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40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76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0842-3694-4E88-8A25-D838DC1E3AEA}" type="datetimeFigureOut">
              <a:rPr lang="ko-KR" altLang="en-US" smtClean="0"/>
              <a:pPr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6E18-577C-46EC-8CEF-10007EAD03E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9" descr="비마이프렌드 슬라이드_G3 복사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180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96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7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24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4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54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09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08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58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C3C66-A32D-4B31-AC29-D13EA4C95C6A}" type="datetimeFigureOut">
              <a:rPr lang="ko-KR" altLang="en-US" smtClean="0"/>
              <a:t>2017-09-18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3D75-8121-4243-AB79-D3EEFB6235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7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VOC</a:t>
            </a:r>
            <a:r>
              <a:rPr lang="ko-KR" altLang="en-US" dirty="0" smtClean="0"/>
              <a:t>와 </a:t>
            </a:r>
            <a:r>
              <a:rPr lang="ko-KR" altLang="en-US" dirty="0" err="1" smtClean="0"/>
              <a:t>사회적경제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첫번째</a:t>
            </a:r>
            <a:r>
              <a:rPr lang="ko-KR" altLang="en-US" dirty="0" smtClean="0"/>
              <a:t> 세션</a:t>
            </a:r>
            <a:endParaRPr lang="en-US" altLang="ko-KR" dirty="0" smtClean="0"/>
          </a:p>
          <a:p>
            <a:r>
              <a:rPr lang="ko-KR" altLang="en-US" dirty="0" err="1" smtClean="0"/>
              <a:t>사회적경제의</a:t>
            </a:r>
            <a:r>
              <a:rPr lang="ko-KR" altLang="en-US" dirty="0" smtClean="0"/>
              <a:t> 이해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34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107504" y="4462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3200" dirty="0" smtClean="0"/>
              <a:t>하나님나라와 </a:t>
            </a:r>
            <a:r>
              <a:rPr lang="ko-KR" altLang="en-US" sz="3200" dirty="0" err="1" smtClean="0"/>
              <a:t>사회적경제</a:t>
            </a:r>
            <a:endParaRPr lang="ko-KR" altLang="en-US" sz="3200" dirty="0"/>
          </a:p>
        </p:txBody>
      </p:sp>
      <p:grpSp>
        <p:nvGrpSpPr>
          <p:cNvPr id="15" name="그룹 14"/>
          <p:cNvGrpSpPr/>
          <p:nvPr/>
        </p:nvGrpSpPr>
        <p:grpSpPr>
          <a:xfrm>
            <a:off x="334606" y="1270834"/>
            <a:ext cx="5040560" cy="4483080"/>
            <a:chOff x="2771800" y="611396"/>
            <a:chExt cx="6552728" cy="5779224"/>
          </a:xfrm>
        </p:grpSpPr>
        <p:sp>
          <p:nvSpPr>
            <p:cNvPr id="4" name="타원 3"/>
            <p:cNvSpPr/>
            <p:nvPr/>
          </p:nvSpPr>
          <p:spPr>
            <a:xfrm>
              <a:off x="2771800" y="1278052"/>
              <a:ext cx="5436096" cy="511256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타원 4"/>
            <p:cNvSpPr/>
            <p:nvPr/>
          </p:nvSpPr>
          <p:spPr>
            <a:xfrm>
              <a:off x="3851920" y="2282278"/>
              <a:ext cx="1368152" cy="13681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</a:rPr>
                <a:t>교</a:t>
              </a:r>
              <a:r>
                <a:rPr lang="ko-KR" altLang="en-US" b="1" dirty="0">
                  <a:solidFill>
                    <a:schemeClr val="tx1"/>
                  </a:solidFill>
                </a:rPr>
                <a:t>회</a:t>
              </a:r>
            </a:p>
          </p:txBody>
        </p:sp>
        <p:sp>
          <p:nvSpPr>
            <p:cNvPr id="6" name="타원 5"/>
            <p:cNvSpPr/>
            <p:nvPr/>
          </p:nvSpPr>
          <p:spPr>
            <a:xfrm>
              <a:off x="4427984" y="4410400"/>
              <a:ext cx="1368152" cy="13681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smtClean="0">
                  <a:solidFill>
                    <a:schemeClr val="tx1"/>
                  </a:solidFill>
                </a:rPr>
                <a:t>지도자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타원 6"/>
            <p:cNvSpPr/>
            <p:nvPr/>
          </p:nvSpPr>
          <p:spPr>
            <a:xfrm>
              <a:off x="6156176" y="3150260"/>
              <a:ext cx="1368152" cy="13681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smtClean="0">
                  <a:solidFill>
                    <a:schemeClr val="tx1"/>
                  </a:solidFill>
                </a:rPr>
                <a:t>가정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3849" y="3870341"/>
              <a:ext cx="2592288" cy="436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Potential </a:t>
              </a:r>
              <a:r>
                <a:rPr lang="ko-KR" altLang="en-US" sz="1600" dirty="0" smtClean="0"/>
                <a:t>극대화</a:t>
              </a:r>
              <a:endParaRPr lang="ko-KR" alt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44008" y="1566084"/>
              <a:ext cx="2612977" cy="67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 smtClean="0"/>
                <a:t>복음으로 창조세계에 맞는 세계관을 갖는다</a:t>
              </a:r>
              <a:r>
                <a:rPr lang="en-US" altLang="ko-KR" sz="1400" dirty="0" smtClean="0"/>
                <a:t>.</a:t>
              </a:r>
              <a:endParaRPr lang="ko-KR" altLang="en-US" sz="1400" dirty="0"/>
            </a:p>
          </p:txBody>
        </p:sp>
        <p:cxnSp>
          <p:nvCxnSpPr>
            <p:cNvPr id="11" name="직선 화살표 연결선 10"/>
            <p:cNvCxnSpPr/>
            <p:nvPr/>
          </p:nvCxnSpPr>
          <p:spPr>
            <a:xfrm>
              <a:off x="3430216" y="1278052"/>
              <a:ext cx="110578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843808" y="98072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seed</a:t>
              </a:r>
              <a:endParaRPr lang="ko-KR" altLang="en-US" dirty="0"/>
            </a:p>
          </p:txBody>
        </p:sp>
        <p:sp>
          <p:nvSpPr>
            <p:cNvPr id="13" name="오른쪽 화살표 12"/>
            <p:cNvSpPr/>
            <p:nvPr/>
          </p:nvSpPr>
          <p:spPr>
            <a:xfrm rot="18568312">
              <a:off x="7190614" y="1129418"/>
              <a:ext cx="843408" cy="652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4616" y="611396"/>
              <a:ext cx="3779912" cy="396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 smtClean="0"/>
                <a:t>자립하여 다른 공동체를 돕는다</a:t>
              </a:r>
              <a:r>
                <a:rPr lang="en-US" altLang="ko-KR" sz="1400" dirty="0" smtClean="0"/>
                <a:t>.</a:t>
              </a:r>
              <a:endParaRPr lang="ko-KR" altLang="en-US" sz="1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1966811"/>
            <a:ext cx="4427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성경적 인간관과 </a:t>
            </a:r>
            <a:r>
              <a:rPr lang="ko-KR" altLang="en-US" dirty="0" err="1" smtClean="0"/>
              <a:t>폴라니의</a:t>
            </a:r>
            <a:r>
              <a:rPr lang="ko-KR" altLang="en-US" dirty="0" smtClean="0"/>
              <a:t> 인간관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기아대책 </a:t>
            </a:r>
            <a:r>
              <a:rPr lang="en-US" altLang="ko-KR" dirty="0" smtClean="0"/>
              <a:t>VOC</a:t>
            </a:r>
            <a:r>
              <a:rPr lang="ko-KR" altLang="en-US" dirty="0" smtClean="0"/>
              <a:t>는 어떤 사회를 지향하는가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41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0170522\Pictures\로버트오언-표지-입체-733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1"/>
            <a:ext cx="2959317" cy="41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20170522\Pictures\l97889580314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292574"/>
            <a:ext cx="2761037" cy="407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4509120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총 </a:t>
            </a:r>
            <a:r>
              <a:rPr lang="en-US" altLang="ko-KR" dirty="0" smtClean="0"/>
              <a:t>8~10</a:t>
            </a:r>
            <a:r>
              <a:rPr lang="ko-KR" altLang="en-US" dirty="0" smtClean="0"/>
              <a:t>회 미팅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국제부와 </a:t>
            </a:r>
            <a:r>
              <a:rPr lang="ko-KR" altLang="en-US" dirty="0" err="1" smtClean="0"/>
              <a:t>행복한나눔이</a:t>
            </a:r>
            <a:r>
              <a:rPr lang="ko-KR" altLang="en-US" dirty="0" smtClean="0"/>
              <a:t> 함께하는 </a:t>
            </a:r>
            <a:r>
              <a:rPr lang="ko-KR" altLang="en-US" dirty="0" err="1" smtClean="0"/>
              <a:t>사회적경제와</a:t>
            </a:r>
            <a:r>
              <a:rPr lang="ko-KR" altLang="en-US" dirty="0" smtClean="0"/>
              <a:t> </a:t>
            </a:r>
            <a:r>
              <a:rPr lang="en-US" altLang="ko-KR" dirty="0" smtClean="0"/>
              <a:t>VOC</a:t>
            </a:r>
          </a:p>
          <a:p>
            <a:endParaRPr lang="en-US" altLang="ko-KR" dirty="0"/>
          </a:p>
          <a:p>
            <a:r>
              <a:rPr lang="ko-KR" altLang="en-US" dirty="0" smtClean="0"/>
              <a:t>해외사업에 국내사업에 </a:t>
            </a:r>
            <a:r>
              <a:rPr lang="ko-KR" altLang="en-US" dirty="0" err="1" smtClean="0"/>
              <a:t>사회적경제</a:t>
            </a:r>
            <a:r>
              <a:rPr lang="ko-KR" altLang="en-US" dirty="0" smtClean="0"/>
              <a:t> 툴을 활용하여 </a:t>
            </a:r>
            <a:r>
              <a:rPr lang="en-US" altLang="ko-KR" dirty="0" smtClean="0"/>
              <a:t>VOC</a:t>
            </a:r>
            <a:r>
              <a:rPr lang="ko-KR" altLang="en-US" dirty="0" smtClean="0"/>
              <a:t>모델을 </a:t>
            </a:r>
            <a:r>
              <a:rPr lang="ko-KR" altLang="en-US" dirty="0" err="1" smtClean="0"/>
              <a:t>개발할수</a:t>
            </a:r>
            <a:r>
              <a:rPr lang="ko-KR" altLang="en-US" dirty="0" smtClean="0"/>
              <a:t> 있지 않을까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86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520" y="710694"/>
            <a:ext cx="849694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 err="1" smtClean="0"/>
              <a:t>사회적경제란</a:t>
            </a:r>
            <a:r>
              <a:rPr lang="ko-KR" altLang="en-US" sz="2000" b="1" dirty="0" smtClean="0"/>
              <a:t> 무엇일까</a:t>
            </a:r>
            <a:r>
              <a:rPr lang="en-US" altLang="ko-KR" sz="2000" b="1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양극화 해소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일자리 창출 등 공동이익과 사회적 가치의 실현을 위해 사회적 경제조직이 상호협력과 사회연대를 바탕으로 사업체를 통해 수행하는 모든 경제적 활동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사회적 경제조직에는 사회적 기업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협동조합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마을기업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자활기업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농어촌공동체회사 등이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[</a:t>
            </a:r>
            <a:r>
              <a:rPr lang="ko-KR" altLang="en-US" dirty="0" err="1" smtClean="0"/>
              <a:t>네이버</a:t>
            </a:r>
            <a:r>
              <a:rPr lang="ko-KR" altLang="en-US" dirty="0" smtClean="0"/>
              <a:t> 지식백과</a:t>
            </a:r>
            <a:r>
              <a:rPr lang="en-US" altLang="ko-KR" dirty="0" smtClean="0"/>
              <a:t>] </a:t>
            </a:r>
            <a:r>
              <a:rPr lang="ko-KR" altLang="en-US" dirty="0" smtClean="0"/>
              <a:t>사회적 경제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한경 경제용어사전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한국경제신문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한경닷컴</a:t>
            </a:r>
            <a:r>
              <a:rPr lang="ko-KR" altLang="en-US" dirty="0" smtClean="0"/>
              <a:t> 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endParaRPr lang="en-US" altLang="ko-KR" sz="2000" b="1" dirty="0" smtClean="0"/>
          </a:p>
          <a:p>
            <a:r>
              <a:rPr lang="ko-KR" altLang="en-US" sz="2000" b="1" dirty="0" err="1" smtClean="0"/>
              <a:t>사회적경제에</a:t>
            </a:r>
            <a:r>
              <a:rPr lang="ko-KR" altLang="en-US" sz="2000" b="1" dirty="0" smtClean="0"/>
              <a:t> </a:t>
            </a:r>
            <a:r>
              <a:rPr lang="ko-KR" altLang="en-US" sz="2000" b="1" dirty="0"/>
              <a:t>대한 오해</a:t>
            </a:r>
            <a:endParaRPr lang="en-US" altLang="ko-KR" sz="2000" b="1" dirty="0"/>
          </a:p>
          <a:p>
            <a:endParaRPr lang="en-US" altLang="ko-KR" dirty="0" smtClean="0"/>
          </a:p>
          <a:p>
            <a:r>
              <a:rPr lang="ko-KR" altLang="en-US" dirty="0" err="1" smtClean="0"/>
              <a:t>사회적경제는</a:t>
            </a:r>
            <a:r>
              <a:rPr lang="en-US" altLang="ko-KR" dirty="0" smtClean="0"/>
              <a:t> 000</a:t>
            </a:r>
            <a:r>
              <a:rPr lang="ko-KR" altLang="en-US" dirty="0" smtClean="0"/>
              <a:t>가 아니다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사회주의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사민주의 등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sz="2000" b="1" dirty="0" err="1"/>
              <a:t>사회적경제의</a:t>
            </a:r>
            <a:r>
              <a:rPr lang="ko-KR" altLang="en-US" sz="2000" b="1" dirty="0"/>
              <a:t> 위치</a:t>
            </a:r>
            <a:endParaRPr lang="en-US" altLang="ko-KR" sz="2000" b="1" dirty="0"/>
          </a:p>
          <a:p>
            <a:endParaRPr lang="en-US" altLang="ko-KR" dirty="0" smtClean="0"/>
          </a:p>
          <a:p>
            <a:r>
              <a:rPr lang="ko-KR" altLang="en-US" dirty="0" smtClean="0"/>
              <a:t>시장실패와 국가실패 사이에서 등장한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섹터인가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일자리 창출을 위한 도구인가</a:t>
            </a:r>
            <a:r>
              <a:rPr lang="en-US" altLang="ko-K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08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1520" y="476672"/>
            <a:ext cx="84969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 smtClean="0"/>
              <a:t>사회는 무엇일까</a:t>
            </a:r>
            <a:r>
              <a:rPr lang="en-US" altLang="ko-KR" sz="2000" b="1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사회는 실재하는가</a:t>
            </a:r>
            <a:r>
              <a:rPr lang="en-US" altLang="ko-KR" dirty="0" smtClean="0"/>
              <a:t>?</a:t>
            </a:r>
          </a:p>
          <a:p>
            <a:r>
              <a:rPr lang="ko-KR" altLang="en-US" dirty="0" err="1" smtClean="0"/>
              <a:t>사회안의</a:t>
            </a:r>
            <a:r>
              <a:rPr lang="ko-KR" altLang="en-US" dirty="0" smtClean="0"/>
              <a:t> 인간은 어떻게 행동하는가</a:t>
            </a:r>
            <a:r>
              <a:rPr lang="en-US" altLang="ko-KR" dirty="0" smtClean="0"/>
              <a:t>?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51520" y="4365104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 smtClean="0"/>
              <a:t>사회는 무엇이 아닐까</a:t>
            </a:r>
            <a:r>
              <a:rPr lang="en-US" altLang="ko-KR" sz="2000" b="1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국가</a:t>
            </a:r>
            <a:endParaRPr lang="en-US" altLang="ko-KR" dirty="0" smtClean="0"/>
          </a:p>
          <a:p>
            <a:r>
              <a:rPr lang="ko-KR" altLang="en-US" dirty="0" smtClean="0"/>
              <a:t>교회</a:t>
            </a:r>
            <a:endParaRPr lang="en-US" altLang="ko-KR" dirty="0" smtClean="0"/>
          </a:p>
          <a:p>
            <a:r>
              <a:rPr lang="ko-KR" altLang="en-US" dirty="0" smtClean="0"/>
              <a:t>가족</a:t>
            </a:r>
            <a:endParaRPr lang="en-US" altLang="ko-KR" dirty="0" smtClean="0"/>
          </a:p>
          <a:p>
            <a:r>
              <a:rPr lang="ko-KR" altLang="en-US" dirty="0" smtClean="0"/>
              <a:t>학교</a:t>
            </a:r>
            <a:endParaRPr lang="en-US" altLang="ko-KR" dirty="0" smtClean="0"/>
          </a:p>
          <a:p>
            <a:r>
              <a:rPr lang="ko-KR" altLang="en-US" dirty="0" smtClean="0"/>
              <a:t>시</a:t>
            </a:r>
            <a:r>
              <a:rPr lang="ko-KR" altLang="en-US" dirty="0"/>
              <a:t>장</a:t>
            </a:r>
            <a:endParaRPr lang="en-US" altLang="ko-KR" dirty="0" smtClean="0"/>
          </a:p>
        </p:txBody>
      </p:sp>
      <p:grpSp>
        <p:nvGrpSpPr>
          <p:cNvPr id="23" name="그룹 22"/>
          <p:cNvGrpSpPr/>
          <p:nvPr/>
        </p:nvGrpSpPr>
        <p:grpSpPr>
          <a:xfrm>
            <a:off x="251520" y="1988840"/>
            <a:ext cx="5472608" cy="2016224"/>
            <a:chOff x="971600" y="1988840"/>
            <a:chExt cx="5472608" cy="2016224"/>
          </a:xfrm>
        </p:grpSpPr>
        <p:sp>
          <p:nvSpPr>
            <p:cNvPr id="8" name="타원 7"/>
            <p:cNvSpPr/>
            <p:nvPr/>
          </p:nvSpPr>
          <p:spPr>
            <a:xfrm>
              <a:off x="971600" y="1988840"/>
              <a:ext cx="5472608" cy="20162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웃는 얼굴 8"/>
            <p:cNvSpPr/>
            <p:nvPr/>
          </p:nvSpPr>
          <p:spPr>
            <a:xfrm>
              <a:off x="1403648" y="2708920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웃는 얼굴 9"/>
            <p:cNvSpPr/>
            <p:nvPr/>
          </p:nvSpPr>
          <p:spPr>
            <a:xfrm>
              <a:off x="2051720" y="2708920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웃는 얼굴 10"/>
            <p:cNvSpPr/>
            <p:nvPr/>
          </p:nvSpPr>
          <p:spPr>
            <a:xfrm>
              <a:off x="3203848" y="2708920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웃는 얼굴 11"/>
            <p:cNvSpPr/>
            <p:nvPr/>
          </p:nvSpPr>
          <p:spPr>
            <a:xfrm>
              <a:off x="2627784" y="2708920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웃는 얼굴 12"/>
            <p:cNvSpPr/>
            <p:nvPr/>
          </p:nvSpPr>
          <p:spPr>
            <a:xfrm>
              <a:off x="3491880" y="2276872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웃는 얼굴 13"/>
            <p:cNvSpPr/>
            <p:nvPr/>
          </p:nvSpPr>
          <p:spPr>
            <a:xfrm>
              <a:off x="4067944" y="2924944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웃는 얼굴 14"/>
            <p:cNvSpPr/>
            <p:nvPr/>
          </p:nvSpPr>
          <p:spPr>
            <a:xfrm>
              <a:off x="4446738" y="2564904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웃는 얼굴 15"/>
            <p:cNvSpPr/>
            <p:nvPr/>
          </p:nvSpPr>
          <p:spPr>
            <a:xfrm>
              <a:off x="2467645" y="3365741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웃는 얼굴 16"/>
            <p:cNvSpPr/>
            <p:nvPr/>
          </p:nvSpPr>
          <p:spPr>
            <a:xfrm>
              <a:off x="3000301" y="3356992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웃는 얼굴 17"/>
            <p:cNvSpPr/>
            <p:nvPr/>
          </p:nvSpPr>
          <p:spPr>
            <a:xfrm>
              <a:off x="3563071" y="3429438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웃는 얼굴 18"/>
            <p:cNvSpPr/>
            <p:nvPr/>
          </p:nvSpPr>
          <p:spPr>
            <a:xfrm>
              <a:off x="4862603" y="3192747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웃는 얼굴 19"/>
            <p:cNvSpPr/>
            <p:nvPr/>
          </p:nvSpPr>
          <p:spPr>
            <a:xfrm>
              <a:off x="5508104" y="2573215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웃는 얼굴 20"/>
            <p:cNvSpPr/>
            <p:nvPr/>
          </p:nvSpPr>
          <p:spPr>
            <a:xfrm>
              <a:off x="3995119" y="2141167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웃는 얼굴 21"/>
            <p:cNvSpPr/>
            <p:nvPr/>
          </p:nvSpPr>
          <p:spPr>
            <a:xfrm>
              <a:off x="5037731" y="2541506"/>
              <a:ext cx="432048" cy="432048"/>
            </a:xfrm>
            <a:prstGeom prst="smileyFac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228184" y="243366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이기적 인간</a:t>
            </a:r>
            <a:endParaRPr lang="en-US" altLang="ko-KR" dirty="0" smtClean="0"/>
          </a:p>
          <a:p>
            <a:r>
              <a:rPr lang="ko-KR" altLang="en-US" dirty="0" smtClean="0"/>
              <a:t>이타적 인간</a:t>
            </a:r>
            <a:endParaRPr lang="en-US" altLang="ko-KR" dirty="0" smtClean="0"/>
          </a:p>
          <a:p>
            <a:r>
              <a:rPr lang="ko-KR" altLang="en-US" dirty="0" smtClean="0"/>
              <a:t>상호적 인간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6816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4932040" y="1628800"/>
            <a:ext cx="3816424" cy="3672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5364088" y="2096852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국가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7092280" y="2348880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교회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6024327" y="3717032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시장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55576" y="47667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좋은 삶이란 무엇인가</a:t>
            </a:r>
            <a:r>
              <a:rPr lang="en-US" altLang="ko-KR" dirty="0" smtClean="0"/>
              <a:t>?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5436096" y="476672"/>
            <a:ext cx="3708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사회의 원형은 어땠을까</a:t>
            </a:r>
            <a:r>
              <a:rPr lang="en-US" altLang="ko-KR" dirty="0" smtClean="0"/>
              <a:t>?</a:t>
            </a:r>
          </a:p>
        </p:txBody>
      </p:sp>
      <p:sp>
        <p:nvSpPr>
          <p:cNvPr id="12" name="타원 11"/>
          <p:cNvSpPr/>
          <p:nvPr/>
        </p:nvSpPr>
        <p:spPr>
          <a:xfrm>
            <a:off x="1547664" y="1916832"/>
            <a:ext cx="115212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공동체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폴리</a:t>
            </a:r>
            <a:r>
              <a:rPr lang="ko-KR" altLang="en-US" sz="1600" b="1" dirty="0">
                <a:solidFill>
                  <a:schemeClr val="tx1"/>
                </a:solidFill>
              </a:rPr>
              <a:t>스</a:t>
            </a:r>
          </a:p>
        </p:txBody>
      </p:sp>
      <p:cxnSp>
        <p:nvCxnSpPr>
          <p:cNvPr id="14" name="직선 화살표 연결선 13"/>
          <p:cNvCxnSpPr>
            <a:stCxn id="12" idx="4"/>
          </p:cNvCxnSpPr>
          <p:nvPr/>
        </p:nvCxnSpPr>
        <p:spPr>
          <a:xfrm flipH="1">
            <a:off x="899592" y="3068960"/>
            <a:ext cx="1224136" cy="16561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stCxn id="12" idx="4"/>
          </p:cNvCxnSpPr>
          <p:nvPr/>
        </p:nvCxnSpPr>
        <p:spPr>
          <a:xfrm>
            <a:off x="2123728" y="3068960"/>
            <a:ext cx="1008112" cy="16561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9552" y="47878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필요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843808" y="47878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공급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55892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By </a:t>
            </a:r>
            <a:r>
              <a:rPr lang="ko-KR" altLang="en-US" dirty="0" err="1" smtClean="0"/>
              <a:t>아리스토텔리스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88030" y="1506261"/>
            <a:ext cx="10801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/>
              <a:t>사회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940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200" dirty="0" smtClean="0"/>
              <a:t>사회의 전복</a:t>
            </a:r>
            <a:endParaRPr lang="ko-KR" altLang="en-US" sz="3200" dirty="0"/>
          </a:p>
        </p:txBody>
      </p:sp>
      <p:sp>
        <p:nvSpPr>
          <p:cNvPr id="4" name="타원 3"/>
          <p:cNvSpPr/>
          <p:nvPr/>
        </p:nvSpPr>
        <p:spPr>
          <a:xfrm>
            <a:off x="107504" y="1628800"/>
            <a:ext cx="3816424" cy="3672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615927" y="2096852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교회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1199791" y="3717032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시장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3707904" y="944724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국가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2627784" y="1412776"/>
            <a:ext cx="936104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20072" y="9447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Socially </a:t>
            </a:r>
            <a:r>
              <a:rPr lang="en-US" altLang="ko-KR" dirty="0" err="1" smtClean="0"/>
              <a:t>disembeded</a:t>
            </a:r>
            <a:endParaRPr lang="ko-KR" altLang="en-US" dirty="0"/>
          </a:p>
        </p:txBody>
      </p:sp>
      <p:sp>
        <p:nvSpPr>
          <p:cNvPr id="12" name="오른쪽 화살표 11"/>
          <p:cNvSpPr/>
          <p:nvPr/>
        </p:nvSpPr>
        <p:spPr>
          <a:xfrm>
            <a:off x="4067944" y="3212976"/>
            <a:ext cx="1224136" cy="64807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5183560" y="2564904"/>
            <a:ext cx="3816424" cy="3672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588224" y="2276872"/>
            <a:ext cx="10801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/>
              <a:t>국가</a:t>
            </a:r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=</a:t>
            </a:r>
            <a:r>
              <a:rPr lang="ko-KR" altLang="en-US" sz="2000" b="1" dirty="0" smtClean="0"/>
              <a:t>사회</a:t>
            </a:r>
            <a:endParaRPr lang="ko-KR" altLang="en-US" sz="2000" b="1" dirty="0"/>
          </a:p>
        </p:txBody>
      </p:sp>
      <p:sp>
        <p:nvSpPr>
          <p:cNvPr id="15" name="타원 14"/>
          <p:cNvSpPr/>
          <p:nvPr/>
        </p:nvSpPr>
        <p:spPr>
          <a:xfrm>
            <a:off x="5508104" y="3212976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시장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6574658" y="4617132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교회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200" dirty="0" err="1" smtClean="0"/>
              <a:t>신자유주의</a:t>
            </a:r>
            <a:endParaRPr lang="ko-KR" altLang="en-US" sz="3200" dirty="0"/>
          </a:p>
        </p:txBody>
      </p:sp>
      <p:sp>
        <p:nvSpPr>
          <p:cNvPr id="4" name="타원 3"/>
          <p:cNvSpPr/>
          <p:nvPr/>
        </p:nvSpPr>
        <p:spPr>
          <a:xfrm>
            <a:off x="107504" y="1628800"/>
            <a:ext cx="3816424" cy="3672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615927" y="2096852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교회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1199791" y="3717032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국가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3707904" y="944724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시장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2627784" y="1412776"/>
            <a:ext cx="936104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20072" y="9447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Socially </a:t>
            </a:r>
            <a:r>
              <a:rPr lang="en-US" altLang="ko-KR" dirty="0" err="1" smtClean="0"/>
              <a:t>disembeded</a:t>
            </a:r>
            <a:endParaRPr lang="ko-KR" altLang="en-US" dirty="0"/>
          </a:p>
        </p:txBody>
      </p:sp>
      <p:sp>
        <p:nvSpPr>
          <p:cNvPr id="12" name="오른쪽 화살표 11"/>
          <p:cNvSpPr/>
          <p:nvPr/>
        </p:nvSpPr>
        <p:spPr>
          <a:xfrm>
            <a:off x="4067944" y="3212976"/>
            <a:ext cx="1224136" cy="64807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5183560" y="2564904"/>
            <a:ext cx="3816424" cy="3672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588224" y="2276872"/>
            <a:ext cx="10801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/>
              <a:t>시장</a:t>
            </a:r>
            <a:r>
              <a:rPr lang="en-US" altLang="ko-KR" sz="2000" b="1" dirty="0" smtClean="0"/>
              <a:t>=</a:t>
            </a:r>
            <a:r>
              <a:rPr lang="ko-KR" altLang="en-US" sz="2000" b="1" dirty="0" smtClean="0"/>
              <a:t>사회</a:t>
            </a:r>
            <a:endParaRPr lang="ko-KR" altLang="en-US" sz="2000" b="1" dirty="0"/>
          </a:p>
        </p:txBody>
      </p:sp>
      <p:sp>
        <p:nvSpPr>
          <p:cNvPr id="15" name="타원 14"/>
          <p:cNvSpPr/>
          <p:nvPr/>
        </p:nvSpPr>
        <p:spPr>
          <a:xfrm>
            <a:off x="5508104" y="3212976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국가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6574658" y="4617132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교회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661248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시장에 삼켜진 사회</a:t>
            </a:r>
            <a:endParaRPr lang="en-US" altLang="ko-KR" dirty="0"/>
          </a:p>
          <a:p>
            <a:r>
              <a:rPr lang="ko-KR" altLang="en-US" dirty="0" smtClean="0"/>
              <a:t>시장의 문법대로 세상의 기능들이 돌아가는 사회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82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1520" y="710694"/>
            <a:ext cx="88924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사회의 반대말은 무엇일까</a:t>
            </a:r>
            <a:r>
              <a:rPr lang="en-US" altLang="ko-KR" b="1" dirty="0"/>
              <a:t>?</a:t>
            </a:r>
          </a:p>
          <a:p>
            <a:endParaRPr lang="en-US" altLang="ko-KR" dirty="0"/>
          </a:p>
          <a:p>
            <a:r>
              <a:rPr lang="ko-KR" altLang="en-US" dirty="0"/>
              <a:t>개인</a:t>
            </a:r>
            <a:r>
              <a:rPr lang="en-US" altLang="ko-KR" dirty="0"/>
              <a:t>? </a:t>
            </a:r>
            <a:r>
              <a:rPr lang="ko-KR" altLang="en-US" dirty="0"/>
              <a:t>자유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기능</a:t>
            </a:r>
            <a:r>
              <a:rPr lang="en-US" altLang="ko-KR" dirty="0"/>
              <a:t>!</a:t>
            </a:r>
          </a:p>
          <a:p>
            <a:endParaRPr lang="en-US" altLang="ko-KR" dirty="0"/>
          </a:p>
          <a:p>
            <a:r>
              <a:rPr lang="ko-KR" altLang="en-US" dirty="0"/>
              <a:t>가정이라는 사회에서 인간이 기능이라면 </a:t>
            </a:r>
            <a:r>
              <a:rPr lang="ko-KR" altLang="en-US" dirty="0" smtClean="0"/>
              <a:t>어떤 일이 </a:t>
            </a:r>
            <a:r>
              <a:rPr lang="ko-KR" altLang="en-US" dirty="0"/>
              <a:t>벌어질까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기능의 사회에서는 인간은 </a:t>
            </a:r>
            <a:r>
              <a:rPr lang="en-US" altLang="ko-KR" dirty="0"/>
              <a:t>trade</a:t>
            </a:r>
            <a:r>
              <a:rPr lang="ko-KR" altLang="en-US" dirty="0"/>
              <a:t>를 할뿐이지 </a:t>
            </a:r>
            <a:r>
              <a:rPr lang="ko-KR" altLang="en-US" dirty="0" smtClean="0"/>
              <a:t>그 이상의 </a:t>
            </a:r>
            <a:r>
              <a:rPr lang="en-US" altLang="ko-KR" dirty="0"/>
              <a:t>relationship</a:t>
            </a:r>
            <a:r>
              <a:rPr lang="ko-KR" altLang="en-US" dirty="0"/>
              <a:t>은 의미가 없다</a:t>
            </a:r>
            <a:r>
              <a:rPr lang="en-US" altLang="ko-KR" dirty="0"/>
              <a:t>.</a:t>
            </a:r>
          </a:p>
          <a:p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ko-KR" altLang="en-US" dirty="0"/>
              <a:t>시장화 되어진 사회에서는 </a:t>
            </a:r>
            <a:r>
              <a:rPr lang="ko-KR" altLang="en-US" dirty="0" smtClean="0"/>
              <a:t>모든 것을 </a:t>
            </a:r>
            <a:r>
              <a:rPr lang="ko-KR" altLang="en-US" dirty="0"/>
              <a:t>기능화 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인간은 기능이상의 인격을 가지고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인간은 이기적이기도 하지만 이타적이기도 하다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나에게 잘하는 사람에게는 잘하고 못하는 사람에게는 못한다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즉 상호적이다</a:t>
            </a:r>
            <a:r>
              <a:rPr lang="en-US" altLang="ko-KR" dirty="0"/>
              <a:t>. </a:t>
            </a:r>
            <a:r>
              <a:rPr lang="ko-KR" altLang="en-US" dirty="0"/>
              <a:t>상호호혜적이다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Ex) </a:t>
            </a:r>
            <a:r>
              <a:rPr lang="ko-KR" altLang="en-US" dirty="0" smtClean="0"/>
              <a:t>내가 교회를 가는 이유는 무엇인가</a:t>
            </a:r>
            <a:r>
              <a:rPr lang="en-US" altLang="ko-KR" dirty="0" smtClean="0"/>
              <a:t>?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인간은 </a:t>
            </a:r>
            <a:r>
              <a:rPr lang="en-US" altLang="ko-KR" dirty="0"/>
              <a:t>trade</a:t>
            </a:r>
            <a:r>
              <a:rPr lang="ko-KR" altLang="en-US" dirty="0"/>
              <a:t>를 넘어서 서로 연대하고 있다</a:t>
            </a:r>
            <a:r>
              <a:rPr lang="en-US" altLang="ko-KR" dirty="0"/>
              <a:t>.</a:t>
            </a:r>
          </a:p>
          <a:p>
            <a:endParaRPr lang="en-US" altLang="ko-KR" sz="2000" b="1" dirty="0" smtClean="0"/>
          </a:p>
          <a:p>
            <a:r>
              <a:rPr lang="ko-KR" altLang="en-US" sz="2000" b="1" dirty="0" smtClean="0"/>
              <a:t>사회연대경제</a:t>
            </a:r>
            <a:r>
              <a:rPr lang="en-US" altLang="ko-KR" sz="2000" b="1" dirty="0" smtClean="0"/>
              <a:t> 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3576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736304" y="1772816"/>
            <a:ext cx="3888432" cy="3888432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736304" y="3140968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err="1" smtClean="0"/>
              <a:t>사회적경제</a:t>
            </a:r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algn="ctr"/>
            <a:r>
              <a:rPr lang="ko-KR" altLang="en-US" sz="1200" dirty="0" err="1" smtClean="0"/>
              <a:t>사회적목적과</a:t>
            </a:r>
            <a:r>
              <a:rPr lang="ko-KR" altLang="en-US" sz="1200" dirty="0" smtClean="0"/>
              <a:t> 민주적 운영 원리를 가진 호혜적 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경제활동 및 나눔의 재분배 원리로 움직이는 경제</a:t>
            </a:r>
            <a:endParaRPr lang="ko-KR" altLang="en-US" sz="1200" dirty="0"/>
          </a:p>
        </p:txBody>
      </p:sp>
      <p:sp>
        <p:nvSpPr>
          <p:cNvPr id="6" name="타원 5"/>
          <p:cNvSpPr/>
          <p:nvPr/>
        </p:nvSpPr>
        <p:spPr>
          <a:xfrm>
            <a:off x="5400600" y="1772816"/>
            <a:ext cx="1440160" cy="144016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00B050"/>
                </a:solidFill>
              </a:rPr>
              <a:t>협동조</a:t>
            </a:r>
            <a:r>
              <a:rPr lang="ko-KR" altLang="en-US" sz="1600" dirty="0">
                <a:solidFill>
                  <a:srgbClr val="00B050"/>
                </a:solidFill>
              </a:rPr>
              <a:t>합</a:t>
            </a:r>
          </a:p>
        </p:txBody>
      </p:sp>
      <p:sp>
        <p:nvSpPr>
          <p:cNvPr id="8" name="타원 7"/>
          <p:cNvSpPr/>
          <p:nvPr/>
        </p:nvSpPr>
        <p:spPr>
          <a:xfrm>
            <a:off x="2376264" y="1772816"/>
            <a:ext cx="1440160" cy="144016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0070C0"/>
                </a:solidFill>
              </a:rPr>
              <a:t>사회적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rgbClr val="0070C0"/>
                </a:solidFill>
              </a:rPr>
              <a:t>기업</a:t>
            </a:r>
            <a:endParaRPr lang="ko-KR" altLang="en-US" sz="1600" dirty="0">
              <a:solidFill>
                <a:srgbClr val="0070C0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2376264" y="4365104"/>
            <a:ext cx="1440160" cy="144016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FFC000"/>
                </a:solidFill>
              </a:rPr>
              <a:t>마을기업</a:t>
            </a:r>
            <a:endParaRPr lang="ko-KR" altLang="en-US" sz="1600" dirty="0">
              <a:solidFill>
                <a:srgbClr val="FFC000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432995" y="4365104"/>
            <a:ext cx="1440160" cy="144016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FF0000"/>
                </a:solidFill>
              </a:rPr>
              <a:t>공정무역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0760" y="2060848"/>
            <a:ext cx="205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공동소유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민주적 운영을 </a:t>
            </a:r>
            <a:endParaRPr lang="en-US" altLang="ko-KR" sz="1100" dirty="0" smtClean="0"/>
          </a:p>
          <a:p>
            <a:r>
              <a:rPr lang="ko-KR" altLang="en-US" sz="1100" dirty="0" smtClean="0"/>
              <a:t>통하여 경제적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사회적 </a:t>
            </a:r>
            <a:endParaRPr lang="en-US" altLang="ko-KR" sz="1100" dirty="0" smtClean="0"/>
          </a:p>
          <a:p>
            <a:r>
              <a:rPr lang="ko-KR" altLang="en-US" sz="1100" dirty="0" smtClean="0"/>
              <a:t>문화적 필요와 욕구를 이루는 사람들의 자발적 결성</a:t>
            </a:r>
            <a:endParaRPr lang="ko-KR" alt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360040" y="2060848"/>
            <a:ext cx="205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dirty="0" smtClean="0"/>
              <a:t>공공의 이익에 부합하는 </a:t>
            </a:r>
            <a:endParaRPr lang="en-US" altLang="ko-KR" sz="1100" dirty="0" smtClean="0"/>
          </a:p>
          <a:p>
            <a:pPr algn="r"/>
            <a:r>
              <a:rPr lang="ko-KR" altLang="en-US" sz="1100" dirty="0" smtClean="0"/>
              <a:t>사회적 가치를 추구하면서 </a:t>
            </a:r>
            <a:endParaRPr lang="en-US" altLang="ko-KR" sz="1100" dirty="0" smtClean="0"/>
          </a:p>
          <a:p>
            <a:pPr algn="r"/>
            <a:r>
              <a:rPr lang="ko-KR" altLang="en-US" sz="1100" dirty="0" smtClean="0"/>
              <a:t>재화 및 서비스의 생산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판매 등 영업활동을 하는 기업</a:t>
            </a:r>
            <a:endParaRPr lang="ko-KR" alt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040" y="4700463"/>
            <a:ext cx="20517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dirty="0" smtClean="0"/>
              <a:t>마을 공동체에 기반을 두고</a:t>
            </a:r>
            <a:endParaRPr lang="en-US" altLang="ko-KR" sz="1100" dirty="0" smtClean="0"/>
          </a:p>
          <a:p>
            <a:pPr algn="r"/>
            <a:r>
              <a:rPr lang="ko-KR" altLang="en-US" sz="1100" dirty="0" smtClean="0"/>
              <a:t>주민의 자발적 참여와 협동적</a:t>
            </a:r>
            <a:endParaRPr lang="en-US" altLang="ko-KR" sz="1100" dirty="0" smtClean="0"/>
          </a:p>
          <a:p>
            <a:pPr algn="r"/>
            <a:r>
              <a:rPr lang="ko-KR" altLang="en-US" sz="1100" dirty="0" smtClean="0"/>
              <a:t>관계망에 기초해 주민욕구와</a:t>
            </a:r>
            <a:endParaRPr lang="en-US" altLang="ko-KR" sz="1100" dirty="0" smtClean="0"/>
          </a:p>
          <a:p>
            <a:pPr algn="r"/>
            <a:r>
              <a:rPr lang="ko-KR" altLang="en-US" sz="1100" dirty="0" smtClean="0"/>
              <a:t>지역문제 해결을 </a:t>
            </a:r>
            <a:endParaRPr lang="en-US" altLang="ko-KR" sz="1100" dirty="0" smtClean="0"/>
          </a:p>
          <a:p>
            <a:pPr algn="r"/>
            <a:r>
              <a:rPr lang="ko-KR" altLang="en-US" sz="1100" dirty="0" smtClean="0"/>
              <a:t>추구하는 기업</a:t>
            </a:r>
            <a:endParaRPr lang="ko-KR" alt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6840760" y="4667721"/>
            <a:ext cx="2051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생산자와 구매자가 파트너의 관계로 상호호혜적인 동등한 관계를 기초로 교역</a:t>
            </a:r>
            <a:endParaRPr lang="en-US" altLang="ko-KR" sz="1100" dirty="0" smtClean="0"/>
          </a:p>
          <a:p>
            <a:r>
              <a:rPr lang="ko-KR" altLang="en-US" sz="1100" dirty="0" smtClean="0"/>
              <a:t>부의 불균형을 무역을 통해서</a:t>
            </a:r>
            <a:endParaRPr lang="en-US" altLang="ko-KR" sz="1100" dirty="0" smtClean="0"/>
          </a:p>
          <a:p>
            <a:r>
              <a:rPr lang="ko-KR" altLang="en-US" sz="1100" dirty="0" smtClean="0"/>
              <a:t>해</a:t>
            </a:r>
            <a:r>
              <a:rPr lang="ko-KR" altLang="en-US" sz="1100" dirty="0"/>
              <a:t>결</a:t>
            </a:r>
            <a:endParaRPr lang="en-US" altLang="ko-KR" sz="1100" dirty="0" smtClean="0"/>
          </a:p>
          <a:p>
            <a:endParaRPr lang="ko-KR" altLang="en-US" sz="1100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107504" y="1257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3200" dirty="0" err="1" smtClean="0"/>
              <a:t>사회적경제를</a:t>
            </a:r>
            <a:r>
              <a:rPr lang="ko-KR" altLang="en-US" sz="3200" dirty="0" smtClean="0"/>
              <a:t> 어떻게 실천할까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744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107504" y="1257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3200" dirty="0" smtClean="0"/>
              <a:t>한국의 </a:t>
            </a:r>
            <a:r>
              <a:rPr lang="ko-KR" altLang="en-US" sz="3200" dirty="0" err="1" smtClean="0"/>
              <a:t>사회적경제</a:t>
            </a:r>
            <a:endParaRPr lang="en-US" altLang="ko-KR" sz="32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251520" y="1048668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박정희</a:t>
            </a:r>
            <a:endParaRPr lang="en-US" altLang="ko-KR" dirty="0" smtClean="0"/>
          </a:p>
          <a:p>
            <a:r>
              <a:rPr lang="ko-KR" altLang="en-US" dirty="0" smtClean="0"/>
              <a:t>새마을운동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협동조합</a:t>
            </a:r>
            <a:r>
              <a:rPr lang="en-US" altLang="ko-KR" dirty="0" smtClean="0"/>
              <a:t>(</a:t>
            </a:r>
            <a:r>
              <a:rPr lang="ko-KR" altLang="en-US" dirty="0" smtClean="0"/>
              <a:t>농협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축협 등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dirty="0" smtClean="0"/>
              <a:t>김대중</a:t>
            </a:r>
            <a:endParaRPr lang="en-US" altLang="ko-KR" dirty="0" smtClean="0"/>
          </a:p>
          <a:p>
            <a:r>
              <a:rPr lang="ko-KR" altLang="en-US" dirty="0" err="1" smtClean="0"/>
              <a:t>기초생활보장법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자활공동체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노무현</a:t>
            </a:r>
            <a:endParaRPr lang="en-US" altLang="ko-KR" dirty="0" smtClean="0"/>
          </a:p>
          <a:p>
            <a:r>
              <a:rPr lang="ko-KR" altLang="en-US" dirty="0" err="1" smtClean="0"/>
              <a:t>사회적기업</a:t>
            </a:r>
            <a:r>
              <a:rPr lang="ko-KR" altLang="en-US" dirty="0" smtClean="0"/>
              <a:t> 진흥법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이명박</a:t>
            </a:r>
            <a:endParaRPr lang="en-US" altLang="ko-KR" dirty="0" smtClean="0"/>
          </a:p>
          <a:p>
            <a:r>
              <a:rPr lang="ko-KR" altLang="en-US" dirty="0" smtClean="0"/>
              <a:t>녹색성장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박근혜</a:t>
            </a:r>
            <a:endParaRPr lang="en-US" altLang="ko-KR" dirty="0" smtClean="0"/>
          </a:p>
          <a:p>
            <a:r>
              <a:rPr lang="ko-KR" altLang="en-US" dirty="0" err="1" smtClean="0"/>
              <a:t>사회적경제</a:t>
            </a:r>
            <a:r>
              <a:rPr lang="ko-KR" altLang="en-US" dirty="0" smtClean="0"/>
              <a:t> 기본법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문재인</a:t>
            </a:r>
            <a:endParaRPr lang="en-US" altLang="ko-KR" dirty="0" smtClean="0"/>
          </a:p>
          <a:p>
            <a:r>
              <a:rPr lang="ko-KR" altLang="en-US" dirty="0" err="1" smtClean="0"/>
              <a:t>사회적경제</a:t>
            </a:r>
            <a:r>
              <a:rPr lang="ko-KR" altLang="en-US" dirty="0" smtClean="0"/>
              <a:t> 진흥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372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409</Words>
  <Application>Microsoft Office PowerPoint</Application>
  <PresentationFormat>화면 슬라이드 쇼(4:3)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VOC와 사회적경제</vt:lpstr>
      <vt:lpstr>PowerPoint 프레젠테이션</vt:lpstr>
      <vt:lpstr>PowerPoint 프레젠테이션</vt:lpstr>
      <vt:lpstr>PowerPoint 프레젠테이션</vt:lpstr>
      <vt:lpstr>사회의 전복</vt:lpstr>
      <vt:lpstr>신자유주의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20170522</dc:creator>
  <cp:lastModifiedBy>20170522</cp:lastModifiedBy>
  <cp:revision>16</cp:revision>
  <dcterms:created xsi:type="dcterms:W3CDTF">2017-09-16T16:34:01Z</dcterms:created>
  <dcterms:modified xsi:type="dcterms:W3CDTF">2017-09-18T03:12:13Z</dcterms:modified>
</cp:coreProperties>
</file>