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8" r:id="rId3"/>
    <p:sldId id="301" r:id="rId4"/>
    <p:sldId id="302" r:id="rId5"/>
    <p:sldId id="303" r:id="rId6"/>
    <p:sldId id="304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3" r:id="rId19"/>
    <p:sldId id="324" r:id="rId20"/>
    <p:sldId id="258" r:id="rId21"/>
    <p:sldId id="264" r:id="rId22"/>
  </p:sldIdLst>
  <p:sldSz cx="12192000" cy="6858000"/>
  <p:notesSz cx="6858000" cy="9144000"/>
  <p:embeddedFontLst>
    <p:embeddedFont>
      <p:font typeface="나눔고딕 ExtraBold" panose="020D0904000000000000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나눔바른고딕 UltraLight" panose="020B0603020101020101" pitchFamily="50" charset="-127"/>
      <p:regular r:id="rId26"/>
    </p:embeddedFont>
    <p:embeddedFont>
      <p:font typeface="KoPub돋움체 Medium" panose="02020603020101020101" pitchFamily="18" charset="-127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D4D"/>
    <a:srgbClr val="7427D4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558" y="-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55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036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972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85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39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52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69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4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20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214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34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15EBB-AC63-4596-B5EA-5B8FB68D243F}" type="datetimeFigureOut">
              <a:rPr lang="ko-KR" altLang="en-US" smtClean="0"/>
              <a:t>2019-03-13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A884-852F-445E-A68A-5A509D0376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84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3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4" name="자유형 13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 18"/>
          <p:cNvSpPr/>
          <p:nvPr/>
        </p:nvSpPr>
        <p:spPr>
          <a:xfrm>
            <a:off x="4844894" y="0"/>
            <a:ext cx="7347106" cy="6858000"/>
          </a:xfrm>
          <a:custGeom>
            <a:avLst/>
            <a:gdLst>
              <a:gd name="connsiteX0" fmla="*/ 3959468 w 7347106"/>
              <a:gd name="connsiteY0" fmla="*/ 0 h 6858000"/>
              <a:gd name="connsiteX1" fmla="*/ 7347106 w 7347106"/>
              <a:gd name="connsiteY1" fmla="*/ 0 h 6858000"/>
              <a:gd name="connsiteX2" fmla="*/ 7347106 w 7347106"/>
              <a:gd name="connsiteY2" fmla="*/ 6858000 h 6858000"/>
              <a:gd name="connsiteX3" fmla="*/ 0 w 73471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7106" h="6858000">
                <a:moveTo>
                  <a:pt x="3959468" y="0"/>
                </a:moveTo>
                <a:lnTo>
                  <a:pt x="7347106" y="0"/>
                </a:lnTo>
                <a:lnTo>
                  <a:pt x="73471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427D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462700" y="400361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 err="1" smtClean="0"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홍기빈</a:t>
            </a:r>
            <a:r>
              <a:rPr lang="ko-KR" altLang="en-US" spc="600" dirty="0" smtClean="0"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 글로벌정치경제연구소장</a:t>
            </a:r>
            <a:endParaRPr lang="en-US" altLang="ko-KR" spc="600" dirty="0" smtClean="0"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0564" y="2481471"/>
            <a:ext cx="30861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spc="600" dirty="0" err="1" smtClean="0"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비타악티바</a:t>
            </a:r>
            <a:endParaRPr lang="en-US" altLang="ko-KR" sz="4400" spc="600" dirty="0" smtClean="0"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  <a:p>
            <a:pPr algn="ctr"/>
            <a:r>
              <a:rPr lang="ko-KR" altLang="en-US" sz="4400" spc="6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자본주의</a:t>
            </a:r>
            <a:endParaRPr lang="en-US" altLang="ko-KR" sz="4400" spc="600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9" name="이등변 삼각형 28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0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생산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1270253" y="1628281"/>
            <a:ext cx="9651492" cy="716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4"/>
          <p:cNvSpPr/>
          <p:nvPr/>
        </p:nvSpPr>
        <p:spPr>
          <a:xfrm>
            <a:off x="4978908" y="1555133"/>
            <a:ext cx="2234184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1290066" y="1635137"/>
            <a:ext cx="9611886" cy="60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48514" rIns="0" bIns="0" rtlCol="0">
            <a:spAutoFit/>
          </a:bodyPr>
          <a:lstStyle/>
          <a:p>
            <a:pPr marL="770" algn="ctr" defTabSz="554440">
              <a:spcBef>
                <a:spcPts val="382"/>
              </a:spcBef>
            </a:pPr>
            <a:r>
              <a:rPr sz="36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마르크스</a:t>
            </a:r>
            <a:endParaRPr sz="3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1327958" y="2529710"/>
            <a:ext cx="9319986" cy="29472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36623" marR="3081" indent="-428921" defTabSz="554440">
              <a:spcBef>
                <a:spcPts val="61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생산성의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원천은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자본이 아니라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노동력이다. </a:t>
            </a:r>
            <a:r>
              <a:rPr sz="2700" spc="-4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따라서,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축적은 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노동을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얼마나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많이 </a:t>
            </a:r>
            <a:r>
              <a:rPr sz="27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떼어내서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이윤과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자본으로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바꾸어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내느냐에  </a:t>
            </a: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달렸다.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320343" indent="-428921" defTabSz="554440">
              <a:spcBef>
                <a:spcPts val="6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노동자는 </a:t>
            </a:r>
            <a:r>
              <a:rPr sz="27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노동으로부터 </a:t>
            </a:r>
            <a:r>
              <a:rPr sz="2700" spc="-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소외된다.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과정을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내가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계획할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 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없고,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생산도 내가 하고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싶은 </a:t>
            </a:r>
            <a:r>
              <a:rPr sz="2700" spc="-1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걸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하지 </a:t>
            </a:r>
            <a:r>
              <a:rPr sz="2700" spc="-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못하고,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생산품도 내 게  </a:t>
            </a: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아니다.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indent="-428921" defTabSz="554440">
              <a:spcBef>
                <a:spcPts val="6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자본은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기계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같은 </a:t>
            </a:r>
            <a:r>
              <a:rPr sz="27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불변자본과 </a:t>
            </a:r>
            <a:r>
              <a:rPr sz="27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생산관계가 </a:t>
            </a:r>
            <a:r>
              <a:rPr sz="2700" spc="-14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합쳐진</a:t>
            </a:r>
            <a:r>
              <a:rPr sz="2700" spc="1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것이다.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312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화폐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1251967" y="2882445"/>
            <a:ext cx="4684013" cy="1802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4"/>
          <p:cNvSpPr/>
          <p:nvPr/>
        </p:nvSpPr>
        <p:spPr>
          <a:xfrm>
            <a:off x="1947671" y="2895396"/>
            <a:ext cx="3291078" cy="1868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5"/>
          <p:cNvSpPr txBox="1"/>
          <p:nvPr/>
        </p:nvSpPr>
        <p:spPr>
          <a:xfrm>
            <a:off x="1271779" y="2889301"/>
            <a:ext cx="4644589" cy="16434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133990" rIns="0" bIns="0" rtlCol="0">
            <a:spAutoFit/>
          </a:bodyPr>
          <a:lstStyle/>
          <a:p>
            <a:pPr marL="969886" defTabSz="554440">
              <a:spcBef>
                <a:spcPts val="1055"/>
              </a:spcBef>
            </a:pPr>
            <a:r>
              <a:rPr sz="3600" spc="-14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상시 </a:t>
            </a:r>
            <a:r>
              <a:rPr sz="3600" spc="-2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전시</a:t>
            </a:r>
            <a:r>
              <a:rPr sz="3600" spc="24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상태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defTabSz="554440"/>
            <a:endParaRPr sz="3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05693" defTabSz="554440">
              <a:spcBef>
                <a:spcPts val="3"/>
              </a:spcBef>
            </a:pPr>
            <a:r>
              <a:rPr sz="3000" spc="-64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막대한 </a:t>
            </a:r>
            <a:r>
              <a:rPr sz="3000" spc="-139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재정</a:t>
            </a:r>
            <a:r>
              <a:rPr sz="3000" spc="69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64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부담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8" name="object 6"/>
          <p:cNvSpPr/>
          <p:nvPr/>
        </p:nvSpPr>
        <p:spPr>
          <a:xfrm>
            <a:off x="6220206" y="2882445"/>
            <a:ext cx="4684013" cy="1802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7"/>
          <p:cNvSpPr/>
          <p:nvPr/>
        </p:nvSpPr>
        <p:spPr>
          <a:xfrm>
            <a:off x="6448806" y="2895396"/>
            <a:ext cx="4226052" cy="18682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6240019" y="2889301"/>
            <a:ext cx="4644205" cy="16434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0" tIns="133990" rIns="0" bIns="0" rtlCol="0">
            <a:spAutoFit/>
          </a:bodyPr>
          <a:lstStyle/>
          <a:p>
            <a:pPr algn="ctr" defTabSz="554440">
              <a:spcBef>
                <a:spcPts val="1055"/>
              </a:spcBef>
            </a:pPr>
            <a:r>
              <a:rPr sz="3600" spc="-14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복식부기</a:t>
            </a:r>
            <a:r>
              <a:rPr sz="3600" spc="37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14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발명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defTabSz="554440"/>
            <a:endParaRPr sz="3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554440">
              <a:spcBef>
                <a:spcPts val="3"/>
              </a:spcBef>
            </a:pPr>
            <a:r>
              <a:rPr sz="3000" spc="-139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금전 </a:t>
            </a:r>
            <a:r>
              <a:rPr sz="3000" spc="-64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추구에 </a:t>
            </a:r>
            <a:r>
              <a:rPr sz="3000" spc="-164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정당성</a:t>
            </a:r>
            <a:r>
              <a:rPr sz="3000" spc="-12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139" dirty="0">
                <a:solidFill>
                  <a:srgbClr val="BEBEBE"/>
                </a:solidFill>
                <a:latin typeface="Noto Sans CJK JP Regular"/>
                <a:cs typeface="Noto Sans CJK JP Regular"/>
              </a:rPr>
              <a:t>부여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1251965" y="1874389"/>
            <a:ext cx="9652254" cy="835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4580382" y="1984871"/>
            <a:ext cx="2995422" cy="706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1271778" y="1881246"/>
            <a:ext cx="9612656" cy="5818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95209" rIns="0" bIns="0" rtlCol="0">
            <a:spAutoFit/>
          </a:bodyPr>
          <a:lstStyle/>
          <a:p>
            <a:pPr marL="385" algn="ctr" defTabSz="554440">
              <a:spcBef>
                <a:spcPts val="1537"/>
              </a:spcBef>
            </a:pPr>
            <a:r>
              <a:rPr sz="2500" spc="-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화폐  </a:t>
            </a:r>
            <a:r>
              <a:rPr sz="25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경제  </a:t>
            </a:r>
            <a:r>
              <a:rPr sz="25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등장</a:t>
            </a:r>
            <a:r>
              <a:rPr sz="2500" spc="-10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배경</a:t>
            </a:r>
            <a:endParaRPr sz="25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692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화폐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51967" y="2620335"/>
            <a:ext cx="4684013" cy="2775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1066040" y="2508330"/>
            <a:ext cx="4923281" cy="2325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/>
          <p:nvPr/>
        </p:nvSpPr>
        <p:spPr>
          <a:xfrm>
            <a:off x="1271779" y="2627192"/>
            <a:ext cx="4644589" cy="2736269"/>
          </a:xfrm>
          <a:custGeom>
            <a:avLst/>
            <a:gdLst/>
            <a:ahLst/>
            <a:cxnLst/>
            <a:rect l="l" t="t" r="r" b="b"/>
            <a:pathLst>
              <a:path w="7658734" h="4512309">
                <a:moveTo>
                  <a:pt x="0" y="4512113"/>
                </a:moveTo>
                <a:lnTo>
                  <a:pt x="7658405" y="4512113"/>
                </a:lnTo>
                <a:lnTo>
                  <a:pt x="7658405" y="0"/>
                </a:lnTo>
                <a:lnTo>
                  <a:pt x="0" y="0"/>
                </a:lnTo>
                <a:lnTo>
                  <a:pt x="0" y="4512113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297052" y="3635040"/>
            <a:ext cx="4452429" cy="92993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428536" marR="3081" indent="-428536" defTabSz="554440">
              <a:spcBef>
                <a:spcPts val="58"/>
              </a:spcBef>
              <a:buFont typeface="Wingdings"/>
              <a:buChar char=""/>
              <a:tabLst>
                <a:tab pos="428536" algn="l"/>
                <a:tab pos="429306" algn="l"/>
              </a:tabLst>
            </a:pPr>
            <a:r>
              <a:rPr sz="3000" spc="-15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산업혁명을 </a:t>
            </a:r>
            <a:r>
              <a:rPr sz="3000" spc="-2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직접 </a:t>
            </a:r>
            <a:r>
              <a:rPr sz="3000" spc="-1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겪으며  </a:t>
            </a:r>
            <a:r>
              <a:rPr sz="30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생산 </a:t>
            </a:r>
            <a:r>
              <a:rPr sz="3000" spc="-2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혁신이 </a:t>
            </a:r>
            <a:r>
              <a:rPr sz="3000" spc="-1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일어난</a:t>
            </a:r>
            <a:r>
              <a:rPr sz="3000" spc="10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16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중심지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1251965" y="1612279"/>
            <a:ext cx="9652254" cy="835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8"/>
          <p:cNvSpPr/>
          <p:nvPr/>
        </p:nvSpPr>
        <p:spPr>
          <a:xfrm>
            <a:off x="4184141" y="1723523"/>
            <a:ext cx="3787902" cy="706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1271778" y="1619136"/>
            <a:ext cx="9612656" cy="5822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95595" rIns="0" bIns="0" rtlCol="0">
            <a:spAutoFit/>
          </a:bodyPr>
          <a:lstStyle/>
          <a:p>
            <a:pPr marL="3122194" defTabSz="554440">
              <a:spcBef>
                <a:spcPts val="1540"/>
              </a:spcBef>
            </a:pPr>
            <a:r>
              <a:rPr sz="2500" spc="-9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“자본주의”하면 </a:t>
            </a:r>
            <a:r>
              <a:rPr sz="2500" spc="-12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당연히</a:t>
            </a:r>
            <a:r>
              <a:rPr sz="2500" spc="14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500" spc="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돈.</a:t>
            </a:r>
            <a:endParaRPr sz="25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5" name="object 10"/>
          <p:cNvSpPr/>
          <p:nvPr/>
        </p:nvSpPr>
        <p:spPr>
          <a:xfrm>
            <a:off x="6210300" y="2620335"/>
            <a:ext cx="4684776" cy="2775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1"/>
          <p:cNvSpPr/>
          <p:nvPr/>
        </p:nvSpPr>
        <p:spPr>
          <a:xfrm>
            <a:off x="6024373" y="2508328"/>
            <a:ext cx="4978146" cy="2874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2"/>
          <p:cNvSpPr/>
          <p:nvPr/>
        </p:nvSpPr>
        <p:spPr>
          <a:xfrm>
            <a:off x="6230112" y="2627192"/>
            <a:ext cx="4645360" cy="2736269"/>
          </a:xfrm>
          <a:custGeom>
            <a:avLst/>
            <a:gdLst/>
            <a:ahLst/>
            <a:cxnLst/>
            <a:rect l="l" t="t" r="r" b="b"/>
            <a:pathLst>
              <a:path w="7660005" h="4512309">
                <a:moveTo>
                  <a:pt x="0" y="4512113"/>
                </a:moveTo>
                <a:lnTo>
                  <a:pt x="7659662" y="4512113"/>
                </a:lnTo>
                <a:lnTo>
                  <a:pt x="7659662" y="0"/>
                </a:lnTo>
                <a:lnTo>
                  <a:pt x="0" y="0"/>
                </a:lnTo>
                <a:lnTo>
                  <a:pt x="0" y="451211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3193859" y="2625880"/>
            <a:ext cx="5767132" cy="56450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defTabSz="554440">
              <a:spcBef>
                <a:spcPts val="82"/>
              </a:spcBef>
              <a:tabLst>
                <a:tab pos="4957623" algn="l"/>
              </a:tabLst>
            </a:pPr>
            <a:r>
              <a:rPr sz="3600" spc="-14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영</a:t>
            </a:r>
            <a:r>
              <a:rPr sz="3600" spc="-14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국</a:t>
            </a:r>
            <a:r>
              <a:rPr sz="36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	</a:t>
            </a:r>
            <a:r>
              <a:rPr sz="3600" spc="-14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독일</a:t>
            </a:r>
            <a:endParaRPr sz="3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6256022" y="3726471"/>
            <a:ext cx="4506727" cy="13873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428536" marR="3081" indent="-428536" defTabSz="554440">
              <a:spcBef>
                <a:spcPts val="58"/>
              </a:spcBef>
              <a:buFont typeface="Wingdings"/>
              <a:buChar char=""/>
              <a:tabLst>
                <a:tab pos="428536" algn="l"/>
                <a:tab pos="429306" algn="l"/>
              </a:tabLst>
            </a:pPr>
            <a:r>
              <a:rPr sz="3000" spc="-14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영국의 </a:t>
            </a:r>
            <a:r>
              <a:rPr sz="3000" spc="-1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성공을 </a:t>
            </a:r>
            <a:r>
              <a:rPr sz="30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바라 </a:t>
            </a:r>
            <a:r>
              <a:rPr sz="3000" spc="-1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보며  </a:t>
            </a:r>
            <a:r>
              <a:rPr sz="3000" spc="-20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“더 </a:t>
            </a:r>
            <a:r>
              <a:rPr sz="30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많은 </a:t>
            </a:r>
            <a:r>
              <a:rPr sz="3000" spc="-14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이윤의 </a:t>
            </a:r>
            <a:r>
              <a:rPr sz="3000" spc="-9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추구”라는  </a:t>
            </a:r>
            <a:r>
              <a:rPr sz="30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새로운 태도에</a:t>
            </a:r>
            <a:r>
              <a:rPr sz="3000" spc="7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10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관심</a:t>
            </a:r>
            <a:endParaRPr sz="3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1251965" y="5569068"/>
            <a:ext cx="9652254" cy="834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16"/>
          <p:cNvSpPr/>
          <p:nvPr/>
        </p:nvSpPr>
        <p:spPr>
          <a:xfrm>
            <a:off x="2817876" y="5679549"/>
            <a:ext cx="6521196" cy="706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17"/>
          <p:cNvSpPr txBox="1"/>
          <p:nvPr/>
        </p:nvSpPr>
        <p:spPr>
          <a:xfrm>
            <a:off x="1271778" y="5575924"/>
            <a:ext cx="9612656" cy="5822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195595" rIns="0" bIns="0" rtlCol="0">
            <a:spAutoFit/>
          </a:bodyPr>
          <a:lstStyle/>
          <a:p>
            <a:pPr marL="1756114" defTabSz="554440">
              <a:spcBef>
                <a:spcPts val="1540"/>
              </a:spcBef>
            </a:pPr>
            <a:r>
              <a:rPr sz="2500" spc="-2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생산관계 </a:t>
            </a:r>
            <a:r>
              <a:rPr sz="2500" spc="5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+ </a:t>
            </a:r>
            <a:r>
              <a:rPr sz="2500" spc="-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사회, </a:t>
            </a:r>
            <a:r>
              <a:rPr sz="2500" spc="-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국가, </a:t>
            </a:r>
            <a:r>
              <a:rPr sz="2500" spc="-11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정신까지 </a:t>
            </a:r>
            <a:r>
              <a:rPr sz="25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아우르는</a:t>
            </a:r>
            <a:r>
              <a:rPr sz="2500" spc="19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5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태도</a:t>
            </a:r>
            <a:endParaRPr sz="25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68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화폐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70253" y="1628281"/>
            <a:ext cx="9651492" cy="716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4293869" y="1516273"/>
            <a:ext cx="3604260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1290066" y="1635137"/>
            <a:ext cx="9611886" cy="56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9242" rIns="0" bIns="0" rtlCol="0">
            <a:spAutoFit/>
          </a:bodyPr>
          <a:lstStyle/>
          <a:p>
            <a:pPr marL="385" algn="ctr" defTabSz="554440">
              <a:spcBef>
                <a:spcPts val="73"/>
              </a:spcBef>
            </a:pPr>
            <a:r>
              <a:rPr sz="36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좀바르트와</a:t>
            </a:r>
            <a:r>
              <a:rPr sz="3600" spc="37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14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베버</a:t>
            </a:r>
            <a:endParaRPr sz="3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327958" y="2457514"/>
            <a:ext cx="8907938" cy="336722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36623" marR="51594" indent="-428921" defTabSz="554440">
              <a:spcBef>
                <a:spcPts val="61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근대 </a:t>
            </a:r>
            <a:r>
              <a:rPr sz="27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본질은 </a:t>
            </a:r>
            <a:r>
              <a:rPr sz="2700" spc="-1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많은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화폐를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얻기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위한 </a:t>
            </a:r>
            <a:r>
              <a:rPr sz="2700" spc="-1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합리적이고 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계산적인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태도가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상인이나 </a:t>
            </a:r>
            <a:r>
              <a:rPr sz="2700" spc="-1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영리조직을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넘어서 </a:t>
            </a:r>
            <a:r>
              <a:rPr sz="27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사회,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경제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체제 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전체의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조직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원리로 </a:t>
            </a: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확장되는</a:t>
            </a:r>
            <a:r>
              <a:rPr sz="2700" spc="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것이다.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indent="-428921" defTabSz="554440">
              <a:spcBef>
                <a:spcPts val="6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자연스러운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태도가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아니라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배우고 </a:t>
            </a:r>
            <a:r>
              <a:rPr sz="2700" spc="-14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익혀야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하는</a:t>
            </a:r>
            <a:r>
              <a:rPr sz="2700" spc="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태도다.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  <a:tab pos="4048572" algn="l"/>
              </a:tabLst>
            </a:pPr>
            <a:r>
              <a:rPr sz="27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유태인과</a:t>
            </a:r>
            <a:r>
              <a:rPr sz="2700" spc="3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프로테스탄트가	그</a:t>
            </a:r>
            <a:r>
              <a:rPr sz="2700" spc="2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0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연원이다.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3081" indent="-428921" defTabSz="554440"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행동을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할 </a:t>
            </a:r>
            <a:r>
              <a:rPr sz="27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때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모든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것을,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심지어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예측할 수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없는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것까지  </a:t>
            </a:r>
            <a:r>
              <a:rPr sz="27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수치화해서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돈으로 </a:t>
            </a:r>
            <a:r>
              <a:rPr sz="2700" spc="-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환산한다.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태도뿐만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아니라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제도와 </a:t>
            </a:r>
            <a:r>
              <a:rPr sz="2700" spc="-7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사회도  </a:t>
            </a:r>
            <a:r>
              <a:rPr sz="27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뒷받침해야</a:t>
            </a:r>
            <a:r>
              <a:rPr sz="2700" spc="2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한다.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68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권력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62633" y="2915971"/>
            <a:ext cx="5933694" cy="10918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1514093" y="3030261"/>
            <a:ext cx="5431536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/>
          <p:nvPr/>
        </p:nvSpPr>
        <p:spPr>
          <a:xfrm>
            <a:off x="1251965" y="1874389"/>
            <a:ext cx="9652254" cy="835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6"/>
          <p:cNvSpPr/>
          <p:nvPr/>
        </p:nvSpPr>
        <p:spPr>
          <a:xfrm>
            <a:off x="2951988" y="1962774"/>
            <a:ext cx="6252210" cy="759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1271778" y="1881247"/>
            <a:ext cx="9612656" cy="5947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77499" rIns="0" bIns="0" rtlCol="0">
            <a:spAutoFit/>
          </a:bodyPr>
          <a:lstStyle/>
          <a:p>
            <a:pPr marL="1905121" defTabSz="554440">
              <a:spcBef>
                <a:spcPts val="1398"/>
              </a:spcBef>
            </a:pPr>
            <a:r>
              <a:rPr sz="2700" spc="-3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생산과 무관한 </a:t>
            </a:r>
            <a:r>
              <a:rPr sz="2700" spc="-8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방법으로 </a:t>
            </a:r>
            <a:r>
              <a:rPr sz="2700" spc="-3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떼돈을</a:t>
            </a:r>
            <a:r>
              <a:rPr sz="2700" spc="22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4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벌었던데?</a:t>
            </a:r>
            <a:endParaRPr sz="27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3" name="object 8"/>
          <p:cNvSpPr/>
          <p:nvPr/>
        </p:nvSpPr>
        <p:spPr>
          <a:xfrm>
            <a:off x="7984237" y="2930448"/>
            <a:ext cx="2903982" cy="10918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9"/>
          <p:cNvSpPr/>
          <p:nvPr/>
        </p:nvSpPr>
        <p:spPr>
          <a:xfrm>
            <a:off x="8250938" y="3045500"/>
            <a:ext cx="2370581" cy="9996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8004050" y="2937306"/>
            <a:ext cx="2864311" cy="79234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236022" rIns="0" bIns="0" rtlCol="0">
            <a:spAutoFit/>
          </a:bodyPr>
          <a:lstStyle/>
          <a:p>
            <a:pPr marL="540965" defTabSz="554440">
              <a:spcBef>
                <a:spcPts val="1859"/>
              </a:spcBef>
            </a:pPr>
            <a:r>
              <a:rPr sz="3600" spc="-10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고위</a:t>
            </a:r>
            <a:r>
              <a:rPr sz="3600" spc="36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금융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1282447" y="2922827"/>
            <a:ext cx="6447589" cy="7919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0" tIns="235637" rIns="0" bIns="0" rtlCol="0">
            <a:spAutoFit/>
          </a:bodyPr>
          <a:lstStyle/>
          <a:p>
            <a:pPr marL="525563" defTabSz="554440">
              <a:spcBef>
                <a:spcPts val="1856"/>
              </a:spcBef>
              <a:tabLst>
                <a:tab pos="6175468" algn="l"/>
              </a:tabLst>
            </a:pPr>
            <a:r>
              <a:rPr sz="3600" spc="-14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무역</a:t>
            </a:r>
            <a:r>
              <a:rPr sz="36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</a:t>
            </a:r>
            <a:r>
              <a:rPr sz="3600" spc="3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14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전쟁</a:t>
            </a:r>
            <a:r>
              <a:rPr sz="36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</a:t>
            </a:r>
            <a:r>
              <a:rPr sz="3600" spc="3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23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식민</a:t>
            </a:r>
            <a:r>
              <a:rPr sz="3600" spc="-2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지</a:t>
            </a:r>
            <a:r>
              <a:rPr sz="36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</a:t>
            </a:r>
            <a:r>
              <a:rPr sz="3600" spc="39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1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노략</a:t>
            </a:r>
            <a:r>
              <a:rPr sz="3600" spc="-11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질</a:t>
            </a: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3600" spc="8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+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2"/>
          <p:cNvSpPr/>
          <p:nvPr/>
        </p:nvSpPr>
        <p:spPr>
          <a:xfrm>
            <a:off x="1235202" y="4244044"/>
            <a:ext cx="9653016" cy="22058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3"/>
          <p:cNvSpPr/>
          <p:nvPr/>
        </p:nvSpPr>
        <p:spPr>
          <a:xfrm>
            <a:off x="1044702" y="4568631"/>
            <a:ext cx="9016746" cy="16587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1255015" y="4250900"/>
            <a:ext cx="9613427" cy="175627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1925" rIns="0" bIns="0" rtlCol="0">
            <a:spAutoFit/>
          </a:bodyPr>
          <a:lstStyle/>
          <a:p>
            <a:pPr defTabSz="554440">
              <a:spcBef>
                <a:spcPts val="15"/>
              </a:spcBef>
            </a:pP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42675" indent="-342675" defTabSz="554440">
              <a:spcBef>
                <a:spcPts val="3"/>
              </a:spcBef>
              <a:buFont typeface="Wingdings"/>
              <a:buChar char=""/>
              <a:tabLst>
                <a:tab pos="342675" algn="l"/>
                <a:tab pos="343060" algn="l"/>
              </a:tabLst>
            </a:pP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 </a:t>
            </a: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축적에 </a:t>
            </a:r>
            <a:r>
              <a:rPr sz="2700" spc="-14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엄청난 </a:t>
            </a: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역할을 </a:t>
            </a:r>
            <a:r>
              <a:rPr sz="2700" spc="-10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했기 </a:t>
            </a:r>
            <a:r>
              <a:rPr sz="2700" spc="-3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때문에 </a:t>
            </a: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무시할 </a:t>
            </a: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수</a:t>
            </a:r>
            <a:r>
              <a:rPr sz="27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없다.</a:t>
            </a:r>
            <a:endParaRPr sz="27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342675" marR="1026870" indent="-342675" defTabSz="554440">
              <a:spcBef>
                <a:spcPts val="600"/>
              </a:spcBef>
              <a:buFont typeface="Wingdings"/>
              <a:buChar char=""/>
              <a:tabLst>
                <a:tab pos="342675" algn="l"/>
                <a:tab pos="343060" algn="l"/>
              </a:tabLst>
            </a:pPr>
            <a:r>
              <a:rPr sz="2700" spc="-6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자본주의가 </a:t>
            </a: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동작하는 데 </a:t>
            </a:r>
            <a:r>
              <a:rPr sz="2700" spc="-9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필요한 </a:t>
            </a:r>
            <a:r>
              <a:rPr sz="2700" spc="-1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제도, </a:t>
            </a: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체계는 </a:t>
            </a:r>
            <a:r>
              <a:rPr sz="2700" spc="-11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어떻게 </a:t>
            </a: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만들어  </a:t>
            </a:r>
            <a:r>
              <a:rPr sz="2700" spc="-10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졌는가?</a:t>
            </a:r>
            <a:endParaRPr sz="27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62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권력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2097696" y="3049205"/>
            <a:ext cx="7996611" cy="185404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6270" marR="3081" indent="-428921">
              <a:spcBef>
                <a:spcPts val="58"/>
              </a:spcBef>
              <a:buFont typeface="Wingdings"/>
              <a:buChar char=""/>
              <a:tabLst>
                <a:tab pos="3335884" algn="l"/>
                <a:tab pos="3336655" algn="l"/>
              </a:tabLst>
            </a:pPr>
            <a:r>
              <a:rPr lang="ko-KR" altLang="en-US" spc="-115" smtClean="0"/>
              <a:t>금융업 </a:t>
            </a:r>
            <a:r>
              <a:rPr lang="ko-KR" altLang="en-US" spc="-55" smtClean="0"/>
              <a:t>발달</a:t>
            </a:r>
            <a:r>
              <a:rPr lang="en-US" altLang="ko-KR" spc="-55" smtClean="0"/>
              <a:t>(</a:t>
            </a:r>
            <a:r>
              <a:rPr lang="ko-KR" altLang="en-US" spc="-55" smtClean="0"/>
              <a:t>푸거가</a:t>
            </a:r>
            <a:r>
              <a:rPr lang="en-US" altLang="ko-KR" spc="-55" smtClean="0"/>
              <a:t>, </a:t>
            </a:r>
            <a:r>
              <a:rPr lang="ko-KR" altLang="en-US" spc="-97" smtClean="0"/>
              <a:t>메디치가</a:t>
            </a:r>
            <a:r>
              <a:rPr lang="en-US" altLang="ko-KR" spc="-97" smtClean="0"/>
              <a:t>,  </a:t>
            </a:r>
            <a:r>
              <a:rPr lang="ko-KR" altLang="en-US" spc="-12" smtClean="0"/>
              <a:t>은행</a:t>
            </a:r>
            <a:r>
              <a:rPr lang="en-US" altLang="ko-KR" spc="-12" smtClean="0"/>
              <a:t>,</a:t>
            </a:r>
            <a:r>
              <a:rPr lang="ko-KR" altLang="en-US" spc="315" smtClean="0"/>
              <a:t> </a:t>
            </a:r>
            <a:r>
              <a:rPr lang="ko-KR" altLang="en-US" spc="-82" smtClean="0"/>
              <a:t>보험</a:t>
            </a:r>
            <a:r>
              <a:rPr lang="en-US" altLang="ko-KR" spc="-82" smtClean="0"/>
              <a:t>)</a:t>
            </a:r>
          </a:p>
          <a:p>
            <a:pPr marL="3336270" indent="-428921">
              <a:lnSpc>
                <a:spcPts val="3599"/>
              </a:lnSpc>
              <a:buFont typeface="Wingdings"/>
              <a:buChar char=""/>
              <a:tabLst>
                <a:tab pos="3335884" algn="l"/>
                <a:tab pos="3336655" algn="l"/>
              </a:tabLst>
            </a:pPr>
            <a:r>
              <a:rPr lang="ko-KR" altLang="en-US" spc="-176" smtClean="0"/>
              <a:t>독점기업 </a:t>
            </a:r>
            <a:r>
              <a:rPr lang="ko-KR" altLang="en-US" spc="-64" smtClean="0"/>
              <a:t>발달</a:t>
            </a:r>
            <a:r>
              <a:rPr lang="ko-KR" altLang="en-US" spc="291" smtClean="0"/>
              <a:t> </a:t>
            </a:r>
            <a:r>
              <a:rPr lang="en-US" altLang="ko-KR" spc="-69" smtClean="0"/>
              <a:t>(</a:t>
            </a:r>
            <a:r>
              <a:rPr lang="ko-KR" altLang="en-US" spc="-69" smtClean="0"/>
              <a:t>동인도회사</a:t>
            </a:r>
            <a:r>
              <a:rPr lang="en-US" altLang="ko-KR" spc="-69" smtClean="0"/>
              <a:t>)</a:t>
            </a:r>
          </a:p>
          <a:p>
            <a:pPr marL="3336270" indent="-428921">
              <a:lnSpc>
                <a:spcPts val="3602"/>
              </a:lnSpc>
              <a:buFont typeface="Wingdings"/>
              <a:buChar char=""/>
              <a:tabLst>
                <a:tab pos="3335884" algn="l"/>
                <a:tab pos="3336655" algn="l"/>
              </a:tabLst>
            </a:pPr>
            <a:r>
              <a:rPr lang="ko-KR" altLang="en-US" spc="-124" smtClean="0"/>
              <a:t>주식회사</a:t>
            </a:r>
            <a:r>
              <a:rPr lang="ko-KR" altLang="en-US" spc="312" smtClean="0"/>
              <a:t> </a:t>
            </a:r>
            <a:r>
              <a:rPr lang="ko-KR" altLang="en-US" spc="-139" smtClean="0"/>
              <a:t>발명</a:t>
            </a:r>
            <a:endParaRPr lang="ko-KR" altLang="en-US" spc="-139" dirty="0"/>
          </a:p>
        </p:txBody>
      </p:sp>
      <p:sp>
        <p:nvSpPr>
          <p:cNvPr id="7" name="object 3"/>
          <p:cNvSpPr/>
          <p:nvPr/>
        </p:nvSpPr>
        <p:spPr>
          <a:xfrm>
            <a:off x="1298448" y="2650812"/>
            <a:ext cx="2477262" cy="2669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4"/>
          <p:cNvSpPr/>
          <p:nvPr/>
        </p:nvSpPr>
        <p:spPr>
          <a:xfrm>
            <a:off x="1113284" y="3165127"/>
            <a:ext cx="2481833" cy="1754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1318259" y="2657669"/>
            <a:ext cx="2437630" cy="2630376"/>
          </a:xfrm>
          <a:custGeom>
            <a:avLst/>
            <a:gdLst/>
            <a:ahLst/>
            <a:cxnLst/>
            <a:rect l="l" t="t" r="r" b="b"/>
            <a:pathLst>
              <a:path w="4019550" h="4337684">
                <a:moveTo>
                  <a:pt x="0" y="4337459"/>
                </a:moveTo>
                <a:lnTo>
                  <a:pt x="4019354" y="4337459"/>
                </a:lnTo>
                <a:lnTo>
                  <a:pt x="4019354" y="0"/>
                </a:lnTo>
                <a:lnTo>
                  <a:pt x="0" y="0"/>
                </a:lnTo>
                <a:lnTo>
                  <a:pt x="0" y="433745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1343853" y="3263335"/>
            <a:ext cx="2010563" cy="13873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428921" indent="-428921" defTabSz="554440">
              <a:lnSpc>
                <a:spcPts val="3602"/>
              </a:lnSpc>
              <a:spcBef>
                <a:spcPts val="58"/>
              </a:spcBef>
              <a:buFont typeface="Wingdings"/>
              <a:buChar char=""/>
              <a:tabLst>
                <a:tab pos="428921" algn="l"/>
                <a:tab pos="429306" algn="l"/>
              </a:tabLst>
            </a:pPr>
            <a:r>
              <a:rPr sz="3000" spc="-13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시장</a:t>
            </a:r>
            <a:r>
              <a:rPr sz="3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확대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428921" indent="-428921" defTabSz="554440">
              <a:lnSpc>
                <a:spcPts val="3599"/>
              </a:lnSpc>
              <a:buFont typeface="Wingdings"/>
              <a:buChar char=""/>
              <a:tabLst>
                <a:tab pos="428921" algn="l"/>
                <a:tab pos="429306" algn="l"/>
              </a:tabLst>
            </a:pPr>
            <a:r>
              <a:rPr sz="3000" spc="-13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모험산업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  <a:p>
            <a:pPr marL="428921" indent="-428921" defTabSz="554440">
              <a:lnSpc>
                <a:spcPts val="3602"/>
              </a:lnSpc>
              <a:buFont typeface="Wingdings"/>
              <a:buChar char=""/>
              <a:tabLst>
                <a:tab pos="428921" algn="l"/>
                <a:tab pos="429306" algn="l"/>
              </a:tabLst>
            </a:pPr>
            <a:r>
              <a:rPr sz="3000" spc="-6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전쟁,</a:t>
            </a:r>
            <a:r>
              <a:rPr sz="3000" spc="26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000" spc="-13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정복</a:t>
            </a:r>
            <a:endParaRPr sz="30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1287779" y="1608469"/>
            <a:ext cx="9652254" cy="835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8"/>
          <p:cNvSpPr/>
          <p:nvPr/>
        </p:nvSpPr>
        <p:spPr>
          <a:xfrm>
            <a:off x="4919472" y="1696855"/>
            <a:ext cx="2388870" cy="759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1307592" y="1615328"/>
            <a:ext cx="9612656" cy="5947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77499" rIns="0" bIns="0" rtlCol="0">
            <a:spAutoFit/>
          </a:bodyPr>
          <a:lstStyle/>
          <a:p>
            <a:pPr marL="385" algn="ctr" defTabSz="554440">
              <a:spcBef>
                <a:spcPts val="1398"/>
              </a:spcBef>
            </a:pPr>
            <a:r>
              <a:rPr sz="2700" spc="-7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중상주의</a:t>
            </a:r>
            <a:r>
              <a:rPr sz="2700" spc="28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2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시대</a:t>
            </a:r>
            <a:endParaRPr sz="27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959858" y="2665289"/>
            <a:ext cx="5980176" cy="26690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1"/>
          <p:cNvSpPr/>
          <p:nvPr/>
        </p:nvSpPr>
        <p:spPr>
          <a:xfrm>
            <a:off x="4774692" y="2951021"/>
            <a:ext cx="5685282" cy="22111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2"/>
          <p:cNvSpPr/>
          <p:nvPr/>
        </p:nvSpPr>
        <p:spPr>
          <a:xfrm>
            <a:off x="4979670" y="2672146"/>
            <a:ext cx="5940423" cy="2629606"/>
          </a:xfrm>
          <a:custGeom>
            <a:avLst/>
            <a:gdLst/>
            <a:ahLst/>
            <a:cxnLst/>
            <a:rect l="l" t="t" r="r" b="b"/>
            <a:pathLst>
              <a:path w="9795510" h="4336415">
                <a:moveTo>
                  <a:pt x="0" y="4336203"/>
                </a:moveTo>
                <a:lnTo>
                  <a:pt x="9795303" y="4336203"/>
                </a:lnTo>
                <a:lnTo>
                  <a:pt x="9795303" y="0"/>
                </a:lnTo>
                <a:lnTo>
                  <a:pt x="0" y="0"/>
                </a:lnTo>
                <a:lnTo>
                  <a:pt x="0" y="433620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dirty="0" smtClean="0">
              <a:solidFill>
                <a:prstClr val="black"/>
              </a:solidFill>
            </a:endParaRPr>
          </a:p>
        </p:txBody>
      </p:sp>
      <p:sp>
        <p:nvSpPr>
          <p:cNvPr id="19" name="object 14"/>
          <p:cNvSpPr/>
          <p:nvPr/>
        </p:nvSpPr>
        <p:spPr>
          <a:xfrm>
            <a:off x="3991355" y="3692395"/>
            <a:ext cx="758952" cy="6156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4011169" y="3699252"/>
            <a:ext cx="719351" cy="576057"/>
          </a:xfrm>
          <a:custGeom>
            <a:avLst/>
            <a:gdLst/>
            <a:ahLst/>
            <a:cxnLst/>
            <a:rect l="l" t="t" r="r" b="b"/>
            <a:pathLst>
              <a:path w="1186179" h="949959">
                <a:moveTo>
                  <a:pt x="711182" y="0"/>
                </a:moveTo>
                <a:lnTo>
                  <a:pt x="711182" y="237479"/>
                </a:lnTo>
                <a:lnTo>
                  <a:pt x="0" y="237479"/>
                </a:lnTo>
                <a:lnTo>
                  <a:pt x="0" y="712439"/>
                </a:lnTo>
                <a:lnTo>
                  <a:pt x="711182" y="712439"/>
                </a:lnTo>
                <a:lnTo>
                  <a:pt x="711182" y="949918"/>
                </a:lnTo>
                <a:lnTo>
                  <a:pt x="1186141" y="474959"/>
                </a:lnTo>
                <a:lnTo>
                  <a:pt x="71118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16"/>
          <p:cNvSpPr/>
          <p:nvPr/>
        </p:nvSpPr>
        <p:spPr>
          <a:xfrm>
            <a:off x="1298448" y="5573640"/>
            <a:ext cx="9653016" cy="8358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17"/>
          <p:cNvSpPr/>
          <p:nvPr/>
        </p:nvSpPr>
        <p:spPr>
          <a:xfrm>
            <a:off x="1977390" y="5662786"/>
            <a:ext cx="8295132" cy="759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18"/>
          <p:cNvSpPr txBox="1"/>
          <p:nvPr/>
        </p:nvSpPr>
        <p:spPr>
          <a:xfrm>
            <a:off x="1318261" y="5580496"/>
            <a:ext cx="9613427" cy="5955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178269" rIns="0" bIns="0" rtlCol="0">
            <a:spAutoFit/>
          </a:bodyPr>
          <a:lstStyle/>
          <a:p>
            <a:pPr marL="884410" defTabSz="554440">
              <a:spcBef>
                <a:spcPts val="1404"/>
              </a:spcBef>
            </a:pP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오늘날에도 </a:t>
            </a:r>
            <a:r>
              <a:rPr sz="2700" spc="-12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권력은 </a:t>
            </a:r>
            <a:r>
              <a:rPr sz="2700" spc="-6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자본주의를 </a:t>
            </a:r>
            <a:r>
              <a:rPr sz="2700" spc="-12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움직이고 </a:t>
            </a:r>
            <a:r>
              <a:rPr sz="2700" spc="-12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진화시키는</a:t>
            </a:r>
            <a:r>
              <a:rPr sz="2700" spc="-22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핵심</a:t>
            </a:r>
            <a:endParaRPr sz="27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094514" y="2951021"/>
            <a:ext cx="6096000" cy="17861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  <a:tabLst>
                <a:tab pos="5502275" algn="l"/>
              </a:tabLst>
            </a:pP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금융업 발달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lang="ko-KR" altLang="en-US" sz="2000" spc="285" dirty="0" err="1">
                <a:solidFill>
                  <a:srgbClr val="FFFFFF"/>
                </a:solidFill>
                <a:latin typeface="Noto Sans CJK JP Regular"/>
                <a:cs typeface="Noto Sans CJK JP Regular"/>
              </a:rPr>
              <a:t>푸거가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 </a:t>
            </a:r>
            <a:r>
              <a:rPr lang="ko-KR" altLang="en-US" sz="2000" spc="285" dirty="0" err="1">
                <a:solidFill>
                  <a:srgbClr val="FFFFFF"/>
                </a:solidFill>
                <a:latin typeface="Noto Sans CJK JP Regular"/>
                <a:cs typeface="Noto Sans CJK JP Regular"/>
              </a:rPr>
              <a:t>메디치가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  </a:t>
            </a: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은행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,</a:t>
            </a: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보험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</a:p>
          <a:p>
            <a:pPr>
              <a:lnSpc>
                <a:spcPts val="5935"/>
              </a:lnSpc>
              <a:tabLst>
                <a:tab pos="5502275" algn="l"/>
              </a:tabLst>
            </a:pP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독점기업 발달 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동인도회사</a:t>
            </a:r>
            <a:r>
              <a:rPr lang="en-US" altLang="ko-KR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</a:p>
          <a:p>
            <a:pPr>
              <a:lnSpc>
                <a:spcPts val="5940"/>
              </a:lnSpc>
              <a:tabLst>
                <a:tab pos="5502275" algn="l"/>
              </a:tabLst>
            </a:pPr>
            <a:r>
              <a:rPr lang="ko-KR" altLang="en-US" sz="2000" spc="2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주식회사 발명</a:t>
            </a:r>
            <a:endParaRPr lang="ko-KR" altLang="en-US" sz="2000" spc="285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996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권력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87779" y="1608469"/>
            <a:ext cx="9652254" cy="835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5425439" y="1696855"/>
            <a:ext cx="1376934" cy="75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1307592" y="1615328"/>
            <a:ext cx="9612656" cy="5947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77499" rIns="0" bIns="0" rtlCol="0">
            <a:spAutoFit/>
          </a:bodyPr>
          <a:lstStyle/>
          <a:p>
            <a:pPr marL="770" algn="ctr" defTabSz="554440">
              <a:spcBef>
                <a:spcPts val="1398"/>
              </a:spcBef>
            </a:pP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브로델</a:t>
            </a:r>
            <a:endParaRPr sz="27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327958" y="2457514"/>
            <a:ext cx="9522930" cy="336722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36623" indent="-428921" defTabSz="554440">
              <a:spcBef>
                <a:spcPts val="61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원래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인간은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생산을</a:t>
            </a:r>
            <a:r>
              <a:rPr sz="2700" spc="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해왔다.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144385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화폐를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매개로 한 교환행위는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원래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있던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시장경제이고,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화폐를 </a:t>
            </a:r>
            <a:r>
              <a:rPr sz="2700" spc="-1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더 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가지려는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욕망도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원래</a:t>
            </a:r>
            <a:r>
              <a:rPr sz="2700" spc="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있었다.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133220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자본은 </a:t>
            </a:r>
            <a:r>
              <a:rPr sz="27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재화, </a:t>
            </a:r>
            <a:r>
              <a:rPr sz="2700" spc="-14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서비스의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흐름을 </a:t>
            </a:r>
            <a:r>
              <a:rPr sz="27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독점하거나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뜻대로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바꾸어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큰 돈을 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벌게 </a:t>
            </a:r>
            <a:r>
              <a:rPr sz="27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해주는</a:t>
            </a:r>
            <a:r>
              <a:rPr sz="2700" spc="2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0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권력이다.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5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권력의 </a:t>
            </a:r>
            <a:r>
              <a:rPr sz="27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최상층을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차지하는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세계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자본주의의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중심지가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반드시</a:t>
            </a:r>
            <a:r>
              <a:rPr sz="2700" spc="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244109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자본은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상황에 </a:t>
            </a:r>
            <a:r>
              <a:rPr sz="27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역동적으로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대응하기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위해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활동에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깊이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물려 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들어가려 하지</a:t>
            </a:r>
            <a:r>
              <a:rPr sz="2700" spc="2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않는다.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996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권력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87779" y="1608469"/>
            <a:ext cx="9652254" cy="835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5433822" y="1696855"/>
            <a:ext cx="1359408" cy="75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1307592" y="1615328"/>
            <a:ext cx="9612656" cy="5947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77499" rIns="0" bIns="0" rtlCol="0">
            <a:spAutoFit/>
          </a:bodyPr>
          <a:lstStyle/>
          <a:p>
            <a:pPr marL="385" algn="ctr" defTabSz="554440">
              <a:spcBef>
                <a:spcPts val="1398"/>
              </a:spcBef>
            </a:pP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베블린</a:t>
            </a:r>
            <a:endParaRPr sz="27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327958" y="2457514"/>
            <a:ext cx="9461315" cy="252736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36623" marR="1495450" indent="-428921" defTabSz="554440">
              <a:spcBef>
                <a:spcPts val="61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어느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시대,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어느 기술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단계에서도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총체적 </a:t>
            </a:r>
            <a:r>
              <a:rPr sz="2700" spc="-14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기술이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집약된 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생산수단은</a:t>
            </a:r>
            <a:r>
              <a:rPr sz="2700" spc="2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3081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생산수단을 장악하고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이익이 </a:t>
            </a:r>
            <a:r>
              <a:rPr sz="2700" spc="-1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되지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않으면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아무도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사용하지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못하게  </a:t>
            </a:r>
            <a:r>
              <a:rPr sz="2700" spc="-4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생산활동을 </a:t>
            </a:r>
            <a:r>
              <a:rPr sz="27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방해할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</a:t>
            </a:r>
            <a:r>
              <a:rPr sz="2700" spc="-17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410055" indent="-428921" defTabSz="554440">
              <a:spcBef>
                <a:spcPts val="6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생산수단을 </a:t>
            </a:r>
            <a:r>
              <a:rPr sz="27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생산활동이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아니라 </a:t>
            </a:r>
            <a:r>
              <a:rPr sz="27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영리활동을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위해 총체적으로 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지배하는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사태가 </a:t>
            </a:r>
            <a:r>
              <a:rPr sz="27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자본주의고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지배할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있는 </a:t>
            </a:r>
            <a:r>
              <a:rPr sz="2700" spc="-1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권력이</a:t>
            </a:r>
            <a:r>
              <a:rPr sz="2700" spc="4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자본이다.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046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3" name="이등변 삼각형 12"/>
          <p:cNvSpPr/>
          <p:nvPr/>
        </p:nvSpPr>
        <p:spPr>
          <a:xfrm rot="5400000">
            <a:off x="721052" y="1104965"/>
            <a:ext cx="1441060" cy="80397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75694" y="1091455"/>
            <a:ext cx="510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b="1" kern="0" spc="-164" dirty="0">
                <a:solidFill>
                  <a:schemeClr val="bg1"/>
                </a:solidFill>
                <a:latin typeface="Noto Sans CJK JP Regular"/>
                <a:ea typeface="+mj-ea"/>
              </a:rPr>
              <a:t>자본주의의</a:t>
            </a:r>
            <a:r>
              <a:rPr lang="ko-KR" altLang="en-US" sz="4800" b="1" kern="0" spc="552" dirty="0">
                <a:solidFill>
                  <a:schemeClr val="bg1"/>
                </a:solidFill>
                <a:latin typeface="Noto Sans CJK JP Regular"/>
                <a:ea typeface="+mj-ea"/>
              </a:rPr>
              <a:t> </a:t>
            </a:r>
            <a:r>
              <a:rPr lang="ko-KR" altLang="en-US" sz="4800" b="1" kern="0" spc="-282" dirty="0">
                <a:solidFill>
                  <a:schemeClr val="bg1"/>
                </a:solidFill>
                <a:latin typeface="Noto Sans CJK JP Regular"/>
                <a:ea typeface="+mj-ea"/>
              </a:rPr>
              <a:t>역동성</a:t>
            </a:r>
            <a:endParaRPr lang="en-US" altLang="ko-KR" sz="8800" b="1" spc="600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1299765" y="3783877"/>
            <a:ext cx="9551427" cy="195190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350375" marR="3081" indent="-342675" algn="just" defTabSz="554440">
              <a:lnSpc>
                <a:spcPct val="100200"/>
              </a:lnSpc>
              <a:spcBef>
                <a:spcPts val="61"/>
              </a:spcBef>
              <a:buFont typeface="Wingdings"/>
              <a:buChar char=""/>
              <a:tabLst>
                <a:tab pos="350761" algn="l"/>
              </a:tabLst>
            </a:pP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누구도 </a:t>
            </a:r>
            <a:r>
              <a:rPr sz="24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생각하지 </a:t>
            </a:r>
            <a:r>
              <a:rPr sz="2400" spc="-7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못했던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방향으로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자원을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결합하여 혁신하는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창조적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파괴가  </a:t>
            </a:r>
            <a:r>
              <a:rPr sz="24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계속되는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한 </a:t>
            </a:r>
            <a:r>
              <a:rPr sz="24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자본주의는 </a:t>
            </a:r>
            <a:r>
              <a:rPr sz="24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멈추지 </a:t>
            </a:r>
            <a:r>
              <a:rPr sz="2400" spc="-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않는다. </a:t>
            </a:r>
            <a:r>
              <a:rPr sz="2400" spc="-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자본주의의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창조적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파괴가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멈출 </a:t>
            </a:r>
            <a:r>
              <a:rPr sz="2400" spc="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때  </a:t>
            </a:r>
            <a:r>
              <a:rPr sz="2400" spc="-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사회주의로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이행한다.</a:t>
            </a:r>
            <a:r>
              <a:rPr sz="2400" spc="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3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(슘페터)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marR="447787" indent="-342675" defTabSz="554440">
              <a:spcBef>
                <a:spcPts val="603"/>
              </a:spcBef>
              <a:buFont typeface="Wingdings"/>
              <a:buChar char=""/>
              <a:tabLst>
                <a:tab pos="350375" algn="l"/>
                <a:tab pos="350761" algn="l"/>
                <a:tab pos="4266498" algn="l"/>
              </a:tabLst>
            </a:pP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창조적 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파괴를</a:t>
            </a:r>
            <a:r>
              <a:rPr sz="2400" spc="17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멈출지도</a:t>
            </a:r>
            <a:r>
              <a:rPr sz="2400" spc="2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모르는	생태 </a:t>
            </a:r>
            <a:r>
              <a:rPr sz="24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위기조차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 </a:t>
            </a:r>
            <a:r>
              <a:rPr sz="2400" spc="-1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축적의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계기로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삼고  </a:t>
            </a:r>
            <a:r>
              <a:rPr sz="24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있다.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1287779" y="2740561"/>
            <a:ext cx="9652254" cy="835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/>
          <p:nvPr/>
        </p:nvSpPr>
        <p:spPr>
          <a:xfrm>
            <a:off x="5073396" y="2828947"/>
            <a:ext cx="2080260" cy="75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1307592" y="2747420"/>
            <a:ext cx="9612656" cy="5947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77499" rIns="0" bIns="0" rtlCol="0">
            <a:spAutoFit/>
          </a:bodyPr>
          <a:lstStyle/>
          <a:p>
            <a:pPr marL="385" algn="ctr" defTabSz="554440">
              <a:spcBef>
                <a:spcPts val="1398"/>
              </a:spcBef>
            </a:pP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창조적</a:t>
            </a:r>
            <a:r>
              <a:rPr sz="2700" spc="28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9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파괴</a:t>
            </a:r>
            <a:endParaRPr sz="27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515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4105" y="2823948"/>
            <a:ext cx="570284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0375" lvl="0" indent="-342675" defTabSz="554440">
              <a:spcBef>
                <a:spcPts val="667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수정 자본주의 시대에도 계속된 자본 축적</a:t>
            </a:r>
          </a:p>
          <a:p>
            <a:pPr marL="350375" lvl="0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노동자의 </a:t>
            </a:r>
            <a:r>
              <a:rPr lang="ko-KR" altLang="en-US" sz="2400" spc="-64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혁명성</a:t>
            </a: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 쇠퇴</a:t>
            </a:r>
          </a:p>
          <a:p>
            <a:pPr marL="350375" lvl="0" indent="-342675" defTabSz="554440">
              <a:spcBef>
                <a:spcPts val="603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역사의 완성</a:t>
            </a:r>
          </a:p>
          <a:p>
            <a:pPr marL="350375" lvl="0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ko-KR" altLang="en-US" sz="2400" spc="-64" dirty="0" err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신자유주의</a:t>
            </a:r>
            <a:r>
              <a:rPr lang="en-US" altLang="ko-KR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, </a:t>
            </a: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금융 자본주의 등장</a:t>
            </a:r>
          </a:p>
          <a:p>
            <a:pPr marL="350375" lvl="0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en-US" altLang="ko-KR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2008</a:t>
            </a: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년 전세계규모 금융위기</a:t>
            </a:r>
            <a:r>
              <a:rPr lang="en-US" altLang="ko-KR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,</a:t>
            </a: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 재정위기</a:t>
            </a:r>
          </a:p>
          <a:p>
            <a:pPr marL="350375" lvl="0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또 다른 </a:t>
            </a:r>
            <a:r>
              <a:rPr lang="ko-KR" altLang="en-US" sz="2400" spc="-76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변화는</a:t>
            </a:r>
            <a:r>
              <a:rPr lang="en-US" altLang="ko-KR" sz="2400" spc="-76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?</a:t>
            </a:r>
            <a:endParaRPr lang="ko-KR" altLang="en-US" sz="240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Regular"/>
            </a:endParaRPr>
          </a:p>
          <a:p>
            <a:pPr marL="350375" lvl="0" indent="-342675" defTabSz="554440">
              <a:spcBef>
                <a:spcPts val="603"/>
              </a:spcBef>
              <a:buFont typeface="Wingdings"/>
              <a:buChar char=""/>
              <a:tabLst>
                <a:tab pos="350375" algn="l"/>
                <a:tab pos="350761" algn="l"/>
                <a:tab pos="1549739" algn="l"/>
              </a:tabLst>
            </a:pPr>
            <a:r>
              <a:rPr lang="ko-KR" altLang="en-US" sz="2400" spc="-45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나라마다	</a:t>
            </a:r>
            <a:r>
              <a:rPr lang="ko-KR" altLang="en-US" sz="2400" spc="-106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자기 </a:t>
            </a:r>
            <a:r>
              <a:rPr lang="ko-KR" altLang="en-US" sz="2400" spc="-3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상황에 </a:t>
            </a:r>
            <a:r>
              <a:rPr lang="ko-KR" altLang="en-US" sz="2400" spc="-45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맞는 다양한</a:t>
            </a:r>
            <a:r>
              <a:rPr lang="ko-KR" altLang="en-US" sz="2400" spc="-236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 </a:t>
            </a:r>
            <a:r>
              <a:rPr lang="ko-KR" altLang="en-US" sz="2400" spc="-64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Regular"/>
              </a:rPr>
              <a:t>자본주의</a:t>
            </a:r>
            <a:endParaRPr lang="ko-KR" altLang="en-US" sz="240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Regular"/>
            </a:endParaRPr>
          </a:p>
        </p:txBody>
      </p:sp>
      <p:sp>
        <p:nvSpPr>
          <p:cNvPr id="13" name="이등변 삼각형 12"/>
          <p:cNvSpPr/>
          <p:nvPr/>
        </p:nvSpPr>
        <p:spPr>
          <a:xfrm rot="5400000">
            <a:off x="721052" y="1104965"/>
            <a:ext cx="1441060" cy="80397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75694" y="1091455"/>
            <a:ext cx="510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b="1" kern="0" spc="-164" dirty="0">
                <a:solidFill>
                  <a:schemeClr val="bg1"/>
                </a:solidFill>
                <a:latin typeface="Noto Sans CJK JP Regular"/>
                <a:ea typeface="+mj-ea"/>
              </a:rPr>
              <a:t>자본주의의</a:t>
            </a:r>
            <a:r>
              <a:rPr lang="ko-KR" altLang="en-US" sz="4800" b="1" kern="0" spc="552" dirty="0">
                <a:solidFill>
                  <a:schemeClr val="bg1"/>
                </a:solidFill>
                <a:latin typeface="Noto Sans CJK JP Regular"/>
                <a:ea typeface="+mj-ea"/>
              </a:rPr>
              <a:t> </a:t>
            </a:r>
            <a:r>
              <a:rPr lang="ko-KR" altLang="en-US" sz="4800" b="1" kern="0" spc="-282" dirty="0">
                <a:solidFill>
                  <a:schemeClr val="bg1"/>
                </a:solidFill>
                <a:latin typeface="Noto Sans CJK JP Regular"/>
                <a:ea typeface="+mj-ea"/>
              </a:rPr>
              <a:t>역동성</a:t>
            </a:r>
            <a:endParaRPr lang="en-US" altLang="ko-KR" sz="8800" b="1" spc="600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90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50849" y="569213"/>
            <a:ext cx="4992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모호한 개념</a:t>
            </a:r>
            <a:r>
              <a:rPr lang="en-US" altLang="ko-KR" sz="28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_</a:t>
            </a:r>
            <a:r>
              <a:rPr lang="ko-KR" altLang="en-US" sz="28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자본주의 정의하기</a:t>
            </a:r>
            <a:endParaRPr lang="en-US" altLang="ko-KR" sz="2800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2349247" y="2712043"/>
            <a:ext cx="1691639" cy="992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>
            <a:off x="2361438" y="3005393"/>
            <a:ext cx="1666494" cy="466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2369057" y="2718901"/>
            <a:ext cx="1652043" cy="607859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 defTabSz="55444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4375" defTabSz="554440">
              <a:spcBef>
                <a:spcPts val="910"/>
              </a:spcBef>
            </a:pPr>
            <a:r>
              <a:rPr sz="1600" spc="-6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대중이 </a:t>
            </a:r>
            <a:r>
              <a:rPr sz="1600" spc="-11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먼저</a:t>
            </a:r>
            <a:r>
              <a:rPr sz="1600" spc="6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4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사용</a:t>
            </a:r>
            <a:endParaRPr sz="1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8" name="object 6"/>
          <p:cNvSpPr/>
          <p:nvPr/>
        </p:nvSpPr>
        <p:spPr>
          <a:xfrm>
            <a:off x="5212080" y="2712043"/>
            <a:ext cx="1690878" cy="9920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7"/>
          <p:cNvSpPr/>
          <p:nvPr/>
        </p:nvSpPr>
        <p:spPr>
          <a:xfrm>
            <a:off x="5343906" y="3005393"/>
            <a:ext cx="1426464" cy="466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8"/>
          <p:cNvSpPr txBox="1"/>
          <p:nvPr/>
        </p:nvSpPr>
        <p:spPr>
          <a:xfrm>
            <a:off x="5231891" y="2718901"/>
            <a:ext cx="1651273" cy="60785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defTabSz="55444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4118" defTabSz="554440">
              <a:spcBef>
                <a:spcPts val="910"/>
              </a:spcBef>
            </a:pPr>
            <a:r>
              <a:rPr sz="1600" spc="-5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가치판단</a:t>
            </a:r>
            <a:r>
              <a:rPr sz="1600" spc="13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8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개입</a:t>
            </a:r>
            <a:endParaRPr sz="1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1" name="object 9"/>
          <p:cNvSpPr/>
          <p:nvPr/>
        </p:nvSpPr>
        <p:spPr>
          <a:xfrm>
            <a:off x="8074152" y="2712043"/>
            <a:ext cx="1691639" cy="992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10"/>
          <p:cNvSpPr/>
          <p:nvPr/>
        </p:nvSpPr>
        <p:spPr>
          <a:xfrm>
            <a:off x="8173211" y="3005393"/>
            <a:ext cx="1493520" cy="466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11"/>
          <p:cNvSpPr txBox="1"/>
          <p:nvPr/>
        </p:nvSpPr>
        <p:spPr>
          <a:xfrm>
            <a:off x="8093964" y="2718901"/>
            <a:ext cx="1652043" cy="6078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defTabSz="55444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1007" defTabSz="554440">
              <a:spcBef>
                <a:spcPts val="910"/>
              </a:spcBef>
            </a:pPr>
            <a:r>
              <a:rPr sz="1600" spc="-7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금기 </a:t>
            </a:r>
            <a:r>
              <a:rPr sz="1600" spc="-3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또는</a:t>
            </a:r>
            <a:r>
              <a:rPr sz="1600" spc="9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8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당연</a:t>
            </a:r>
            <a:endParaRPr sz="1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1" name="object 12"/>
          <p:cNvSpPr/>
          <p:nvPr/>
        </p:nvSpPr>
        <p:spPr>
          <a:xfrm>
            <a:off x="2349246" y="4655767"/>
            <a:ext cx="7416546" cy="1496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13"/>
          <p:cNvSpPr/>
          <p:nvPr/>
        </p:nvSpPr>
        <p:spPr>
          <a:xfrm>
            <a:off x="2715768" y="4774633"/>
            <a:ext cx="6683502" cy="1380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14"/>
          <p:cNvSpPr txBox="1"/>
          <p:nvPr/>
        </p:nvSpPr>
        <p:spPr>
          <a:xfrm>
            <a:off x="2369058" y="4662625"/>
            <a:ext cx="7377200" cy="12107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223702" rIns="0" bIns="0" rtlCol="0">
            <a:spAutoFit/>
          </a:bodyPr>
          <a:lstStyle/>
          <a:p>
            <a:pPr marL="2960867" marR="606420" indent="-2350598" defTabSz="554440">
              <a:lnSpc>
                <a:spcPct val="100499"/>
              </a:lnSpc>
              <a:spcBef>
                <a:spcPts val="1762"/>
              </a:spcBef>
            </a:pPr>
            <a:r>
              <a:rPr sz="3200" spc="-15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시간이 </a:t>
            </a:r>
            <a:r>
              <a:rPr sz="3200" spc="-1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지날 </a:t>
            </a:r>
            <a:r>
              <a:rPr sz="3200" spc="-4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수록 </a:t>
            </a:r>
            <a:r>
              <a:rPr sz="3200" spc="-1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더욱 </a:t>
            </a:r>
            <a:r>
              <a:rPr sz="3200" spc="-2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더 </a:t>
            </a:r>
            <a:r>
              <a:rPr sz="3200" spc="-1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많이 </a:t>
            </a:r>
            <a:r>
              <a:rPr sz="3200" spc="-10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쓰이는  </a:t>
            </a:r>
            <a:r>
              <a:rPr sz="3200" spc="-6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</a:t>
            </a:r>
            <a:endParaRPr sz="32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326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3" name="이등변 삼각형 12"/>
          <p:cNvSpPr/>
          <p:nvPr/>
        </p:nvSpPr>
        <p:spPr>
          <a:xfrm rot="5400000">
            <a:off x="721052" y="1104965"/>
            <a:ext cx="1441060" cy="80397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54105" y="1273378"/>
            <a:ext cx="5947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600" kern="0" spc="-164" dirty="0">
                <a:solidFill>
                  <a:schemeClr val="bg1"/>
                </a:solidFill>
                <a:latin typeface="Noto Sans CJK JP Regular"/>
                <a:ea typeface="+mj-ea"/>
              </a:rPr>
              <a:t>자본주의의</a:t>
            </a:r>
            <a:r>
              <a:rPr lang="ko-KR" altLang="en-US" sz="5600" kern="0" spc="552" dirty="0">
                <a:solidFill>
                  <a:schemeClr val="bg1"/>
                </a:solidFill>
                <a:latin typeface="Noto Sans CJK JP Regular"/>
                <a:ea typeface="+mj-ea"/>
              </a:rPr>
              <a:t> </a:t>
            </a:r>
            <a:r>
              <a:rPr lang="ko-KR" altLang="en-US" sz="5600" kern="0" spc="-282" dirty="0">
                <a:solidFill>
                  <a:schemeClr val="bg1"/>
                </a:solidFill>
                <a:latin typeface="Noto Sans CJK JP Regular"/>
                <a:ea typeface="+mj-ea"/>
              </a:rPr>
              <a:t>역동성</a:t>
            </a:r>
            <a:endParaRPr lang="en-US" altLang="ko-KR" sz="11500" spc="600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11580" y="3078760"/>
            <a:ext cx="1296162" cy="1906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2671571" y="3078760"/>
            <a:ext cx="1286256" cy="19048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/>
          <p:nvPr/>
        </p:nvSpPr>
        <p:spPr>
          <a:xfrm>
            <a:off x="4121658" y="3093999"/>
            <a:ext cx="1285494" cy="19048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6"/>
          <p:cNvSpPr/>
          <p:nvPr/>
        </p:nvSpPr>
        <p:spPr>
          <a:xfrm>
            <a:off x="5495543" y="3094001"/>
            <a:ext cx="1304544" cy="1889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887718" y="3094001"/>
            <a:ext cx="1275588" cy="1889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8"/>
          <p:cNvSpPr/>
          <p:nvPr/>
        </p:nvSpPr>
        <p:spPr>
          <a:xfrm>
            <a:off x="8251698" y="3094001"/>
            <a:ext cx="1280922" cy="18896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9"/>
          <p:cNvSpPr/>
          <p:nvPr/>
        </p:nvSpPr>
        <p:spPr>
          <a:xfrm>
            <a:off x="9621011" y="3069617"/>
            <a:ext cx="1285494" cy="19048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4" name="자유형 13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 18"/>
          <p:cNvSpPr/>
          <p:nvPr/>
        </p:nvSpPr>
        <p:spPr>
          <a:xfrm>
            <a:off x="4844894" y="0"/>
            <a:ext cx="7347106" cy="6858000"/>
          </a:xfrm>
          <a:custGeom>
            <a:avLst/>
            <a:gdLst>
              <a:gd name="connsiteX0" fmla="*/ 3959468 w 7347106"/>
              <a:gd name="connsiteY0" fmla="*/ 0 h 6858000"/>
              <a:gd name="connsiteX1" fmla="*/ 7347106 w 7347106"/>
              <a:gd name="connsiteY1" fmla="*/ 0 h 6858000"/>
              <a:gd name="connsiteX2" fmla="*/ 7347106 w 7347106"/>
              <a:gd name="connsiteY2" fmla="*/ 6858000 h 6858000"/>
              <a:gd name="connsiteX3" fmla="*/ 0 w 73471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7106" h="6858000">
                <a:moveTo>
                  <a:pt x="3959468" y="0"/>
                </a:moveTo>
                <a:lnTo>
                  <a:pt x="7347106" y="0"/>
                </a:lnTo>
                <a:lnTo>
                  <a:pt x="73471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427D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398343" y="2417971"/>
            <a:ext cx="4649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spc="60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감사합니다 </a:t>
            </a:r>
            <a:r>
              <a:rPr lang="ko-KR" altLang="en-US" sz="2400" spc="60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4400" spc="60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en-US" altLang="ko-KR" sz="4400" spc="60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98343" y="3940110"/>
            <a:ext cx="213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600" dirty="0" smtClean="0"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MINNATION</a:t>
            </a:r>
            <a:endParaRPr lang="en-US" altLang="ko-KR" spc="600" dirty="0" smtClean="0"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25" name="이등변 삼각형 24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454400" y="3280229"/>
            <a:ext cx="4252686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26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bject 2"/>
          <p:cNvSpPr txBox="1">
            <a:spLocks/>
          </p:cNvSpPr>
          <p:nvPr/>
        </p:nvSpPr>
        <p:spPr>
          <a:xfrm>
            <a:off x="493232" y="631869"/>
            <a:ext cx="5319401" cy="397908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28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정치경제학과 계량경제학</a:t>
            </a:r>
            <a:endParaRPr lang="ko-KR" altLang="en-US" sz="28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1324356" y="1837815"/>
            <a:ext cx="4364736" cy="4071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>
            <a:off x="2292096" y="1715903"/>
            <a:ext cx="2428494" cy="892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5"/>
          <p:cNvSpPr/>
          <p:nvPr/>
        </p:nvSpPr>
        <p:spPr>
          <a:xfrm>
            <a:off x="1344167" y="1844672"/>
            <a:ext cx="4325349" cy="4032396"/>
          </a:xfrm>
          <a:custGeom>
            <a:avLst/>
            <a:gdLst/>
            <a:ahLst/>
            <a:cxnLst/>
            <a:rect l="l" t="t" r="r" b="b"/>
            <a:pathLst>
              <a:path w="7132320" h="6649720">
                <a:moveTo>
                  <a:pt x="0" y="6649431"/>
                </a:moveTo>
                <a:lnTo>
                  <a:pt x="7131929" y="6649431"/>
                </a:lnTo>
                <a:lnTo>
                  <a:pt x="7131929" y="0"/>
                </a:lnTo>
                <a:lnTo>
                  <a:pt x="0" y="0"/>
                </a:lnTo>
                <a:lnTo>
                  <a:pt x="0" y="66494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6"/>
          <p:cNvSpPr/>
          <p:nvPr/>
        </p:nvSpPr>
        <p:spPr>
          <a:xfrm>
            <a:off x="6723887" y="1837815"/>
            <a:ext cx="4364736" cy="4071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7"/>
          <p:cNvSpPr/>
          <p:nvPr/>
        </p:nvSpPr>
        <p:spPr>
          <a:xfrm>
            <a:off x="7671054" y="1715903"/>
            <a:ext cx="2469642" cy="892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8"/>
          <p:cNvSpPr/>
          <p:nvPr/>
        </p:nvSpPr>
        <p:spPr>
          <a:xfrm>
            <a:off x="6743700" y="1844672"/>
            <a:ext cx="4325349" cy="4032396"/>
          </a:xfrm>
          <a:custGeom>
            <a:avLst/>
            <a:gdLst/>
            <a:ahLst/>
            <a:cxnLst/>
            <a:rect l="l" t="t" r="r" b="b"/>
            <a:pathLst>
              <a:path w="7132319" h="6649720">
                <a:moveTo>
                  <a:pt x="0" y="6649431"/>
                </a:moveTo>
                <a:lnTo>
                  <a:pt x="7131929" y="6649431"/>
                </a:lnTo>
                <a:lnTo>
                  <a:pt x="7131929" y="0"/>
                </a:lnTo>
                <a:lnTo>
                  <a:pt x="0" y="0"/>
                </a:lnTo>
                <a:lnTo>
                  <a:pt x="0" y="6649431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2548173" y="1820337"/>
            <a:ext cx="7337150" cy="50177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40">
              <a:spcBef>
                <a:spcPts val="73"/>
              </a:spcBef>
              <a:tabLst>
                <a:tab pos="5386160" algn="l"/>
              </a:tabLst>
            </a:pPr>
            <a:r>
              <a:rPr sz="3200" spc="-21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정치 </a:t>
            </a:r>
            <a:r>
              <a:rPr sz="3200" spc="-15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200" spc="-10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경제학	</a:t>
            </a:r>
            <a:r>
              <a:rPr sz="3200" spc="-5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주류</a:t>
            </a:r>
            <a:r>
              <a:rPr sz="3200" spc="291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200" spc="-10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경제학</a:t>
            </a:r>
            <a:endParaRPr sz="32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36" name="object 10"/>
          <p:cNvSpPr/>
          <p:nvPr/>
        </p:nvSpPr>
        <p:spPr>
          <a:xfrm>
            <a:off x="1540002" y="2518995"/>
            <a:ext cx="3999738" cy="470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11"/>
          <p:cNvSpPr/>
          <p:nvPr/>
        </p:nvSpPr>
        <p:spPr>
          <a:xfrm>
            <a:off x="1917954" y="2551761"/>
            <a:ext cx="3242310" cy="466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12"/>
          <p:cNvSpPr txBox="1"/>
          <p:nvPr/>
        </p:nvSpPr>
        <p:spPr>
          <a:xfrm>
            <a:off x="1559814" y="2525853"/>
            <a:ext cx="3960282" cy="33176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4706" rIns="0" bIns="0" rtlCol="0">
            <a:spAutoFit/>
          </a:bodyPr>
          <a:lstStyle/>
          <a:p>
            <a:pPr marL="500152" defTabSz="554440">
              <a:spcBef>
                <a:spcPts val="667"/>
              </a:spcBef>
            </a:pPr>
            <a:r>
              <a:rPr sz="1600" spc="-3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사회, </a:t>
            </a: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역사, </a:t>
            </a:r>
            <a:r>
              <a:rPr sz="1600" spc="-11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정치 </a:t>
            </a:r>
            <a:r>
              <a:rPr sz="16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맥락 </a:t>
            </a:r>
            <a:r>
              <a:rPr sz="1600" spc="-6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속에서</a:t>
            </a:r>
            <a:r>
              <a:rPr sz="1600" spc="-17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경제학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3" name="object 13"/>
          <p:cNvSpPr/>
          <p:nvPr/>
        </p:nvSpPr>
        <p:spPr>
          <a:xfrm>
            <a:off x="1540002" y="3088932"/>
            <a:ext cx="3999738" cy="4716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14"/>
          <p:cNvSpPr/>
          <p:nvPr/>
        </p:nvSpPr>
        <p:spPr>
          <a:xfrm>
            <a:off x="1973580" y="3121696"/>
            <a:ext cx="3131058" cy="4663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15"/>
          <p:cNvSpPr txBox="1"/>
          <p:nvPr/>
        </p:nvSpPr>
        <p:spPr>
          <a:xfrm>
            <a:off x="1559814" y="3095788"/>
            <a:ext cx="3960282" cy="3321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5091" rIns="0" bIns="0" rtlCol="0">
            <a:spAutoFit/>
          </a:bodyPr>
          <a:lstStyle/>
          <a:p>
            <a:pPr marL="555595" defTabSz="554440">
              <a:spcBef>
                <a:spcPts val="670"/>
              </a:spcBef>
            </a:pP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스미스, </a:t>
            </a:r>
            <a:r>
              <a:rPr sz="1600" spc="-2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마르크스, </a:t>
            </a: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베버, 케인즈,</a:t>
            </a:r>
            <a:r>
              <a:rPr sz="1600" spc="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23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…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6" name="object 16"/>
          <p:cNvSpPr/>
          <p:nvPr/>
        </p:nvSpPr>
        <p:spPr>
          <a:xfrm>
            <a:off x="1539240" y="3658867"/>
            <a:ext cx="3999738" cy="4724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17"/>
          <p:cNvSpPr/>
          <p:nvPr/>
        </p:nvSpPr>
        <p:spPr>
          <a:xfrm>
            <a:off x="2558035" y="3692395"/>
            <a:ext cx="1961388" cy="4663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18"/>
          <p:cNvSpPr txBox="1"/>
          <p:nvPr/>
        </p:nvSpPr>
        <p:spPr>
          <a:xfrm>
            <a:off x="1559052" y="3665726"/>
            <a:ext cx="3960282" cy="3329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5861" rIns="0" bIns="0" rtlCol="0">
            <a:spAutoFit/>
          </a:bodyPr>
          <a:lstStyle/>
          <a:p>
            <a:pPr marL="1140454" defTabSz="554440">
              <a:spcBef>
                <a:spcPts val="676"/>
              </a:spcBef>
            </a:pPr>
            <a:r>
              <a:rPr sz="16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19세기, </a:t>
            </a:r>
            <a:r>
              <a:rPr sz="1600" spc="-8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20세기</a:t>
            </a:r>
            <a:r>
              <a:rPr sz="1600" spc="9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초반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49" name="object 19"/>
          <p:cNvSpPr/>
          <p:nvPr/>
        </p:nvSpPr>
        <p:spPr>
          <a:xfrm>
            <a:off x="1496568" y="4230328"/>
            <a:ext cx="4042410" cy="14964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20"/>
          <p:cNvSpPr/>
          <p:nvPr/>
        </p:nvSpPr>
        <p:spPr>
          <a:xfrm>
            <a:off x="1587245" y="4501580"/>
            <a:ext cx="3860292" cy="10453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21"/>
          <p:cNvSpPr txBox="1"/>
          <p:nvPr/>
        </p:nvSpPr>
        <p:spPr>
          <a:xfrm>
            <a:off x="1516382" y="4237185"/>
            <a:ext cx="4003027" cy="1120594"/>
          </a:xfrm>
          <a:prstGeom prst="rect">
            <a:avLst/>
          </a:prstGeom>
          <a:solidFill>
            <a:srgbClr val="DCDEDF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40">
              <a:spcBef>
                <a:spcPts val="6"/>
              </a:spcBef>
            </a:pP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26082" marR="269521" indent="-1453098" defTabSz="554440">
              <a:spcBef>
                <a:spcPts val="3"/>
              </a:spcBef>
              <a:tabLst>
                <a:tab pos="2676332" algn="l"/>
              </a:tabLst>
            </a:pPr>
            <a:r>
              <a:rPr sz="2400" spc="-1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21</a:t>
            </a:r>
            <a:r>
              <a:rPr sz="2400" spc="-10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세기</a:t>
            </a:r>
            <a:r>
              <a:rPr sz="2400" spc="2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61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자본주의를</a:t>
            </a:r>
            <a:r>
              <a:rPr sz="24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	</a:t>
            </a:r>
            <a:r>
              <a:rPr sz="24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설명하지  </a:t>
            </a:r>
            <a:r>
              <a:rPr sz="2400" spc="-4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못함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2" name="object 22"/>
          <p:cNvSpPr/>
          <p:nvPr/>
        </p:nvSpPr>
        <p:spPr>
          <a:xfrm>
            <a:off x="6903720" y="2518995"/>
            <a:ext cx="4000500" cy="470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23"/>
          <p:cNvSpPr/>
          <p:nvPr/>
        </p:nvSpPr>
        <p:spPr>
          <a:xfrm>
            <a:off x="7669530" y="2551761"/>
            <a:ext cx="2468118" cy="4663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24"/>
          <p:cNvSpPr txBox="1"/>
          <p:nvPr/>
        </p:nvSpPr>
        <p:spPr>
          <a:xfrm>
            <a:off x="6923532" y="2525853"/>
            <a:ext cx="3961052" cy="33176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4706" rIns="0" bIns="0" rtlCol="0">
            <a:spAutoFit/>
          </a:bodyPr>
          <a:lstStyle/>
          <a:p>
            <a:pPr marL="888261" defTabSz="554440">
              <a:spcBef>
                <a:spcPts val="667"/>
              </a:spcBef>
            </a:pPr>
            <a:r>
              <a:rPr sz="1600" spc="-6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과학인척 </a:t>
            </a:r>
            <a:r>
              <a:rPr sz="16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하는 계량</a:t>
            </a: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경제학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5" name="object 25"/>
          <p:cNvSpPr/>
          <p:nvPr/>
        </p:nvSpPr>
        <p:spPr>
          <a:xfrm>
            <a:off x="6903720" y="3088932"/>
            <a:ext cx="4000500" cy="4716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26"/>
          <p:cNvSpPr/>
          <p:nvPr/>
        </p:nvSpPr>
        <p:spPr>
          <a:xfrm>
            <a:off x="7730490" y="3121696"/>
            <a:ext cx="2346198" cy="4663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27"/>
          <p:cNvSpPr txBox="1"/>
          <p:nvPr/>
        </p:nvSpPr>
        <p:spPr>
          <a:xfrm>
            <a:off x="6923532" y="3095788"/>
            <a:ext cx="3961052" cy="3321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5091" rIns="0" bIns="0" rtlCol="0">
            <a:spAutoFit/>
          </a:bodyPr>
          <a:lstStyle/>
          <a:p>
            <a:pPr marL="949095" defTabSz="554440">
              <a:spcBef>
                <a:spcPts val="670"/>
              </a:spcBef>
            </a:pPr>
            <a:r>
              <a:rPr sz="1600" spc="-7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시장 </a:t>
            </a:r>
            <a:r>
              <a:rPr sz="1600" spc="-3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주의자, </a:t>
            </a:r>
            <a:r>
              <a:rPr sz="1600" spc="-6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시카고</a:t>
            </a:r>
            <a:r>
              <a:rPr sz="1600" spc="-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학파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58" name="object 28"/>
          <p:cNvSpPr/>
          <p:nvPr/>
        </p:nvSpPr>
        <p:spPr>
          <a:xfrm>
            <a:off x="6902958" y="3658867"/>
            <a:ext cx="4000500" cy="4724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29"/>
          <p:cNvSpPr/>
          <p:nvPr/>
        </p:nvSpPr>
        <p:spPr>
          <a:xfrm>
            <a:off x="8481822" y="3692395"/>
            <a:ext cx="842010" cy="4663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30"/>
          <p:cNvSpPr txBox="1"/>
          <p:nvPr/>
        </p:nvSpPr>
        <p:spPr>
          <a:xfrm>
            <a:off x="6922770" y="3665726"/>
            <a:ext cx="3961052" cy="3329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5861" rIns="0" bIns="0" rtlCol="0">
            <a:spAutoFit/>
          </a:bodyPr>
          <a:lstStyle/>
          <a:p>
            <a:pPr marL="385" algn="ctr" defTabSz="554440">
              <a:spcBef>
                <a:spcPts val="676"/>
              </a:spcBef>
            </a:pPr>
            <a:r>
              <a:rPr sz="1600" spc="-8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20세기</a:t>
            </a:r>
            <a:endParaRPr sz="1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1" name="object 31"/>
          <p:cNvSpPr/>
          <p:nvPr/>
        </p:nvSpPr>
        <p:spPr>
          <a:xfrm>
            <a:off x="6906005" y="4230328"/>
            <a:ext cx="3997452" cy="14964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32"/>
          <p:cNvSpPr/>
          <p:nvPr/>
        </p:nvSpPr>
        <p:spPr>
          <a:xfrm>
            <a:off x="7565898" y="4501580"/>
            <a:ext cx="2676906" cy="10453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33"/>
          <p:cNvSpPr txBox="1"/>
          <p:nvPr/>
        </p:nvSpPr>
        <p:spPr>
          <a:xfrm>
            <a:off x="6925820" y="4237186"/>
            <a:ext cx="3957971" cy="1108773"/>
          </a:xfrm>
          <a:prstGeom prst="rect">
            <a:avLst/>
          </a:prstGeom>
          <a:solidFill>
            <a:srgbClr val="DCDEDF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40">
              <a:spcBef>
                <a:spcPts val="6"/>
              </a:spcBef>
            </a:pP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43212" marR="837821" indent="155937" defTabSz="554440">
              <a:spcBef>
                <a:spcPts val="3"/>
              </a:spcBef>
            </a:pPr>
            <a:r>
              <a:rPr sz="2400" spc="-10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현실과 </a:t>
            </a:r>
            <a:r>
              <a:rPr sz="2400" spc="-11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동떨어짐  </a:t>
            </a:r>
            <a:r>
              <a:rPr sz="2400" spc="-7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구호로서</a:t>
            </a:r>
            <a:r>
              <a:rPr sz="2400" spc="2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6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52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669926" y="631869"/>
            <a:ext cx="4033834" cy="397908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28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자본주의 역사</a:t>
            </a:r>
            <a:endParaRPr lang="ko-KR" altLang="en-US" sz="28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836914" y="1523749"/>
            <a:ext cx="10383225" cy="4067105"/>
          </a:xfrm>
          <a:prstGeom prst="rect">
            <a:avLst/>
          </a:prstGeom>
        </p:spPr>
        <p:txBody>
          <a:bodyPr vert="horz" wrap="square" lIns="0" tIns="84706" rIns="0" bIns="0" rtlCol="0">
            <a:spAutoFit/>
          </a:bodyPr>
          <a:lstStyle/>
          <a:p>
            <a:pPr marL="350375" indent="-342675" defTabSz="554440">
              <a:spcBef>
                <a:spcPts val="667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11세기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생산력 </a:t>
            </a:r>
            <a:r>
              <a:rPr sz="2400" spc="-1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증가,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무역 </a:t>
            </a:r>
            <a:r>
              <a:rPr sz="24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네트워크 </a:t>
            </a:r>
            <a:r>
              <a:rPr sz="2400" spc="-5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재건,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십자군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전쟁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상업</a:t>
            </a:r>
            <a:r>
              <a:rPr sz="2400" spc="-2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확장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14세기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흑사병 </a:t>
            </a:r>
            <a:r>
              <a:rPr sz="24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창궐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세계관</a:t>
            </a:r>
            <a:r>
              <a:rPr sz="24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변화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3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9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15세기~16세기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르네상스, </a:t>
            </a:r>
            <a:r>
              <a:rPr sz="2400" spc="-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복식부기,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상시 전쟁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상태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3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중상주의, </a:t>
            </a:r>
            <a:r>
              <a:rPr sz="24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배금주의</a:t>
            </a:r>
            <a:r>
              <a:rPr sz="2400" spc="27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등장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17세기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1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지리 </a:t>
            </a:r>
            <a:r>
              <a:rPr sz="2400" spc="-5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발견,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모험 산업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금융</a:t>
            </a:r>
            <a:r>
              <a:rPr sz="24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혁명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18세기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산업 </a:t>
            </a:r>
            <a:r>
              <a:rPr sz="2400" spc="-1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혁명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자유방임</a:t>
            </a:r>
            <a:r>
              <a:rPr sz="2400" spc="15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594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19세기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전지구 </a:t>
            </a:r>
            <a:r>
              <a:rPr sz="2400" spc="-13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범위의 </a:t>
            </a:r>
            <a:r>
              <a:rPr sz="2400" spc="-3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자본주의,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국가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독점 </a:t>
            </a:r>
            <a:r>
              <a:rPr sz="2400" spc="-3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자본주의,</a:t>
            </a:r>
            <a:r>
              <a:rPr sz="2400" spc="-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제국주의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15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20세기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초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대공황 </a:t>
            </a:r>
            <a:r>
              <a:rPr sz="2400" spc="3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2400" spc="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수정</a:t>
            </a:r>
            <a:r>
              <a:rPr sz="2400" spc="-2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594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3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1980년 </a:t>
            </a:r>
            <a:r>
              <a:rPr sz="2400" spc="7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~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금융</a:t>
            </a:r>
            <a:r>
              <a:rPr sz="2400" spc="21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5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자본주의(신자유주의)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1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2008년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: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세계 금융</a:t>
            </a:r>
            <a:r>
              <a:rPr sz="2400" spc="-15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4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위기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5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669926" y="515731"/>
            <a:ext cx="6123727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규칙을 이해하는 열쇠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847346" y="2810059"/>
            <a:ext cx="2788919" cy="1731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1536192" y="3244368"/>
            <a:ext cx="1411224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867156" y="2816916"/>
            <a:ext cx="2749554" cy="114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0" tIns="2310" rIns="0" bIns="0" rtlCol="0">
            <a:spAutoFit/>
          </a:bodyPr>
          <a:lstStyle/>
          <a:p>
            <a:pPr defTabSz="554440">
              <a:spcBef>
                <a:spcPts val="18"/>
              </a:spcBef>
            </a:pPr>
            <a:endParaRPr sz="3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554440"/>
            <a:r>
              <a:rPr sz="3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생산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718306" y="2810059"/>
            <a:ext cx="2788919" cy="1731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7"/>
          <p:cNvSpPr/>
          <p:nvPr/>
        </p:nvSpPr>
        <p:spPr>
          <a:xfrm>
            <a:off x="5402580" y="3244368"/>
            <a:ext cx="1420368" cy="999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4738118" y="2816916"/>
            <a:ext cx="2749169" cy="114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2310" rIns="0" bIns="0" rtlCol="0">
            <a:spAutoFit/>
          </a:bodyPr>
          <a:lstStyle/>
          <a:p>
            <a:pPr defTabSz="554440">
              <a:spcBef>
                <a:spcPts val="18"/>
              </a:spcBef>
            </a:pPr>
            <a:endParaRPr sz="3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0" algn="ctr" defTabSz="554440"/>
            <a:r>
              <a:rPr sz="3600" spc="-1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화폐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8589266" y="2810059"/>
            <a:ext cx="2788919" cy="1731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0"/>
          <p:cNvSpPr/>
          <p:nvPr/>
        </p:nvSpPr>
        <p:spPr>
          <a:xfrm>
            <a:off x="9296399" y="3244368"/>
            <a:ext cx="1374648" cy="999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8609076" y="2816916"/>
            <a:ext cx="2749554" cy="11411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2310" rIns="0" bIns="0" rtlCol="0">
            <a:spAutoFit/>
          </a:bodyPr>
          <a:lstStyle/>
          <a:p>
            <a:pPr defTabSz="554440">
              <a:spcBef>
                <a:spcPts val="18"/>
              </a:spcBef>
            </a:pPr>
            <a:endParaRPr sz="3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40" algn="ctr" defTabSz="554440"/>
            <a:r>
              <a:rPr sz="3600" spc="-19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권력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5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생산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1251966" y="3313707"/>
            <a:ext cx="4216146" cy="15520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1482089" y="3658105"/>
            <a:ext cx="3755136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1271780" y="3320563"/>
            <a:ext cx="4176703" cy="104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40">
              <a:spcBef>
                <a:spcPts val="6"/>
              </a:spcBef>
            </a:pPr>
            <a:endParaRPr sz="3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04388" defTabSz="554440">
              <a:spcBef>
                <a:spcPts val="3"/>
              </a:spcBef>
            </a:pPr>
            <a:r>
              <a:rPr sz="3600" spc="-5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사용을 </a:t>
            </a:r>
            <a:r>
              <a:rPr sz="3600" spc="-10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위한</a:t>
            </a:r>
            <a:r>
              <a:rPr sz="3600" spc="3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5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생산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6671310" y="3313707"/>
            <a:ext cx="4216908" cy="15520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7"/>
          <p:cNvSpPr/>
          <p:nvPr/>
        </p:nvSpPr>
        <p:spPr>
          <a:xfrm>
            <a:off x="6913625" y="3658105"/>
            <a:ext cx="3733038" cy="999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6691122" y="3320563"/>
            <a:ext cx="4177474" cy="104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40">
              <a:spcBef>
                <a:spcPts val="6"/>
              </a:spcBef>
            </a:pPr>
            <a:endParaRPr sz="3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16323" defTabSz="554440">
              <a:spcBef>
                <a:spcPts val="3"/>
              </a:spcBef>
            </a:pPr>
            <a:r>
              <a:rPr sz="3600" spc="-1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이윤을 </a:t>
            </a:r>
            <a:r>
              <a:rPr sz="3600" spc="-10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위한</a:t>
            </a:r>
            <a:r>
              <a:rPr sz="3600" spc="17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spc="-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생산</a:t>
            </a:r>
            <a:endParaRPr sz="36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1251965" y="1874389"/>
            <a:ext cx="9652254" cy="835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0"/>
          <p:cNvSpPr/>
          <p:nvPr/>
        </p:nvSpPr>
        <p:spPr>
          <a:xfrm>
            <a:off x="1475994" y="1962774"/>
            <a:ext cx="9204960" cy="7596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1271778" y="1881247"/>
            <a:ext cx="9612656" cy="5947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177499" rIns="0" bIns="0" rtlCol="0">
            <a:spAutoFit/>
          </a:bodyPr>
          <a:lstStyle/>
          <a:p>
            <a:pPr marL="429691" defTabSz="554440">
              <a:spcBef>
                <a:spcPts val="1398"/>
              </a:spcBef>
            </a:pP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돈 </a:t>
            </a:r>
            <a:r>
              <a:rPr sz="2700" spc="-12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벌고 싶은 </a:t>
            </a: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욕망은 </a:t>
            </a:r>
            <a:r>
              <a:rPr sz="2700" spc="-1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언제나 </a:t>
            </a:r>
            <a:r>
              <a:rPr sz="2700" spc="-94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있었다. </a:t>
            </a:r>
            <a:r>
              <a:rPr sz="2700" spc="-6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자본주의는 </a:t>
            </a:r>
            <a:r>
              <a:rPr sz="2700" spc="-14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무엇이</a:t>
            </a:r>
            <a:r>
              <a:rPr sz="2700" spc="-3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5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다를까?</a:t>
            </a:r>
            <a:endParaRPr sz="2700" dirty="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2"/>
          <p:cNvSpPr/>
          <p:nvPr/>
        </p:nvSpPr>
        <p:spPr>
          <a:xfrm>
            <a:off x="1235202" y="5143139"/>
            <a:ext cx="9653016" cy="835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3"/>
          <p:cNvSpPr/>
          <p:nvPr/>
        </p:nvSpPr>
        <p:spPr>
          <a:xfrm>
            <a:off x="1911096" y="5266574"/>
            <a:ext cx="8299704" cy="679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1255015" y="5149998"/>
            <a:ext cx="9613427" cy="5746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203296" rIns="0" bIns="0" rtlCol="0">
            <a:spAutoFit/>
          </a:bodyPr>
          <a:lstStyle/>
          <a:p>
            <a:pPr marL="858998" defTabSz="554440">
              <a:spcBef>
                <a:spcPts val="1601"/>
              </a:spcBef>
            </a:pPr>
            <a:r>
              <a:rPr sz="24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다른 생산구조는 다른 </a:t>
            </a:r>
            <a:r>
              <a:rPr sz="2400" spc="-10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경제 </a:t>
            </a:r>
            <a:r>
              <a:rPr sz="2400" spc="-7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원리, </a:t>
            </a:r>
            <a:r>
              <a:rPr sz="24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다른 </a:t>
            </a:r>
            <a:r>
              <a:rPr sz="2400" spc="-7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사회 </a:t>
            </a:r>
            <a:r>
              <a:rPr sz="2400" spc="-4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체계를</a:t>
            </a:r>
            <a:r>
              <a:rPr sz="2400" spc="-3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8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필요로 </a:t>
            </a:r>
            <a:r>
              <a:rPr sz="2400" spc="-1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한다.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5715763" y="3782304"/>
            <a:ext cx="760476" cy="6148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16"/>
          <p:cNvSpPr/>
          <p:nvPr/>
        </p:nvSpPr>
        <p:spPr>
          <a:xfrm>
            <a:off x="5735576" y="3789161"/>
            <a:ext cx="720891" cy="575286"/>
          </a:xfrm>
          <a:custGeom>
            <a:avLst/>
            <a:gdLst/>
            <a:ahLst/>
            <a:cxnLst/>
            <a:rect l="l" t="t" r="r" b="b"/>
            <a:pathLst>
              <a:path w="1188720" h="948690">
                <a:moveTo>
                  <a:pt x="714323" y="0"/>
                </a:moveTo>
                <a:lnTo>
                  <a:pt x="714323" y="237165"/>
                </a:lnTo>
                <a:lnTo>
                  <a:pt x="0" y="237165"/>
                </a:lnTo>
                <a:lnTo>
                  <a:pt x="0" y="711496"/>
                </a:lnTo>
                <a:lnTo>
                  <a:pt x="714323" y="711496"/>
                </a:lnTo>
                <a:lnTo>
                  <a:pt x="714323" y="948662"/>
                </a:lnTo>
                <a:lnTo>
                  <a:pt x="1188654" y="474331"/>
                </a:lnTo>
                <a:lnTo>
                  <a:pt x="714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생산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251965" y="1874389"/>
            <a:ext cx="9652254" cy="835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343400" y="1997062"/>
            <a:ext cx="3470148" cy="679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1271778" y="1881246"/>
            <a:ext cx="9612656" cy="5738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202525" rIns="0" bIns="0" rtlCol="0">
            <a:spAutoFit/>
          </a:bodyPr>
          <a:lstStyle/>
          <a:p>
            <a:pPr marL="2310" algn="ctr" defTabSz="554440">
              <a:spcBef>
                <a:spcPts val="1595"/>
              </a:spcBef>
            </a:pPr>
            <a:r>
              <a:rPr sz="2400" spc="-118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울타리치기</a:t>
            </a:r>
            <a:r>
              <a:rPr sz="2400" spc="252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06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ENCLOSURE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263949" y="2891395"/>
            <a:ext cx="9467862" cy="240332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350375" marR="3081" indent="-342675" defTabSz="554440">
              <a:spcBef>
                <a:spcPts val="64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16세기,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영국 영주들이 </a:t>
            </a:r>
            <a:r>
              <a:rPr sz="24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영지에 </a:t>
            </a:r>
            <a:r>
              <a:rPr sz="24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울타리를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치고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마음대로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경작하지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못하게 한  </a:t>
            </a:r>
            <a:r>
              <a:rPr sz="2400" spc="-10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사건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marR="1003385" indent="-342675" defTabSz="554440">
              <a:spcBef>
                <a:spcPts val="612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관습이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지배하던 </a:t>
            </a:r>
            <a:r>
              <a:rPr sz="24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체계가 </a:t>
            </a:r>
            <a:r>
              <a:rPr sz="24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화폐로 </a:t>
            </a:r>
            <a:r>
              <a:rPr sz="24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측정되는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생산성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중심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사회로  </a:t>
            </a:r>
            <a:r>
              <a:rPr sz="24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재편되는</a:t>
            </a:r>
            <a:r>
              <a:rPr sz="2400" spc="2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신호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marR="494376" indent="-342675" defTabSz="554440">
              <a:spcBef>
                <a:spcPts val="609"/>
              </a:spcBef>
              <a:buFont typeface="Wingdings"/>
              <a:buChar char=""/>
              <a:tabLst>
                <a:tab pos="350375" algn="l"/>
                <a:tab pos="350761" algn="l"/>
                <a:tab pos="5707659" algn="l"/>
              </a:tabLst>
            </a:pPr>
            <a:r>
              <a:rPr sz="24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자본가적  차지농업가(토지를</a:t>
            </a:r>
            <a:r>
              <a:rPr sz="2400" spc="16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빌려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대규모로	농사를 </a:t>
            </a:r>
            <a:r>
              <a:rPr sz="2400" spc="-16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지어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이윤을 남기는  </a:t>
            </a:r>
            <a:r>
              <a:rPr sz="2400" spc="-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자들)</a:t>
            </a:r>
            <a:r>
              <a:rPr sz="2400" spc="25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탄생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생산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251965" y="1874389"/>
            <a:ext cx="9652254" cy="835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392424" y="1997062"/>
            <a:ext cx="5372100" cy="679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1271778" y="1881246"/>
            <a:ext cx="9612656" cy="5738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202525" rIns="0" bIns="0" rtlCol="0">
            <a:spAutoFit/>
          </a:bodyPr>
          <a:lstStyle/>
          <a:p>
            <a:pPr marL="2322875" defTabSz="554440">
              <a:spcBef>
                <a:spcPts val="1595"/>
              </a:spcBef>
            </a:pPr>
            <a:r>
              <a:rPr sz="2400" spc="-4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아담 </a:t>
            </a:r>
            <a:r>
              <a:rPr sz="2400" spc="-8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스미스 </a:t>
            </a:r>
            <a:r>
              <a:rPr sz="2400" spc="-6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국부론(1776년),</a:t>
            </a:r>
            <a:r>
              <a:rPr sz="2400" spc="-39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143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산업혁명기</a:t>
            </a:r>
            <a:endParaRPr sz="24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263949" y="2858932"/>
            <a:ext cx="9177502" cy="1360495"/>
          </a:xfrm>
          <a:prstGeom prst="rect">
            <a:avLst/>
          </a:prstGeom>
        </p:spPr>
        <p:txBody>
          <a:bodyPr vert="horz" wrap="square" lIns="0" tIns="84321" rIns="0" bIns="0" rtlCol="0">
            <a:spAutoFit/>
          </a:bodyPr>
          <a:lstStyle/>
          <a:p>
            <a:pPr marL="350375" indent="-342675" defTabSz="554440">
              <a:spcBef>
                <a:spcPts val="664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과정에 </a:t>
            </a:r>
            <a:r>
              <a:rPr sz="24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다시 </a:t>
            </a:r>
            <a:r>
              <a:rPr sz="24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투입하려고 </a:t>
            </a:r>
            <a:r>
              <a:rPr sz="2400" spc="-3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쌓아두는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재화인 </a:t>
            </a:r>
            <a:r>
              <a:rPr sz="24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“자재stock”가</a:t>
            </a:r>
            <a:r>
              <a:rPr sz="2400" spc="-4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자본이다.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3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자본이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 </a:t>
            </a:r>
            <a:r>
              <a:rPr sz="2400" spc="-9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과정의</a:t>
            </a:r>
            <a:r>
              <a:rPr sz="2400" spc="-5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주역이다.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350375" indent="-342675" defTabSz="554440">
              <a:spcBef>
                <a:spcPts val="606"/>
              </a:spcBef>
              <a:buFont typeface="Wingdings"/>
              <a:buChar char=""/>
              <a:tabLst>
                <a:tab pos="350375" algn="l"/>
                <a:tab pos="350761" algn="l"/>
              </a:tabLst>
            </a:pP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이윤은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자본가가 </a:t>
            </a:r>
            <a:r>
              <a:rPr sz="2400" spc="-6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노동의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대가로 받는 </a:t>
            </a:r>
            <a:r>
              <a:rPr sz="24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임금이 </a:t>
            </a:r>
            <a:r>
              <a:rPr sz="2400" spc="-8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아니라 자본이 만들어</a:t>
            </a:r>
            <a:r>
              <a:rPr sz="2400" spc="209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낸다</a:t>
            </a:r>
            <a:endParaRPr sz="24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7844"/>
          <a:stretch/>
        </p:blipFill>
        <p:spPr>
          <a:xfrm rot="16200000">
            <a:off x="2666999" y="-2667000"/>
            <a:ext cx="6858001" cy="12192000"/>
          </a:xfrm>
          <a:prstGeom prst="rect">
            <a:avLst/>
          </a:prstGeom>
        </p:spPr>
      </p:pic>
      <p:sp>
        <p:nvSpPr>
          <p:cNvPr id="10" name="자유형 9"/>
          <p:cNvSpPr/>
          <p:nvPr/>
        </p:nvSpPr>
        <p:spPr>
          <a:xfrm>
            <a:off x="0" y="0"/>
            <a:ext cx="8804362" cy="6858000"/>
          </a:xfrm>
          <a:custGeom>
            <a:avLst/>
            <a:gdLst>
              <a:gd name="connsiteX0" fmla="*/ 0 w 8804362"/>
              <a:gd name="connsiteY0" fmla="*/ 0 h 6858000"/>
              <a:gd name="connsiteX1" fmla="*/ 8804362 w 8804362"/>
              <a:gd name="connsiteY1" fmla="*/ 0 h 6858000"/>
              <a:gd name="connsiteX2" fmla="*/ 4844894 w 8804362"/>
              <a:gd name="connsiteY2" fmla="*/ 6858000 h 6858000"/>
              <a:gd name="connsiteX3" fmla="*/ 0 w 88043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4362" h="6858000">
                <a:moveTo>
                  <a:pt x="0" y="0"/>
                </a:moveTo>
                <a:lnTo>
                  <a:pt x="8804362" y="0"/>
                </a:lnTo>
                <a:lnTo>
                  <a:pt x="484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이등변 삼각형 31"/>
          <p:cNvSpPr/>
          <p:nvPr/>
        </p:nvSpPr>
        <p:spPr>
          <a:xfrm rot="5400000">
            <a:off x="277253" y="611748"/>
            <a:ext cx="785346" cy="438151"/>
          </a:xfrm>
          <a:prstGeom prst="triangle">
            <a:avLst>
              <a:gd name="adj" fmla="val 0"/>
            </a:avLst>
          </a:prstGeom>
          <a:solidFill>
            <a:srgbClr val="742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889002" y="527081"/>
            <a:ext cx="1295849" cy="619507"/>
          </a:xfrm>
          <a:prstGeom prst="rect">
            <a:avLst/>
          </a:prstGeom>
        </p:spPr>
        <p:txBody>
          <a:bodyPr vert="horz" wrap="square" lIns="0" tIns="10012" rIns="0" bIns="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생산</a:t>
            </a:r>
            <a:endParaRPr lang="ko-KR" altLang="en-US" sz="4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270253" y="1628279"/>
            <a:ext cx="9651492" cy="789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990339" y="1591706"/>
            <a:ext cx="2211324" cy="9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4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1290066" y="1635139"/>
            <a:ext cx="9611886" cy="6395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84706" rIns="0" bIns="0" rtlCol="0">
            <a:spAutoFit/>
          </a:bodyPr>
          <a:lstStyle/>
          <a:p>
            <a:pPr marL="770" algn="ctr" defTabSz="554440">
              <a:spcBef>
                <a:spcPts val="667"/>
              </a:spcBef>
            </a:pPr>
            <a:r>
              <a:rPr sz="3600" spc="-97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리카르도</a:t>
            </a:r>
            <a:endParaRPr sz="36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327956" y="2529710"/>
            <a:ext cx="9371974" cy="29472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36623" marR="3081" indent="-428921" defTabSz="554440">
              <a:spcBef>
                <a:spcPts val="61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인간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사회는 </a:t>
            </a:r>
            <a:r>
              <a:rPr sz="2700" spc="-19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필연 </a:t>
            </a:r>
            <a:r>
              <a:rPr sz="2700" spc="-14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법칙에 </a:t>
            </a:r>
            <a:r>
              <a:rPr sz="2700" spc="-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따라 </a:t>
            </a:r>
            <a:r>
              <a:rPr sz="2700" spc="-3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돌아간다. </a:t>
            </a:r>
            <a:r>
              <a:rPr sz="2700" spc="-7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자본주의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자본을 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축적하는</a:t>
            </a:r>
            <a:r>
              <a:rPr sz="2700" spc="2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기계다.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255273" indent="-428921" defTabSz="554440">
              <a:spcBef>
                <a:spcPts val="3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6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수확체감의 </a:t>
            </a:r>
            <a:r>
              <a:rPr sz="2700" spc="-14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법칙에 </a:t>
            </a:r>
            <a:r>
              <a:rPr sz="2700" spc="-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따라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생산성을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정체될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수 밖에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없으므로  </a:t>
            </a:r>
            <a:r>
              <a:rPr sz="2700" spc="-8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사회는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생산성을 </a:t>
            </a:r>
            <a:r>
              <a:rPr sz="2700" spc="-3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극대화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하는 </a:t>
            </a:r>
            <a:r>
              <a:rPr sz="2700" spc="-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방향,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즉 자본을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축적하는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기계가  </a:t>
            </a:r>
            <a:r>
              <a:rPr sz="2700" spc="-106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최적화되는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방향으로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재편되어야</a:t>
            </a:r>
            <a:r>
              <a:rPr sz="2700" spc="-3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한다.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  <a:p>
            <a:pPr marL="436623" marR="340750" indent="-428921" defTabSz="554440">
              <a:spcBef>
                <a:spcPts val="6"/>
              </a:spcBef>
              <a:buFont typeface="Arial"/>
              <a:buChar char="•"/>
              <a:tabLst>
                <a:tab pos="436237" algn="l"/>
                <a:tab pos="437008" algn="l"/>
              </a:tabLst>
            </a:pPr>
            <a:r>
              <a:rPr sz="2700" spc="-1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어떠한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간섭도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없을 </a:t>
            </a:r>
            <a:r>
              <a:rPr sz="27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때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기계는 </a:t>
            </a:r>
            <a:r>
              <a:rPr sz="2700" spc="-121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제일 </a:t>
            </a:r>
            <a:r>
              <a:rPr sz="2700" spc="-55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잘 </a:t>
            </a:r>
            <a:r>
              <a:rPr sz="2700" spc="-8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돌아가니 </a:t>
            </a:r>
            <a:r>
              <a:rPr sz="2700" spc="-127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정치와 </a:t>
            </a:r>
            <a:r>
              <a:rPr sz="2700" spc="-100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경제는  </a:t>
            </a:r>
            <a:r>
              <a:rPr sz="2700" spc="-124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완전히 분리되어야</a:t>
            </a:r>
            <a:r>
              <a:rPr sz="2700" spc="212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 </a:t>
            </a:r>
            <a:r>
              <a:rPr sz="2700" spc="-18" dirty="0">
                <a:solidFill>
                  <a:schemeClr val="bg1"/>
                </a:solidFill>
                <a:latin typeface="Noto Sans CJK JP Regular"/>
                <a:cs typeface="Noto Sans CJK JP Regular"/>
              </a:rPr>
              <a:t>한다.</a:t>
            </a:r>
            <a:endParaRPr sz="2700" dirty="0">
              <a:solidFill>
                <a:schemeClr val="bg1"/>
              </a:solidFill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729</Words>
  <Application>Microsoft Office PowerPoint</Application>
  <PresentationFormat>사용자 지정</PresentationFormat>
  <Paragraphs>133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1" baseType="lpstr">
      <vt:lpstr>굴림</vt:lpstr>
      <vt:lpstr>Arial</vt:lpstr>
      <vt:lpstr>나눔고딕 ExtraBold</vt:lpstr>
      <vt:lpstr>맑은 고딕</vt:lpstr>
      <vt:lpstr>Times New Roman</vt:lpstr>
      <vt:lpstr>나눔바른고딕 UltraLight</vt:lpstr>
      <vt:lpstr>KoPub돋움체 Medium</vt:lpstr>
      <vt:lpstr>Wingdings</vt:lpstr>
      <vt:lpstr>Noto Sans CJK JP Regular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배수용</dc:creator>
  <cp:lastModifiedBy>20160824</cp:lastModifiedBy>
  <cp:revision>27</cp:revision>
  <dcterms:created xsi:type="dcterms:W3CDTF">2018-01-03T01:39:54Z</dcterms:created>
  <dcterms:modified xsi:type="dcterms:W3CDTF">2019-03-13T09:14:49Z</dcterms:modified>
</cp:coreProperties>
</file>