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8" r:id="rId2"/>
    <p:sldId id="409" r:id="rId3"/>
    <p:sldId id="407" r:id="rId4"/>
    <p:sldId id="403" r:id="rId5"/>
    <p:sldId id="433" r:id="rId6"/>
    <p:sldId id="434" r:id="rId7"/>
    <p:sldId id="435" r:id="rId8"/>
    <p:sldId id="436" r:id="rId9"/>
    <p:sldId id="417" r:id="rId10"/>
    <p:sldId id="396" r:id="rId11"/>
    <p:sldId id="443" r:id="rId12"/>
    <p:sldId id="427" r:id="rId13"/>
    <p:sldId id="442" r:id="rId14"/>
    <p:sldId id="266" r:id="rId15"/>
    <p:sldId id="267" r:id="rId16"/>
    <p:sldId id="437" r:id="rId17"/>
    <p:sldId id="418" r:id="rId18"/>
    <p:sldId id="438" r:id="rId19"/>
    <p:sldId id="413" r:id="rId20"/>
    <p:sldId id="430" r:id="rId21"/>
    <p:sldId id="441" r:id="rId22"/>
    <p:sldId id="439" r:id="rId23"/>
    <p:sldId id="440" r:id="rId24"/>
    <p:sldId id="282" r:id="rId25"/>
    <p:sldId id="426" r:id="rId26"/>
    <p:sldId id="397" r:id="rId27"/>
    <p:sldId id="280" r:id="rId28"/>
    <p:sldId id="365" r:id="rId2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80324" autoAdjust="0"/>
  </p:normalViewPr>
  <p:slideViewPr>
    <p:cSldViewPr>
      <p:cViewPr>
        <p:scale>
          <a:sx n="124" d="100"/>
          <a:sy n="124" d="100"/>
        </p:scale>
        <p:origin x="-1452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6A097D-B7B4-4204-A88C-05E7B38B8B9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F282D01A-A3DB-40AB-A825-858B025EF2C9}">
      <dgm:prSet phldrT="[텍스트]" custT="1"/>
      <dgm:spPr/>
      <dgm:t>
        <a:bodyPr/>
        <a:lstStyle/>
        <a:p>
          <a:pPr latinLnBrk="1"/>
          <a:r>
            <a:rPr lang="ko-KR" altLang="en-US" sz="2400" b="1" dirty="0" err="1" smtClean="0"/>
            <a:t>티쿤</a:t>
          </a:r>
          <a:endParaRPr lang="ko-KR" altLang="en-US" sz="2400" b="1" dirty="0"/>
        </a:p>
      </dgm:t>
    </dgm:pt>
    <dgm:pt modelId="{791E0691-3B92-4778-8861-E6E2F677448C}" type="parTrans" cxnId="{B06B95EE-F04A-4732-B8B4-96CAEDEDCE17}">
      <dgm:prSet/>
      <dgm:spPr/>
      <dgm:t>
        <a:bodyPr/>
        <a:lstStyle/>
        <a:p>
          <a:pPr latinLnBrk="1"/>
          <a:endParaRPr lang="ko-KR" altLang="en-US"/>
        </a:p>
      </dgm:t>
    </dgm:pt>
    <dgm:pt modelId="{27006245-A2E7-4720-89CA-94716A7A33A5}" type="sibTrans" cxnId="{B06B95EE-F04A-4732-B8B4-96CAEDEDCE17}">
      <dgm:prSet/>
      <dgm:spPr/>
      <dgm:t>
        <a:bodyPr/>
        <a:lstStyle/>
        <a:p>
          <a:pPr latinLnBrk="1"/>
          <a:endParaRPr lang="ko-KR" altLang="en-US"/>
        </a:p>
      </dgm:t>
    </dgm:pt>
    <dgm:pt modelId="{916DB60C-4027-4BEB-8F30-3133BF65C92C}">
      <dgm:prSet phldrT="[텍스트]" custT="1"/>
      <dgm:spPr/>
      <dgm:t>
        <a:bodyPr/>
        <a:lstStyle/>
        <a:p>
          <a:pPr latinLnBrk="1"/>
          <a:r>
            <a:rPr lang="ko-KR" altLang="en-US" sz="2400" b="1" smtClean="0"/>
            <a:t>김포</a:t>
          </a:r>
          <a:endParaRPr lang="en-US" altLang="ko-KR" sz="2400" b="1" smtClean="0"/>
        </a:p>
      </dgm:t>
    </dgm:pt>
    <dgm:pt modelId="{B9DCD726-A899-46E4-BE6A-8D44545D25B0}" type="parTrans" cxnId="{4708E9A0-977E-4DAB-ADA0-605EF2557B08}">
      <dgm:prSet/>
      <dgm:spPr/>
      <dgm:t>
        <a:bodyPr/>
        <a:lstStyle/>
        <a:p>
          <a:pPr latinLnBrk="1"/>
          <a:endParaRPr lang="ko-KR" altLang="en-US"/>
        </a:p>
      </dgm:t>
    </dgm:pt>
    <dgm:pt modelId="{E02B840D-95D4-4977-9C88-875A8D149D14}" type="sibTrans" cxnId="{4708E9A0-977E-4DAB-ADA0-605EF2557B08}">
      <dgm:prSet/>
      <dgm:spPr/>
      <dgm:t>
        <a:bodyPr/>
        <a:lstStyle/>
        <a:p>
          <a:pPr latinLnBrk="1"/>
          <a:endParaRPr lang="ko-KR" altLang="en-US"/>
        </a:p>
      </dgm:t>
    </dgm:pt>
    <dgm:pt modelId="{1D9D7970-FF77-48AC-BB23-0F95FD125335}">
      <dgm:prSet phldrT="[텍스트]" custT="1"/>
      <dgm:spPr/>
      <dgm:t>
        <a:bodyPr/>
        <a:lstStyle/>
        <a:p>
          <a:pPr latinLnBrk="1"/>
          <a:r>
            <a:rPr lang="ko-KR" altLang="en-US" sz="2400" b="1" dirty="0" err="1" smtClean="0"/>
            <a:t>하네다</a:t>
          </a:r>
          <a:endParaRPr lang="ko-KR" altLang="en-US" sz="2400" b="1" dirty="0"/>
        </a:p>
      </dgm:t>
    </dgm:pt>
    <dgm:pt modelId="{1E315C2F-51ED-4C88-BEF4-C31C109F5D42}" type="parTrans" cxnId="{BFE8AF6F-092A-4D3C-971C-439B22113BDD}">
      <dgm:prSet/>
      <dgm:spPr/>
      <dgm:t>
        <a:bodyPr/>
        <a:lstStyle/>
        <a:p>
          <a:pPr latinLnBrk="1"/>
          <a:endParaRPr lang="ko-KR" altLang="en-US"/>
        </a:p>
      </dgm:t>
    </dgm:pt>
    <dgm:pt modelId="{2AE63BDA-9905-4F88-8E37-7BF3ED173726}" type="sibTrans" cxnId="{BFE8AF6F-092A-4D3C-971C-439B22113BDD}">
      <dgm:prSet/>
      <dgm:spPr/>
      <dgm:t>
        <a:bodyPr/>
        <a:lstStyle/>
        <a:p>
          <a:pPr latinLnBrk="1"/>
          <a:endParaRPr lang="ko-KR" altLang="en-US"/>
        </a:p>
      </dgm:t>
    </dgm:pt>
    <dgm:pt modelId="{0475596F-2EEF-4F95-BEDC-24CDEB5F13C4}">
      <dgm:prSet custT="1"/>
      <dgm:spPr/>
      <dgm:t>
        <a:bodyPr/>
        <a:lstStyle/>
        <a:p>
          <a:pPr latinLnBrk="1"/>
          <a:r>
            <a:rPr lang="ko-KR" altLang="en-US" sz="1600" b="1" smtClean="0"/>
            <a:t>통관</a:t>
          </a:r>
          <a:r>
            <a:rPr lang="en-US" altLang="ko-KR" sz="1600" b="1" smtClean="0"/>
            <a:t>&amp;</a:t>
          </a:r>
          <a:r>
            <a:rPr lang="ko-KR" altLang="en-US" sz="1600" b="1" smtClean="0"/>
            <a:t>입고</a:t>
          </a:r>
          <a:endParaRPr lang="ko-KR" altLang="en-US" sz="1600" b="1"/>
        </a:p>
      </dgm:t>
    </dgm:pt>
    <dgm:pt modelId="{FB12A165-D335-45B1-99FB-64AB9A7D3704}" type="parTrans" cxnId="{72B5F8FC-BCCD-4789-9B83-2F7E1FB4F553}">
      <dgm:prSet/>
      <dgm:spPr/>
      <dgm:t>
        <a:bodyPr/>
        <a:lstStyle/>
        <a:p>
          <a:pPr latinLnBrk="1"/>
          <a:endParaRPr lang="ko-KR" altLang="en-US"/>
        </a:p>
      </dgm:t>
    </dgm:pt>
    <dgm:pt modelId="{86CFBBAB-0953-4356-BC25-D949888550CD}" type="sibTrans" cxnId="{72B5F8FC-BCCD-4789-9B83-2F7E1FB4F553}">
      <dgm:prSet/>
      <dgm:spPr/>
      <dgm:t>
        <a:bodyPr/>
        <a:lstStyle/>
        <a:p>
          <a:pPr latinLnBrk="1"/>
          <a:endParaRPr lang="ko-KR" altLang="en-US"/>
        </a:p>
      </dgm:t>
    </dgm:pt>
    <dgm:pt modelId="{7712ED4B-DA8E-4E64-B321-4121AF5DABAF}">
      <dgm:prSet phldrT="[텍스트]" custT="1"/>
      <dgm:spPr/>
      <dgm:t>
        <a:bodyPr/>
        <a:lstStyle/>
        <a:p>
          <a:pPr latinLnBrk="1"/>
          <a:r>
            <a:rPr lang="ko-KR" altLang="en-US" sz="2000" b="1" dirty="0" smtClean="0"/>
            <a:t>배송 시작</a:t>
          </a:r>
          <a:endParaRPr lang="ko-KR" altLang="en-US" sz="2000" b="1" dirty="0"/>
        </a:p>
      </dgm:t>
    </dgm:pt>
    <dgm:pt modelId="{443DC504-9D09-436C-B462-AA3BB60558A0}" type="sibTrans" cxnId="{D78526FE-D6C6-4E1F-B370-B807D41AA1B5}">
      <dgm:prSet/>
      <dgm:spPr/>
      <dgm:t>
        <a:bodyPr/>
        <a:lstStyle/>
        <a:p>
          <a:pPr latinLnBrk="1"/>
          <a:endParaRPr lang="ko-KR" altLang="en-US"/>
        </a:p>
      </dgm:t>
    </dgm:pt>
    <dgm:pt modelId="{F3755AC5-286F-467D-A9F9-8214F9CB103A}" type="parTrans" cxnId="{D78526FE-D6C6-4E1F-B370-B807D41AA1B5}">
      <dgm:prSet/>
      <dgm:spPr/>
      <dgm:t>
        <a:bodyPr/>
        <a:lstStyle/>
        <a:p>
          <a:pPr latinLnBrk="1"/>
          <a:endParaRPr lang="ko-KR" altLang="en-US"/>
        </a:p>
      </dgm:t>
    </dgm:pt>
    <dgm:pt modelId="{9E2763EA-2FD8-40EF-85FB-BCDC5FC3656E}" type="pres">
      <dgm:prSet presAssocID="{486A097D-B7B4-4204-A88C-05E7B38B8B9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B035818-BD24-45D0-A976-A927EEEFCA22}" type="pres">
      <dgm:prSet presAssocID="{F282D01A-A3DB-40AB-A825-858B025EF2C9}" presName="node" presStyleLbl="node1" presStyleIdx="0" presStyleCnt="5" custLinFactNeighborY="-4541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E1365DF-3596-42DA-AE4C-482589C0C119}" type="pres">
      <dgm:prSet presAssocID="{27006245-A2E7-4720-89CA-94716A7A33A5}" presName="sibTrans" presStyleLbl="sibTrans2D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D7DBCBE0-D900-49DC-8096-6CD345E895C0}" type="pres">
      <dgm:prSet presAssocID="{27006245-A2E7-4720-89CA-94716A7A33A5}" presName="connectorText" presStyleLbl="sibTrans2D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DF6206AB-D301-420C-A2AE-C66CF8FE2333}" type="pres">
      <dgm:prSet presAssocID="{916DB60C-4027-4BEB-8F30-3133BF65C92C}" presName="node" presStyleLbl="node1" presStyleIdx="1" presStyleCnt="5" custLinFactNeighborY="-4587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AE3F3A8-4783-4A48-9F57-93A380884CD3}" type="pres">
      <dgm:prSet presAssocID="{E02B840D-95D4-4977-9C88-875A8D149D14}" presName="sibTrans" presStyleLbl="sibTrans2D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02573A23-8EFA-46E8-B6BC-8FC33B831A93}" type="pres">
      <dgm:prSet presAssocID="{E02B840D-95D4-4977-9C88-875A8D149D14}" presName="connectorText" presStyleLbl="sibTrans2D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09E4D32F-6D53-4E7C-80D3-C879DAC10B6A}" type="pres">
      <dgm:prSet presAssocID="{1D9D7970-FF77-48AC-BB23-0F95FD125335}" presName="node" presStyleLbl="node1" presStyleIdx="2" presStyleCnt="5" custLinFactNeighborY="-4587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6281A4C-A287-44F8-B6F5-8830282B3053}" type="pres">
      <dgm:prSet presAssocID="{2AE63BDA-9905-4F88-8E37-7BF3ED173726}" presName="sibTrans" presStyleLbl="sibTrans2D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3B0DE4BB-2D5B-4DB8-8145-038B606DC416}" type="pres">
      <dgm:prSet presAssocID="{2AE63BDA-9905-4F88-8E37-7BF3ED173726}" presName="connectorText" presStyleLbl="sibTrans2D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4A3DC7DF-DC8E-4EF0-99A0-9EA159124905}" type="pres">
      <dgm:prSet presAssocID="{0475596F-2EEF-4F95-BEDC-24CDEB5F13C4}" presName="node" presStyleLbl="node1" presStyleIdx="3" presStyleCnt="5" custLinFactNeighborY="-4587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624865B-A8B8-4738-B3BA-A766562C2D21}" type="pres">
      <dgm:prSet presAssocID="{86CFBBAB-0953-4356-BC25-D949888550CD}" presName="sibTrans" presStyleLbl="sibTrans2D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F416ACD4-C9D0-43DD-86AF-13C37DE343E5}" type="pres">
      <dgm:prSet presAssocID="{86CFBBAB-0953-4356-BC25-D949888550CD}" presName="connectorText" presStyleLbl="sibTrans2D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D352E549-298F-4297-9DC9-107BCD48482A}" type="pres">
      <dgm:prSet presAssocID="{7712ED4B-DA8E-4E64-B321-4121AF5DABAF}" presName="node" presStyleLbl="node1" presStyleIdx="4" presStyleCnt="5" custLinFactNeighborY="-4587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BA7F016-422B-472C-97B4-039400E072C6}" type="presOf" srcId="{F282D01A-A3DB-40AB-A825-858B025EF2C9}" destId="{6B035818-BD24-45D0-A976-A927EEEFCA22}" srcOrd="0" destOrd="0" presId="urn:microsoft.com/office/officeart/2005/8/layout/process1"/>
    <dgm:cxn modelId="{B08B1A32-C77B-411D-9E30-5CB98AF30E89}" type="presOf" srcId="{E02B840D-95D4-4977-9C88-875A8D149D14}" destId="{02573A23-8EFA-46E8-B6BC-8FC33B831A93}" srcOrd="1" destOrd="0" presId="urn:microsoft.com/office/officeart/2005/8/layout/process1"/>
    <dgm:cxn modelId="{56344BA5-AFEE-4401-9301-DCA8DDDCD869}" type="presOf" srcId="{486A097D-B7B4-4204-A88C-05E7B38B8B99}" destId="{9E2763EA-2FD8-40EF-85FB-BCDC5FC3656E}" srcOrd="0" destOrd="0" presId="urn:microsoft.com/office/officeart/2005/8/layout/process1"/>
    <dgm:cxn modelId="{FFE5B3F4-FD0B-49B1-A506-0E7E0BE1F81D}" type="presOf" srcId="{2AE63BDA-9905-4F88-8E37-7BF3ED173726}" destId="{3B0DE4BB-2D5B-4DB8-8145-038B606DC416}" srcOrd="1" destOrd="0" presId="urn:microsoft.com/office/officeart/2005/8/layout/process1"/>
    <dgm:cxn modelId="{BC76F473-70AB-4A99-8C02-7E21FAF1C560}" type="presOf" srcId="{27006245-A2E7-4720-89CA-94716A7A33A5}" destId="{FE1365DF-3596-42DA-AE4C-482589C0C119}" srcOrd="0" destOrd="0" presId="urn:microsoft.com/office/officeart/2005/8/layout/process1"/>
    <dgm:cxn modelId="{50036D2E-6B04-44E8-9D49-A8B76E9C8F01}" type="presOf" srcId="{86CFBBAB-0953-4356-BC25-D949888550CD}" destId="{E624865B-A8B8-4738-B3BA-A766562C2D21}" srcOrd="0" destOrd="0" presId="urn:microsoft.com/office/officeart/2005/8/layout/process1"/>
    <dgm:cxn modelId="{4708E9A0-977E-4DAB-ADA0-605EF2557B08}" srcId="{486A097D-B7B4-4204-A88C-05E7B38B8B99}" destId="{916DB60C-4027-4BEB-8F30-3133BF65C92C}" srcOrd="1" destOrd="0" parTransId="{B9DCD726-A899-46E4-BE6A-8D44545D25B0}" sibTransId="{E02B840D-95D4-4977-9C88-875A8D149D14}"/>
    <dgm:cxn modelId="{15DA0D73-138E-4677-AF1B-337C39190EC7}" type="presOf" srcId="{27006245-A2E7-4720-89CA-94716A7A33A5}" destId="{D7DBCBE0-D900-49DC-8096-6CD345E895C0}" srcOrd="1" destOrd="0" presId="urn:microsoft.com/office/officeart/2005/8/layout/process1"/>
    <dgm:cxn modelId="{BFE8AF6F-092A-4D3C-971C-439B22113BDD}" srcId="{486A097D-B7B4-4204-A88C-05E7B38B8B99}" destId="{1D9D7970-FF77-48AC-BB23-0F95FD125335}" srcOrd="2" destOrd="0" parTransId="{1E315C2F-51ED-4C88-BEF4-C31C109F5D42}" sibTransId="{2AE63BDA-9905-4F88-8E37-7BF3ED173726}"/>
    <dgm:cxn modelId="{D78526FE-D6C6-4E1F-B370-B807D41AA1B5}" srcId="{486A097D-B7B4-4204-A88C-05E7B38B8B99}" destId="{7712ED4B-DA8E-4E64-B321-4121AF5DABAF}" srcOrd="4" destOrd="0" parTransId="{F3755AC5-286F-467D-A9F9-8214F9CB103A}" sibTransId="{443DC504-9D09-436C-B462-AA3BB60558A0}"/>
    <dgm:cxn modelId="{F91636B9-EA98-4AD0-A50C-DB5F7149E55B}" type="presOf" srcId="{1D9D7970-FF77-48AC-BB23-0F95FD125335}" destId="{09E4D32F-6D53-4E7C-80D3-C879DAC10B6A}" srcOrd="0" destOrd="0" presId="urn:microsoft.com/office/officeart/2005/8/layout/process1"/>
    <dgm:cxn modelId="{5F3DE70C-FA8D-4AE0-953C-E21F87A090B1}" type="presOf" srcId="{E02B840D-95D4-4977-9C88-875A8D149D14}" destId="{3AE3F3A8-4783-4A48-9F57-93A380884CD3}" srcOrd="0" destOrd="0" presId="urn:microsoft.com/office/officeart/2005/8/layout/process1"/>
    <dgm:cxn modelId="{A91422CA-A605-442E-B2BA-B41859463132}" type="presOf" srcId="{916DB60C-4027-4BEB-8F30-3133BF65C92C}" destId="{DF6206AB-D301-420C-A2AE-C66CF8FE2333}" srcOrd="0" destOrd="0" presId="urn:microsoft.com/office/officeart/2005/8/layout/process1"/>
    <dgm:cxn modelId="{F0935392-9318-4F26-B165-9658BC0D20BE}" type="presOf" srcId="{2AE63BDA-9905-4F88-8E37-7BF3ED173726}" destId="{86281A4C-A287-44F8-B6F5-8830282B3053}" srcOrd="0" destOrd="0" presId="urn:microsoft.com/office/officeart/2005/8/layout/process1"/>
    <dgm:cxn modelId="{4E74D056-DBCD-44AD-A72D-2939089E1D76}" type="presOf" srcId="{0475596F-2EEF-4F95-BEDC-24CDEB5F13C4}" destId="{4A3DC7DF-DC8E-4EF0-99A0-9EA159124905}" srcOrd="0" destOrd="0" presId="urn:microsoft.com/office/officeart/2005/8/layout/process1"/>
    <dgm:cxn modelId="{B06B95EE-F04A-4732-B8B4-96CAEDEDCE17}" srcId="{486A097D-B7B4-4204-A88C-05E7B38B8B99}" destId="{F282D01A-A3DB-40AB-A825-858B025EF2C9}" srcOrd="0" destOrd="0" parTransId="{791E0691-3B92-4778-8861-E6E2F677448C}" sibTransId="{27006245-A2E7-4720-89CA-94716A7A33A5}"/>
    <dgm:cxn modelId="{57881FCF-2124-4381-BFF7-FD91B26106CF}" type="presOf" srcId="{7712ED4B-DA8E-4E64-B321-4121AF5DABAF}" destId="{D352E549-298F-4297-9DC9-107BCD48482A}" srcOrd="0" destOrd="0" presId="urn:microsoft.com/office/officeart/2005/8/layout/process1"/>
    <dgm:cxn modelId="{1BC8A830-DA00-45F1-A337-D5EDAE6A72C3}" type="presOf" srcId="{86CFBBAB-0953-4356-BC25-D949888550CD}" destId="{F416ACD4-C9D0-43DD-86AF-13C37DE343E5}" srcOrd="1" destOrd="0" presId="urn:microsoft.com/office/officeart/2005/8/layout/process1"/>
    <dgm:cxn modelId="{72B5F8FC-BCCD-4789-9B83-2F7E1FB4F553}" srcId="{486A097D-B7B4-4204-A88C-05E7B38B8B99}" destId="{0475596F-2EEF-4F95-BEDC-24CDEB5F13C4}" srcOrd="3" destOrd="0" parTransId="{FB12A165-D335-45B1-99FB-64AB9A7D3704}" sibTransId="{86CFBBAB-0953-4356-BC25-D949888550CD}"/>
    <dgm:cxn modelId="{DFA81A27-9121-41B8-AA7D-4917824B9B68}" type="presParOf" srcId="{9E2763EA-2FD8-40EF-85FB-BCDC5FC3656E}" destId="{6B035818-BD24-45D0-A976-A927EEEFCA22}" srcOrd="0" destOrd="0" presId="urn:microsoft.com/office/officeart/2005/8/layout/process1"/>
    <dgm:cxn modelId="{3E5839C3-8508-4ABA-9852-085DD5B04436}" type="presParOf" srcId="{9E2763EA-2FD8-40EF-85FB-BCDC5FC3656E}" destId="{FE1365DF-3596-42DA-AE4C-482589C0C119}" srcOrd="1" destOrd="0" presId="urn:microsoft.com/office/officeart/2005/8/layout/process1"/>
    <dgm:cxn modelId="{80AB9B32-14B5-460F-8B71-AD487AF5C792}" type="presParOf" srcId="{FE1365DF-3596-42DA-AE4C-482589C0C119}" destId="{D7DBCBE0-D900-49DC-8096-6CD345E895C0}" srcOrd="0" destOrd="0" presId="urn:microsoft.com/office/officeart/2005/8/layout/process1"/>
    <dgm:cxn modelId="{4D9FBE86-744E-4C03-AE00-3649BC5749D0}" type="presParOf" srcId="{9E2763EA-2FD8-40EF-85FB-BCDC5FC3656E}" destId="{DF6206AB-D301-420C-A2AE-C66CF8FE2333}" srcOrd="2" destOrd="0" presId="urn:microsoft.com/office/officeart/2005/8/layout/process1"/>
    <dgm:cxn modelId="{E6E5F6CA-71F3-4EEA-B16D-A11942027FE4}" type="presParOf" srcId="{9E2763EA-2FD8-40EF-85FB-BCDC5FC3656E}" destId="{3AE3F3A8-4783-4A48-9F57-93A380884CD3}" srcOrd="3" destOrd="0" presId="urn:microsoft.com/office/officeart/2005/8/layout/process1"/>
    <dgm:cxn modelId="{2B7F46B8-6CF5-4197-B945-CAF4FE5F39E1}" type="presParOf" srcId="{3AE3F3A8-4783-4A48-9F57-93A380884CD3}" destId="{02573A23-8EFA-46E8-B6BC-8FC33B831A93}" srcOrd="0" destOrd="0" presId="urn:microsoft.com/office/officeart/2005/8/layout/process1"/>
    <dgm:cxn modelId="{3BE61F24-941B-4A19-94EF-90DB95298989}" type="presParOf" srcId="{9E2763EA-2FD8-40EF-85FB-BCDC5FC3656E}" destId="{09E4D32F-6D53-4E7C-80D3-C879DAC10B6A}" srcOrd="4" destOrd="0" presId="urn:microsoft.com/office/officeart/2005/8/layout/process1"/>
    <dgm:cxn modelId="{BD69C864-FA58-4BCE-8D17-435EB1E0057E}" type="presParOf" srcId="{9E2763EA-2FD8-40EF-85FB-BCDC5FC3656E}" destId="{86281A4C-A287-44F8-B6F5-8830282B3053}" srcOrd="5" destOrd="0" presId="urn:microsoft.com/office/officeart/2005/8/layout/process1"/>
    <dgm:cxn modelId="{F6C8B4EE-1F6E-4312-B793-F4B54E0A8F84}" type="presParOf" srcId="{86281A4C-A287-44F8-B6F5-8830282B3053}" destId="{3B0DE4BB-2D5B-4DB8-8145-038B606DC416}" srcOrd="0" destOrd="0" presId="urn:microsoft.com/office/officeart/2005/8/layout/process1"/>
    <dgm:cxn modelId="{C1450B08-14F2-4259-B6FB-FC9E24FD4421}" type="presParOf" srcId="{9E2763EA-2FD8-40EF-85FB-BCDC5FC3656E}" destId="{4A3DC7DF-DC8E-4EF0-99A0-9EA159124905}" srcOrd="6" destOrd="0" presId="urn:microsoft.com/office/officeart/2005/8/layout/process1"/>
    <dgm:cxn modelId="{3D50A5E5-646E-4AE5-9725-6105ED5BD549}" type="presParOf" srcId="{9E2763EA-2FD8-40EF-85FB-BCDC5FC3656E}" destId="{E624865B-A8B8-4738-B3BA-A766562C2D21}" srcOrd="7" destOrd="0" presId="urn:microsoft.com/office/officeart/2005/8/layout/process1"/>
    <dgm:cxn modelId="{73410933-0B5C-4588-BAF2-A4BEC867404D}" type="presParOf" srcId="{E624865B-A8B8-4738-B3BA-A766562C2D21}" destId="{F416ACD4-C9D0-43DD-86AF-13C37DE343E5}" srcOrd="0" destOrd="0" presId="urn:microsoft.com/office/officeart/2005/8/layout/process1"/>
    <dgm:cxn modelId="{7C40461E-32D0-44FC-AF76-15355870C6EE}" type="presParOf" srcId="{9E2763EA-2FD8-40EF-85FB-BCDC5FC3656E}" destId="{D352E549-298F-4297-9DC9-107BCD48482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6A097D-B7B4-4204-A88C-05E7B38B8B9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F282D01A-A3DB-40AB-A825-858B025EF2C9}">
      <dgm:prSet phldrT="[텍스트]" custT="1"/>
      <dgm:spPr/>
      <dgm:t>
        <a:bodyPr/>
        <a:lstStyle/>
        <a:p>
          <a:pPr latinLnBrk="1"/>
          <a:endParaRPr lang="ko-KR" altLang="en-US" sz="2400" b="1"/>
        </a:p>
      </dgm:t>
    </dgm:pt>
    <dgm:pt modelId="{791E0691-3B92-4778-8861-E6E2F677448C}" type="parTrans" cxnId="{B06B95EE-F04A-4732-B8B4-96CAEDEDCE17}">
      <dgm:prSet/>
      <dgm:spPr/>
      <dgm:t>
        <a:bodyPr/>
        <a:lstStyle/>
        <a:p>
          <a:pPr latinLnBrk="1"/>
          <a:endParaRPr lang="ko-KR" altLang="en-US"/>
        </a:p>
      </dgm:t>
    </dgm:pt>
    <dgm:pt modelId="{27006245-A2E7-4720-89CA-94716A7A33A5}" type="sibTrans" cxnId="{B06B95EE-F04A-4732-B8B4-96CAEDEDCE17}">
      <dgm:prSet/>
      <dgm:spPr/>
      <dgm:t>
        <a:bodyPr/>
        <a:lstStyle/>
        <a:p>
          <a:pPr latinLnBrk="1"/>
          <a:endParaRPr lang="ko-KR" altLang="en-US"/>
        </a:p>
      </dgm:t>
    </dgm:pt>
    <dgm:pt modelId="{916DB60C-4027-4BEB-8F30-3133BF65C92C}">
      <dgm:prSet phldrT="[텍스트]" custT="1"/>
      <dgm:spPr/>
      <dgm:t>
        <a:bodyPr/>
        <a:lstStyle/>
        <a:p>
          <a:pPr latinLnBrk="1"/>
          <a:r>
            <a:rPr lang="ko-KR" altLang="en-US" sz="2400" b="1" smtClean="0"/>
            <a:t>출항</a:t>
          </a:r>
          <a:endParaRPr lang="en-US" altLang="ko-KR" sz="2400" b="1" smtClean="0"/>
        </a:p>
      </dgm:t>
    </dgm:pt>
    <dgm:pt modelId="{B9DCD726-A899-46E4-BE6A-8D44545D25B0}" type="parTrans" cxnId="{4708E9A0-977E-4DAB-ADA0-605EF2557B08}">
      <dgm:prSet/>
      <dgm:spPr/>
      <dgm:t>
        <a:bodyPr/>
        <a:lstStyle/>
        <a:p>
          <a:pPr latinLnBrk="1"/>
          <a:endParaRPr lang="ko-KR" altLang="en-US"/>
        </a:p>
      </dgm:t>
    </dgm:pt>
    <dgm:pt modelId="{E02B840D-95D4-4977-9C88-875A8D149D14}" type="sibTrans" cxnId="{4708E9A0-977E-4DAB-ADA0-605EF2557B08}">
      <dgm:prSet/>
      <dgm:spPr/>
      <dgm:t>
        <a:bodyPr/>
        <a:lstStyle/>
        <a:p>
          <a:pPr latinLnBrk="1"/>
          <a:endParaRPr lang="ko-KR" altLang="en-US"/>
        </a:p>
      </dgm:t>
    </dgm:pt>
    <dgm:pt modelId="{1D9D7970-FF77-48AC-BB23-0F95FD125335}">
      <dgm:prSet phldrT="[텍스트]" custT="1"/>
      <dgm:spPr/>
      <dgm:t>
        <a:bodyPr/>
        <a:lstStyle/>
        <a:p>
          <a:pPr latinLnBrk="1"/>
          <a:r>
            <a:rPr lang="ko-KR" altLang="en-US" sz="2400" b="1" smtClean="0"/>
            <a:t>오사카</a:t>
          </a:r>
          <a:endParaRPr lang="ko-KR" altLang="en-US" sz="2400" b="1"/>
        </a:p>
      </dgm:t>
    </dgm:pt>
    <dgm:pt modelId="{1E315C2F-51ED-4C88-BEF4-C31C109F5D42}" type="parTrans" cxnId="{BFE8AF6F-092A-4D3C-971C-439B22113BDD}">
      <dgm:prSet/>
      <dgm:spPr/>
      <dgm:t>
        <a:bodyPr/>
        <a:lstStyle/>
        <a:p>
          <a:pPr latinLnBrk="1"/>
          <a:endParaRPr lang="ko-KR" altLang="en-US"/>
        </a:p>
      </dgm:t>
    </dgm:pt>
    <dgm:pt modelId="{2AE63BDA-9905-4F88-8E37-7BF3ED173726}" type="sibTrans" cxnId="{BFE8AF6F-092A-4D3C-971C-439B22113BDD}">
      <dgm:prSet/>
      <dgm:spPr/>
      <dgm:t>
        <a:bodyPr/>
        <a:lstStyle/>
        <a:p>
          <a:pPr latinLnBrk="1"/>
          <a:endParaRPr lang="ko-KR" altLang="en-US"/>
        </a:p>
      </dgm:t>
    </dgm:pt>
    <dgm:pt modelId="{0475596F-2EEF-4F95-BEDC-24CDEB5F13C4}">
      <dgm:prSet custT="1"/>
      <dgm:spPr/>
      <dgm:t>
        <a:bodyPr/>
        <a:lstStyle/>
        <a:p>
          <a:pPr latinLnBrk="1"/>
          <a:r>
            <a:rPr lang="ko-KR" altLang="en-US" sz="1600" b="1" smtClean="0"/>
            <a:t>통관</a:t>
          </a:r>
          <a:r>
            <a:rPr lang="en-US" altLang="ko-KR" sz="1600" b="1" smtClean="0"/>
            <a:t>&amp;</a:t>
          </a:r>
          <a:r>
            <a:rPr lang="ko-KR" altLang="en-US" sz="1600" b="1" smtClean="0"/>
            <a:t>입고</a:t>
          </a:r>
          <a:endParaRPr lang="ko-KR" altLang="en-US" sz="1600" b="1"/>
        </a:p>
      </dgm:t>
    </dgm:pt>
    <dgm:pt modelId="{FB12A165-D335-45B1-99FB-64AB9A7D3704}" type="parTrans" cxnId="{72B5F8FC-BCCD-4789-9B83-2F7E1FB4F553}">
      <dgm:prSet/>
      <dgm:spPr/>
      <dgm:t>
        <a:bodyPr/>
        <a:lstStyle/>
        <a:p>
          <a:pPr latinLnBrk="1"/>
          <a:endParaRPr lang="ko-KR" altLang="en-US"/>
        </a:p>
      </dgm:t>
    </dgm:pt>
    <dgm:pt modelId="{86CFBBAB-0953-4356-BC25-D949888550CD}" type="sibTrans" cxnId="{72B5F8FC-BCCD-4789-9B83-2F7E1FB4F553}">
      <dgm:prSet/>
      <dgm:spPr/>
      <dgm:t>
        <a:bodyPr/>
        <a:lstStyle/>
        <a:p>
          <a:pPr latinLnBrk="1"/>
          <a:endParaRPr lang="ko-KR" altLang="en-US"/>
        </a:p>
      </dgm:t>
    </dgm:pt>
    <dgm:pt modelId="{7712ED4B-DA8E-4E64-B321-4121AF5DABAF}">
      <dgm:prSet phldrT="[텍스트]" custT="1"/>
      <dgm:spPr/>
      <dgm:t>
        <a:bodyPr/>
        <a:lstStyle/>
        <a:p>
          <a:pPr latinLnBrk="1"/>
          <a:r>
            <a:rPr lang="ko-KR" altLang="en-US" sz="2000" b="1" smtClean="0"/>
            <a:t>배송시작</a:t>
          </a:r>
          <a:endParaRPr lang="ko-KR" altLang="en-US" sz="2000" b="1"/>
        </a:p>
      </dgm:t>
    </dgm:pt>
    <dgm:pt modelId="{443DC504-9D09-436C-B462-AA3BB60558A0}" type="sibTrans" cxnId="{D78526FE-D6C6-4E1F-B370-B807D41AA1B5}">
      <dgm:prSet/>
      <dgm:spPr/>
      <dgm:t>
        <a:bodyPr/>
        <a:lstStyle/>
        <a:p>
          <a:pPr latinLnBrk="1"/>
          <a:endParaRPr lang="ko-KR" altLang="en-US"/>
        </a:p>
      </dgm:t>
    </dgm:pt>
    <dgm:pt modelId="{F3755AC5-286F-467D-A9F9-8214F9CB103A}" type="parTrans" cxnId="{D78526FE-D6C6-4E1F-B370-B807D41AA1B5}">
      <dgm:prSet/>
      <dgm:spPr/>
      <dgm:t>
        <a:bodyPr/>
        <a:lstStyle/>
        <a:p>
          <a:pPr latinLnBrk="1"/>
          <a:endParaRPr lang="ko-KR" altLang="en-US"/>
        </a:p>
      </dgm:t>
    </dgm:pt>
    <dgm:pt modelId="{9E2763EA-2FD8-40EF-85FB-BCDC5FC3656E}" type="pres">
      <dgm:prSet presAssocID="{486A097D-B7B4-4204-A88C-05E7B38B8B9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B035818-BD24-45D0-A976-A927EEEFCA22}" type="pres">
      <dgm:prSet presAssocID="{F282D01A-A3DB-40AB-A825-858B025EF2C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E1365DF-3596-42DA-AE4C-482589C0C119}" type="pres">
      <dgm:prSet presAssocID="{27006245-A2E7-4720-89CA-94716A7A33A5}" presName="sibTrans" presStyleLbl="sibTrans2D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D7DBCBE0-D900-49DC-8096-6CD345E895C0}" type="pres">
      <dgm:prSet presAssocID="{27006245-A2E7-4720-89CA-94716A7A33A5}" presName="connectorText" presStyleLbl="sibTrans2D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DF6206AB-D301-420C-A2AE-C66CF8FE2333}" type="pres">
      <dgm:prSet presAssocID="{916DB60C-4027-4BEB-8F30-3133BF65C92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AE3F3A8-4783-4A48-9F57-93A380884CD3}" type="pres">
      <dgm:prSet presAssocID="{E02B840D-95D4-4977-9C88-875A8D149D14}" presName="sibTrans" presStyleLbl="sibTrans2D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02573A23-8EFA-46E8-B6BC-8FC33B831A93}" type="pres">
      <dgm:prSet presAssocID="{E02B840D-95D4-4977-9C88-875A8D149D14}" presName="connectorText" presStyleLbl="sibTrans2D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09E4D32F-6D53-4E7C-80D3-C879DAC10B6A}" type="pres">
      <dgm:prSet presAssocID="{1D9D7970-FF77-48AC-BB23-0F95FD12533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6281A4C-A287-44F8-B6F5-8830282B3053}" type="pres">
      <dgm:prSet presAssocID="{2AE63BDA-9905-4F88-8E37-7BF3ED173726}" presName="sibTrans" presStyleLbl="sibTrans2D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3B0DE4BB-2D5B-4DB8-8145-038B606DC416}" type="pres">
      <dgm:prSet presAssocID="{2AE63BDA-9905-4F88-8E37-7BF3ED173726}" presName="connectorText" presStyleLbl="sibTrans2D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4A3DC7DF-DC8E-4EF0-99A0-9EA159124905}" type="pres">
      <dgm:prSet presAssocID="{0475596F-2EEF-4F95-BEDC-24CDEB5F13C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624865B-A8B8-4738-B3BA-A766562C2D21}" type="pres">
      <dgm:prSet presAssocID="{86CFBBAB-0953-4356-BC25-D949888550CD}" presName="sibTrans" presStyleLbl="sibTrans2D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F416ACD4-C9D0-43DD-86AF-13C37DE343E5}" type="pres">
      <dgm:prSet presAssocID="{86CFBBAB-0953-4356-BC25-D949888550CD}" presName="connectorText" presStyleLbl="sibTrans2D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D352E549-298F-4297-9DC9-107BCD48482A}" type="pres">
      <dgm:prSet presAssocID="{7712ED4B-DA8E-4E64-B321-4121AF5DABA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313571E-3BFF-42D6-81A9-0C8681FA6880}" type="presOf" srcId="{86CFBBAB-0953-4356-BC25-D949888550CD}" destId="{F416ACD4-C9D0-43DD-86AF-13C37DE343E5}" srcOrd="1" destOrd="0" presId="urn:microsoft.com/office/officeart/2005/8/layout/process1"/>
    <dgm:cxn modelId="{6B2B9AE4-1381-468C-983C-6143B7967305}" type="presOf" srcId="{2AE63BDA-9905-4F88-8E37-7BF3ED173726}" destId="{3B0DE4BB-2D5B-4DB8-8145-038B606DC416}" srcOrd="1" destOrd="0" presId="urn:microsoft.com/office/officeart/2005/8/layout/process1"/>
    <dgm:cxn modelId="{D909E30F-6F86-4AB1-AC25-4348F2C400B4}" type="presOf" srcId="{E02B840D-95D4-4977-9C88-875A8D149D14}" destId="{02573A23-8EFA-46E8-B6BC-8FC33B831A93}" srcOrd="1" destOrd="0" presId="urn:microsoft.com/office/officeart/2005/8/layout/process1"/>
    <dgm:cxn modelId="{D88C0CD8-0665-4A4F-A635-8C163FCD06AA}" type="presOf" srcId="{7712ED4B-DA8E-4E64-B321-4121AF5DABAF}" destId="{D352E549-298F-4297-9DC9-107BCD48482A}" srcOrd="0" destOrd="0" presId="urn:microsoft.com/office/officeart/2005/8/layout/process1"/>
    <dgm:cxn modelId="{EEF5CAB8-4B1F-4323-911F-9FDF18B03F92}" type="presOf" srcId="{E02B840D-95D4-4977-9C88-875A8D149D14}" destId="{3AE3F3A8-4783-4A48-9F57-93A380884CD3}" srcOrd="0" destOrd="0" presId="urn:microsoft.com/office/officeart/2005/8/layout/process1"/>
    <dgm:cxn modelId="{4708E9A0-977E-4DAB-ADA0-605EF2557B08}" srcId="{486A097D-B7B4-4204-A88C-05E7B38B8B99}" destId="{916DB60C-4027-4BEB-8F30-3133BF65C92C}" srcOrd="1" destOrd="0" parTransId="{B9DCD726-A899-46E4-BE6A-8D44545D25B0}" sibTransId="{E02B840D-95D4-4977-9C88-875A8D149D14}"/>
    <dgm:cxn modelId="{F997CF10-12C4-40FF-A2A5-B568A3EF5D75}" type="presOf" srcId="{916DB60C-4027-4BEB-8F30-3133BF65C92C}" destId="{DF6206AB-D301-420C-A2AE-C66CF8FE2333}" srcOrd="0" destOrd="0" presId="urn:microsoft.com/office/officeart/2005/8/layout/process1"/>
    <dgm:cxn modelId="{BFE8AF6F-092A-4D3C-971C-439B22113BDD}" srcId="{486A097D-B7B4-4204-A88C-05E7B38B8B99}" destId="{1D9D7970-FF77-48AC-BB23-0F95FD125335}" srcOrd="2" destOrd="0" parTransId="{1E315C2F-51ED-4C88-BEF4-C31C109F5D42}" sibTransId="{2AE63BDA-9905-4F88-8E37-7BF3ED173726}"/>
    <dgm:cxn modelId="{D78526FE-D6C6-4E1F-B370-B807D41AA1B5}" srcId="{486A097D-B7B4-4204-A88C-05E7B38B8B99}" destId="{7712ED4B-DA8E-4E64-B321-4121AF5DABAF}" srcOrd="4" destOrd="0" parTransId="{F3755AC5-286F-467D-A9F9-8214F9CB103A}" sibTransId="{443DC504-9D09-436C-B462-AA3BB60558A0}"/>
    <dgm:cxn modelId="{BD05C5BC-9C68-4350-961C-482F9219FEC8}" type="presOf" srcId="{2AE63BDA-9905-4F88-8E37-7BF3ED173726}" destId="{86281A4C-A287-44F8-B6F5-8830282B3053}" srcOrd="0" destOrd="0" presId="urn:microsoft.com/office/officeart/2005/8/layout/process1"/>
    <dgm:cxn modelId="{4C6A35E5-A4BE-4EC6-862E-C50BE758910A}" type="presOf" srcId="{F282D01A-A3DB-40AB-A825-858B025EF2C9}" destId="{6B035818-BD24-45D0-A976-A927EEEFCA22}" srcOrd="0" destOrd="0" presId="urn:microsoft.com/office/officeart/2005/8/layout/process1"/>
    <dgm:cxn modelId="{7564B392-61AD-4B46-A8EB-B1CC2B0E6828}" type="presOf" srcId="{27006245-A2E7-4720-89CA-94716A7A33A5}" destId="{D7DBCBE0-D900-49DC-8096-6CD345E895C0}" srcOrd="1" destOrd="0" presId="urn:microsoft.com/office/officeart/2005/8/layout/process1"/>
    <dgm:cxn modelId="{11587761-1BF5-4252-95FA-A3414B0CDB16}" type="presOf" srcId="{0475596F-2EEF-4F95-BEDC-24CDEB5F13C4}" destId="{4A3DC7DF-DC8E-4EF0-99A0-9EA159124905}" srcOrd="0" destOrd="0" presId="urn:microsoft.com/office/officeart/2005/8/layout/process1"/>
    <dgm:cxn modelId="{3544B54A-A30B-493F-9E8D-1E140EE59A85}" type="presOf" srcId="{486A097D-B7B4-4204-A88C-05E7B38B8B99}" destId="{9E2763EA-2FD8-40EF-85FB-BCDC5FC3656E}" srcOrd="0" destOrd="0" presId="urn:microsoft.com/office/officeart/2005/8/layout/process1"/>
    <dgm:cxn modelId="{B06B95EE-F04A-4732-B8B4-96CAEDEDCE17}" srcId="{486A097D-B7B4-4204-A88C-05E7B38B8B99}" destId="{F282D01A-A3DB-40AB-A825-858B025EF2C9}" srcOrd="0" destOrd="0" parTransId="{791E0691-3B92-4778-8861-E6E2F677448C}" sibTransId="{27006245-A2E7-4720-89CA-94716A7A33A5}"/>
    <dgm:cxn modelId="{FF4BE1A3-5D7E-4320-9BC4-0F20CC638C91}" type="presOf" srcId="{86CFBBAB-0953-4356-BC25-D949888550CD}" destId="{E624865B-A8B8-4738-B3BA-A766562C2D21}" srcOrd="0" destOrd="0" presId="urn:microsoft.com/office/officeart/2005/8/layout/process1"/>
    <dgm:cxn modelId="{5523B19D-0941-4075-A4BD-0145B7A18807}" type="presOf" srcId="{1D9D7970-FF77-48AC-BB23-0F95FD125335}" destId="{09E4D32F-6D53-4E7C-80D3-C879DAC10B6A}" srcOrd="0" destOrd="0" presId="urn:microsoft.com/office/officeart/2005/8/layout/process1"/>
    <dgm:cxn modelId="{67E7ACC5-D95A-434E-8B86-A2AAAD5EE025}" type="presOf" srcId="{27006245-A2E7-4720-89CA-94716A7A33A5}" destId="{FE1365DF-3596-42DA-AE4C-482589C0C119}" srcOrd="0" destOrd="0" presId="urn:microsoft.com/office/officeart/2005/8/layout/process1"/>
    <dgm:cxn modelId="{72B5F8FC-BCCD-4789-9B83-2F7E1FB4F553}" srcId="{486A097D-B7B4-4204-A88C-05E7B38B8B99}" destId="{0475596F-2EEF-4F95-BEDC-24CDEB5F13C4}" srcOrd="3" destOrd="0" parTransId="{FB12A165-D335-45B1-99FB-64AB9A7D3704}" sibTransId="{86CFBBAB-0953-4356-BC25-D949888550CD}"/>
    <dgm:cxn modelId="{2D806CC6-57CD-4CC7-A9E4-B5D79C4916D1}" type="presParOf" srcId="{9E2763EA-2FD8-40EF-85FB-BCDC5FC3656E}" destId="{6B035818-BD24-45D0-A976-A927EEEFCA22}" srcOrd="0" destOrd="0" presId="urn:microsoft.com/office/officeart/2005/8/layout/process1"/>
    <dgm:cxn modelId="{4B521E65-3DA8-4145-9283-A0833D464248}" type="presParOf" srcId="{9E2763EA-2FD8-40EF-85FB-BCDC5FC3656E}" destId="{FE1365DF-3596-42DA-AE4C-482589C0C119}" srcOrd="1" destOrd="0" presId="urn:microsoft.com/office/officeart/2005/8/layout/process1"/>
    <dgm:cxn modelId="{12495988-8A7E-4EB4-B9BE-433E57BDD33D}" type="presParOf" srcId="{FE1365DF-3596-42DA-AE4C-482589C0C119}" destId="{D7DBCBE0-D900-49DC-8096-6CD345E895C0}" srcOrd="0" destOrd="0" presId="urn:microsoft.com/office/officeart/2005/8/layout/process1"/>
    <dgm:cxn modelId="{FF4DB7F0-7CAF-4944-BC7C-8E2258C717E5}" type="presParOf" srcId="{9E2763EA-2FD8-40EF-85FB-BCDC5FC3656E}" destId="{DF6206AB-D301-420C-A2AE-C66CF8FE2333}" srcOrd="2" destOrd="0" presId="urn:microsoft.com/office/officeart/2005/8/layout/process1"/>
    <dgm:cxn modelId="{D1897B20-037A-4900-A3D4-79F4253889FF}" type="presParOf" srcId="{9E2763EA-2FD8-40EF-85FB-BCDC5FC3656E}" destId="{3AE3F3A8-4783-4A48-9F57-93A380884CD3}" srcOrd="3" destOrd="0" presId="urn:microsoft.com/office/officeart/2005/8/layout/process1"/>
    <dgm:cxn modelId="{935EBE1E-9A4D-4973-B458-8866CA7E31F9}" type="presParOf" srcId="{3AE3F3A8-4783-4A48-9F57-93A380884CD3}" destId="{02573A23-8EFA-46E8-B6BC-8FC33B831A93}" srcOrd="0" destOrd="0" presId="urn:microsoft.com/office/officeart/2005/8/layout/process1"/>
    <dgm:cxn modelId="{849C476A-D520-4544-B374-86AD9A3D4F67}" type="presParOf" srcId="{9E2763EA-2FD8-40EF-85FB-BCDC5FC3656E}" destId="{09E4D32F-6D53-4E7C-80D3-C879DAC10B6A}" srcOrd="4" destOrd="0" presId="urn:microsoft.com/office/officeart/2005/8/layout/process1"/>
    <dgm:cxn modelId="{053E8A66-D32E-4AB9-9802-9E407DB11743}" type="presParOf" srcId="{9E2763EA-2FD8-40EF-85FB-BCDC5FC3656E}" destId="{86281A4C-A287-44F8-B6F5-8830282B3053}" srcOrd="5" destOrd="0" presId="urn:microsoft.com/office/officeart/2005/8/layout/process1"/>
    <dgm:cxn modelId="{4BB63614-03FD-4EF1-BFB5-9C94DCB2DAB3}" type="presParOf" srcId="{86281A4C-A287-44F8-B6F5-8830282B3053}" destId="{3B0DE4BB-2D5B-4DB8-8145-038B606DC416}" srcOrd="0" destOrd="0" presId="urn:microsoft.com/office/officeart/2005/8/layout/process1"/>
    <dgm:cxn modelId="{98AEC665-7D56-489A-B058-4B9E8D0BD3D0}" type="presParOf" srcId="{9E2763EA-2FD8-40EF-85FB-BCDC5FC3656E}" destId="{4A3DC7DF-DC8E-4EF0-99A0-9EA159124905}" srcOrd="6" destOrd="0" presId="urn:microsoft.com/office/officeart/2005/8/layout/process1"/>
    <dgm:cxn modelId="{D015E06E-1BA5-4D50-A16D-72ED295FEF6C}" type="presParOf" srcId="{9E2763EA-2FD8-40EF-85FB-BCDC5FC3656E}" destId="{E624865B-A8B8-4738-B3BA-A766562C2D21}" srcOrd="7" destOrd="0" presId="urn:microsoft.com/office/officeart/2005/8/layout/process1"/>
    <dgm:cxn modelId="{E6DB1BFD-F098-4CFD-8977-125B4C523551}" type="presParOf" srcId="{E624865B-A8B8-4738-B3BA-A766562C2D21}" destId="{F416ACD4-C9D0-43DD-86AF-13C37DE343E5}" srcOrd="0" destOrd="0" presId="urn:microsoft.com/office/officeart/2005/8/layout/process1"/>
    <dgm:cxn modelId="{A6F0B8F1-233F-4E98-802C-2C78ECB8A4E8}" type="presParOf" srcId="{9E2763EA-2FD8-40EF-85FB-BCDC5FC3656E}" destId="{D352E549-298F-4297-9DC9-107BCD48482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CC6C0E-B9E1-472A-A96F-4FC467F185BD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F286C39D-8C1F-42A8-876A-C09DE5EF3280}">
      <dgm:prSet phldrT="[텍스트]" custT="1"/>
      <dgm:spPr/>
      <dgm:t>
        <a:bodyPr/>
        <a:lstStyle/>
        <a:p>
          <a:pPr latinLnBrk="1"/>
          <a:r>
            <a:rPr lang="ko-KR" altLang="en-US" sz="2400" b="1" dirty="0" smtClean="0"/>
            <a:t>세팅비</a:t>
          </a:r>
          <a:endParaRPr lang="ko-KR" altLang="en-US" sz="2400" b="1" dirty="0"/>
        </a:p>
      </dgm:t>
    </dgm:pt>
    <dgm:pt modelId="{251BD3D0-0293-4C6E-8A65-65635D43186D}" type="parTrans" cxnId="{ED65DB00-D111-47C4-B629-D73E956D080B}">
      <dgm:prSet/>
      <dgm:spPr/>
      <dgm:t>
        <a:bodyPr/>
        <a:lstStyle/>
        <a:p>
          <a:pPr latinLnBrk="1"/>
          <a:endParaRPr lang="ko-KR" altLang="en-US"/>
        </a:p>
      </dgm:t>
    </dgm:pt>
    <dgm:pt modelId="{97E5CE2C-A716-48A3-9E46-BFC1972907B7}" type="sibTrans" cxnId="{ED65DB00-D111-47C4-B629-D73E956D080B}">
      <dgm:prSet/>
      <dgm:spPr/>
      <dgm:t>
        <a:bodyPr/>
        <a:lstStyle/>
        <a:p>
          <a:pPr latinLnBrk="1"/>
          <a:endParaRPr lang="ko-KR" altLang="en-US"/>
        </a:p>
      </dgm:t>
    </dgm:pt>
    <dgm:pt modelId="{4DB286E8-743C-44EC-8CE4-9C53944F7D73}">
      <dgm:prSet phldrT="[텍스트]" custT="1"/>
      <dgm:spPr/>
      <dgm:t>
        <a:bodyPr/>
        <a:lstStyle/>
        <a:p>
          <a:pPr latinLnBrk="1"/>
          <a:r>
            <a:rPr lang="ko-KR" alt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초기 세팅비 </a:t>
          </a:r>
          <a:r>
            <a: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100</a:t>
          </a:r>
          <a:r>
            <a:rPr lang="ko-KR" alt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만 원</a:t>
          </a:r>
          <a:r>
            <a: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(</a:t>
          </a:r>
          <a:r>
            <a:rPr lang="ko-KR" alt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부가세 별도</a:t>
          </a:r>
          <a:r>
            <a: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)</a:t>
          </a:r>
          <a:endParaRPr lang="ko-KR" altLang="en-US" sz="1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B94E34B-295B-4E3B-A14B-5609DB2D00F4}" type="parTrans" cxnId="{680733F9-100C-4696-A0E0-5C17F7D6F37D}">
      <dgm:prSet/>
      <dgm:spPr/>
      <dgm:t>
        <a:bodyPr/>
        <a:lstStyle/>
        <a:p>
          <a:pPr latinLnBrk="1"/>
          <a:endParaRPr lang="ko-KR" altLang="en-US"/>
        </a:p>
      </dgm:t>
    </dgm:pt>
    <dgm:pt modelId="{15852022-3A96-4543-B7ED-526FC4656B7B}" type="sibTrans" cxnId="{680733F9-100C-4696-A0E0-5C17F7D6F37D}">
      <dgm:prSet/>
      <dgm:spPr/>
      <dgm:t>
        <a:bodyPr/>
        <a:lstStyle/>
        <a:p>
          <a:pPr latinLnBrk="1"/>
          <a:endParaRPr lang="ko-KR" altLang="en-US"/>
        </a:p>
      </dgm:t>
    </dgm:pt>
    <dgm:pt modelId="{970B1EC2-3FE6-43EB-AC26-1C3B3C1F0CB7}">
      <dgm:prSet phldrT="[텍스트]" custT="1"/>
      <dgm:spPr/>
      <dgm:t>
        <a:bodyPr/>
        <a:lstStyle/>
        <a:p>
          <a:pPr latinLnBrk="1"/>
          <a:r>
            <a:rPr lang="ko-KR" altLang="en-US" sz="1400" b="1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호스팅</a:t>
          </a:r>
          <a:r>
            <a: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ko-KR" alt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무상</a:t>
          </a:r>
          <a:endParaRPr lang="ko-KR" altLang="en-US" sz="14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A555A06-D999-4B90-B695-FA5094590F90}" type="parTrans" cxnId="{C2708C4E-D8E7-478E-9B10-0FF2BEEFBABA}">
      <dgm:prSet/>
      <dgm:spPr/>
      <dgm:t>
        <a:bodyPr/>
        <a:lstStyle/>
        <a:p>
          <a:pPr latinLnBrk="1"/>
          <a:endParaRPr lang="ko-KR" altLang="en-US"/>
        </a:p>
      </dgm:t>
    </dgm:pt>
    <dgm:pt modelId="{50CC9E20-E6DE-46F7-A7CD-98C93CC85221}" type="sibTrans" cxnId="{C2708C4E-D8E7-478E-9B10-0FF2BEEFBABA}">
      <dgm:prSet/>
      <dgm:spPr/>
      <dgm:t>
        <a:bodyPr/>
        <a:lstStyle/>
        <a:p>
          <a:pPr latinLnBrk="1"/>
          <a:endParaRPr lang="ko-KR" altLang="en-US"/>
        </a:p>
      </dgm:t>
    </dgm:pt>
    <dgm:pt modelId="{46363F69-0197-4DF5-80B8-113A2A05C9DF}">
      <dgm:prSet phldrT="[텍스트]" custT="1"/>
      <dgm:spPr/>
      <dgm:t>
        <a:bodyPr/>
        <a:lstStyle/>
        <a:p>
          <a:pPr latinLnBrk="1"/>
          <a:r>
            <a:rPr lang="ko-KR" altLang="en-US" sz="2400" b="1" dirty="0" smtClean="0"/>
            <a:t>이용수수료</a:t>
          </a:r>
          <a:endParaRPr lang="ko-KR" altLang="en-US" sz="2400" b="1" dirty="0"/>
        </a:p>
      </dgm:t>
    </dgm:pt>
    <dgm:pt modelId="{E653BCB4-7757-4D37-B3FB-C6E44B2067A2}" type="parTrans" cxnId="{190F996A-AB90-4FDA-974C-02DA4E8B4181}">
      <dgm:prSet/>
      <dgm:spPr/>
      <dgm:t>
        <a:bodyPr/>
        <a:lstStyle/>
        <a:p>
          <a:pPr latinLnBrk="1"/>
          <a:endParaRPr lang="ko-KR" altLang="en-US"/>
        </a:p>
      </dgm:t>
    </dgm:pt>
    <dgm:pt modelId="{8E81D32B-8804-4120-AFD9-D262BCF7C9CC}" type="sibTrans" cxnId="{190F996A-AB90-4FDA-974C-02DA4E8B4181}">
      <dgm:prSet/>
      <dgm:spPr/>
      <dgm:t>
        <a:bodyPr/>
        <a:lstStyle/>
        <a:p>
          <a:pPr latinLnBrk="1"/>
          <a:endParaRPr lang="ko-KR" altLang="en-US"/>
        </a:p>
      </dgm:t>
    </dgm:pt>
    <dgm:pt modelId="{F9514E30-7FAF-4BD8-9C18-29BFBB3D0DA3}">
      <dgm:prSet phldrT="[텍스트]" custT="1"/>
      <dgm:spPr/>
      <dgm:t>
        <a:bodyPr/>
        <a:lstStyle/>
        <a:p>
          <a:pPr latinLnBrk="1"/>
          <a:r>
            <a:rPr lang="ko-KR" alt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매출 </a:t>
          </a:r>
          <a:r>
            <a: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800</a:t>
          </a:r>
          <a:r>
            <a:rPr lang="ko-KR" alt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만 엔까지 매출의 </a:t>
          </a:r>
          <a:r>
            <a: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8%</a:t>
          </a:r>
          <a:endParaRPr lang="ko-KR" altLang="en-US" sz="1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FB4B343-4027-48B3-B96E-43F8A7E10FB5}" type="parTrans" cxnId="{D53E5A3E-E0FD-4A79-A6F6-D5A1BEB45B49}">
      <dgm:prSet/>
      <dgm:spPr/>
      <dgm:t>
        <a:bodyPr/>
        <a:lstStyle/>
        <a:p>
          <a:pPr latinLnBrk="1"/>
          <a:endParaRPr lang="ko-KR" altLang="en-US"/>
        </a:p>
      </dgm:t>
    </dgm:pt>
    <dgm:pt modelId="{C8112C30-6E63-49FF-B718-462639E650D1}" type="sibTrans" cxnId="{D53E5A3E-E0FD-4A79-A6F6-D5A1BEB45B49}">
      <dgm:prSet/>
      <dgm:spPr/>
      <dgm:t>
        <a:bodyPr/>
        <a:lstStyle/>
        <a:p>
          <a:pPr latinLnBrk="1"/>
          <a:endParaRPr lang="ko-KR" altLang="en-US"/>
        </a:p>
      </dgm:t>
    </dgm:pt>
    <dgm:pt modelId="{1C567F0C-2BDC-4511-843D-F344DF20F85F}">
      <dgm:prSet phldrT="[텍스트]" custT="1"/>
      <dgm:spPr/>
      <dgm:t>
        <a:bodyPr/>
        <a:lstStyle/>
        <a:p>
          <a:pPr latinLnBrk="1"/>
          <a:r>
            <a: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800</a:t>
          </a:r>
          <a:r>
            <a:rPr lang="ko-KR" alt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만 엔 이상은 </a:t>
          </a:r>
          <a:r>
            <a: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800</a:t>
          </a:r>
          <a:r>
            <a:rPr lang="ko-KR" alt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만 엔까지는 </a:t>
          </a:r>
          <a:r>
            <a: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8% </a:t>
          </a:r>
          <a:r>
            <a:rPr lang="ko-KR" alt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이상은 </a:t>
          </a:r>
          <a:r>
            <a: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5</a:t>
          </a:r>
          <a:r>
            <a:rPr lang="en-US" altLang="ko-KR" sz="18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%</a:t>
          </a:r>
          <a:endParaRPr lang="ko-KR" altLang="en-US" sz="1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2E64992-C41B-4367-AABB-6FAE0F7445A8}" type="sibTrans" cxnId="{145B6D76-ACB9-4857-9908-4BBB7C92FB0D}">
      <dgm:prSet/>
      <dgm:spPr/>
      <dgm:t>
        <a:bodyPr/>
        <a:lstStyle/>
        <a:p>
          <a:pPr latinLnBrk="1"/>
          <a:endParaRPr lang="ko-KR" altLang="en-US"/>
        </a:p>
      </dgm:t>
    </dgm:pt>
    <dgm:pt modelId="{CAED97BB-387D-4A30-9E88-46C204AD36DB}" type="parTrans" cxnId="{145B6D76-ACB9-4857-9908-4BBB7C92FB0D}">
      <dgm:prSet/>
      <dgm:spPr/>
      <dgm:t>
        <a:bodyPr/>
        <a:lstStyle/>
        <a:p>
          <a:pPr latinLnBrk="1"/>
          <a:endParaRPr lang="ko-KR" altLang="en-US"/>
        </a:p>
      </dgm:t>
    </dgm:pt>
    <dgm:pt modelId="{100EF6C8-3D8D-4061-A7B6-6DF5D7FA1A2F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PG </a:t>
          </a:r>
          <a:r>
            <a:rPr lang="ko-KR" alt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수수료는 이용사 부담</a:t>
          </a:r>
          <a:endParaRPr lang="ko-KR" altLang="en-US" sz="14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933E657-53E0-4675-96EE-5BFB3D30238A}" type="parTrans" cxnId="{5A567202-BBD3-40A9-905F-01F22CCB9732}">
      <dgm:prSet/>
      <dgm:spPr/>
      <dgm:t>
        <a:bodyPr/>
        <a:lstStyle/>
        <a:p>
          <a:pPr latinLnBrk="1"/>
          <a:endParaRPr lang="ko-KR" altLang="en-US"/>
        </a:p>
      </dgm:t>
    </dgm:pt>
    <dgm:pt modelId="{51EF0DAB-A19A-4CE8-82F5-FB02EB312D52}" type="sibTrans" cxnId="{5A567202-BBD3-40A9-905F-01F22CCB9732}">
      <dgm:prSet/>
      <dgm:spPr/>
      <dgm:t>
        <a:bodyPr/>
        <a:lstStyle/>
        <a:p>
          <a:pPr latinLnBrk="1"/>
          <a:endParaRPr lang="ko-KR" altLang="en-US"/>
        </a:p>
      </dgm:t>
    </dgm:pt>
    <dgm:pt modelId="{0E87600F-F001-4B3C-81CE-422CF863067C}" type="pres">
      <dgm:prSet presAssocID="{DACC6C0E-B9E1-472A-A96F-4FC467F185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6619BFA-FE41-42F1-8CAB-6628CFB520DB}" type="pres">
      <dgm:prSet presAssocID="{F286C39D-8C1F-42A8-876A-C09DE5EF3280}" presName="linNode" presStyleCnt="0"/>
      <dgm:spPr/>
    </dgm:pt>
    <dgm:pt modelId="{1D83FF25-88AA-4190-AC66-E363E1494C7F}" type="pres">
      <dgm:prSet presAssocID="{F286C39D-8C1F-42A8-876A-C09DE5EF3280}" presName="parentText" presStyleLbl="node1" presStyleIdx="0" presStyleCnt="2" custLinFactNeighborX="-83055" custLinFactNeighborY="-4413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52848F5-A9C0-4519-B69A-A640D5D6CC65}" type="pres">
      <dgm:prSet presAssocID="{F286C39D-8C1F-42A8-876A-C09DE5EF328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987BA72-2A4B-4C1F-8E9E-D174A2CE4F8F}" type="pres">
      <dgm:prSet presAssocID="{97E5CE2C-A716-48A3-9E46-BFC1972907B7}" presName="sp" presStyleCnt="0"/>
      <dgm:spPr/>
    </dgm:pt>
    <dgm:pt modelId="{E0C0F55D-BB73-4D09-8A97-C5BF4622252C}" type="pres">
      <dgm:prSet presAssocID="{46363F69-0197-4DF5-80B8-113A2A05C9DF}" presName="linNode" presStyleCnt="0"/>
      <dgm:spPr/>
    </dgm:pt>
    <dgm:pt modelId="{CD6E5031-82FF-4C2E-AA9E-75A3B3FB599F}" type="pres">
      <dgm:prSet presAssocID="{46363F69-0197-4DF5-80B8-113A2A05C9DF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706ED08-2715-4D69-8EA7-C013207BD20B}" type="pres">
      <dgm:prSet presAssocID="{46363F69-0197-4DF5-80B8-113A2A05C9DF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A567202-BBD3-40A9-905F-01F22CCB9732}" srcId="{46363F69-0197-4DF5-80B8-113A2A05C9DF}" destId="{100EF6C8-3D8D-4061-A7B6-6DF5D7FA1A2F}" srcOrd="2" destOrd="0" parTransId="{5933E657-53E0-4675-96EE-5BFB3D30238A}" sibTransId="{51EF0DAB-A19A-4CE8-82F5-FB02EB312D52}"/>
    <dgm:cxn modelId="{26FDC347-603B-4986-8382-C70E5AECDB60}" type="presOf" srcId="{1C567F0C-2BDC-4511-843D-F344DF20F85F}" destId="{9706ED08-2715-4D69-8EA7-C013207BD20B}" srcOrd="0" destOrd="1" presId="urn:microsoft.com/office/officeart/2005/8/layout/vList5"/>
    <dgm:cxn modelId="{190F996A-AB90-4FDA-974C-02DA4E8B4181}" srcId="{DACC6C0E-B9E1-472A-A96F-4FC467F185BD}" destId="{46363F69-0197-4DF5-80B8-113A2A05C9DF}" srcOrd="1" destOrd="0" parTransId="{E653BCB4-7757-4D37-B3FB-C6E44B2067A2}" sibTransId="{8E81D32B-8804-4120-AFD9-D262BCF7C9CC}"/>
    <dgm:cxn modelId="{ED65DB00-D111-47C4-B629-D73E956D080B}" srcId="{DACC6C0E-B9E1-472A-A96F-4FC467F185BD}" destId="{F286C39D-8C1F-42A8-876A-C09DE5EF3280}" srcOrd="0" destOrd="0" parTransId="{251BD3D0-0293-4C6E-8A65-65635D43186D}" sibTransId="{97E5CE2C-A716-48A3-9E46-BFC1972907B7}"/>
    <dgm:cxn modelId="{2EE91122-D8DD-4236-9707-0DDA29C3FF5C}" type="presOf" srcId="{100EF6C8-3D8D-4061-A7B6-6DF5D7FA1A2F}" destId="{9706ED08-2715-4D69-8EA7-C013207BD20B}" srcOrd="0" destOrd="2" presId="urn:microsoft.com/office/officeart/2005/8/layout/vList5"/>
    <dgm:cxn modelId="{3B05EE78-E9F7-4928-9121-1D916089EED5}" type="presOf" srcId="{F286C39D-8C1F-42A8-876A-C09DE5EF3280}" destId="{1D83FF25-88AA-4190-AC66-E363E1494C7F}" srcOrd="0" destOrd="0" presId="urn:microsoft.com/office/officeart/2005/8/layout/vList5"/>
    <dgm:cxn modelId="{3C29FCBC-24F7-40DA-9199-18A8B37E8D8D}" type="presOf" srcId="{970B1EC2-3FE6-43EB-AC26-1C3B3C1F0CB7}" destId="{C52848F5-A9C0-4519-B69A-A640D5D6CC65}" srcOrd="0" destOrd="1" presId="urn:microsoft.com/office/officeart/2005/8/layout/vList5"/>
    <dgm:cxn modelId="{D53E5A3E-E0FD-4A79-A6F6-D5A1BEB45B49}" srcId="{46363F69-0197-4DF5-80B8-113A2A05C9DF}" destId="{F9514E30-7FAF-4BD8-9C18-29BFBB3D0DA3}" srcOrd="0" destOrd="0" parTransId="{5FB4B343-4027-48B3-B96E-43F8A7E10FB5}" sibTransId="{C8112C30-6E63-49FF-B718-462639E650D1}"/>
    <dgm:cxn modelId="{145B6D76-ACB9-4857-9908-4BBB7C92FB0D}" srcId="{46363F69-0197-4DF5-80B8-113A2A05C9DF}" destId="{1C567F0C-2BDC-4511-843D-F344DF20F85F}" srcOrd="1" destOrd="0" parTransId="{CAED97BB-387D-4A30-9E88-46C204AD36DB}" sibTransId="{B2E64992-C41B-4367-AABB-6FAE0F7445A8}"/>
    <dgm:cxn modelId="{E63F5716-3F7D-41EB-B13B-9AEA10EFF318}" type="presOf" srcId="{DACC6C0E-B9E1-472A-A96F-4FC467F185BD}" destId="{0E87600F-F001-4B3C-81CE-422CF863067C}" srcOrd="0" destOrd="0" presId="urn:microsoft.com/office/officeart/2005/8/layout/vList5"/>
    <dgm:cxn modelId="{CB024FCF-0D10-4397-91B0-989C9261B1C7}" type="presOf" srcId="{F9514E30-7FAF-4BD8-9C18-29BFBB3D0DA3}" destId="{9706ED08-2715-4D69-8EA7-C013207BD20B}" srcOrd="0" destOrd="0" presId="urn:microsoft.com/office/officeart/2005/8/layout/vList5"/>
    <dgm:cxn modelId="{C2708C4E-D8E7-478E-9B10-0FF2BEEFBABA}" srcId="{F286C39D-8C1F-42A8-876A-C09DE5EF3280}" destId="{970B1EC2-3FE6-43EB-AC26-1C3B3C1F0CB7}" srcOrd="1" destOrd="0" parTransId="{DA555A06-D999-4B90-B695-FA5094590F90}" sibTransId="{50CC9E20-E6DE-46F7-A7CD-98C93CC85221}"/>
    <dgm:cxn modelId="{680733F9-100C-4696-A0E0-5C17F7D6F37D}" srcId="{F286C39D-8C1F-42A8-876A-C09DE5EF3280}" destId="{4DB286E8-743C-44EC-8CE4-9C53944F7D73}" srcOrd="0" destOrd="0" parTransId="{FB94E34B-295B-4E3B-A14B-5609DB2D00F4}" sibTransId="{15852022-3A96-4543-B7ED-526FC4656B7B}"/>
    <dgm:cxn modelId="{29723289-2D87-4012-BC7C-B9988FCD8F9A}" type="presOf" srcId="{4DB286E8-743C-44EC-8CE4-9C53944F7D73}" destId="{C52848F5-A9C0-4519-B69A-A640D5D6CC65}" srcOrd="0" destOrd="0" presId="urn:microsoft.com/office/officeart/2005/8/layout/vList5"/>
    <dgm:cxn modelId="{E039DC9A-87AC-44E0-9E49-DB48E9D29674}" type="presOf" srcId="{46363F69-0197-4DF5-80B8-113A2A05C9DF}" destId="{CD6E5031-82FF-4C2E-AA9E-75A3B3FB599F}" srcOrd="0" destOrd="0" presId="urn:microsoft.com/office/officeart/2005/8/layout/vList5"/>
    <dgm:cxn modelId="{C1E026FB-8E9E-4AFB-AAD9-FCFEBF3C1F15}" type="presParOf" srcId="{0E87600F-F001-4B3C-81CE-422CF863067C}" destId="{46619BFA-FE41-42F1-8CAB-6628CFB520DB}" srcOrd="0" destOrd="0" presId="urn:microsoft.com/office/officeart/2005/8/layout/vList5"/>
    <dgm:cxn modelId="{3A6BA43A-6C80-4F3C-8E9F-CCBC53A1E866}" type="presParOf" srcId="{46619BFA-FE41-42F1-8CAB-6628CFB520DB}" destId="{1D83FF25-88AA-4190-AC66-E363E1494C7F}" srcOrd="0" destOrd="0" presId="urn:microsoft.com/office/officeart/2005/8/layout/vList5"/>
    <dgm:cxn modelId="{D1924277-E5E1-4AC1-805B-C6DA814CF883}" type="presParOf" srcId="{46619BFA-FE41-42F1-8CAB-6628CFB520DB}" destId="{C52848F5-A9C0-4519-B69A-A640D5D6CC65}" srcOrd="1" destOrd="0" presId="urn:microsoft.com/office/officeart/2005/8/layout/vList5"/>
    <dgm:cxn modelId="{3265A565-BCBF-425F-9AA8-D3B38E99D7CA}" type="presParOf" srcId="{0E87600F-F001-4B3C-81CE-422CF863067C}" destId="{7987BA72-2A4B-4C1F-8E9E-D174A2CE4F8F}" srcOrd="1" destOrd="0" presId="urn:microsoft.com/office/officeart/2005/8/layout/vList5"/>
    <dgm:cxn modelId="{DD8A38A9-24AE-4BD0-946E-BF04D05281D4}" type="presParOf" srcId="{0E87600F-F001-4B3C-81CE-422CF863067C}" destId="{E0C0F55D-BB73-4D09-8A97-C5BF4622252C}" srcOrd="2" destOrd="0" presId="urn:microsoft.com/office/officeart/2005/8/layout/vList5"/>
    <dgm:cxn modelId="{1E54656E-11C0-4001-B08C-2C2974180FCD}" type="presParOf" srcId="{E0C0F55D-BB73-4D09-8A97-C5BF4622252C}" destId="{CD6E5031-82FF-4C2E-AA9E-75A3B3FB599F}" srcOrd="0" destOrd="0" presId="urn:microsoft.com/office/officeart/2005/8/layout/vList5"/>
    <dgm:cxn modelId="{337EFA7C-ED3D-4E97-BB80-5C0F1C4D5427}" type="presParOf" srcId="{E0C0F55D-BB73-4D09-8A97-C5BF4622252C}" destId="{9706ED08-2715-4D69-8EA7-C013207BD2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35818-BD24-45D0-A976-A927EEEFCA22}">
      <dsp:nvSpPr>
        <dsp:cNvPr id="0" name=""/>
        <dsp:cNvSpPr/>
      </dsp:nvSpPr>
      <dsp:spPr>
        <a:xfrm>
          <a:off x="4219" y="1303458"/>
          <a:ext cx="1307957" cy="7847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err="1" smtClean="0"/>
            <a:t>티쿤</a:t>
          </a:r>
          <a:endParaRPr lang="ko-KR" altLang="en-US" sz="2400" b="1" kern="1200" dirty="0"/>
        </a:p>
      </dsp:txBody>
      <dsp:txXfrm>
        <a:off x="27204" y="1326443"/>
        <a:ext cx="1261987" cy="738804"/>
      </dsp:txXfrm>
    </dsp:sp>
    <dsp:sp modelId="{FE1365DF-3596-42DA-AE4C-482589C0C119}">
      <dsp:nvSpPr>
        <dsp:cNvPr id="0" name=""/>
        <dsp:cNvSpPr/>
      </dsp:nvSpPr>
      <dsp:spPr>
        <a:xfrm rot="21593134">
          <a:off x="1442972" y="1531815"/>
          <a:ext cx="277287" cy="324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900" kern="1200"/>
        </a:p>
      </dsp:txBody>
      <dsp:txXfrm>
        <a:off x="1442972" y="1596773"/>
        <a:ext cx="194101" cy="194623"/>
      </dsp:txXfrm>
    </dsp:sp>
    <dsp:sp modelId="{DF6206AB-D301-420C-A2AE-C66CF8FE2333}">
      <dsp:nvSpPr>
        <dsp:cNvPr id="0" name=""/>
        <dsp:cNvSpPr/>
      </dsp:nvSpPr>
      <dsp:spPr>
        <a:xfrm>
          <a:off x="1835360" y="1299801"/>
          <a:ext cx="1307957" cy="7847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smtClean="0"/>
            <a:t>김포</a:t>
          </a:r>
          <a:endParaRPr lang="en-US" altLang="ko-KR" sz="2400" b="1" kern="1200" smtClean="0"/>
        </a:p>
      </dsp:txBody>
      <dsp:txXfrm>
        <a:off x="1858345" y="1322786"/>
        <a:ext cx="1261987" cy="738804"/>
      </dsp:txXfrm>
    </dsp:sp>
    <dsp:sp modelId="{3AE3F3A8-4783-4A48-9F57-93A380884CD3}">
      <dsp:nvSpPr>
        <dsp:cNvPr id="0" name=""/>
        <dsp:cNvSpPr/>
      </dsp:nvSpPr>
      <dsp:spPr>
        <a:xfrm>
          <a:off x="3274113" y="1530002"/>
          <a:ext cx="277287" cy="324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900" kern="1200"/>
        </a:p>
      </dsp:txBody>
      <dsp:txXfrm>
        <a:off x="3274113" y="1594877"/>
        <a:ext cx="194101" cy="194623"/>
      </dsp:txXfrm>
    </dsp:sp>
    <dsp:sp modelId="{09E4D32F-6D53-4E7C-80D3-C879DAC10B6A}">
      <dsp:nvSpPr>
        <dsp:cNvPr id="0" name=""/>
        <dsp:cNvSpPr/>
      </dsp:nvSpPr>
      <dsp:spPr>
        <a:xfrm>
          <a:off x="3666501" y="1299801"/>
          <a:ext cx="1307957" cy="7847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err="1" smtClean="0"/>
            <a:t>하네다</a:t>
          </a:r>
          <a:endParaRPr lang="ko-KR" altLang="en-US" sz="2400" b="1" kern="1200" dirty="0"/>
        </a:p>
      </dsp:txBody>
      <dsp:txXfrm>
        <a:off x="3689486" y="1322786"/>
        <a:ext cx="1261987" cy="738804"/>
      </dsp:txXfrm>
    </dsp:sp>
    <dsp:sp modelId="{86281A4C-A287-44F8-B6F5-8830282B3053}">
      <dsp:nvSpPr>
        <dsp:cNvPr id="0" name=""/>
        <dsp:cNvSpPr/>
      </dsp:nvSpPr>
      <dsp:spPr>
        <a:xfrm>
          <a:off x="5105254" y="1530002"/>
          <a:ext cx="277287" cy="324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900" kern="1200"/>
        </a:p>
      </dsp:txBody>
      <dsp:txXfrm>
        <a:off x="5105254" y="1594877"/>
        <a:ext cx="194101" cy="194623"/>
      </dsp:txXfrm>
    </dsp:sp>
    <dsp:sp modelId="{4A3DC7DF-DC8E-4EF0-99A0-9EA159124905}">
      <dsp:nvSpPr>
        <dsp:cNvPr id="0" name=""/>
        <dsp:cNvSpPr/>
      </dsp:nvSpPr>
      <dsp:spPr>
        <a:xfrm>
          <a:off x="5497642" y="1299801"/>
          <a:ext cx="1307957" cy="7847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smtClean="0"/>
            <a:t>통관</a:t>
          </a:r>
          <a:r>
            <a:rPr lang="en-US" altLang="ko-KR" sz="1600" b="1" kern="1200" smtClean="0"/>
            <a:t>&amp;</a:t>
          </a:r>
          <a:r>
            <a:rPr lang="ko-KR" altLang="en-US" sz="1600" b="1" kern="1200" smtClean="0"/>
            <a:t>입고</a:t>
          </a:r>
          <a:endParaRPr lang="ko-KR" altLang="en-US" sz="1600" b="1" kern="1200"/>
        </a:p>
      </dsp:txBody>
      <dsp:txXfrm>
        <a:off x="5520627" y="1322786"/>
        <a:ext cx="1261987" cy="738804"/>
      </dsp:txXfrm>
    </dsp:sp>
    <dsp:sp modelId="{E624865B-A8B8-4738-B3BA-A766562C2D21}">
      <dsp:nvSpPr>
        <dsp:cNvPr id="0" name=""/>
        <dsp:cNvSpPr/>
      </dsp:nvSpPr>
      <dsp:spPr>
        <a:xfrm>
          <a:off x="6936395" y="1530002"/>
          <a:ext cx="277287" cy="324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900" kern="1200"/>
        </a:p>
      </dsp:txBody>
      <dsp:txXfrm>
        <a:off x="6936395" y="1594877"/>
        <a:ext cx="194101" cy="194623"/>
      </dsp:txXfrm>
    </dsp:sp>
    <dsp:sp modelId="{D352E549-298F-4297-9DC9-107BCD48482A}">
      <dsp:nvSpPr>
        <dsp:cNvPr id="0" name=""/>
        <dsp:cNvSpPr/>
      </dsp:nvSpPr>
      <dsp:spPr>
        <a:xfrm>
          <a:off x="7328782" y="1299801"/>
          <a:ext cx="1307957" cy="7847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/>
            <a:t>배송 시작</a:t>
          </a:r>
          <a:endParaRPr lang="ko-KR" altLang="en-US" sz="2000" b="1" kern="1200" dirty="0"/>
        </a:p>
      </dsp:txBody>
      <dsp:txXfrm>
        <a:off x="7351767" y="1322786"/>
        <a:ext cx="1261987" cy="7388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35818-BD24-45D0-A976-A927EEEFCA22}">
      <dsp:nvSpPr>
        <dsp:cNvPr id="0" name=""/>
        <dsp:cNvSpPr/>
      </dsp:nvSpPr>
      <dsp:spPr>
        <a:xfrm>
          <a:off x="4219" y="1659840"/>
          <a:ext cx="1307957" cy="7847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400" b="1" kern="1200"/>
        </a:p>
      </dsp:txBody>
      <dsp:txXfrm>
        <a:off x="27204" y="1682825"/>
        <a:ext cx="1261987" cy="738804"/>
      </dsp:txXfrm>
    </dsp:sp>
    <dsp:sp modelId="{FE1365DF-3596-42DA-AE4C-482589C0C119}">
      <dsp:nvSpPr>
        <dsp:cNvPr id="0" name=""/>
        <dsp:cNvSpPr/>
      </dsp:nvSpPr>
      <dsp:spPr>
        <a:xfrm>
          <a:off x="1442972" y="1890041"/>
          <a:ext cx="277287" cy="324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900" kern="1200"/>
        </a:p>
      </dsp:txBody>
      <dsp:txXfrm>
        <a:off x="1442972" y="1954916"/>
        <a:ext cx="194101" cy="194623"/>
      </dsp:txXfrm>
    </dsp:sp>
    <dsp:sp modelId="{DF6206AB-D301-420C-A2AE-C66CF8FE2333}">
      <dsp:nvSpPr>
        <dsp:cNvPr id="0" name=""/>
        <dsp:cNvSpPr/>
      </dsp:nvSpPr>
      <dsp:spPr>
        <a:xfrm>
          <a:off x="1835360" y="1659840"/>
          <a:ext cx="1307957" cy="7847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smtClean="0"/>
            <a:t>출항</a:t>
          </a:r>
          <a:endParaRPr lang="en-US" altLang="ko-KR" sz="2400" b="1" kern="1200" smtClean="0"/>
        </a:p>
      </dsp:txBody>
      <dsp:txXfrm>
        <a:off x="1858345" y="1682825"/>
        <a:ext cx="1261987" cy="738804"/>
      </dsp:txXfrm>
    </dsp:sp>
    <dsp:sp modelId="{3AE3F3A8-4783-4A48-9F57-93A380884CD3}">
      <dsp:nvSpPr>
        <dsp:cNvPr id="0" name=""/>
        <dsp:cNvSpPr/>
      </dsp:nvSpPr>
      <dsp:spPr>
        <a:xfrm>
          <a:off x="3274113" y="1890041"/>
          <a:ext cx="277287" cy="324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900" kern="1200"/>
        </a:p>
      </dsp:txBody>
      <dsp:txXfrm>
        <a:off x="3274113" y="1954916"/>
        <a:ext cx="194101" cy="194623"/>
      </dsp:txXfrm>
    </dsp:sp>
    <dsp:sp modelId="{09E4D32F-6D53-4E7C-80D3-C879DAC10B6A}">
      <dsp:nvSpPr>
        <dsp:cNvPr id="0" name=""/>
        <dsp:cNvSpPr/>
      </dsp:nvSpPr>
      <dsp:spPr>
        <a:xfrm>
          <a:off x="3666501" y="1659840"/>
          <a:ext cx="1307957" cy="7847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smtClean="0"/>
            <a:t>오사카</a:t>
          </a:r>
          <a:endParaRPr lang="ko-KR" altLang="en-US" sz="2400" b="1" kern="1200"/>
        </a:p>
      </dsp:txBody>
      <dsp:txXfrm>
        <a:off x="3689486" y="1682825"/>
        <a:ext cx="1261987" cy="738804"/>
      </dsp:txXfrm>
    </dsp:sp>
    <dsp:sp modelId="{86281A4C-A287-44F8-B6F5-8830282B3053}">
      <dsp:nvSpPr>
        <dsp:cNvPr id="0" name=""/>
        <dsp:cNvSpPr/>
      </dsp:nvSpPr>
      <dsp:spPr>
        <a:xfrm>
          <a:off x="5105254" y="1890041"/>
          <a:ext cx="277287" cy="324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900" kern="1200"/>
        </a:p>
      </dsp:txBody>
      <dsp:txXfrm>
        <a:off x="5105254" y="1954916"/>
        <a:ext cx="194101" cy="194623"/>
      </dsp:txXfrm>
    </dsp:sp>
    <dsp:sp modelId="{4A3DC7DF-DC8E-4EF0-99A0-9EA159124905}">
      <dsp:nvSpPr>
        <dsp:cNvPr id="0" name=""/>
        <dsp:cNvSpPr/>
      </dsp:nvSpPr>
      <dsp:spPr>
        <a:xfrm>
          <a:off x="5497642" y="1659840"/>
          <a:ext cx="1307957" cy="7847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smtClean="0"/>
            <a:t>통관</a:t>
          </a:r>
          <a:r>
            <a:rPr lang="en-US" altLang="ko-KR" sz="1600" b="1" kern="1200" smtClean="0"/>
            <a:t>&amp;</a:t>
          </a:r>
          <a:r>
            <a:rPr lang="ko-KR" altLang="en-US" sz="1600" b="1" kern="1200" smtClean="0"/>
            <a:t>입고</a:t>
          </a:r>
          <a:endParaRPr lang="ko-KR" altLang="en-US" sz="1600" b="1" kern="1200"/>
        </a:p>
      </dsp:txBody>
      <dsp:txXfrm>
        <a:off x="5520627" y="1682825"/>
        <a:ext cx="1261987" cy="738804"/>
      </dsp:txXfrm>
    </dsp:sp>
    <dsp:sp modelId="{E624865B-A8B8-4738-B3BA-A766562C2D21}">
      <dsp:nvSpPr>
        <dsp:cNvPr id="0" name=""/>
        <dsp:cNvSpPr/>
      </dsp:nvSpPr>
      <dsp:spPr>
        <a:xfrm>
          <a:off x="6936395" y="1890041"/>
          <a:ext cx="277287" cy="324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900" kern="1200"/>
        </a:p>
      </dsp:txBody>
      <dsp:txXfrm>
        <a:off x="6936395" y="1954916"/>
        <a:ext cx="194101" cy="194623"/>
      </dsp:txXfrm>
    </dsp:sp>
    <dsp:sp modelId="{D352E549-298F-4297-9DC9-107BCD48482A}">
      <dsp:nvSpPr>
        <dsp:cNvPr id="0" name=""/>
        <dsp:cNvSpPr/>
      </dsp:nvSpPr>
      <dsp:spPr>
        <a:xfrm>
          <a:off x="7328782" y="1659840"/>
          <a:ext cx="1307957" cy="7847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smtClean="0"/>
            <a:t>배송시작</a:t>
          </a:r>
          <a:endParaRPr lang="ko-KR" altLang="en-US" sz="2000" b="1" kern="1200"/>
        </a:p>
      </dsp:txBody>
      <dsp:txXfrm>
        <a:off x="7351767" y="1682825"/>
        <a:ext cx="1261987" cy="7388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848F5-A9C0-4519-B69A-A640D5D6CC65}">
      <dsp:nvSpPr>
        <dsp:cNvPr id="0" name=""/>
        <dsp:cNvSpPr/>
      </dsp:nvSpPr>
      <dsp:spPr>
        <a:xfrm rot="5400000">
          <a:off x="3352323" y="-959475"/>
          <a:ext cx="1585912" cy="390144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초기 세팅비 </a:t>
          </a:r>
          <a:r>
            <a:rPr lang="en-US" altLang="ko-KR" sz="14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100</a:t>
          </a:r>
          <a:r>
            <a:rPr lang="ko-KR" altLang="en-US" sz="14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만 원</a:t>
          </a:r>
          <a:r>
            <a:rPr lang="en-US" altLang="ko-KR" sz="14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(</a:t>
          </a:r>
          <a:r>
            <a:rPr lang="ko-KR" altLang="en-US" sz="14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부가세 별도</a:t>
          </a:r>
          <a:r>
            <a:rPr lang="en-US" altLang="ko-KR" sz="14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)</a:t>
          </a:r>
          <a:endParaRPr lang="ko-KR" altLang="en-US" sz="14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b="1" kern="1200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호스팅</a:t>
          </a:r>
          <a:r>
            <a:rPr lang="en-US" altLang="ko-KR" sz="14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ko-KR" altLang="en-US" sz="14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무상</a:t>
          </a:r>
          <a:endParaRPr lang="ko-KR" altLang="en-US" sz="14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-5400000">
        <a:off x="2194559" y="275707"/>
        <a:ext cx="3824022" cy="1431076"/>
      </dsp:txXfrm>
    </dsp:sp>
    <dsp:sp modelId="{1D83FF25-88AA-4190-AC66-E363E1494C7F}">
      <dsp:nvSpPr>
        <dsp:cNvPr id="0" name=""/>
        <dsp:cNvSpPr/>
      </dsp:nvSpPr>
      <dsp:spPr>
        <a:xfrm>
          <a:off x="0" y="0"/>
          <a:ext cx="2194560" cy="198239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/>
            <a:t>세팅비</a:t>
          </a:r>
          <a:endParaRPr lang="ko-KR" altLang="en-US" sz="2400" b="1" kern="1200" dirty="0"/>
        </a:p>
      </dsp:txBody>
      <dsp:txXfrm>
        <a:off x="96772" y="96772"/>
        <a:ext cx="2001016" cy="1788846"/>
      </dsp:txXfrm>
    </dsp:sp>
    <dsp:sp modelId="{9706ED08-2715-4D69-8EA7-C013207BD20B}">
      <dsp:nvSpPr>
        <dsp:cNvPr id="0" name=""/>
        <dsp:cNvSpPr/>
      </dsp:nvSpPr>
      <dsp:spPr>
        <a:xfrm rot="5400000">
          <a:off x="3352323" y="1122035"/>
          <a:ext cx="1585912" cy="3901440"/>
        </a:xfrm>
        <a:prstGeom prst="round2Same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매출 </a:t>
          </a:r>
          <a:r>
            <a:rPr lang="en-US" altLang="ko-KR" sz="14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800</a:t>
          </a:r>
          <a:r>
            <a:rPr lang="ko-KR" altLang="en-US" sz="14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만 엔까지 매출의 </a:t>
          </a:r>
          <a:r>
            <a:rPr lang="en-US" altLang="ko-KR" sz="14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8%</a:t>
          </a:r>
          <a:endParaRPr lang="ko-KR" altLang="en-US" sz="14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800</a:t>
          </a:r>
          <a:r>
            <a:rPr lang="ko-KR" altLang="en-US" sz="14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만 엔 이상은 </a:t>
          </a:r>
          <a:r>
            <a:rPr lang="en-US" altLang="ko-KR" sz="14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800</a:t>
          </a:r>
          <a:r>
            <a:rPr lang="ko-KR" altLang="en-US" sz="14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만 엔까지는 </a:t>
          </a:r>
          <a:r>
            <a:rPr lang="en-US" altLang="ko-KR" sz="14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8% </a:t>
          </a:r>
          <a:r>
            <a:rPr lang="ko-KR" altLang="en-US" sz="14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이상은 </a:t>
          </a:r>
          <a:r>
            <a:rPr lang="en-US" altLang="ko-KR" sz="14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5</a:t>
          </a:r>
          <a:r>
            <a:rPr lang="en-US" altLang="ko-KR" sz="18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%</a:t>
          </a:r>
          <a:endParaRPr lang="ko-KR" altLang="en-US" sz="14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en-US" altLang="ko-KR" sz="14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PG </a:t>
          </a:r>
          <a:r>
            <a:rPr lang="ko-KR" altLang="en-US" sz="14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수수료는 이용사 부담</a:t>
          </a:r>
          <a:endParaRPr lang="ko-KR" altLang="en-US" sz="14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-5400000">
        <a:off x="2194559" y="2357217"/>
        <a:ext cx="3824022" cy="1431076"/>
      </dsp:txXfrm>
    </dsp:sp>
    <dsp:sp modelId="{CD6E5031-82FF-4C2E-AA9E-75A3B3FB599F}">
      <dsp:nvSpPr>
        <dsp:cNvPr id="0" name=""/>
        <dsp:cNvSpPr/>
      </dsp:nvSpPr>
      <dsp:spPr>
        <a:xfrm>
          <a:off x="0" y="2081559"/>
          <a:ext cx="2194560" cy="198239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/>
            <a:t>이용수수료</a:t>
          </a:r>
          <a:endParaRPr lang="ko-KR" altLang="en-US" sz="2400" b="1" kern="1200" dirty="0"/>
        </a:p>
      </dsp:txBody>
      <dsp:txXfrm>
        <a:off x="96772" y="2178331"/>
        <a:ext cx="2001016" cy="1788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CBC1A-CFBF-4C66-9541-A36C0F8326DF}" type="datetimeFigureOut">
              <a:rPr lang="ko-KR" altLang="en-US" smtClean="0"/>
              <a:pPr/>
              <a:t>2017-04-13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9941E-BA86-4106-ADF9-5816DFEA64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9200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AE22-E02A-4796-B644-9410FE10B258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7184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`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77FFC-F577-4424-AE3F-BA43805F6318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D272-6BF4-4696-8647-3D9B10225357}" type="datetimeFigureOut">
              <a:rPr lang="ko-KR" altLang="en-US" smtClean="0"/>
              <a:pPr/>
              <a:t>2017-04-13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865E-1BA3-41CE-BB60-FCB2BE45BF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0555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D272-6BF4-4696-8647-3D9B10225357}" type="datetimeFigureOut">
              <a:rPr lang="ko-KR" altLang="en-US" smtClean="0"/>
              <a:pPr/>
              <a:t>2017-04-13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865E-1BA3-41CE-BB60-FCB2BE45BF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4519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D272-6BF4-4696-8647-3D9B10225357}" type="datetimeFigureOut">
              <a:rPr lang="ko-KR" altLang="en-US" smtClean="0"/>
              <a:pPr/>
              <a:t>2017-04-13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865E-1BA3-41CE-BB60-FCB2BE45BF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2524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D272-6BF4-4696-8647-3D9B10225357}" type="datetimeFigureOut">
              <a:rPr lang="ko-KR" altLang="en-US" smtClean="0"/>
              <a:pPr/>
              <a:t>2017-04-13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865E-1BA3-41CE-BB60-FCB2BE45BF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158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D272-6BF4-4696-8647-3D9B10225357}" type="datetimeFigureOut">
              <a:rPr lang="ko-KR" altLang="en-US" smtClean="0"/>
              <a:pPr/>
              <a:t>2017-04-13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865E-1BA3-41CE-BB60-FCB2BE45BF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3984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D272-6BF4-4696-8647-3D9B10225357}" type="datetimeFigureOut">
              <a:rPr lang="ko-KR" altLang="en-US" smtClean="0"/>
              <a:pPr/>
              <a:t>2017-04-13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865E-1BA3-41CE-BB60-FCB2BE45BF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923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D272-6BF4-4696-8647-3D9B10225357}" type="datetimeFigureOut">
              <a:rPr lang="ko-KR" altLang="en-US" smtClean="0"/>
              <a:pPr/>
              <a:t>2017-04-13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865E-1BA3-41CE-BB60-FCB2BE45BF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041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D272-6BF4-4696-8647-3D9B10225357}" type="datetimeFigureOut">
              <a:rPr lang="ko-KR" altLang="en-US" smtClean="0"/>
              <a:pPr/>
              <a:t>2017-04-13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865E-1BA3-41CE-BB60-FCB2BE45BF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460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D272-6BF4-4696-8647-3D9B10225357}" type="datetimeFigureOut">
              <a:rPr lang="ko-KR" altLang="en-US" smtClean="0"/>
              <a:pPr/>
              <a:t>2017-04-13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865E-1BA3-41CE-BB60-FCB2BE45BF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9912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D272-6BF4-4696-8647-3D9B10225357}" type="datetimeFigureOut">
              <a:rPr lang="ko-KR" altLang="en-US" smtClean="0"/>
              <a:pPr/>
              <a:t>2017-04-13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865E-1BA3-41CE-BB60-FCB2BE45BF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189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D272-6BF4-4696-8647-3D9B10225357}" type="datetimeFigureOut">
              <a:rPr lang="ko-KR" altLang="en-US" smtClean="0"/>
              <a:pPr/>
              <a:t>2017-04-13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865E-1BA3-41CE-BB60-FCB2BE45BF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7543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CD272-6BF4-4696-8647-3D9B10225357}" type="datetimeFigureOut">
              <a:rPr lang="ko-KR" altLang="en-US" smtClean="0"/>
              <a:pPr/>
              <a:t>2017-04-13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0865E-1BA3-41CE-BB60-FCB2BE45BF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77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www.tqoon.jp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47664" y="2924944"/>
            <a:ext cx="6336704" cy="1496005"/>
          </a:xfrm>
        </p:spPr>
        <p:txBody>
          <a:bodyPr>
            <a:noAutofit/>
          </a:bodyPr>
          <a:lstStyle/>
          <a:p>
            <a:r>
              <a:rPr lang="ko-KR" altLang="en-US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티쿤</a:t>
            </a: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식</a:t>
            </a:r>
            <a:r>
              <a:rPr lang="ko-KR" altLang="en-US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 해외직판</a:t>
            </a:r>
            <a:endParaRPr lang="ko-KR" altLang="en-US" b="1" spc="-1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447764" y="5443483"/>
            <a:ext cx="4248472" cy="458151"/>
          </a:xfrm>
        </p:spPr>
        <p:txBody>
          <a:bodyPr>
            <a:noAutofit/>
          </a:bodyPr>
          <a:lstStyle/>
          <a:p>
            <a:r>
              <a:rPr lang="en-US" altLang="ko-KR" sz="2000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ko-KR" altLang="en-US" sz="2000" b="1" dirty="0" smtClean="0">
                <a:solidFill>
                  <a:schemeClr val="accent1">
                    <a:lumMod val="50000"/>
                  </a:schemeClr>
                </a:solidFill>
              </a:rPr>
              <a:t>주</a:t>
            </a:r>
            <a:r>
              <a:rPr lang="en-US" altLang="ko-KR" sz="20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ko-KR" altLang="en-US" sz="2000" b="1" dirty="0" smtClean="0">
                <a:solidFill>
                  <a:schemeClr val="accent1">
                    <a:lumMod val="50000"/>
                  </a:schemeClr>
                </a:solidFill>
              </a:rPr>
              <a:t>티쿤글로벌</a:t>
            </a:r>
            <a:endParaRPr lang="ko-KR" altLang="en-US" sz="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982736" y="4725144"/>
            <a:ext cx="1178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spc="-150" dirty="0" smtClean="0">
                <a:solidFill>
                  <a:schemeClr val="accent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2017</a:t>
            </a:r>
          </a:p>
        </p:txBody>
      </p:sp>
      <p:grpSp>
        <p:nvGrpSpPr>
          <p:cNvPr id="4" name="그룹 1039"/>
          <p:cNvGrpSpPr/>
          <p:nvPr/>
        </p:nvGrpSpPr>
        <p:grpSpPr>
          <a:xfrm>
            <a:off x="2285746" y="2764765"/>
            <a:ext cx="4572508" cy="75456"/>
            <a:chOff x="2267744" y="4039344"/>
            <a:chExt cx="4572508" cy="75456"/>
          </a:xfrm>
        </p:grpSpPr>
        <p:cxnSp>
          <p:nvCxnSpPr>
            <p:cNvPr id="1038" name="직선 연결선 1037"/>
            <p:cNvCxnSpPr/>
            <p:nvPr/>
          </p:nvCxnSpPr>
          <p:spPr>
            <a:xfrm>
              <a:off x="2303748" y="4077072"/>
              <a:ext cx="4536504" cy="0"/>
            </a:xfrm>
            <a:prstGeom prst="line">
              <a:avLst/>
            </a:prstGeom>
            <a:ln w="12700">
              <a:solidFill>
                <a:schemeClr val="tx2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9" name="타원 1038"/>
            <p:cNvSpPr/>
            <p:nvPr/>
          </p:nvSpPr>
          <p:spPr>
            <a:xfrm>
              <a:off x="2267744" y="4039344"/>
              <a:ext cx="75456" cy="75456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5" name="그룹 82"/>
          <p:cNvGrpSpPr/>
          <p:nvPr/>
        </p:nvGrpSpPr>
        <p:grpSpPr>
          <a:xfrm rot="10800000">
            <a:off x="2285747" y="4489508"/>
            <a:ext cx="4572508" cy="75456"/>
            <a:chOff x="2267744" y="4039344"/>
            <a:chExt cx="4572508" cy="75456"/>
          </a:xfrm>
        </p:grpSpPr>
        <p:cxnSp>
          <p:nvCxnSpPr>
            <p:cNvPr id="84" name="직선 연결선 83"/>
            <p:cNvCxnSpPr/>
            <p:nvPr/>
          </p:nvCxnSpPr>
          <p:spPr>
            <a:xfrm>
              <a:off x="2303748" y="4077072"/>
              <a:ext cx="4536504" cy="0"/>
            </a:xfrm>
            <a:prstGeom prst="line">
              <a:avLst/>
            </a:prstGeom>
            <a:ln w="12700">
              <a:solidFill>
                <a:schemeClr val="tx2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타원 84"/>
            <p:cNvSpPr/>
            <p:nvPr/>
          </p:nvSpPr>
          <p:spPr>
            <a:xfrm>
              <a:off x="2267744" y="4039344"/>
              <a:ext cx="75456" cy="75456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1042" name="Picture 9" descr="C:\Users\INTEL\Desktop\Untitled-2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584" y="404664"/>
            <a:ext cx="5321215" cy="205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직사각형 8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smtClean="0"/>
              <a:t>티쿤이용</a:t>
            </a:r>
            <a:r>
              <a:rPr lang="en-US" altLang="ko-KR" sz="3600" dirty="0" smtClean="0"/>
              <a:t>, </a:t>
            </a:r>
            <a:r>
              <a:rPr lang="ko-KR" altLang="en-US" sz="3600" dirty="0" smtClean="0"/>
              <a:t>일본 진출 상위 </a:t>
            </a:r>
            <a:r>
              <a:rPr lang="en-US" altLang="ko-KR" sz="3600" dirty="0" smtClean="0"/>
              <a:t>20</a:t>
            </a:r>
            <a:r>
              <a:rPr lang="ko-KR" altLang="en-US" sz="3600" dirty="0" smtClean="0"/>
              <a:t>개 사이트</a:t>
            </a:r>
            <a:endParaRPr lang="ko-KR" alt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796136" y="112474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smtClean="0"/>
              <a:t>(2017</a:t>
            </a:r>
            <a:r>
              <a:rPr lang="ko-KR" altLang="en-US" dirty="0" smtClean="0"/>
              <a:t>년 </a:t>
            </a:r>
            <a:r>
              <a:rPr lang="en-US" altLang="ko-KR" dirty="0"/>
              <a:t>3</a:t>
            </a:r>
            <a:r>
              <a:rPr lang="ko-KR" altLang="en-US" dirty="0" smtClean="0"/>
              <a:t>월 현재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42666"/>
            <a:ext cx="7992888" cy="478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26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err="1" smtClean="0"/>
              <a:t>티쿤을</a:t>
            </a:r>
            <a:r>
              <a:rPr lang="ko-KR" altLang="en-US" sz="4000" dirty="0" smtClean="0"/>
              <a:t> 이용하면 좋</a:t>
            </a:r>
            <a:r>
              <a:rPr lang="ko-KR" altLang="en-US" sz="4000" dirty="0"/>
              <a:t>은</a:t>
            </a:r>
            <a:r>
              <a:rPr lang="ko-KR" altLang="en-US" sz="4000" dirty="0" smtClean="0"/>
              <a:t> 이유 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Autofit/>
          </a:bodyPr>
          <a:lstStyle/>
          <a:p>
            <a:r>
              <a:rPr lang="ko-KR" altLang="en-US" sz="2400" dirty="0" smtClean="0"/>
              <a:t>그 나라 사이트와 구분되지 않는 현지화 서비스를 제공할 수 있다</a:t>
            </a:r>
            <a:r>
              <a:rPr lang="en-US" altLang="ko-KR" sz="2400" dirty="0" smtClean="0"/>
              <a:t>.</a:t>
            </a:r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- </a:t>
            </a:r>
            <a:r>
              <a:rPr lang="ko-KR" altLang="en-US" sz="2400" dirty="0" err="1" smtClean="0"/>
              <a:t>티쿤</a:t>
            </a:r>
            <a:r>
              <a:rPr lang="ko-KR" altLang="en-US" sz="2400" dirty="0" smtClean="0"/>
              <a:t> 일본법인 이용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- </a:t>
            </a:r>
            <a:r>
              <a:rPr lang="ko-KR" altLang="en-US" sz="2400" dirty="0" smtClean="0"/>
              <a:t>일본 </a:t>
            </a:r>
            <a:r>
              <a:rPr lang="ko-KR" altLang="en-US" sz="2400" dirty="0" err="1" smtClean="0"/>
              <a:t>결제사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일본 </a:t>
            </a:r>
            <a:r>
              <a:rPr lang="ko-KR" altLang="en-US" sz="2400" dirty="0" err="1" smtClean="0"/>
              <a:t>배송사</a:t>
            </a:r>
            <a:r>
              <a:rPr lang="ko-KR" altLang="en-US" sz="2400" dirty="0" smtClean="0"/>
              <a:t> 이용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일본 법인으로 반품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 smtClean="0"/>
              <a:t>   - </a:t>
            </a:r>
            <a:r>
              <a:rPr lang="ko-KR" altLang="en-US" sz="2400" dirty="0" smtClean="0"/>
              <a:t>한국에서 </a:t>
            </a:r>
            <a:r>
              <a:rPr lang="ko-KR" altLang="en-US" sz="2400" dirty="0" err="1" smtClean="0"/>
              <a:t>인터넷폰으로</a:t>
            </a:r>
            <a:r>
              <a:rPr lang="ko-KR" altLang="en-US" sz="2400" dirty="0" smtClean="0"/>
              <a:t> 원어민자가 응대토록 지원</a:t>
            </a:r>
            <a:endParaRPr lang="en-US" altLang="ko-KR" sz="2400" dirty="0"/>
          </a:p>
          <a:p>
            <a:r>
              <a:rPr lang="ko-KR" altLang="en-US" sz="2400" dirty="0" smtClean="0"/>
              <a:t>독립몰이어서 고객</a:t>
            </a:r>
            <a:r>
              <a:rPr lang="en-US" altLang="ko-KR" sz="2400" dirty="0" smtClean="0"/>
              <a:t>DB</a:t>
            </a:r>
            <a:r>
              <a:rPr lang="ko-KR" altLang="en-US" sz="2400" dirty="0" smtClean="0"/>
              <a:t>마케팅을 포함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모든 마케팅을 자유롭게 할 수 있다</a:t>
            </a:r>
            <a:r>
              <a:rPr lang="en-US" altLang="ko-KR" sz="2400" dirty="0" smtClean="0"/>
              <a:t>.</a:t>
            </a:r>
          </a:p>
          <a:p>
            <a:r>
              <a:rPr lang="ko-KR" altLang="en-US" sz="2400" dirty="0"/>
              <a:t>티쿤의 성공 경험을 </a:t>
            </a:r>
            <a:r>
              <a:rPr lang="ko-KR" altLang="en-US" sz="2400" dirty="0" smtClean="0"/>
              <a:t>전수받으므로</a:t>
            </a:r>
            <a:r>
              <a:rPr lang="en-US" altLang="ko-KR" sz="2400" dirty="0" smtClean="0"/>
              <a:t> </a:t>
            </a:r>
            <a:r>
              <a:rPr lang="ko-KR" altLang="en-US" sz="2400" dirty="0"/>
              <a:t>시행착오를 </a:t>
            </a:r>
            <a:r>
              <a:rPr lang="ko-KR" altLang="en-US" sz="2400" dirty="0" smtClean="0"/>
              <a:t>줄일 수 있다</a:t>
            </a:r>
            <a:r>
              <a:rPr lang="en-US" altLang="ko-KR" sz="2400" dirty="0"/>
              <a:t>.</a:t>
            </a:r>
          </a:p>
          <a:p>
            <a:r>
              <a:rPr lang="ko-KR" altLang="en-US" sz="2400" dirty="0"/>
              <a:t>독립몰 플랫폼은 </a:t>
            </a:r>
            <a:r>
              <a:rPr lang="ko-KR" altLang="en-US" sz="2400" dirty="0" err="1"/>
              <a:t>티쿤뿐이며</a:t>
            </a:r>
            <a:r>
              <a:rPr lang="en-US" altLang="ko-KR" sz="2400" dirty="0"/>
              <a:t>, </a:t>
            </a:r>
            <a:r>
              <a:rPr lang="ko-KR" altLang="en-US" sz="2400" dirty="0"/>
              <a:t>직접 운영하는 </a:t>
            </a:r>
            <a:r>
              <a:rPr lang="ko-KR" altLang="en-US" sz="2400" dirty="0" smtClean="0"/>
              <a:t>것에 비해 극히 </a:t>
            </a:r>
            <a:r>
              <a:rPr lang="ko-KR" altLang="en-US" sz="2400" dirty="0"/>
              <a:t>저렴하다</a:t>
            </a:r>
            <a:r>
              <a:rPr lang="en-US" altLang="ko-KR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14572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4000" dirty="0" err="1" smtClean="0"/>
              <a:t>티쿤글로벌의</a:t>
            </a:r>
            <a:r>
              <a:rPr lang="ko-KR" altLang="en-US" sz="4000" dirty="0" smtClean="0"/>
              <a:t> 해외직판 서비스 강점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Autofit/>
          </a:bodyPr>
          <a:lstStyle/>
          <a:p>
            <a:r>
              <a:rPr lang="ko-KR" altLang="en-US" sz="2400" dirty="0" smtClean="0"/>
              <a:t>주문품도 </a:t>
            </a:r>
            <a:r>
              <a:rPr lang="ko-KR" altLang="en-US" sz="2400" dirty="0"/>
              <a:t>팔 수 </a:t>
            </a:r>
            <a:r>
              <a:rPr lang="ko-KR" altLang="en-US" sz="2400" dirty="0" smtClean="0"/>
              <a:t>있다</a:t>
            </a:r>
            <a:r>
              <a:rPr lang="en-US" altLang="ko-KR" sz="2400" dirty="0" smtClean="0"/>
              <a:t>.</a:t>
            </a:r>
            <a:endParaRPr lang="en-US" altLang="ko-KR" sz="2400" dirty="0"/>
          </a:p>
          <a:p>
            <a:r>
              <a:rPr lang="ko-KR" altLang="en-US" sz="2400" dirty="0"/>
              <a:t>최적 배송 시스템으로 </a:t>
            </a:r>
            <a:r>
              <a:rPr lang="ko-KR" altLang="en-US" sz="2400" dirty="0" err="1"/>
              <a:t>물류비</a:t>
            </a:r>
            <a:r>
              <a:rPr lang="ko-KR" altLang="en-US" sz="2400" dirty="0"/>
              <a:t> </a:t>
            </a:r>
            <a:r>
              <a:rPr lang="ko-KR" altLang="en-US" sz="2400" dirty="0" smtClean="0"/>
              <a:t>등을 </a:t>
            </a:r>
            <a:r>
              <a:rPr lang="ko-KR" altLang="en-US" sz="2400" dirty="0"/>
              <a:t>대폭 </a:t>
            </a:r>
            <a:r>
              <a:rPr lang="ko-KR" altLang="en-US" sz="2400" dirty="0" smtClean="0"/>
              <a:t>절감시킨다</a:t>
            </a:r>
            <a:r>
              <a:rPr lang="en-US" altLang="ko-KR" sz="2400" dirty="0"/>
              <a:t>.</a:t>
            </a:r>
          </a:p>
          <a:p>
            <a:r>
              <a:rPr lang="ko-KR" altLang="en-US" sz="2400" dirty="0"/>
              <a:t>화장품</a:t>
            </a:r>
            <a:r>
              <a:rPr lang="en-US" altLang="ko-KR" sz="2400" dirty="0"/>
              <a:t>, </a:t>
            </a:r>
            <a:r>
              <a:rPr lang="ko-KR" altLang="en-US" sz="2400" dirty="0"/>
              <a:t>렌즈</a:t>
            </a:r>
            <a:r>
              <a:rPr lang="en-US" altLang="ko-KR" sz="2400" dirty="0"/>
              <a:t>, </a:t>
            </a:r>
            <a:r>
              <a:rPr lang="ko-KR" altLang="en-US" sz="2400" dirty="0"/>
              <a:t>식료품 등도 </a:t>
            </a:r>
            <a:r>
              <a:rPr lang="ko-KR" altLang="en-US" sz="2400" dirty="0" smtClean="0"/>
              <a:t>일본 수출이 어려운 상품도 현지 </a:t>
            </a:r>
            <a:r>
              <a:rPr lang="ko-KR" altLang="en-US" sz="2400" dirty="0"/>
              <a:t>법인 판매처럼 할 수 </a:t>
            </a:r>
            <a:r>
              <a:rPr lang="ko-KR" altLang="en-US" sz="2400" dirty="0" smtClean="0"/>
              <a:t>있다</a:t>
            </a:r>
            <a:r>
              <a:rPr lang="en-US" altLang="ko-KR" sz="2400" dirty="0" smtClean="0"/>
              <a:t>.</a:t>
            </a:r>
            <a:endParaRPr lang="en-US" altLang="ko-KR" sz="2400" dirty="0"/>
          </a:p>
          <a:p>
            <a:r>
              <a:rPr lang="ko-KR" altLang="en-US" sz="2400" dirty="0"/>
              <a:t>포토북</a:t>
            </a:r>
            <a:r>
              <a:rPr lang="en-US" altLang="ko-KR" sz="2400" dirty="0"/>
              <a:t>, </a:t>
            </a:r>
            <a:r>
              <a:rPr lang="ko-KR" altLang="en-US" sz="2400" dirty="0" smtClean="0"/>
              <a:t>맞춤와이셔츠</a:t>
            </a:r>
            <a:r>
              <a:rPr lang="en-US" altLang="ko-KR" sz="2400" dirty="0"/>
              <a:t>, </a:t>
            </a:r>
            <a:r>
              <a:rPr lang="ko-KR" altLang="en-US" sz="2400" dirty="0"/>
              <a:t>디자인 염직 등 특수 기능이 </a:t>
            </a:r>
            <a:r>
              <a:rPr lang="ko-KR" altLang="en-US" sz="2400" dirty="0" smtClean="0"/>
              <a:t>있어야 하는 사이트도 </a:t>
            </a:r>
            <a:r>
              <a:rPr lang="ko-KR" altLang="en-US" sz="2400" dirty="0" err="1" smtClean="0"/>
              <a:t>해외수출할</a:t>
            </a:r>
            <a:r>
              <a:rPr lang="ko-KR" altLang="en-US" sz="2400" dirty="0" smtClean="0"/>
              <a:t> 수 있다</a:t>
            </a:r>
            <a:r>
              <a:rPr lang="en-US" altLang="ko-KR" sz="2400" dirty="0" smtClean="0"/>
              <a:t>.</a:t>
            </a:r>
          </a:p>
          <a:p>
            <a:r>
              <a:rPr lang="ko-KR" altLang="en-US" sz="2400" dirty="0"/>
              <a:t>동경</a:t>
            </a:r>
            <a:r>
              <a:rPr lang="en-US" altLang="ko-KR" sz="2400" dirty="0"/>
              <a:t>, </a:t>
            </a:r>
            <a:r>
              <a:rPr lang="ko-KR" altLang="en-US" sz="2400" dirty="0"/>
              <a:t>오사카</a:t>
            </a:r>
            <a:r>
              <a:rPr lang="en-US" altLang="ko-KR" sz="2400" dirty="0"/>
              <a:t>, </a:t>
            </a:r>
            <a:r>
              <a:rPr lang="ko-KR" altLang="en-US" sz="2400" dirty="0"/>
              <a:t>싱가포르 영업조직으로 오프라인 영업을 지원한다</a:t>
            </a:r>
            <a:r>
              <a:rPr lang="en-US" altLang="ko-KR" sz="2400" dirty="0" smtClean="0"/>
              <a:t>.</a:t>
            </a:r>
          </a:p>
          <a:p>
            <a:r>
              <a:rPr lang="ko-KR" altLang="en-US" sz="2400" dirty="0" smtClean="0"/>
              <a:t>한 나라 사이트를 번역만 하면 되는 수준으로 티쿤이 진출한 다른 나라로 진출할 수 있다</a:t>
            </a:r>
            <a:r>
              <a:rPr lang="en-US" altLang="ko-KR" sz="2400" dirty="0" smtClean="0"/>
              <a:t>.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2595424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err="1" smtClean="0"/>
              <a:t>티쿤</a:t>
            </a:r>
            <a:r>
              <a:rPr lang="ko-KR" altLang="en-US" sz="3600" dirty="0" smtClean="0"/>
              <a:t> 일본 </a:t>
            </a:r>
            <a:r>
              <a:rPr lang="ko-KR" altLang="en-US" sz="3600" dirty="0" err="1" smtClean="0"/>
              <a:t>종합몰의</a:t>
            </a:r>
            <a:r>
              <a:rPr lang="ko-KR" altLang="en-US" sz="3600" dirty="0" smtClean="0"/>
              <a:t> 탄생</a:t>
            </a:r>
            <a:r>
              <a:rPr lang="en-US" altLang="ko-KR" sz="3600" dirty="0" smtClean="0"/>
              <a:t>, </a:t>
            </a:r>
            <a:r>
              <a:rPr lang="ko-KR" altLang="en-US" sz="3600" dirty="0" err="1" smtClean="0"/>
              <a:t>티쿤</a:t>
            </a:r>
            <a:r>
              <a:rPr lang="en-US" altLang="ko-KR" sz="3600" dirty="0" smtClean="0"/>
              <a:t>.JP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43608" y="1412776"/>
            <a:ext cx="7488832" cy="4713387"/>
          </a:xfrm>
        </p:spPr>
        <p:txBody>
          <a:bodyPr>
            <a:noAutofit/>
          </a:bodyPr>
          <a:lstStyle/>
          <a:p>
            <a:r>
              <a:rPr lang="ko-KR" altLang="en-US" sz="2000" dirty="0" err="1" smtClean="0"/>
              <a:t>독립몰</a:t>
            </a:r>
            <a:r>
              <a:rPr lang="ko-KR" altLang="en-US" sz="2000" dirty="0" smtClean="0"/>
              <a:t> 간 교차 구매를 통해 </a:t>
            </a:r>
            <a:r>
              <a:rPr lang="ko-KR" altLang="en-US" sz="2000" dirty="0" err="1" smtClean="0"/>
              <a:t>이용사</a:t>
            </a:r>
            <a:r>
              <a:rPr lang="ko-KR" altLang="en-US" sz="2000" dirty="0" smtClean="0"/>
              <a:t> 간의 매출 증대를 돕는다</a:t>
            </a:r>
            <a:r>
              <a:rPr lang="en-US" altLang="ko-KR" sz="2000" dirty="0" smtClean="0"/>
              <a:t>.</a:t>
            </a:r>
          </a:p>
          <a:p>
            <a:endParaRPr lang="en-US" altLang="ko-KR" sz="2000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60848"/>
            <a:ext cx="5661248" cy="38164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6782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sz="4000" dirty="0" smtClean="0">
                <a:solidFill>
                  <a:schemeClr val="accent1">
                    <a:lumMod val="50000"/>
                  </a:schemeClr>
                </a:solidFill>
                <a:latin typeface="+mj-ea"/>
              </a:rPr>
              <a:t>&lt;</a:t>
            </a:r>
            <a:r>
              <a:rPr lang="ko-KR" altLang="en-US" sz="4000" dirty="0" smtClean="0">
                <a:solidFill>
                  <a:schemeClr val="accent1">
                    <a:lumMod val="50000"/>
                  </a:schemeClr>
                </a:solidFill>
                <a:latin typeface="+mj-ea"/>
              </a:rPr>
              <a:t>현지화</a:t>
            </a:r>
            <a:r>
              <a:rPr lang="en-US" altLang="ko-KR" sz="4000" dirty="0" smtClean="0">
                <a:solidFill>
                  <a:schemeClr val="accent1">
                    <a:lumMod val="50000"/>
                  </a:schemeClr>
                </a:solidFill>
                <a:latin typeface="+mj-ea"/>
              </a:rPr>
              <a:t>&gt;</a:t>
            </a:r>
            <a:r>
              <a:rPr lang="ko-KR" altLang="en-US" sz="4000" dirty="0">
                <a:solidFill>
                  <a:schemeClr val="accent1">
                    <a:lumMod val="50000"/>
                  </a:schemeClr>
                </a:solidFill>
                <a:latin typeface="+mj-ea"/>
              </a:rPr>
              <a:t> </a:t>
            </a:r>
            <a:r>
              <a:rPr lang="ko-KR" altLang="en-US" sz="3600" dirty="0" smtClean="0">
                <a:solidFill>
                  <a:schemeClr val="accent1">
                    <a:lumMod val="50000"/>
                  </a:schemeClr>
                </a:solidFill>
                <a:latin typeface="+mj-ea"/>
              </a:rPr>
              <a:t>일본의 모든 결제수단 활용</a:t>
            </a:r>
            <a:endParaRPr lang="en-US" altLang="ko-KR" sz="3600" dirty="0">
              <a:solidFill>
                <a:schemeClr val="accent1">
                  <a:lumMod val="50000"/>
                </a:schemeClr>
              </a:solidFill>
              <a:latin typeface="+mj-ea"/>
            </a:endParaRPr>
          </a:p>
        </p:txBody>
      </p:sp>
      <p:pic>
        <p:nvPicPr>
          <p:cNvPr id="4" name="Picture 2" descr="C:\Users\INTEL\Desktop\tqoonglobal-outli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539" y="6503217"/>
            <a:ext cx="1277144" cy="25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INTEL\Desktop\ㅂㅇㅁㄴㅇ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8" y="6492106"/>
            <a:ext cx="1325330" cy="27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23" y="1541632"/>
            <a:ext cx="7344816" cy="397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6692" y="5517232"/>
            <a:ext cx="732570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100" dirty="0"/>
              <a:t>* BANK</a:t>
            </a:r>
            <a:r>
              <a:rPr lang="en-US" altLang="ko-KR" sz="1100" dirty="0" smtClean="0"/>
              <a:t>: </a:t>
            </a:r>
            <a:r>
              <a:rPr lang="ko-KR" altLang="en-US" sz="1100" dirty="0" smtClean="0"/>
              <a:t>은행</a:t>
            </a:r>
            <a:r>
              <a:rPr lang="en-US" altLang="ko-KR" sz="1100" dirty="0"/>
              <a:t>, MAN</a:t>
            </a:r>
            <a:r>
              <a:rPr lang="en-US" altLang="ko-KR" sz="1100" dirty="0" smtClean="0"/>
              <a:t>: </a:t>
            </a:r>
            <a:r>
              <a:rPr lang="ko-KR" altLang="en-US" sz="1100" dirty="0" smtClean="0"/>
              <a:t>대인</a:t>
            </a:r>
            <a:r>
              <a:rPr lang="en-US" altLang="ko-KR" sz="1100" dirty="0"/>
              <a:t>, POINT</a:t>
            </a:r>
            <a:r>
              <a:rPr lang="en-US" altLang="ko-KR" sz="1100" dirty="0" smtClean="0"/>
              <a:t>: </a:t>
            </a:r>
            <a:r>
              <a:rPr lang="ko-KR" altLang="en-US" sz="1100" dirty="0" smtClean="0"/>
              <a:t>포인트 </a:t>
            </a:r>
            <a:endParaRPr lang="ko-KR" altLang="en-US" sz="1100" dirty="0"/>
          </a:p>
          <a:p>
            <a:pPr fontAlgn="base">
              <a:lnSpc>
                <a:spcPct val="150000"/>
              </a:lnSpc>
            </a:pPr>
            <a:r>
              <a:rPr lang="ko-KR" altLang="en-US" sz="1100" dirty="0"/>
              <a:t>* </a:t>
            </a:r>
            <a:r>
              <a:rPr lang="en-US" altLang="ko-KR" sz="1100" dirty="0"/>
              <a:t>TELEGRAM_CARD_REQUEST</a:t>
            </a:r>
            <a:r>
              <a:rPr lang="en-US" altLang="ko-KR" sz="1100" dirty="0" smtClean="0"/>
              <a:t>: </a:t>
            </a:r>
            <a:r>
              <a:rPr lang="ko-KR" altLang="en-US" sz="1100" dirty="0" smtClean="0"/>
              <a:t>신용카드</a:t>
            </a:r>
            <a:r>
              <a:rPr lang="en-US" altLang="ko-KR" sz="1100" dirty="0"/>
              <a:t>, TELEGRAM_KONBINI_N_REQUEST: </a:t>
            </a:r>
            <a:r>
              <a:rPr lang="ko-KR" altLang="en-US" sz="1100" dirty="0"/>
              <a:t>편의점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100" dirty="0"/>
              <a:t>* </a:t>
            </a:r>
            <a:r>
              <a:rPr lang="en-US" altLang="ko-KR" sz="1100" dirty="0"/>
              <a:t>TELEGRAM_ATM_REQUEST: </a:t>
            </a:r>
            <a:r>
              <a:rPr lang="en-US" altLang="ko-KR" sz="1100" dirty="0" smtClean="0"/>
              <a:t> ATM</a:t>
            </a:r>
            <a:r>
              <a:rPr lang="ko-KR" altLang="en-US" sz="1100" dirty="0" smtClean="0"/>
              <a:t>기</a:t>
            </a:r>
            <a:r>
              <a:rPr lang="en-US" altLang="ko-KR" sz="1100" dirty="0" smtClean="0"/>
              <a:t>, </a:t>
            </a:r>
            <a:r>
              <a:rPr lang="en-US" altLang="ko-KR" sz="1100" dirty="0"/>
              <a:t>TELEGRAM_BANK_ASP_PAYMENT_REQUEST: </a:t>
            </a:r>
            <a:r>
              <a:rPr lang="en-US" altLang="ko-KR" sz="1100" dirty="0" smtClean="0"/>
              <a:t> </a:t>
            </a:r>
            <a:r>
              <a:rPr lang="ko-KR" altLang="en-US" sz="1100" dirty="0" err="1" smtClean="0"/>
              <a:t>은행넷</a:t>
            </a:r>
            <a:r>
              <a:rPr lang="en-US" altLang="ko-KR" sz="1100" dirty="0"/>
              <a:t>(</a:t>
            </a:r>
            <a:r>
              <a:rPr lang="ko-KR" altLang="en-US" sz="1100" dirty="0"/>
              <a:t>실시간 계좌이체</a:t>
            </a:r>
            <a:r>
              <a:rPr lang="en-US" altLang="ko-KR" sz="1100" dirty="0" smtClean="0"/>
              <a:t>)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82454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sz="4000" dirty="0" smtClean="0">
                <a:solidFill>
                  <a:schemeClr val="accent1">
                    <a:lumMod val="50000"/>
                  </a:schemeClr>
                </a:solidFill>
                <a:latin typeface="+mj-ea"/>
              </a:rPr>
              <a:t>&lt;</a:t>
            </a:r>
            <a:r>
              <a:rPr lang="ko-KR" altLang="en-US" sz="4000" dirty="0" smtClean="0">
                <a:solidFill>
                  <a:schemeClr val="accent1">
                    <a:lumMod val="50000"/>
                  </a:schemeClr>
                </a:solidFill>
                <a:latin typeface="+mj-ea"/>
              </a:rPr>
              <a:t>현지화</a:t>
            </a:r>
            <a:r>
              <a:rPr lang="en-US" altLang="ko-KR" sz="4000" dirty="0" smtClean="0">
                <a:solidFill>
                  <a:schemeClr val="accent1">
                    <a:lumMod val="50000"/>
                  </a:schemeClr>
                </a:solidFill>
                <a:latin typeface="+mj-ea"/>
              </a:rPr>
              <a:t>&gt;</a:t>
            </a:r>
            <a:r>
              <a:rPr lang="ko-KR" altLang="en-US" sz="3600" dirty="0" smtClean="0">
                <a:solidFill>
                  <a:schemeClr val="accent1">
                    <a:lumMod val="50000"/>
                  </a:schemeClr>
                </a:solidFill>
                <a:latin typeface="+mj-ea"/>
              </a:rPr>
              <a:t>로컬 </a:t>
            </a:r>
            <a:r>
              <a:rPr lang="ko-KR" altLang="en-US" sz="3600" dirty="0" err="1" smtClean="0">
                <a:solidFill>
                  <a:schemeClr val="accent1">
                    <a:lumMod val="50000"/>
                  </a:schemeClr>
                </a:solidFill>
                <a:latin typeface="+mj-ea"/>
              </a:rPr>
              <a:t>배송사</a:t>
            </a:r>
            <a:r>
              <a:rPr lang="ko-KR" altLang="en-US" sz="3600" dirty="0" smtClean="0">
                <a:solidFill>
                  <a:schemeClr val="accent1">
                    <a:lumMod val="50000"/>
                  </a:schemeClr>
                </a:solidFill>
                <a:latin typeface="+mj-ea"/>
              </a:rPr>
              <a:t> 송장</a:t>
            </a:r>
            <a:endParaRPr lang="en-US" altLang="ko-KR" sz="3600" dirty="0">
              <a:solidFill>
                <a:schemeClr val="accent1">
                  <a:lumMod val="50000"/>
                </a:schemeClr>
              </a:solidFill>
              <a:latin typeface="+mj-ea"/>
            </a:endParaRPr>
          </a:p>
        </p:txBody>
      </p:sp>
      <p:pic>
        <p:nvPicPr>
          <p:cNvPr id="1026" name="Picture 2" descr="C:\Users\yusurun\Desktop\송장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0607" y="1484784"/>
            <a:ext cx="6480720" cy="4716049"/>
          </a:xfrm>
          <a:prstGeom prst="rect">
            <a:avLst/>
          </a:prstGeom>
          <a:noFill/>
          <a:effectLst>
            <a:outerShdw blurRad="50800" dist="38100" dir="18900000" algn="bl" rotWithShape="0">
              <a:schemeClr val="tx1">
                <a:alpha val="40000"/>
              </a:schemeClr>
            </a:outerShdw>
          </a:effectLst>
        </p:spPr>
      </p:pic>
      <p:pic>
        <p:nvPicPr>
          <p:cNvPr id="5" name="Picture 2" descr="C:\Users\INTEL\Desktop\tqoonglobal-outl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539" y="6503217"/>
            <a:ext cx="1277144" cy="25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INTEL\Desktop\ㅂㅇㅁㄴㅇ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8" y="6492106"/>
            <a:ext cx="1325330" cy="27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70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NTEL\Desktop\tqoonglobal-outli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539" y="6503217"/>
            <a:ext cx="1277144" cy="25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INTEL\Desktop\ㅂㅇㅁㄴㅇ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8" y="6492106"/>
            <a:ext cx="1325330" cy="27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직사각형 20"/>
          <p:cNvSpPr/>
          <p:nvPr/>
        </p:nvSpPr>
        <p:spPr>
          <a:xfrm>
            <a:off x="-324544" y="3573016"/>
            <a:ext cx="3352097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1403648" y="1916832"/>
            <a:ext cx="6408712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항공 운송료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일본 운송료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 1Kg 590</a:t>
            </a: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엔</a:t>
            </a:r>
            <a:endParaRPr lang="en-US" altLang="ko-KR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altLang="ko-KR" sz="2800" dirty="0" smtClean="0">
                <a:solidFill>
                  <a:srgbClr val="FF0000"/>
                </a:solidFill>
              </a:rPr>
              <a:t/>
            </a:r>
            <a:br>
              <a:rPr lang="en-US" altLang="ko-KR" sz="2800" dirty="0" smtClean="0">
                <a:solidFill>
                  <a:srgbClr val="FF0000"/>
                </a:solidFill>
              </a:rPr>
            </a:br>
            <a:r>
              <a:rPr lang="ko-KR" altLang="en-US" sz="4000" b="1" dirty="0" smtClean="0">
                <a:solidFill>
                  <a:srgbClr val="C00000"/>
                </a:solidFill>
              </a:rPr>
              <a:t>최단 </a:t>
            </a:r>
            <a:r>
              <a:rPr lang="en-US" altLang="ko-KR" sz="4000" b="1" dirty="0" smtClean="0">
                <a:solidFill>
                  <a:srgbClr val="C00000"/>
                </a:solidFill>
              </a:rPr>
              <a:t>24</a:t>
            </a:r>
            <a:r>
              <a:rPr lang="ko-KR" altLang="en-US" sz="4000" b="1" dirty="0" smtClean="0">
                <a:solidFill>
                  <a:srgbClr val="C00000"/>
                </a:solidFill>
              </a:rPr>
              <a:t>시간 이내 고객수취</a:t>
            </a:r>
            <a:endParaRPr lang="ko-KR" altLang="en-US" sz="4000" b="1" dirty="0">
              <a:solidFill>
                <a:srgbClr val="C00000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78791" y="411779"/>
            <a:ext cx="468052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dirty="0" smtClean="0">
                <a:solidFill>
                  <a:schemeClr val="accent1">
                    <a:lumMod val="50000"/>
                  </a:schemeClr>
                </a:solidFill>
                <a:latin typeface="+mj-ea"/>
              </a:rPr>
              <a:t>물류</a:t>
            </a:r>
            <a:r>
              <a:rPr lang="en-US" altLang="ko-KR" sz="4400" dirty="0" smtClean="0">
                <a:solidFill>
                  <a:schemeClr val="accent1">
                    <a:lumMod val="50000"/>
                  </a:schemeClr>
                </a:solidFill>
                <a:latin typeface="+mj-ea"/>
              </a:rPr>
              <a:t>(</a:t>
            </a:r>
            <a:r>
              <a:rPr lang="ko-KR" altLang="en-US" sz="4400" dirty="0" smtClean="0">
                <a:solidFill>
                  <a:schemeClr val="accent1">
                    <a:lumMod val="50000"/>
                  </a:schemeClr>
                </a:solidFill>
                <a:latin typeface="+mj-ea"/>
              </a:rPr>
              <a:t>항공</a:t>
            </a:r>
            <a:r>
              <a:rPr lang="en-US" altLang="ko-KR" sz="4400" dirty="0" smtClean="0">
                <a:solidFill>
                  <a:schemeClr val="accent1">
                    <a:lumMod val="50000"/>
                  </a:schemeClr>
                </a:solidFill>
                <a:latin typeface="+mj-ea"/>
              </a:rPr>
              <a:t>)</a:t>
            </a:r>
          </a:p>
        </p:txBody>
      </p:sp>
      <p:cxnSp>
        <p:nvCxnSpPr>
          <p:cNvPr id="20" name="직선 연결선 19"/>
          <p:cNvCxnSpPr/>
          <p:nvPr/>
        </p:nvCxnSpPr>
        <p:spPr>
          <a:xfrm>
            <a:off x="467544" y="1196752"/>
            <a:ext cx="8136904" cy="0"/>
          </a:xfrm>
          <a:prstGeom prst="line">
            <a:avLst/>
          </a:prstGeom>
          <a:ln w="28575" cmpd="sng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다이어그램 28"/>
          <p:cNvGraphicFramePr/>
          <p:nvPr>
            <p:extLst>
              <p:ext uri="{D42A27DB-BD31-4B8C-83A1-F6EECF244321}">
                <p14:modId xmlns:p14="http://schemas.microsoft.com/office/powerpoint/2010/main" val="2105830011"/>
              </p:ext>
            </p:extLst>
          </p:nvPr>
        </p:nvGraphicFramePr>
        <p:xfrm>
          <a:off x="251520" y="2708920"/>
          <a:ext cx="864096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0" name="직사각형 29"/>
          <p:cNvSpPr/>
          <p:nvPr/>
        </p:nvSpPr>
        <p:spPr>
          <a:xfrm>
            <a:off x="35496" y="5085184"/>
            <a:ext cx="21602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2">
                    <a:lumMod val="75000"/>
                  </a:schemeClr>
                </a:solidFill>
              </a:rPr>
              <a:t>겨울 </a:t>
            </a:r>
            <a:r>
              <a:rPr lang="en-US" altLang="ko-KR" sz="1400" b="1" dirty="0" smtClean="0">
                <a:solidFill>
                  <a:schemeClr val="tx2">
                    <a:lumMod val="75000"/>
                  </a:schemeClr>
                </a:solidFill>
              </a:rPr>
              <a:t>:  </a:t>
            </a:r>
            <a:r>
              <a:rPr lang="en-US" altLang="ko-KR" sz="1600" b="1" dirty="0" smtClean="0">
                <a:solidFill>
                  <a:schemeClr val="tx2">
                    <a:lumMod val="75000"/>
                  </a:schemeClr>
                </a:solidFill>
              </a:rPr>
              <a:t>15</a:t>
            </a:r>
            <a:r>
              <a:rPr lang="ko-KR" altLang="en-US" sz="1600" b="1" dirty="0" smtClean="0">
                <a:solidFill>
                  <a:schemeClr val="tx2">
                    <a:lumMod val="75000"/>
                  </a:schemeClr>
                </a:solidFill>
              </a:rPr>
              <a:t>시</a:t>
            </a:r>
            <a:r>
              <a:rPr lang="en-US" altLang="ko-KR" sz="1600" b="1" dirty="0" smtClean="0">
                <a:solidFill>
                  <a:schemeClr val="tx2">
                    <a:lumMod val="75000"/>
                  </a:schemeClr>
                </a:solidFill>
              </a:rPr>
              <a:t> 30</a:t>
            </a:r>
            <a:r>
              <a:rPr lang="ko-KR" altLang="en-US" sz="1600" b="1" dirty="0" smtClean="0">
                <a:solidFill>
                  <a:schemeClr val="tx2">
                    <a:lumMod val="75000"/>
                  </a:schemeClr>
                </a:solidFill>
              </a:rPr>
              <a:t>분</a:t>
            </a:r>
            <a:endParaRPr lang="ko-KR" alt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2339752" y="5085184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chemeClr val="tx2">
                    <a:lumMod val="75000"/>
                  </a:schemeClr>
                </a:solidFill>
              </a:rPr>
              <a:t>19</a:t>
            </a:r>
            <a:r>
              <a:rPr lang="ko-KR" altLang="en-US" sz="1600" b="1" dirty="0" smtClean="0">
                <a:solidFill>
                  <a:schemeClr val="tx2">
                    <a:lumMod val="75000"/>
                  </a:schemeClr>
                </a:solidFill>
              </a:rPr>
              <a:t>시 </a:t>
            </a:r>
            <a:r>
              <a:rPr lang="en-US" altLang="ko-KR" sz="1600" b="1" dirty="0" smtClean="0">
                <a:solidFill>
                  <a:schemeClr val="tx2">
                    <a:lumMod val="75000"/>
                  </a:schemeClr>
                </a:solidFill>
              </a:rPr>
              <a:t>40</a:t>
            </a:r>
            <a:r>
              <a:rPr lang="ko-KR" altLang="en-US" sz="1600" b="1" dirty="0" smtClean="0">
                <a:solidFill>
                  <a:schemeClr val="tx2">
                    <a:lumMod val="75000"/>
                  </a:schemeClr>
                </a:solidFill>
              </a:rPr>
              <a:t>분</a:t>
            </a:r>
            <a:endParaRPr lang="ko-KR" alt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3923928" y="5085184"/>
            <a:ext cx="129614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chemeClr val="tx2">
                    <a:lumMod val="75000"/>
                  </a:schemeClr>
                </a:solidFill>
              </a:rPr>
              <a:t>21</a:t>
            </a:r>
            <a:r>
              <a:rPr lang="ko-KR" altLang="en-US" sz="1600" b="1" dirty="0" smtClean="0">
                <a:solidFill>
                  <a:schemeClr val="tx2">
                    <a:lumMod val="75000"/>
                  </a:schemeClr>
                </a:solidFill>
              </a:rPr>
              <a:t>시 </a:t>
            </a:r>
            <a:r>
              <a:rPr lang="en-US" altLang="ko-KR" sz="1600" b="1" dirty="0" smtClean="0">
                <a:solidFill>
                  <a:schemeClr val="tx2">
                    <a:lumMod val="75000"/>
                  </a:schemeClr>
                </a:solidFill>
              </a:rPr>
              <a:t>30</a:t>
            </a:r>
            <a:r>
              <a:rPr lang="ko-KR" altLang="en-US" sz="1600" b="1" dirty="0" smtClean="0">
                <a:solidFill>
                  <a:schemeClr val="tx2">
                    <a:lumMod val="75000"/>
                  </a:schemeClr>
                </a:solidFill>
              </a:rPr>
              <a:t>분</a:t>
            </a:r>
            <a:endParaRPr lang="ko-KR" alt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5868144" y="5085184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chemeClr val="tx2">
                    <a:lumMod val="75000"/>
                  </a:schemeClr>
                </a:solidFill>
              </a:rPr>
              <a:t>23</a:t>
            </a:r>
            <a:r>
              <a:rPr lang="ko-KR" altLang="en-US" sz="1600" b="1" dirty="0" smtClean="0">
                <a:solidFill>
                  <a:schemeClr val="tx2">
                    <a:lumMod val="75000"/>
                  </a:schemeClr>
                </a:solidFill>
              </a:rPr>
              <a:t>시 </a:t>
            </a:r>
            <a:r>
              <a:rPr lang="en-US" altLang="ko-KR" sz="1600" b="1" dirty="0" smtClean="0">
                <a:solidFill>
                  <a:schemeClr val="tx2">
                    <a:lumMod val="75000"/>
                  </a:schemeClr>
                </a:solidFill>
              </a:rPr>
              <a:t>30</a:t>
            </a:r>
            <a:r>
              <a:rPr lang="ko-KR" altLang="en-US" sz="1600" b="1" dirty="0" smtClean="0">
                <a:solidFill>
                  <a:schemeClr val="tx2">
                    <a:lumMod val="75000"/>
                  </a:schemeClr>
                </a:solidFill>
              </a:rPr>
              <a:t>분</a:t>
            </a:r>
            <a:endParaRPr lang="ko-KR" alt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7668344" y="5085184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chemeClr val="tx2">
                    <a:lumMod val="75000"/>
                  </a:schemeClr>
                </a:solidFill>
              </a:rPr>
              <a:t>9</a:t>
            </a:r>
            <a:r>
              <a:rPr lang="ko-KR" altLang="en-US" sz="1600" b="1" dirty="0" smtClean="0">
                <a:solidFill>
                  <a:schemeClr val="tx2">
                    <a:lumMod val="75000"/>
                  </a:schemeClr>
                </a:solidFill>
              </a:rPr>
              <a:t>시</a:t>
            </a:r>
            <a:r>
              <a:rPr lang="en-US" altLang="ko-KR" sz="1600" b="1" dirty="0" smtClean="0">
                <a:solidFill>
                  <a:schemeClr val="tx2">
                    <a:lumMod val="75000"/>
                  </a:schemeClr>
                </a:solidFill>
              </a:rPr>
              <a:t>(D+1)</a:t>
            </a:r>
            <a:endParaRPr lang="ko-KR" alt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07504" y="5585280"/>
            <a:ext cx="21602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 smtClean="0">
                <a:solidFill>
                  <a:schemeClr val="tx2">
                    <a:lumMod val="75000"/>
                  </a:schemeClr>
                </a:solidFill>
              </a:rPr>
              <a:t> 여름 </a:t>
            </a:r>
            <a:r>
              <a:rPr lang="en-US" altLang="ko-KR" sz="1400" b="1" dirty="0" smtClean="0">
                <a:solidFill>
                  <a:schemeClr val="tx2">
                    <a:lumMod val="75000"/>
                  </a:schemeClr>
                </a:solidFill>
              </a:rPr>
              <a:t>:       </a:t>
            </a:r>
            <a:r>
              <a:rPr lang="en-US" altLang="ko-KR" sz="1600" b="1" dirty="0" smtClean="0">
                <a:solidFill>
                  <a:schemeClr val="tx2">
                    <a:lumMod val="75000"/>
                  </a:schemeClr>
                </a:solidFill>
              </a:rPr>
              <a:t>15</a:t>
            </a:r>
            <a:r>
              <a:rPr lang="ko-KR" altLang="en-US" sz="1600" b="1" dirty="0" smtClean="0">
                <a:solidFill>
                  <a:schemeClr val="tx2">
                    <a:lumMod val="75000"/>
                  </a:schemeClr>
                </a:solidFill>
              </a:rPr>
              <a:t>시</a:t>
            </a:r>
            <a:endParaRPr lang="ko-KR" alt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267744" y="5589240"/>
            <a:ext cx="136815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chemeClr val="tx2">
                    <a:lumMod val="75000"/>
                  </a:schemeClr>
                </a:solidFill>
              </a:rPr>
              <a:t>18</a:t>
            </a:r>
            <a:r>
              <a:rPr lang="ko-KR" altLang="en-US" sz="1600" b="1" dirty="0" smtClean="0">
                <a:solidFill>
                  <a:schemeClr val="tx2">
                    <a:lumMod val="75000"/>
                  </a:schemeClr>
                </a:solidFill>
              </a:rPr>
              <a:t>시 </a:t>
            </a:r>
            <a:r>
              <a:rPr lang="en-US" altLang="ko-KR" sz="1600" b="1" dirty="0" smtClean="0">
                <a:solidFill>
                  <a:schemeClr val="tx2">
                    <a:lumMod val="75000"/>
                  </a:schemeClr>
                </a:solidFill>
              </a:rPr>
              <a:t>45</a:t>
            </a:r>
            <a:r>
              <a:rPr lang="ko-KR" altLang="en-US" sz="1600" b="1" dirty="0" smtClean="0">
                <a:solidFill>
                  <a:schemeClr val="tx2">
                    <a:lumMod val="75000"/>
                  </a:schemeClr>
                </a:solidFill>
              </a:rPr>
              <a:t>분</a:t>
            </a:r>
            <a:endParaRPr lang="ko-KR" alt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211960" y="5589240"/>
            <a:ext cx="79208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chemeClr val="tx2">
                    <a:lumMod val="75000"/>
                  </a:schemeClr>
                </a:solidFill>
              </a:rPr>
              <a:t>21</a:t>
            </a:r>
            <a:r>
              <a:rPr lang="ko-KR" altLang="en-US" sz="1600" b="1" dirty="0" smtClean="0">
                <a:solidFill>
                  <a:schemeClr val="tx2">
                    <a:lumMod val="75000"/>
                  </a:schemeClr>
                </a:solidFill>
              </a:rPr>
              <a:t>시</a:t>
            </a:r>
            <a:endParaRPr lang="ko-KR" alt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012160" y="5589240"/>
            <a:ext cx="79208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smtClean="0">
                <a:solidFill>
                  <a:schemeClr val="tx2">
                    <a:lumMod val="75000"/>
                  </a:schemeClr>
                </a:solidFill>
              </a:rPr>
              <a:t>23</a:t>
            </a:r>
            <a:r>
              <a:rPr lang="ko-KR" altLang="en-US" sz="1600" b="1" smtClean="0">
                <a:solidFill>
                  <a:schemeClr val="tx2">
                    <a:lumMod val="75000"/>
                  </a:schemeClr>
                </a:solidFill>
              </a:rPr>
              <a:t>시</a:t>
            </a:r>
            <a:endParaRPr lang="ko-KR" altLang="en-US" sz="16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7668344" y="5589240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chemeClr val="tx2">
                    <a:lumMod val="75000"/>
                  </a:schemeClr>
                </a:solidFill>
              </a:rPr>
              <a:t>9</a:t>
            </a:r>
            <a:r>
              <a:rPr lang="ko-KR" altLang="en-US" sz="1600" b="1" dirty="0" smtClean="0">
                <a:solidFill>
                  <a:schemeClr val="tx2">
                    <a:lumMod val="75000"/>
                  </a:schemeClr>
                </a:solidFill>
              </a:rPr>
              <a:t>시</a:t>
            </a:r>
            <a:r>
              <a:rPr lang="en-US" altLang="ko-KR" sz="1600" b="1" dirty="0" smtClean="0">
                <a:solidFill>
                  <a:schemeClr val="tx2">
                    <a:lumMod val="75000"/>
                  </a:schemeClr>
                </a:solidFill>
              </a:rPr>
              <a:t>(D+1)</a:t>
            </a:r>
            <a:endParaRPr lang="ko-KR" alt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79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smtClean="0"/>
              <a:t>한국</a:t>
            </a:r>
            <a:r>
              <a:rPr lang="en-US" altLang="ko-KR" sz="3200" dirty="0" smtClean="0"/>
              <a:t>-</a:t>
            </a:r>
            <a:r>
              <a:rPr lang="ko-KR" altLang="en-US" sz="3200" dirty="0" smtClean="0"/>
              <a:t>일본 운송비 표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441549"/>
              </p:ext>
            </p:extLst>
          </p:nvPr>
        </p:nvGraphicFramePr>
        <p:xfrm>
          <a:off x="467544" y="1628791"/>
          <a:ext cx="8208912" cy="44645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7435"/>
                <a:gridCol w="1244793"/>
                <a:gridCol w="807435"/>
                <a:gridCol w="1244793"/>
                <a:gridCol w="807435"/>
                <a:gridCol w="1244793"/>
                <a:gridCol w="807435"/>
                <a:gridCol w="1244793"/>
              </a:tblGrid>
              <a:tr h="2029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KG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송료</a:t>
                      </a:r>
                      <a:r>
                        <a:rPr lang="en-US" altLang="ko-KR" sz="1100" u="none" strike="noStrike">
                          <a:effectLst/>
                        </a:rPr>
                        <a:t>(</a:t>
                      </a:r>
                      <a:r>
                        <a:rPr lang="ko-KR" altLang="en-US" sz="1100" u="none" strike="noStrike">
                          <a:effectLst/>
                        </a:rPr>
                        <a:t>항공포함</a:t>
                      </a:r>
                      <a:r>
                        <a:rPr lang="en-US" altLang="ko-KR" sz="1100" u="none" strike="noStrike">
                          <a:effectLst/>
                        </a:rPr>
                        <a:t>)</a:t>
                      </a:r>
                      <a:endParaRPr lang="en-US" altLang="ko-KR" sz="11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KG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송료</a:t>
                      </a:r>
                      <a:r>
                        <a:rPr lang="en-US" altLang="ko-KR" sz="1100" u="none" strike="noStrike">
                          <a:effectLst/>
                        </a:rPr>
                        <a:t>(</a:t>
                      </a:r>
                      <a:r>
                        <a:rPr lang="ko-KR" altLang="en-US" sz="1100" u="none" strike="noStrike">
                          <a:effectLst/>
                        </a:rPr>
                        <a:t>항공포함</a:t>
                      </a:r>
                      <a:r>
                        <a:rPr lang="en-US" altLang="ko-KR" sz="1100" u="none" strike="noStrike">
                          <a:effectLst/>
                        </a:rPr>
                        <a:t>)</a:t>
                      </a:r>
                      <a:endParaRPr lang="en-US" altLang="ko-KR" sz="11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KG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송료</a:t>
                      </a:r>
                      <a:r>
                        <a:rPr lang="en-US" altLang="ko-KR" sz="1100" u="none" strike="noStrike">
                          <a:effectLst/>
                        </a:rPr>
                        <a:t>(</a:t>
                      </a:r>
                      <a:r>
                        <a:rPr lang="ko-KR" altLang="en-US" sz="1100" u="none" strike="noStrike">
                          <a:effectLst/>
                        </a:rPr>
                        <a:t>항공포함</a:t>
                      </a:r>
                      <a:r>
                        <a:rPr lang="en-US" altLang="ko-KR" sz="1100" u="none" strike="noStrike">
                          <a:effectLst/>
                        </a:rPr>
                        <a:t>)</a:t>
                      </a:r>
                      <a:endParaRPr lang="en-US" altLang="ko-KR" sz="11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KG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송료</a:t>
                      </a:r>
                      <a:r>
                        <a:rPr lang="en-US" altLang="ko-KR" sz="1100" u="none" strike="noStrike">
                          <a:effectLst/>
                        </a:rPr>
                        <a:t>(</a:t>
                      </a:r>
                      <a:r>
                        <a:rPr lang="ko-KR" altLang="en-US" sz="1100" u="none" strike="noStrike">
                          <a:effectLst/>
                        </a:rPr>
                        <a:t>항공포함</a:t>
                      </a:r>
                      <a:r>
                        <a:rPr lang="en-US" altLang="ko-KR" sz="1100" u="none" strike="noStrike">
                          <a:effectLst/>
                        </a:rPr>
                        <a:t>)</a:t>
                      </a:r>
                      <a:endParaRPr lang="en-US" altLang="ko-KR" sz="11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</a:tr>
              <a:tr h="2029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티쿤→고객</a:t>
                      </a:r>
                      <a:endParaRPr lang="ko-KR" altLang="en-US" sz="11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티쿤→고객</a:t>
                      </a:r>
                      <a:endParaRPr lang="ko-KR" altLang="en-US" sz="11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티쿤→고객</a:t>
                      </a:r>
                      <a:endParaRPr lang="ko-KR" altLang="en-US" sz="11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30KG</a:t>
                      </a:r>
                      <a:r>
                        <a:rPr lang="ko-KR" altLang="en-US" sz="1100" u="none" strike="noStrike">
                          <a:effectLst/>
                        </a:rPr>
                        <a:t>以上</a:t>
                      </a:r>
                      <a:endParaRPr lang="ko-KR" altLang="en-US" sz="11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티쿤→고객</a:t>
                      </a:r>
                      <a:endParaRPr lang="ko-KR" altLang="en-US" sz="11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</a:tr>
              <a:tr h="2029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0.5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480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10.5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3000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20.5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5150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31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7280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</a:tr>
              <a:tr h="2029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590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3060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5250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32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7510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</a:tr>
              <a:tr h="2029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1.5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700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11.5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3160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21.5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5350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33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7740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</a:tr>
              <a:tr h="2029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810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3260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5450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34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7970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</a:tr>
              <a:tr h="2029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2.5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1010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12.5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3360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22.5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5550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35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8200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</a:tr>
              <a:tr h="2029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3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1110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13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3460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23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5650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36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8430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</a:tr>
              <a:tr h="2029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3.5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1230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13.5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3560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23.5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5750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37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8660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</a:tr>
              <a:tr h="2029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1330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14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3660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24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5850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38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8890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</a:tr>
              <a:tr h="2029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4.5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1430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14.5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3760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24.5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5950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39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9120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</a:tr>
              <a:tr h="2029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5</a:t>
                      </a:r>
                      <a:endParaRPr lang="en-US" altLang="ko-KR" sz="11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1530</a:t>
                      </a:r>
                      <a:endParaRPr lang="en-US" altLang="ko-KR" sz="11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15</a:t>
                      </a:r>
                      <a:endParaRPr lang="en-US" altLang="ko-KR" sz="11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3860</a:t>
                      </a:r>
                      <a:endParaRPr lang="en-US" altLang="ko-KR" sz="11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25</a:t>
                      </a:r>
                      <a:endParaRPr lang="en-US" altLang="ko-KR" sz="11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6050</a:t>
                      </a:r>
                      <a:endParaRPr lang="en-US" altLang="ko-KR" sz="11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40</a:t>
                      </a:r>
                      <a:endParaRPr lang="en-US" altLang="ko-KR" sz="11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9350</a:t>
                      </a:r>
                      <a:endParaRPr lang="en-US" altLang="ko-KR" sz="11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</a:tr>
              <a:tr h="2029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5.5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1730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15.5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3960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25.5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6150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41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9580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</a:tr>
              <a:tr h="2029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1830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4060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6250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42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9810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</a:tr>
              <a:tr h="2029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6.5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1930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16.5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4160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26.5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6350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43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10040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</a:tr>
              <a:tr h="2029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7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2030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17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4260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27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6450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44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10270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</a:tr>
              <a:tr h="2029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7.5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2130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17.5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4360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27.5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6550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45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10500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</a:tr>
              <a:tr h="2029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8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2230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18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4460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28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6650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46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10730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</a:tr>
              <a:tr h="2029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8.5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2330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18.5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4560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28.5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6750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47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10960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</a:tr>
              <a:tr h="2029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9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2430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19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4660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29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6850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48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11190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</a:tr>
              <a:tr h="2029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9.5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2530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19.5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4760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29.5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6950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49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11420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</a:tr>
              <a:tr h="2029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10</a:t>
                      </a:r>
                      <a:endParaRPr lang="en-US" altLang="ko-KR" sz="11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2630</a:t>
                      </a:r>
                      <a:endParaRPr lang="en-US" altLang="ko-KR" sz="11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20</a:t>
                      </a:r>
                      <a:endParaRPr lang="en-US" altLang="ko-KR" sz="11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4860</a:t>
                      </a:r>
                      <a:endParaRPr lang="en-US" altLang="ko-KR" sz="11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30</a:t>
                      </a:r>
                      <a:endParaRPr lang="en-US" altLang="ko-KR" sz="11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7050</a:t>
                      </a:r>
                      <a:endParaRPr lang="en-US" altLang="ko-KR" sz="11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50</a:t>
                      </a:r>
                      <a:endParaRPr lang="en-US" altLang="ko-KR" sz="11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11650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1" marR="9351" marT="935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979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NTEL\Desktop\tqoonglobal-outli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539" y="6503217"/>
            <a:ext cx="1277144" cy="25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INTEL\Desktop\ㅂㅇㅁㄴㅇ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8" y="6492106"/>
            <a:ext cx="1325330" cy="27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직사각형 20"/>
          <p:cNvSpPr/>
          <p:nvPr/>
        </p:nvSpPr>
        <p:spPr>
          <a:xfrm>
            <a:off x="-324544" y="3140968"/>
            <a:ext cx="3352097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39552" y="1916832"/>
            <a:ext cx="8136904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선박 운송료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 1CBM 24</a:t>
            </a: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만 원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ko-KR" alt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일본내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배송비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별도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algn="ctr"/>
            <a:endParaRPr lang="en-US" altLang="ko-KR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항공수송 불가 상품</a:t>
            </a:r>
            <a:r>
              <a:rPr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ko-KR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위험물</a:t>
            </a:r>
            <a:r>
              <a:rPr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대형제품</a:t>
            </a:r>
            <a:r>
              <a:rPr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저가품 등</a:t>
            </a:r>
            <a:r>
              <a:rPr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수송에 적합</a:t>
            </a:r>
            <a:endParaRPr lang="en-US" altLang="ko-KR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altLang="ko-KR" sz="800" b="1" dirty="0" smtClean="0">
              <a:solidFill>
                <a:srgbClr val="FF0000"/>
              </a:solidFill>
            </a:endParaRPr>
          </a:p>
          <a:p>
            <a:pPr algn="ctr"/>
            <a:r>
              <a:rPr lang="ko-KR" altLang="en-US" sz="4000" b="1" dirty="0" smtClean="0">
                <a:solidFill>
                  <a:srgbClr val="C00000"/>
                </a:solidFill>
              </a:rPr>
              <a:t>최단 </a:t>
            </a:r>
            <a:r>
              <a:rPr lang="en-US" altLang="ko-KR" sz="4000" b="1" dirty="0" smtClean="0">
                <a:solidFill>
                  <a:srgbClr val="C00000"/>
                </a:solidFill>
              </a:rPr>
              <a:t>3</a:t>
            </a:r>
            <a:r>
              <a:rPr lang="ko-KR" altLang="en-US" sz="4000" b="1" dirty="0" smtClean="0">
                <a:solidFill>
                  <a:srgbClr val="C00000"/>
                </a:solidFill>
              </a:rPr>
              <a:t>일 이내 고객수취</a:t>
            </a:r>
            <a:endParaRPr lang="ko-KR" altLang="en-US" sz="4000" b="1" dirty="0">
              <a:solidFill>
                <a:srgbClr val="C00000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67544" y="483787"/>
            <a:ext cx="468052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000" dirty="0">
                <a:solidFill>
                  <a:schemeClr val="accent1">
                    <a:lumMod val="50000"/>
                  </a:schemeClr>
                </a:solidFill>
                <a:latin typeface="+mj-ea"/>
              </a:rPr>
              <a:t>물류</a:t>
            </a:r>
            <a:r>
              <a:rPr lang="en-US" altLang="ko-KR" sz="4000" dirty="0" smtClean="0">
                <a:solidFill>
                  <a:schemeClr val="accent1">
                    <a:lumMod val="50000"/>
                  </a:schemeClr>
                </a:solidFill>
                <a:latin typeface="+mj-ea"/>
              </a:rPr>
              <a:t>(</a:t>
            </a:r>
            <a:r>
              <a:rPr lang="ko-KR" altLang="en-US" sz="4000" dirty="0" smtClean="0">
                <a:solidFill>
                  <a:schemeClr val="accent1">
                    <a:lumMod val="50000"/>
                  </a:schemeClr>
                </a:solidFill>
                <a:latin typeface="+mj-ea"/>
              </a:rPr>
              <a:t>선</a:t>
            </a:r>
            <a:r>
              <a:rPr lang="ko-KR" altLang="en-US" sz="4000" dirty="0">
                <a:solidFill>
                  <a:schemeClr val="accent1">
                    <a:lumMod val="50000"/>
                  </a:schemeClr>
                </a:solidFill>
                <a:latin typeface="+mj-ea"/>
              </a:rPr>
              <a:t>박</a:t>
            </a:r>
            <a:r>
              <a:rPr lang="en-US" altLang="ko-KR" sz="4000" dirty="0" smtClean="0">
                <a:solidFill>
                  <a:schemeClr val="accent1">
                    <a:lumMod val="50000"/>
                  </a:schemeClr>
                </a:solidFill>
                <a:latin typeface="+mj-ea"/>
              </a:rPr>
              <a:t>)</a:t>
            </a:r>
            <a:endParaRPr lang="en-US" altLang="ko-KR" sz="4000" dirty="0">
              <a:solidFill>
                <a:schemeClr val="accent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30" name="직선 연결선 29"/>
          <p:cNvCxnSpPr/>
          <p:nvPr/>
        </p:nvCxnSpPr>
        <p:spPr>
          <a:xfrm>
            <a:off x="467544" y="1196752"/>
            <a:ext cx="8136904" cy="0"/>
          </a:xfrm>
          <a:prstGeom prst="line">
            <a:avLst/>
          </a:prstGeom>
          <a:ln w="28575" cmpd="sng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2051720" y="4005064"/>
            <a:ext cx="3312368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mtClean="0">
                <a:solidFill>
                  <a:schemeClr val="bg1"/>
                </a:solidFill>
              </a:rPr>
              <a:t>부산</a:t>
            </a:r>
            <a:r>
              <a:rPr lang="en-US" altLang="ko-KR" b="1" smtClean="0">
                <a:solidFill>
                  <a:schemeClr val="bg1"/>
                </a:solidFill>
              </a:rPr>
              <a:t>CI</a:t>
            </a:r>
            <a:endParaRPr lang="ko-KR" altLang="en-US" b="1">
              <a:solidFill>
                <a:schemeClr val="bg1"/>
              </a:solidFill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-324544" y="3573016"/>
            <a:ext cx="3352097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0" name="다이어그램 49"/>
          <p:cNvGraphicFramePr/>
          <p:nvPr/>
        </p:nvGraphicFramePr>
        <p:xfrm>
          <a:off x="251520" y="3429000"/>
          <a:ext cx="864096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1" name="직사각형 50"/>
          <p:cNvSpPr/>
          <p:nvPr/>
        </p:nvSpPr>
        <p:spPr>
          <a:xfrm>
            <a:off x="323528" y="5805264"/>
            <a:ext cx="122413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9</a:t>
            </a:r>
            <a:r>
              <a:rPr lang="ko-KR" altLang="en-US" b="1" smtClean="0">
                <a:solidFill>
                  <a:schemeClr val="tx2">
                    <a:lumMod val="75000"/>
                  </a:schemeClr>
                </a:solidFill>
              </a:rPr>
              <a:t>시</a:t>
            </a:r>
            <a:r>
              <a:rPr lang="en-US" altLang="ko-KR" sz="1200" b="1" smtClean="0">
                <a:solidFill>
                  <a:schemeClr val="tx2">
                    <a:lumMod val="75000"/>
                  </a:schemeClr>
                </a:solidFill>
              </a:rPr>
              <a:t>(D+1)</a:t>
            </a:r>
            <a:endParaRPr lang="ko-KR" altLang="en-US" sz="1200" b="1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251520" y="5157192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bg1"/>
                </a:solidFill>
              </a:rPr>
              <a:t>부산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CY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107504" y="5445224"/>
            <a:ext cx="158417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mtClean="0">
                <a:solidFill>
                  <a:schemeClr val="bg1"/>
                </a:solidFill>
              </a:rPr>
              <a:t>입고</a:t>
            </a:r>
            <a:r>
              <a:rPr lang="en-US" altLang="ko-KR" b="1" smtClean="0">
                <a:solidFill>
                  <a:schemeClr val="bg1"/>
                </a:solidFill>
              </a:rPr>
              <a:t>&amp;</a:t>
            </a:r>
            <a:r>
              <a:rPr lang="ko-KR" altLang="en-US" b="1" smtClean="0">
                <a:solidFill>
                  <a:schemeClr val="bg1"/>
                </a:solidFill>
              </a:rPr>
              <a:t>선적</a:t>
            </a:r>
            <a:endParaRPr lang="ko-KR" altLang="en-US" b="1">
              <a:solidFill>
                <a:schemeClr val="bg1"/>
              </a:solidFill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5796136" y="5877272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18</a:t>
            </a:r>
            <a:r>
              <a:rPr lang="ko-KR" altLang="en-US" b="1" smtClean="0">
                <a:solidFill>
                  <a:schemeClr val="tx2">
                    <a:lumMod val="75000"/>
                  </a:schemeClr>
                </a:solidFill>
              </a:rPr>
              <a:t>시</a:t>
            </a:r>
            <a:r>
              <a:rPr lang="en-US" altLang="ko-KR" sz="1200" b="1" smtClean="0">
                <a:solidFill>
                  <a:schemeClr val="tx2">
                    <a:lumMod val="75000"/>
                  </a:schemeClr>
                </a:solidFill>
              </a:rPr>
              <a:t>(D+2)</a:t>
            </a:r>
            <a:endParaRPr lang="ko-KR" altLang="en-US" sz="12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7668344" y="5877272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9</a:t>
            </a:r>
            <a:r>
              <a:rPr lang="ko-KR" altLang="en-US" b="1" smtClean="0">
                <a:solidFill>
                  <a:schemeClr val="tx2">
                    <a:lumMod val="75000"/>
                  </a:schemeClr>
                </a:solidFill>
              </a:rPr>
              <a:t>시</a:t>
            </a:r>
            <a:r>
              <a:rPr lang="en-US" altLang="ko-KR" sz="1200" b="1" smtClean="0">
                <a:solidFill>
                  <a:schemeClr val="tx2">
                    <a:lumMod val="75000"/>
                  </a:schemeClr>
                </a:solidFill>
              </a:rPr>
              <a:t>(D+3)</a:t>
            </a:r>
            <a:endParaRPr lang="ko-KR" altLang="en-US" sz="1200" b="1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39" name="그룹 38"/>
          <p:cNvGrpSpPr/>
          <p:nvPr/>
        </p:nvGrpSpPr>
        <p:grpSpPr>
          <a:xfrm>
            <a:off x="239707" y="3796354"/>
            <a:ext cx="1307957" cy="784774"/>
            <a:chOff x="4219" y="1659840"/>
            <a:chExt cx="1307957" cy="784774"/>
          </a:xfrm>
        </p:grpSpPr>
        <p:sp>
          <p:nvSpPr>
            <p:cNvPr id="43" name="모서리가 둥근 직사각형 42"/>
            <p:cNvSpPr/>
            <p:nvPr/>
          </p:nvSpPr>
          <p:spPr>
            <a:xfrm>
              <a:off x="4219" y="1659840"/>
              <a:ext cx="1307957" cy="78477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모서리가 둥근 직사각형 4"/>
            <p:cNvSpPr/>
            <p:nvPr/>
          </p:nvSpPr>
          <p:spPr>
            <a:xfrm>
              <a:off x="27204" y="1682825"/>
              <a:ext cx="1261987" cy="7388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400" b="1" kern="1200" smtClean="0"/>
                <a:t>티쿤</a:t>
              </a:r>
              <a:endParaRPr lang="ko-KR" altLang="en-US" sz="2400" b="1" kern="1200"/>
            </a:p>
          </p:txBody>
        </p:sp>
      </p:grpSp>
      <p:grpSp>
        <p:nvGrpSpPr>
          <p:cNvPr id="40" name="그룹 39"/>
          <p:cNvGrpSpPr/>
          <p:nvPr/>
        </p:nvGrpSpPr>
        <p:grpSpPr>
          <a:xfrm rot="5400000">
            <a:off x="707111" y="4629593"/>
            <a:ext cx="277287" cy="324373"/>
            <a:chOff x="1442972" y="1890041"/>
            <a:chExt cx="277287" cy="324373"/>
          </a:xfrm>
        </p:grpSpPr>
        <p:sp>
          <p:nvSpPr>
            <p:cNvPr id="41" name="오른쪽 화살표 40"/>
            <p:cNvSpPr/>
            <p:nvPr/>
          </p:nvSpPr>
          <p:spPr>
            <a:xfrm>
              <a:off x="1442972" y="1890041"/>
              <a:ext cx="277287" cy="32437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오른쪽 화살표 6"/>
            <p:cNvSpPr/>
            <p:nvPr/>
          </p:nvSpPr>
          <p:spPr>
            <a:xfrm>
              <a:off x="1442972" y="1954916"/>
              <a:ext cx="194101" cy="1946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900" kern="1200"/>
            </a:p>
          </p:txBody>
        </p:sp>
      </p:grpSp>
      <p:sp>
        <p:nvSpPr>
          <p:cNvPr id="45" name="직사각형 44"/>
          <p:cNvSpPr/>
          <p:nvPr/>
        </p:nvSpPr>
        <p:spPr>
          <a:xfrm>
            <a:off x="1187624" y="4365104"/>
            <a:ext cx="122413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2">
                    <a:lumMod val="75000"/>
                  </a:schemeClr>
                </a:solidFill>
              </a:rPr>
              <a:t>18</a:t>
            </a:r>
            <a:r>
              <a:rPr lang="ko-KR" altLang="en-US" b="1" dirty="0" smtClean="0">
                <a:solidFill>
                  <a:schemeClr val="tx2">
                    <a:lumMod val="75000"/>
                  </a:schemeClr>
                </a:solidFill>
              </a:rPr>
              <a:t>시</a:t>
            </a:r>
            <a:endParaRPr lang="ko-KR" altLang="en-US" sz="1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ko-KR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2267744" y="5805264"/>
            <a:ext cx="122413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15</a:t>
            </a:r>
            <a:r>
              <a:rPr lang="ko-KR" altLang="en-US" b="1" smtClean="0">
                <a:solidFill>
                  <a:schemeClr val="tx2">
                    <a:lumMod val="75000"/>
                  </a:schemeClr>
                </a:solidFill>
              </a:rPr>
              <a:t>시</a:t>
            </a:r>
            <a:r>
              <a:rPr lang="en-US" altLang="ko-KR" sz="1200" b="1" smtClean="0">
                <a:solidFill>
                  <a:schemeClr val="tx2">
                    <a:lumMod val="75000"/>
                  </a:schemeClr>
                </a:solidFill>
              </a:rPr>
              <a:t>(D+1)</a:t>
            </a:r>
            <a:endParaRPr lang="ko-KR" altLang="en-US" sz="1200" b="1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3995936" y="5805264"/>
            <a:ext cx="122413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12</a:t>
            </a:r>
            <a:r>
              <a:rPr lang="ko-KR" altLang="en-US" b="1" smtClean="0">
                <a:solidFill>
                  <a:schemeClr val="tx2">
                    <a:lumMod val="75000"/>
                  </a:schemeClr>
                </a:solidFill>
              </a:rPr>
              <a:t>시</a:t>
            </a:r>
            <a:r>
              <a:rPr lang="en-US" altLang="ko-KR" sz="1200" b="1" smtClean="0">
                <a:solidFill>
                  <a:schemeClr val="tx2">
                    <a:lumMod val="75000"/>
                  </a:schemeClr>
                </a:solidFill>
              </a:rPr>
              <a:t>(D+2)</a:t>
            </a:r>
            <a:endParaRPr lang="ko-KR" altLang="en-US" sz="1200" b="1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94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>
            <a:off x="6761461" y="3861181"/>
            <a:ext cx="1440160" cy="230425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직사각형 23"/>
          <p:cNvSpPr/>
          <p:nvPr/>
        </p:nvSpPr>
        <p:spPr>
          <a:xfrm>
            <a:off x="3851920" y="3933056"/>
            <a:ext cx="1440160" cy="2232248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757961" y="3873778"/>
            <a:ext cx="1440160" cy="2232248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6372200" y="1628799"/>
            <a:ext cx="2168550" cy="2088233"/>
          </a:xfrm>
          <a:prstGeom prst="ellipse">
            <a:avLst/>
          </a:prstGeom>
          <a:solidFill>
            <a:srgbClr val="FF0000">
              <a:alpha val="5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spc="-60" dirty="0" smtClean="0">
                <a:solidFill>
                  <a:schemeClr val="bg1"/>
                </a:solidFill>
                <a:latin typeface="+mn-ea"/>
              </a:rPr>
              <a:t>해외쇼핑몰 입점</a:t>
            </a:r>
            <a:endParaRPr lang="en-US" altLang="ko-KR" sz="2000" b="1" spc="-6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Shape 42"/>
          <p:cNvSpPr/>
          <p:nvPr/>
        </p:nvSpPr>
        <p:spPr>
          <a:xfrm>
            <a:off x="6869473" y="3884453"/>
            <a:ext cx="1224136" cy="225771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0658" tIns="20658" rIns="20658" bIns="20658" anchor="ctr">
            <a:spAutoFit/>
          </a:bodyPr>
          <a:lstStyle/>
          <a:p>
            <a:pPr algn="ctr">
              <a:defRPr sz="1800"/>
            </a:pPr>
            <a:r>
              <a:rPr lang="en-US" altLang="ko-KR" sz="1600" b="1" spc="-150" dirty="0">
                <a:solidFill>
                  <a:schemeClr val="accent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Amazon</a:t>
            </a:r>
          </a:p>
          <a:p>
            <a:pPr algn="ctr">
              <a:defRPr sz="1800"/>
            </a:pPr>
            <a:r>
              <a:rPr lang="en-US" altLang="ko-KR" sz="1600" b="1" spc="-150" dirty="0" err="1" smtClean="0">
                <a:solidFill>
                  <a:schemeClr val="accent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Tmall</a:t>
            </a:r>
            <a:endParaRPr lang="en-US" altLang="ko-KR" sz="1600" b="1" spc="-150" dirty="0" smtClean="0">
              <a:solidFill>
                <a:schemeClr val="accent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defRPr sz="1800"/>
            </a:pPr>
            <a:r>
              <a:rPr lang="en-US" altLang="ko-KR" sz="1600" b="1" spc="-150" dirty="0" err="1" smtClean="0">
                <a:solidFill>
                  <a:schemeClr val="accent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Rakuten</a:t>
            </a:r>
            <a:endParaRPr lang="en-US" altLang="ko-KR" sz="1600" b="1" spc="-150" dirty="0" smtClean="0">
              <a:solidFill>
                <a:schemeClr val="accent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defRPr sz="1800"/>
            </a:pPr>
            <a:r>
              <a:rPr lang="en-US" altLang="ko-KR" sz="1600" b="1" spc="-150" dirty="0" smtClean="0">
                <a:solidFill>
                  <a:schemeClr val="accent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Qoo10</a:t>
            </a:r>
          </a:p>
          <a:p>
            <a:pPr algn="ctr">
              <a:defRPr sz="1800"/>
            </a:pPr>
            <a:r>
              <a:rPr lang="en-US" altLang="ko-KR" sz="3200" b="1" spc="-1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VS</a:t>
            </a:r>
          </a:p>
          <a:p>
            <a:pPr algn="ctr">
              <a:defRPr sz="1800"/>
            </a:pPr>
            <a:r>
              <a:rPr lang="en-US" altLang="ko-KR" sz="1600" b="1" spc="-150" dirty="0" smtClean="0">
                <a:solidFill>
                  <a:schemeClr val="accent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11st</a:t>
            </a:r>
          </a:p>
          <a:p>
            <a:pPr algn="ctr">
              <a:defRPr sz="1800"/>
            </a:pPr>
            <a:r>
              <a:rPr lang="en-US" altLang="ko-KR" sz="1600" b="1" spc="-150" dirty="0" smtClean="0">
                <a:solidFill>
                  <a:schemeClr val="accent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Gmarket</a:t>
            </a:r>
          </a:p>
          <a:p>
            <a:pPr algn="ctr">
              <a:defRPr sz="1800"/>
            </a:pPr>
            <a:r>
              <a:rPr lang="en-US" altLang="ko-KR" sz="1600" b="1" spc="-150" dirty="0" smtClean="0">
                <a:solidFill>
                  <a:schemeClr val="accent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Auction</a:t>
            </a:r>
          </a:p>
        </p:txBody>
      </p:sp>
      <p:sp>
        <p:nvSpPr>
          <p:cNvPr id="11" name="타원 10"/>
          <p:cNvSpPr/>
          <p:nvPr/>
        </p:nvSpPr>
        <p:spPr>
          <a:xfrm>
            <a:off x="393766" y="1484784"/>
            <a:ext cx="2168550" cy="2088233"/>
          </a:xfrm>
          <a:prstGeom prst="ellipse">
            <a:avLst/>
          </a:prstGeom>
          <a:solidFill>
            <a:srgbClr val="92D050">
              <a:alpha val="57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spc="-60" dirty="0" smtClean="0">
                <a:solidFill>
                  <a:srgbClr val="0070C0"/>
                </a:solidFill>
                <a:latin typeface="+mn-ea"/>
              </a:rPr>
              <a:t>현지화</a:t>
            </a:r>
            <a:endParaRPr lang="en-US" altLang="ko-KR" sz="2000" b="1" spc="-60" dirty="0" smtClean="0">
              <a:solidFill>
                <a:srgbClr val="0070C0"/>
              </a:solidFill>
              <a:latin typeface="+mn-ea"/>
            </a:endParaRPr>
          </a:p>
          <a:p>
            <a:pPr algn="ctr"/>
            <a:r>
              <a:rPr lang="ko-KR" altLang="en-US" sz="2000" b="1" spc="-60" dirty="0" smtClean="0">
                <a:solidFill>
                  <a:srgbClr val="0070C0"/>
                </a:solidFill>
                <a:latin typeface="+mn-ea"/>
              </a:rPr>
              <a:t>독립몰</a:t>
            </a:r>
            <a:endParaRPr lang="en-US" altLang="ko-KR" sz="2000" b="1" spc="-60" dirty="0" smtClean="0">
              <a:solidFill>
                <a:srgbClr val="0070C0"/>
              </a:solidFill>
              <a:latin typeface="+mn-ea"/>
            </a:endParaRPr>
          </a:p>
          <a:p>
            <a:pPr algn="ctr"/>
            <a:r>
              <a:rPr lang="ko-KR" altLang="en-US" sz="2000" b="1" spc="-60" dirty="0" smtClean="0">
                <a:solidFill>
                  <a:srgbClr val="0070C0"/>
                </a:solidFill>
                <a:latin typeface="+mn-ea"/>
              </a:rPr>
              <a:t>해외직판</a:t>
            </a:r>
            <a:endParaRPr lang="en-US" altLang="ko-KR" sz="2000" b="1" spc="-6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3491880" y="1628800"/>
            <a:ext cx="2168550" cy="2088233"/>
          </a:xfrm>
          <a:prstGeom prst="ellipse">
            <a:avLst/>
          </a:prstGeom>
          <a:solidFill>
            <a:srgbClr val="FFC000">
              <a:alpha val="57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spc="-6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역직구</a:t>
            </a:r>
            <a:endParaRPr lang="en-US" altLang="ko-KR" sz="2000" b="1" spc="-6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5" name="Shape 42"/>
          <p:cNvSpPr/>
          <p:nvPr/>
        </p:nvSpPr>
        <p:spPr>
          <a:xfrm>
            <a:off x="3964087" y="4722821"/>
            <a:ext cx="1224136" cy="5341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0658" tIns="20658" rIns="20658" bIns="20658" anchor="ctr">
            <a:spAutoFit/>
          </a:bodyPr>
          <a:lstStyle/>
          <a:p>
            <a:pPr algn="ctr">
              <a:defRPr sz="1800"/>
            </a:pPr>
            <a:r>
              <a:rPr lang="en-US" altLang="ko-KR" sz="1600" b="1" spc="-150" dirty="0" smtClean="0">
                <a:solidFill>
                  <a:schemeClr val="accent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Stylenanda</a:t>
            </a:r>
          </a:p>
          <a:p>
            <a:pPr algn="ctr">
              <a:defRPr sz="1800"/>
            </a:pPr>
            <a:r>
              <a:rPr lang="en-US" altLang="ko-KR" sz="1600" b="1" spc="-150" dirty="0" smtClean="0">
                <a:solidFill>
                  <a:schemeClr val="accent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Nanning9</a:t>
            </a:r>
            <a:endParaRPr lang="en-US" altLang="ko-KR" sz="1600" b="1" spc="-150" dirty="0">
              <a:solidFill>
                <a:schemeClr val="accent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Shape 42"/>
          <p:cNvSpPr/>
          <p:nvPr/>
        </p:nvSpPr>
        <p:spPr>
          <a:xfrm>
            <a:off x="865973" y="4599712"/>
            <a:ext cx="1224136" cy="7803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0658" tIns="20658" rIns="20658" bIns="20658" anchor="ctr">
            <a:spAutoFit/>
          </a:bodyPr>
          <a:lstStyle/>
          <a:p>
            <a:pPr algn="ctr">
              <a:defRPr sz="1800"/>
            </a:pPr>
            <a:r>
              <a:rPr lang="en-US" altLang="ko-KR" sz="1600" b="1" spc="-150" dirty="0" smtClean="0">
                <a:solidFill>
                  <a:schemeClr val="accent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Thejamy.com</a:t>
            </a:r>
          </a:p>
          <a:p>
            <a:pPr algn="ctr">
              <a:defRPr sz="1800"/>
            </a:pPr>
            <a:r>
              <a:rPr lang="en-US" altLang="ko-KR" sz="1600" b="1" spc="-150" dirty="0" smtClean="0">
                <a:solidFill>
                  <a:schemeClr val="accent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Dholic.jp</a:t>
            </a:r>
          </a:p>
          <a:p>
            <a:pPr algn="ctr">
              <a:defRPr sz="1800"/>
            </a:pPr>
            <a:r>
              <a:rPr lang="en-US" altLang="ko-KR" sz="1600" b="1" spc="-150" dirty="0" smtClean="0">
                <a:solidFill>
                  <a:schemeClr val="accent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Adprint.jp</a:t>
            </a:r>
          </a:p>
        </p:txBody>
      </p:sp>
      <p:pic>
        <p:nvPicPr>
          <p:cNvPr id="18" name="Picture 2" descr="C:\Users\INTEL\Desktop\tqoonglobal-outl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539" y="6503217"/>
            <a:ext cx="1277144" cy="25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INTEL\Desktop\ㅂㅇㅁㄴㅇ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8" y="6492106"/>
            <a:ext cx="1325330" cy="27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제목 1"/>
          <p:cNvSpPr txBox="1">
            <a:spLocks/>
          </p:cNvSpPr>
          <p:nvPr/>
        </p:nvSpPr>
        <p:spPr>
          <a:xfrm>
            <a:off x="461355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온라인 해외수출 방식</a:t>
            </a:r>
            <a:endParaRPr kumimoji="0" lang="ko-KR" altLang="en-US" sz="40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925784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ko-KR" altLang="en-US" dirty="0" smtClean="0"/>
              <a:t>티쿤글로벌 비즈니스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1916832"/>
            <a:ext cx="7848872" cy="4176464"/>
          </a:xfrm>
        </p:spPr>
        <p:txBody>
          <a:bodyPr>
            <a:normAutofit lnSpcReduction="10000"/>
          </a:bodyPr>
          <a:lstStyle/>
          <a:p>
            <a:r>
              <a:rPr lang="ko-KR" altLang="en-US" dirty="0" smtClean="0"/>
              <a:t>해외직</a:t>
            </a:r>
            <a:r>
              <a:rPr lang="ko-KR" altLang="en-US" dirty="0"/>
              <a:t>판</a:t>
            </a:r>
            <a:r>
              <a:rPr lang="ko-KR" altLang="en-US" dirty="0" smtClean="0"/>
              <a:t> 플랫폼 운영과 지원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sz="2400" dirty="0"/>
              <a:t> </a:t>
            </a:r>
            <a:r>
              <a:rPr lang="ko-KR" altLang="en-US" sz="2400" dirty="0" smtClean="0"/>
              <a:t> 한국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일본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중국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싱가포르에 현지 법인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 smtClean="0"/>
              <a:t>  </a:t>
            </a:r>
            <a:r>
              <a:rPr lang="ko-KR" altLang="en-US" sz="2400" dirty="0" smtClean="0"/>
              <a:t>일본에 창고 운영 </a:t>
            </a:r>
            <a:endParaRPr lang="en-US" altLang="ko-KR" sz="2400" dirty="0" smtClean="0"/>
          </a:p>
          <a:p>
            <a:r>
              <a:rPr lang="ko-KR" altLang="en-US" dirty="0" smtClean="0"/>
              <a:t>지금까지 </a:t>
            </a:r>
            <a:r>
              <a:rPr lang="en-US" altLang="ko-KR" dirty="0" smtClean="0"/>
              <a:t>46</a:t>
            </a:r>
            <a:r>
              <a:rPr lang="ko-KR" altLang="en-US" dirty="0" smtClean="0"/>
              <a:t>개 사이트 오픈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sz="2400" dirty="0" smtClean="0"/>
              <a:t>   </a:t>
            </a:r>
            <a:r>
              <a:rPr lang="ko-KR" altLang="en-US" sz="2400" dirty="0" smtClean="0"/>
              <a:t>폐점 </a:t>
            </a:r>
            <a:r>
              <a:rPr lang="en-US" altLang="ko-KR" sz="2400" dirty="0" smtClean="0"/>
              <a:t>7</a:t>
            </a:r>
            <a:r>
              <a:rPr lang="ko-KR" altLang="en-US" sz="2400" dirty="0" smtClean="0"/>
              <a:t>개</a:t>
            </a:r>
            <a:r>
              <a:rPr lang="en-US" altLang="ko-KR" sz="2400" dirty="0" smtClean="0"/>
              <a:t>, </a:t>
            </a:r>
            <a:r>
              <a:rPr lang="ko-KR" altLang="en-US" sz="2400" dirty="0" err="1" smtClean="0"/>
              <a:t>운영중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39</a:t>
            </a:r>
            <a:r>
              <a:rPr lang="ko-KR" altLang="en-US" sz="2400" dirty="0" smtClean="0"/>
              <a:t>개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 smtClean="0"/>
              <a:t>   </a:t>
            </a:r>
            <a:r>
              <a:rPr lang="ko-KR" altLang="en-US" sz="2400" dirty="0" smtClean="0"/>
              <a:t>한</a:t>
            </a:r>
            <a:r>
              <a:rPr lang="en-US" altLang="ko-KR" sz="2400" dirty="0" smtClean="0"/>
              <a:t>→</a:t>
            </a:r>
            <a:r>
              <a:rPr lang="ko-KR" altLang="en-US" sz="2400" dirty="0" smtClean="0"/>
              <a:t>일 </a:t>
            </a:r>
            <a:r>
              <a:rPr lang="en-US" altLang="ko-KR" sz="2400" dirty="0" smtClean="0"/>
              <a:t>36</a:t>
            </a:r>
            <a:r>
              <a:rPr lang="ko-KR" altLang="en-US" sz="2400" dirty="0" smtClean="0"/>
              <a:t>개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</a:t>
            </a:r>
            <a:r>
              <a:rPr lang="ko-KR" altLang="en-US" sz="2400" dirty="0" smtClean="0"/>
              <a:t>중</a:t>
            </a:r>
            <a:r>
              <a:rPr lang="en-US" altLang="ko-KR" sz="2400" dirty="0" smtClean="0"/>
              <a:t>→</a:t>
            </a:r>
            <a:r>
              <a:rPr lang="ko-KR" altLang="en-US" sz="2400" dirty="0" smtClean="0"/>
              <a:t>일 </a:t>
            </a:r>
            <a:r>
              <a:rPr lang="en-US" altLang="ko-KR" sz="2400" dirty="0" smtClean="0"/>
              <a:t>2</a:t>
            </a:r>
            <a:r>
              <a:rPr lang="ko-KR" altLang="en-US" sz="2400" dirty="0" smtClean="0"/>
              <a:t>개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</a:t>
            </a:r>
            <a:r>
              <a:rPr lang="ko-KR" altLang="en-US" sz="2400" dirty="0" smtClean="0"/>
              <a:t>한</a:t>
            </a:r>
            <a:r>
              <a:rPr lang="en-US" altLang="ko-KR" sz="2400" dirty="0" smtClean="0"/>
              <a:t>→</a:t>
            </a:r>
            <a:r>
              <a:rPr lang="ko-KR" altLang="en-US" sz="2400" dirty="0" smtClean="0"/>
              <a:t>싱가포르 </a:t>
            </a:r>
            <a:r>
              <a:rPr lang="en-US" altLang="ko-KR" sz="2400" dirty="0" smtClean="0"/>
              <a:t>1</a:t>
            </a:r>
            <a:r>
              <a:rPr lang="ko-KR" altLang="en-US" sz="2400" dirty="0" smtClean="0"/>
              <a:t>개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 smtClean="0"/>
              <a:t>   </a:t>
            </a:r>
            <a:r>
              <a:rPr lang="en-US" altLang="ko-KR" sz="2400" dirty="0" smtClean="0">
                <a:solidFill>
                  <a:srgbClr val="0000FF"/>
                </a:solidFill>
              </a:rPr>
              <a:t>(※) </a:t>
            </a:r>
            <a:r>
              <a:rPr lang="ko-KR" altLang="en-US" sz="2400" dirty="0" smtClean="0">
                <a:solidFill>
                  <a:srgbClr val="0000FF"/>
                </a:solidFill>
              </a:rPr>
              <a:t>이 중 </a:t>
            </a:r>
            <a:r>
              <a:rPr lang="en-US" altLang="ko-KR" sz="2400" dirty="0" smtClean="0">
                <a:solidFill>
                  <a:srgbClr val="0000FF"/>
                </a:solidFill>
              </a:rPr>
              <a:t>6</a:t>
            </a:r>
            <a:r>
              <a:rPr lang="ko-KR" altLang="en-US" sz="2400" dirty="0" smtClean="0">
                <a:solidFill>
                  <a:srgbClr val="0000FF"/>
                </a:solidFill>
              </a:rPr>
              <a:t>개는 직영</a:t>
            </a:r>
            <a:endParaRPr lang="en-US" altLang="ko-KR" sz="24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altLang="ko-KR" sz="24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85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3704730" cy="369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해외직판 이해와 노하우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 err="1" smtClean="0"/>
              <a:t>독립몰</a:t>
            </a:r>
            <a:r>
              <a:rPr lang="ko-KR" altLang="en-US" sz="2400" dirty="0" smtClean="0"/>
              <a:t> 해외직판은 회원을 한 명 한 명 직접 모아야 한다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그러므로 티쿤을 이용한다고 해도 손익분기점을 넘을 때까지 시간이 많이 걸리고 돈도 많이 들어간다</a:t>
            </a:r>
            <a:r>
              <a:rPr lang="en-US" altLang="ko-KR" sz="2400" dirty="0" smtClean="0"/>
              <a:t>.</a:t>
            </a:r>
          </a:p>
          <a:p>
            <a:r>
              <a:rPr lang="ko-KR" altLang="en-US" sz="2400" dirty="0"/>
              <a:t>이 비용은 국내에서 쇼핑몰</a:t>
            </a: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   </a:t>
            </a:r>
            <a:r>
              <a:rPr lang="ko-KR" altLang="en-US" sz="2400" dirty="0"/>
              <a:t>을 운영해도 마찬가지로 </a:t>
            </a:r>
            <a:r>
              <a:rPr lang="ko-KR" altLang="en-US" sz="2400" dirty="0" smtClean="0"/>
              <a:t>든다</a:t>
            </a:r>
            <a:r>
              <a:rPr lang="en-US" altLang="ko-KR" sz="2400" dirty="0" smtClean="0"/>
              <a:t>.</a:t>
            </a:r>
          </a:p>
          <a:p>
            <a:r>
              <a:rPr lang="ko-KR" altLang="en-US" sz="2400" dirty="0" smtClean="0"/>
              <a:t>대신 계속 성장한다</a:t>
            </a:r>
            <a:r>
              <a:rPr lang="en-US" altLang="ko-KR" sz="2400" dirty="0" smtClean="0"/>
              <a:t>.</a:t>
            </a:r>
          </a:p>
          <a:p>
            <a:r>
              <a:rPr lang="ko-KR" altLang="en-US" sz="2400" dirty="0" smtClean="0"/>
              <a:t>한 나라에서 성공하면 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</a:t>
            </a:r>
            <a:r>
              <a:rPr lang="ko-KR" altLang="en-US" sz="2400" dirty="0" smtClean="0"/>
              <a:t>다른 나라에 쉽게 나갈 수 있다</a:t>
            </a:r>
            <a:r>
              <a:rPr lang="en-US" altLang="ko-KR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5658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해외직판 이해와 노하우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 smtClean="0"/>
              <a:t>반드시 전담 조직이 있어야 한다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부대사업처럼 해서는 실패한다</a:t>
            </a:r>
            <a:r>
              <a:rPr lang="en-US" altLang="ko-KR" sz="2400" dirty="0" smtClean="0"/>
              <a:t>.</a:t>
            </a:r>
          </a:p>
          <a:p>
            <a:r>
              <a:rPr lang="ko-KR" altLang="en-US" sz="2400" dirty="0"/>
              <a:t>첫 번째 원어민은 본부장급이어야 한다</a:t>
            </a:r>
            <a:r>
              <a:rPr lang="en-US" altLang="ko-KR" sz="2400" dirty="0"/>
              <a:t>. </a:t>
            </a:r>
            <a:r>
              <a:rPr lang="ko-KR" altLang="en-US" sz="2400" dirty="0"/>
              <a:t>본부장급 원어민을 구하는 데 돈을 아끼지 말 것</a:t>
            </a:r>
            <a:r>
              <a:rPr lang="en-US" altLang="ko-KR" sz="2400" dirty="0"/>
              <a:t>. </a:t>
            </a:r>
            <a:r>
              <a:rPr lang="ko-KR" altLang="en-US" sz="2400" dirty="0"/>
              <a:t>아니면 한국인 본부장</a:t>
            </a:r>
            <a:r>
              <a:rPr lang="en-US" altLang="ko-KR" sz="2400" dirty="0"/>
              <a:t>-</a:t>
            </a:r>
            <a:r>
              <a:rPr lang="ko-KR" altLang="en-US" sz="2400" dirty="0"/>
              <a:t>실무자 원어민 체제로 한다</a:t>
            </a:r>
            <a:r>
              <a:rPr lang="en-US" altLang="ko-KR" sz="2400" dirty="0" smtClean="0"/>
              <a:t>.</a:t>
            </a:r>
          </a:p>
          <a:p>
            <a:r>
              <a:rPr lang="ko-KR" altLang="en-US" sz="2400" dirty="0" smtClean="0"/>
              <a:t>시장 조사는 그 나라 해당 상품 상위 </a:t>
            </a:r>
            <a:r>
              <a:rPr lang="en-US" altLang="ko-KR" sz="2400" dirty="0" smtClean="0"/>
              <a:t>10</a:t>
            </a:r>
            <a:r>
              <a:rPr lang="ko-KR" altLang="en-US" sz="2400" dirty="0" smtClean="0"/>
              <a:t>개 사이트만 조사하면 된다</a:t>
            </a:r>
            <a:r>
              <a:rPr lang="en-US" altLang="ko-KR" sz="2400" dirty="0" smtClean="0"/>
              <a:t>.</a:t>
            </a:r>
          </a:p>
          <a:p>
            <a:r>
              <a:rPr lang="ko-KR" altLang="en-US" sz="2400" dirty="0" smtClean="0"/>
              <a:t>처음 홈페이지를 만들 때는 티쿤 협력사를 이용해서 만들 것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운영 방법을 배우고 이후 수정하는 것이 좋다</a:t>
            </a:r>
            <a:r>
              <a:rPr lang="en-US" altLang="ko-KR" sz="2400" dirty="0" smtClean="0"/>
              <a:t>.</a:t>
            </a:r>
          </a:p>
          <a:p>
            <a:r>
              <a:rPr lang="ko-KR" altLang="en-US" sz="2400" dirty="0" smtClean="0"/>
              <a:t>초기 </a:t>
            </a:r>
            <a:r>
              <a:rPr lang="ko-KR" altLang="en-US" sz="2400" dirty="0" err="1" smtClean="0"/>
              <a:t>웹마케팅은</a:t>
            </a:r>
            <a:r>
              <a:rPr lang="ko-KR" altLang="en-US" sz="2400" dirty="0" smtClean="0"/>
              <a:t> 티쿤 협력 마케팅 대행사를 통해 진행하고 내부 역량이 갖춰지면 직접 한다</a:t>
            </a:r>
            <a:r>
              <a:rPr lang="en-US" altLang="ko-KR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3301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해</a:t>
            </a:r>
            <a:r>
              <a:rPr lang="ko-KR" altLang="en-US" dirty="0"/>
              <a:t>외</a:t>
            </a:r>
            <a:r>
              <a:rPr lang="ko-KR" altLang="en-US" dirty="0" smtClean="0"/>
              <a:t>직판 이해와 노하우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r>
              <a:rPr lang="ko-KR" altLang="en-US" sz="2400" dirty="0" smtClean="0"/>
              <a:t>해외 전자상거래 사업의 핵심은 모객이다</a:t>
            </a:r>
            <a:r>
              <a:rPr lang="en-US" altLang="ko-KR" sz="2400" dirty="0" smtClean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71480"/>
            <a:ext cx="554461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598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해외직판 이해와 노하우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 smtClean="0"/>
              <a:t>오게 하고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모객</a:t>
            </a:r>
            <a:r>
              <a:rPr lang="en-US" altLang="ko-KR" sz="2400" dirty="0" smtClean="0"/>
              <a:t>), </a:t>
            </a:r>
            <a:r>
              <a:rPr lang="ko-KR" altLang="en-US" sz="2400" dirty="0" smtClean="0"/>
              <a:t>사게 하고</a:t>
            </a:r>
            <a:r>
              <a:rPr lang="en-US" altLang="ko-KR" sz="2400" dirty="0" smtClean="0"/>
              <a:t>, (</a:t>
            </a:r>
            <a:r>
              <a:rPr lang="ko-KR" altLang="en-US" sz="2400" dirty="0" smtClean="0"/>
              <a:t>단골</a:t>
            </a:r>
            <a:r>
              <a:rPr lang="en-US" altLang="ko-KR" sz="2400" dirty="0" smtClean="0"/>
              <a:t>) </a:t>
            </a:r>
            <a:r>
              <a:rPr lang="ko-KR" altLang="en-US" sz="2400" dirty="0" smtClean="0"/>
              <a:t>되게 하고</a:t>
            </a:r>
            <a:endParaRPr lang="en-US" altLang="ko-KR" sz="2400" dirty="0" smtClean="0"/>
          </a:p>
          <a:p>
            <a:r>
              <a:rPr lang="ko-KR" altLang="en-US" sz="2400" dirty="0" err="1" smtClean="0"/>
              <a:t>비브랜드</a:t>
            </a:r>
            <a:r>
              <a:rPr lang="ko-KR" altLang="en-US" sz="2400" dirty="0" smtClean="0"/>
              <a:t> 제품은 </a:t>
            </a:r>
            <a:r>
              <a:rPr lang="ko-KR" altLang="en-US" sz="2400" dirty="0" smtClean="0">
                <a:solidFill>
                  <a:srgbClr val="FF0000"/>
                </a:solidFill>
              </a:rPr>
              <a:t>박리다매</a:t>
            </a:r>
            <a:r>
              <a:rPr lang="ko-KR" altLang="en-US" sz="2400" dirty="0" smtClean="0"/>
              <a:t>가 매우 중요한 전략이다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티쿤은 부직포백과 일본 </a:t>
            </a:r>
            <a:r>
              <a:rPr lang="ko-KR" altLang="en-US" sz="2400" dirty="0" err="1" smtClean="0"/>
              <a:t>노보리를</a:t>
            </a:r>
            <a:r>
              <a:rPr lang="ko-KR" altLang="en-US" sz="2400" dirty="0" smtClean="0"/>
              <a:t> 중국서 생산한다</a:t>
            </a:r>
            <a:r>
              <a:rPr lang="en-US" altLang="ko-KR" sz="2400" dirty="0" smtClean="0"/>
              <a:t>. </a:t>
            </a:r>
            <a:r>
              <a:rPr lang="ko-KR" altLang="en-US" sz="2400" dirty="0" err="1" smtClean="0"/>
              <a:t>코스트코</a:t>
            </a:r>
            <a:r>
              <a:rPr lang="en-US" altLang="ko-KR" sz="2400" dirty="0" smtClean="0"/>
              <a:t>, </a:t>
            </a:r>
            <a:r>
              <a:rPr lang="ko-KR" altLang="en-US" sz="2400" dirty="0" err="1" smtClean="0"/>
              <a:t>이케아</a:t>
            </a:r>
            <a:r>
              <a:rPr lang="en-US" altLang="ko-KR" sz="2400" dirty="0" smtClean="0"/>
              <a:t>, </a:t>
            </a:r>
            <a:r>
              <a:rPr lang="ko-KR" altLang="en-US" sz="2400" dirty="0" err="1" smtClean="0"/>
              <a:t>백엔숍</a:t>
            </a:r>
            <a:r>
              <a:rPr lang="ko-KR" altLang="en-US" sz="2400" dirty="0" smtClean="0"/>
              <a:t> 전략</a:t>
            </a:r>
            <a:r>
              <a:rPr lang="en-US" altLang="ko-KR" sz="2400" dirty="0" smtClean="0"/>
              <a:t>.</a:t>
            </a:r>
          </a:p>
          <a:p>
            <a:r>
              <a:rPr lang="ko-KR" altLang="en-US" sz="2400" dirty="0" smtClean="0">
                <a:solidFill>
                  <a:srgbClr val="FF0000"/>
                </a:solidFill>
              </a:rPr>
              <a:t>품질</a:t>
            </a:r>
            <a:r>
              <a:rPr lang="ko-KR" altLang="en-US" sz="2400" dirty="0" smtClean="0"/>
              <a:t>은 관리하면 올라간다</a:t>
            </a:r>
            <a:r>
              <a:rPr lang="en-US" altLang="ko-KR" sz="2400" dirty="0" smtClean="0"/>
              <a:t>.</a:t>
            </a:r>
          </a:p>
          <a:p>
            <a:r>
              <a:rPr lang="ko-KR" altLang="en-US" sz="2400" dirty="0" smtClean="0">
                <a:solidFill>
                  <a:srgbClr val="FF0000"/>
                </a:solidFill>
              </a:rPr>
              <a:t>빠르다</a:t>
            </a:r>
            <a:r>
              <a:rPr lang="ko-KR" altLang="en-US" sz="2400" dirty="0" smtClean="0"/>
              <a:t>는 것도 매우 중요한 경쟁력이다</a:t>
            </a:r>
            <a:r>
              <a:rPr lang="en-US" altLang="ko-KR" sz="2400" dirty="0" smtClean="0"/>
              <a:t>. </a:t>
            </a:r>
            <a:r>
              <a:rPr lang="en-US" altLang="ko-KR" sz="2400" dirty="0" err="1" smtClean="0"/>
              <a:t>Adcup</a:t>
            </a:r>
            <a:r>
              <a:rPr lang="ko-KR" altLang="en-US" sz="2400" dirty="0" smtClean="0"/>
              <a:t>사는 </a:t>
            </a:r>
            <a:r>
              <a:rPr lang="en-US" altLang="ko-KR" sz="2400" dirty="0" smtClean="0"/>
              <a:t>7</a:t>
            </a:r>
            <a:r>
              <a:rPr lang="ko-KR" altLang="en-US" sz="2400" dirty="0" smtClean="0"/>
              <a:t>영업일 상품을 만들어서 급성장하게 되었다</a:t>
            </a:r>
            <a:r>
              <a:rPr lang="en-US" altLang="ko-KR" sz="2400" dirty="0" smtClean="0"/>
              <a:t>.</a:t>
            </a:r>
            <a:endParaRPr lang="en-US" altLang="ko-KR" sz="2400" dirty="0" smtClean="0"/>
          </a:p>
          <a:p>
            <a:r>
              <a:rPr lang="ko-KR" altLang="en-US" sz="2400" dirty="0" smtClean="0"/>
              <a:t>이용하기 </a:t>
            </a:r>
            <a:r>
              <a:rPr lang="ko-KR" altLang="en-US" sz="2400" dirty="0" smtClean="0">
                <a:solidFill>
                  <a:srgbClr val="FF0000"/>
                </a:solidFill>
              </a:rPr>
              <a:t>편리</a:t>
            </a:r>
            <a:r>
              <a:rPr lang="ko-KR" altLang="en-US" sz="2400" dirty="0" smtClean="0"/>
              <a:t>해야 한다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프로그램은 티쿤이 개선한다</a:t>
            </a:r>
            <a:r>
              <a:rPr lang="en-US" altLang="ko-KR" sz="2400" dirty="0" smtClean="0"/>
              <a:t>.</a:t>
            </a:r>
          </a:p>
          <a:p>
            <a:r>
              <a:rPr lang="ko-KR" altLang="en-US" sz="2400" dirty="0" smtClean="0"/>
              <a:t>전문몰이 되어야 한다</a:t>
            </a:r>
            <a:r>
              <a:rPr lang="en-US" altLang="ko-KR" sz="2400" dirty="0" smtClean="0"/>
              <a:t>. </a:t>
            </a:r>
            <a:r>
              <a:rPr lang="ko-KR" altLang="en-US" sz="2400" dirty="0" err="1" smtClean="0"/>
              <a:t>롱테일</a:t>
            </a:r>
            <a:r>
              <a:rPr lang="ko-KR" altLang="en-US" sz="2400" dirty="0" smtClean="0"/>
              <a:t> 이론을 기억해야 한다</a:t>
            </a:r>
            <a:r>
              <a:rPr lang="en-US" altLang="ko-KR" sz="2400" dirty="0" smtClean="0"/>
              <a:t>.</a:t>
            </a:r>
          </a:p>
          <a:p>
            <a:r>
              <a:rPr lang="en-US" altLang="ko-KR" sz="2400" dirty="0" smtClean="0"/>
              <a:t>B2C</a:t>
            </a:r>
            <a:r>
              <a:rPr lang="ko-KR" altLang="en-US" sz="2400" dirty="0" smtClean="0"/>
              <a:t>를 기본으로 하면서 </a:t>
            </a:r>
            <a:r>
              <a:rPr lang="en-US" altLang="ko-KR" sz="2400" dirty="0" smtClean="0"/>
              <a:t>B</a:t>
            </a:r>
            <a:r>
              <a:rPr lang="ko-KR" altLang="en-US" sz="2400" dirty="0" smtClean="0"/>
              <a:t>를</a:t>
            </a:r>
            <a:r>
              <a:rPr lang="en-US" altLang="ko-KR" sz="2400" dirty="0"/>
              <a:t> </a:t>
            </a:r>
            <a:r>
              <a:rPr lang="ko-KR" altLang="en-US" sz="2400" dirty="0" smtClean="0"/>
              <a:t>고객으로 만들어야 한다</a:t>
            </a:r>
            <a:r>
              <a:rPr lang="en-US" altLang="ko-KR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9778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NTEL\Desktop\tqoonglobal-outli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539" y="6503217"/>
            <a:ext cx="1277144" cy="25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INTEL\Desktop\ㅂㅇㅁㄴㅇ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8" y="6492106"/>
            <a:ext cx="1325330" cy="27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511660" y="2204864"/>
            <a:ext cx="6156684" cy="3456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ko-KR" altLang="en-US" sz="3600" b="1" dirty="0" smtClean="0">
                <a:solidFill>
                  <a:schemeClr val="tx2">
                    <a:lumMod val="75000"/>
                  </a:schemeClr>
                </a:solidFill>
              </a:rPr>
              <a:t>국내 취업포털 사이트</a:t>
            </a:r>
            <a:endParaRPr lang="en-US" altLang="ko-KR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altLang="ko-KR" sz="1400" dirty="0" smtClean="0">
                <a:solidFill>
                  <a:srgbClr val="002060"/>
                </a:solidFill>
              </a:rPr>
              <a:t>      </a:t>
            </a:r>
            <a:r>
              <a:rPr lang="en-US" altLang="ko-KR" dirty="0" smtClean="0">
                <a:solidFill>
                  <a:srgbClr val="C00000"/>
                </a:solidFill>
              </a:rPr>
              <a:t>JOBKOREA / </a:t>
            </a:r>
            <a:r>
              <a:rPr lang="en-US" altLang="ko-KR" dirty="0" err="1" smtClean="0">
                <a:solidFill>
                  <a:srgbClr val="C00000"/>
                </a:solidFill>
              </a:rPr>
              <a:t>Saramin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en-US" altLang="ko-KR" sz="1400" dirty="0" smtClean="0">
                <a:solidFill>
                  <a:srgbClr val="002060"/>
                </a:solidFill>
              </a:rPr>
              <a:t>*</a:t>
            </a:r>
            <a:r>
              <a:rPr lang="ko-KR" altLang="en-US" sz="1400" dirty="0" smtClean="0">
                <a:solidFill>
                  <a:srgbClr val="002060"/>
                </a:solidFill>
              </a:rPr>
              <a:t>유료 서비스 적극 이용</a:t>
            </a:r>
            <a:endParaRPr lang="en-US" altLang="ko-KR" sz="1400" dirty="0" smtClean="0">
              <a:solidFill>
                <a:srgbClr val="002060"/>
              </a:solidFill>
            </a:endParaRPr>
          </a:p>
          <a:p>
            <a:endParaRPr lang="en-US" altLang="ko-KR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ko-KR" altLang="en-US" sz="3600" b="1" dirty="0" smtClean="0">
                <a:solidFill>
                  <a:schemeClr val="tx2">
                    <a:lumMod val="75000"/>
                  </a:schemeClr>
                </a:solidFill>
              </a:rPr>
              <a:t>한일 특화 취업사이트</a:t>
            </a:r>
            <a:endParaRPr lang="en-US" altLang="ko-KR" sz="3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altLang="ko-KR" dirty="0" smtClean="0">
                <a:solidFill>
                  <a:srgbClr val="C00000"/>
                </a:solidFill>
              </a:rPr>
              <a:t>     KJ-JOB / KJBANK</a:t>
            </a:r>
            <a:endParaRPr lang="en-US" altLang="ko-KR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en-US" altLang="ko-KR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ko-KR" altLang="en-US" sz="3600" b="1" dirty="0" smtClean="0">
                <a:solidFill>
                  <a:schemeClr val="tx2">
                    <a:lumMod val="75000"/>
                  </a:schemeClr>
                </a:solidFill>
              </a:rPr>
              <a:t>일본인 커뮤니티</a:t>
            </a:r>
            <a:endParaRPr lang="en-US" altLang="ko-KR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altLang="ko-KR" dirty="0" smtClean="0">
                <a:solidFill>
                  <a:srgbClr val="C00000"/>
                </a:solidFill>
              </a:rPr>
              <a:t>     RAKU SEOUL / KONEST </a:t>
            </a:r>
            <a:r>
              <a:rPr lang="en-US" altLang="ko-KR" dirty="0">
                <a:solidFill>
                  <a:srgbClr val="C00000"/>
                </a:solidFill>
              </a:rPr>
              <a:t>/ </a:t>
            </a:r>
            <a:r>
              <a:rPr lang="ja-JP" altLang="en-US" dirty="0" smtClean="0">
                <a:solidFill>
                  <a:srgbClr val="C00000"/>
                </a:solidFill>
              </a:rPr>
              <a:t>ソウル 掲示板 </a:t>
            </a:r>
            <a:r>
              <a:rPr lang="en-US" altLang="ja-JP" dirty="0" smtClean="0">
                <a:solidFill>
                  <a:srgbClr val="C00000"/>
                </a:solidFill>
              </a:rPr>
              <a:t>/ </a:t>
            </a:r>
            <a:r>
              <a:rPr lang="ko-KR" altLang="en-US" dirty="0" smtClean="0">
                <a:solidFill>
                  <a:srgbClr val="C00000"/>
                </a:solidFill>
              </a:rPr>
              <a:t>연세 어학당</a:t>
            </a:r>
            <a:r>
              <a:rPr lang="ja-JP" altLang="en-US" dirty="0" smtClean="0"/>
              <a:t>ソウル掲示板</a:t>
            </a:r>
            <a:endParaRPr lang="ja-JP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1619672" y="872716"/>
            <a:ext cx="547260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dirty="0" smtClean="0">
                <a:solidFill>
                  <a:schemeClr val="accent1">
                    <a:lumMod val="50000"/>
                  </a:schemeClr>
                </a:solidFill>
              </a:rPr>
              <a:t>일본인 직원 구하기</a:t>
            </a:r>
            <a:endParaRPr lang="ko-KR" altLang="en-U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14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54" y="450918"/>
            <a:ext cx="826770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284531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회원 가입 경로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11269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smtClean="0"/>
              <a:t>현지화 독립몰 대표 성공 사례</a:t>
            </a:r>
            <a:endParaRPr lang="ko-KR" altLang="en-US" sz="3600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8002512" cy="4824536"/>
          </a:xfrm>
        </p:spPr>
      </p:pic>
    </p:spTree>
    <p:extLst>
      <p:ext uri="{BB962C8B-B14F-4D97-AF65-F5344CB8AC3E}">
        <p14:creationId xmlns:p14="http://schemas.microsoft.com/office/powerpoint/2010/main" val="278238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NTEL\Desktop\tqoonglobal-outli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539" y="6503217"/>
            <a:ext cx="1277144" cy="25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INTEL\Desktop\ㅂㅇㅁㄴㅇ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8" y="6492106"/>
            <a:ext cx="1325330" cy="27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547664" y="2204864"/>
            <a:ext cx="129614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bg1"/>
                </a:solidFill>
              </a:rPr>
              <a:t>세팅비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547664" y="3645024"/>
            <a:ext cx="129614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smtClean="0">
                <a:solidFill>
                  <a:schemeClr val="bg1"/>
                </a:solidFill>
              </a:rPr>
              <a:t>수수료</a:t>
            </a:r>
            <a:endParaRPr lang="ko-KR" altLang="en-US" sz="2400" b="1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547664" y="5085184"/>
            <a:ext cx="129614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bg1"/>
                </a:solidFill>
              </a:rPr>
              <a:t>원  </a:t>
            </a:r>
            <a:r>
              <a:rPr lang="ko-KR" altLang="en-US" sz="2400" b="1" dirty="0" err="1" smtClean="0">
                <a:solidFill>
                  <a:schemeClr val="bg1"/>
                </a:solidFill>
              </a:rPr>
              <a:t>칙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763688" y="476672"/>
            <a:ext cx="58326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dirty="0" smtClean="0">
                <a:solidFill>
                  <a:schemeClr val="accent1">
                    <a:lumMod val="50000"/>
                  </a:schemeClr>
                </a:solidFill>
              </a:rPr>
              <a:t>티쿤 이용 조건</a:t>
            </a:r>
            <a:endParaRPr lang="ko-KR" altLang="en-U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8" name="다이어그램 27"/>
          <p:cNvGraphicFramePr/>
          <p:nvPr>
            <p:extLst>
              <p:ext uri="{D42A27DB-BD31-4B8C-83A1-F6EECF244321}">
                <p14:modId xmlns:p14="http://schemas.microsoft.com/office/powerpoint/2010/main" val="793407200"/>
              </p:ext>
            </p:extLst>
          </p:nvPr>
        </p:nvGraphicFramePr>
        <p:xfrm>
          <a:off x="1619672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5867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연락처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400" dirty="0" err="1" smtClean="0"/>
              <a:t>티쿤글로벌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김종박</a:t>
            </a:r>
            <a:r>
              <a:rPr lang="ko-KR" altLang="en-US" sz="2400" dirty="0" smtClean="0"/>
              <a:t> 대표 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1600" dirty="0" smtClean="0"/>
              <a:t>     H.P. 010-2703-9620</a:t>
            </a:r>
          </a:p>
          <a:p>
            <a:pPr marL="0" indent="0">
              <a:buNone/>
            </a:pPr>
            <a:r>
              <a:rPr lang="en-US" altLang="ko-KR" sz="1600" dirty="0" smtClean="0"/>
              <a:t>     E-Mail Address : coldwell@hanmail.net</a:t>
            </a:r>
            <a:endParaRPr lang="en-US" altLang="ko-KR" sz="1600" dirty="0"/>
          </a:p>
          <a:p>
            <a:pPr marL="0" indent="0">
              <a:buNone/>
            </a:pPr>
            <a:endParaRPr lang="en-US" altLang="ko-KR" sz="1600" dirty="0" smtClean="0"/>
          </a:p>
          <a:p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96953"/>
            <a:ext cx="2863821" cy="273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712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INTEL\Desktop\tqoonglobal-outli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539" y="6503217"/>
            <a:ext cx="1277144" cy="25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INTEL\Desktop\ㅂㅇㅁㄴㅇ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8" y="6492106"/>
            <a:ext cx="1325330" cy="27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모서리가 둥근 직사각형 29"/>
          <p:cNvSpPr/>
          <p:nvPr/>
        </p:nvSpPr>
        <p:spPr>
          <a:xfrm>
            <a:off x="3383868" y="1916832"/>
            <a:ext cx="1872208" cy="72008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티쿤 글로벌</a:t>
            </a:r>
            <a:endParaRPr lang="ko-KR" altLang="en-US" b="1" dirty="0"/>
          </a:p>
        </p:txBody>
      </p:sp>
      <p:sp>
        <p:nvSpPr>
          <p:cNvPr id="32" name="모서리가 둥근 직사각형 31"/>
          <p:cNvSpPr/>
          <p:nvPr/>
        </p:nvSpPr>
        <p:spPr>
          <a:xfrm>
            <a:off x="971600" y="4401108"/>
            <a:ext cx="1872208" cy="72008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+mn-ea"/>
              </a:rPr>
              <a:t>(</a:t>
            </a:r>
            <a:r>
              <a:rPr lang="ko-KR" altLang="en-US" b="1" dirty="0" smtClean="0">
                <a:latin typeface="+mn-ea"/>
              </a:rPr>
              <a:t>주</a:t>
            </a:r>
            <a:r>
              <a:rPr lang="en-US" altLang="ko-KR" b="1" dirty="0" smtClean="0">
                <a:latin typeface="+mn-ea"/>
              </a:rPr>
              <a:t>)ADPRINT JP/ </a:t>
            </a:r>
            <a:r>
              <a:rPr lang="en-US" altLang="ko-KR" b="1" dirty="0" err="1" smtClean="0">
                <a:latin typeface="+mn-ea"/>
              </a:rPr>
              <a:t>Tqoon</a:t>
            </a:r>
            <a:r>
              <a:rPr lang="en-US" altLang="ko-KR" b="1" dirty="0" smtClean="0">
                <a:latin typeface="+mn-ea"/>
              </a:rPr>
              <a:t> JP</a:t>
            </a:r>
          </a:p>
        </p:txBody>
      </p:sp>
      <p:sp>
        <p:nvSpPr>
          <p:cNvPr id="34" name="타원 33"/>
          <p:cNvSpPr/>
          <p:nvPr/>
        </p:nvSpPr>
        <p:spPr>
          <a:xfrm>
            <a:off x="2915817" y="4077072"/>
            <a:ext cx="2808311" cy="136815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smtClean="0">
                <a:hlinkClick r:id="rId4"/>
              </a:rPr>
              <a:t>www.Tqoon.jp</a:t>
            </a:r>
            <a:r>
              <a:rPr lang="ko-KR" altLang="en-US" b="1" dirty="0"/>
              <a:t>에</a:t>
            </a:r>
            <a:endParaRPr lang="en-US" altLang="ko-KR" b="1" dirty="0" smtClean="0"/>
          </a:p>
          <a:p>
            <a:pPr algn="ctr"/>
            <a:r>
              <a:rPr lang="en-US" altLang="ko-KR" b="1" dirty="0" smtClean="0"/>
              <a:t>Adprint.jp </a:t>
            </a:r>
            <a:r>
              <a:rPr lang="ko-KR" altLang="en-US" b="1" dirty="0" smtClean="0"/>
              <a:t>등 </a:t>
            </a:r>
            <a:r>
              <a:rPr lang="en-US" altLang="ko-KR" b="1" dirty="0" smtClean="0"/>
              <a:t>37</a:t>
            </a:r>
            <a:r>
              <a:rPr lang="ko-KR" altLang="en-US" b="1" dirty="0" smtClean="0"/>
              <a:t>개 사이트 운영</a:t>
            </a:r>
            <a:endParaRPr lang="ko-KR" altLang="en-US" b="1" dirty="0"/>
          </a:p>
        </p:txBody>
      </p:sp>
      <p:sp>
        <p:nvSpPr>
          <p:cNvPr id="37" name="모서리가 둥근 직사각형 36"/>
          <p:cNvSpPr/>
          <p:nvPr/>
        </p:nvSpPr>
        <p:spPr>
          <a:xfrm>
            <a:off x="6372200" y="4401108"/>
            <a:ext cx="1872208" cy="72008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고 객</a:t>
            </a:r>
            <a:endParaRPr lang="en-US" altLang="ko-KR" b="1" dirty="0" smtClean="0"/>
          </a:p>
        </p:txBody>
      </p:sp>
      <p:sp>
        <p:nvSpPr>
          <p:cNvPr id="38" name="줄무늬가 있는 오른쪽 화살표 37"/>
          <p:cNvSpPr/>
          <p:nvPr/>
        </p:nvSpPr>
        <p:spPr>
          <a:xfrm rot="10800000">
            <a:off x="5760133" y="4631581"/>
            <a:ext cx="540059" cy="259131"/>
          </a:xfrm>
          <a:prstGeom prst="strip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5436096" y="5013176"/>
            <a:ext cx="11521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rgbClr val="0070C0"/>
                </a:solidFill>
              </a:rPr>
              <a:t>주문</a:t>
            </a:r>
            <a:r>
              <a:rPr lang="en-US" altLang="ko-KR" sz="1600" b="1" dirty="0" smtClean="0">
                <a:solidFill>
                  <a:srgbClr val="0070C0"/>
                </a:solidFill>
              </a:rPr>
              <a:t>, </a:t>
            </a:r>
            <a:r>
              <a:rPr lang="ko-KR" altLang="en-US" sz="1600" b="1" dirty="0" smtClean="0">
                <a:solidFill>
                  <a:srgbClr val="0070C0"/>
                </a:solidFill>
              </a:rPr>
              <a:t>반</a:t>
            </a:r>
            <a:r>
              <a:rPr lang="ko-KR" altLang="en-US" sz="1600" b="1" dirty="0">
                <a:solidFill>
                  <a:srgbClr val="0070C0"/>
                </a:solidFill>
              </a:rPr>
              <a:t>품</a:t>
            </a:r>
            <a:endParaRPr lang="en-US" altLang="ko-KR" sz="1600" b="1" dirty="0" smtClean="0">
              <a:solidFill>
                <a:srgbClr val="0070C0"/>
              </a:solidFill>
            </a:endParaRPr>
          </a:p>
        </p:txBody>
      </p:sp>
      <p:sp>
        <p:nvSpPr>
          <p:cNvPr id="40" name="줄무늬가 있는 오른쪽 화살표 39"/>
          <p:cNvSpPr/>
          <p:nvPr/>
        </p:nvSpPr>
        <p:spPr>
          <a:xfrm rot="5400000">
            <a:off x="4096595" y="3594820"/>
            <a:ext cx="446754" cy="259131"/>
          </a:xfrm>
          <a:prstGeom prst="strip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/>
          <p:cNvSpPr/>
          <p:nvPr/>
        </p:nvSpPr>
        <p:spPr>
          <a:xfrm>
            <a:off x="3599892" y="2708920"/>
            <a:ext cx="144016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직접 운영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5220072" y="2780928"/>
            <a:ext cx="208823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rgbClr val="0070C0"/>
                </a:solidFill>
              </a:rPr>
              <a:t>상품 발송</a:t>
            </a:r>
            <a:endParaRPr lang="en-US" altLang="ko-KR" sz="1600" b="1" dirty="0" smtClean="0">
              <a:solidFill>
                <a:srgbClr val="0070C0"/>
              </a:solidFill>
            </a:endParaRPr>
          </a:p>
          <a:p>
            <a:pPr algn="ctr"/>
            <a:r>
              <a:rPr lang="en-US" altLang="ko-KR" sz="1600" b="1" dirty="0" smtClean="0">
                <a:solidFill>
                  <a:srgbClr val="0070C0"/>
                </a:solidFill>
              </a:rPr>
              <a:t>(</a:t>
            </a:r>
            <a:r>
              <a:rPr lang="ko-KR" altLang="en-US" sz="1600" b="1" dirty="0" smtClean="0">
                <a:solidFill>
                  <a:srgbClr val="0070C0"/>
                </a:solidFill>
              </a:rPr>
              <a:t>현지 </a:t>
            </a:r>
            <a:r>
              <a:rPr lang="ko-KR" altLang="en-US" sz="1600" b="1" dirty="0" err="1" smtClean="0">
                <a:solidFill>
                  <a:srgbClr val="0070C0"/>
                </a:solidFill>
              </a:rPr>
              <a:t>택배사</a:t>
            </a:r>
            <a:r>
              <a:rPr lang="en-US" altLang="ko-KR" sz="1600" b="1" dirty="0">
                <a:solidFill>
                  <a:srgbClr val="0070C0"/>
                </a:solidFill>
              </a:rPr>
              <a:t>)</a:t>
            </a:r>
            <a:endParaRPr lang="en-US" altLang="ko-KR" sz="1600" b="1" dirty="0" smtClean="0">
              <a:solidFill>
                <a:srgbClr val="0070C0"/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1115616" y="5013176"/>
            <a:ext cx="158417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</a:rPr>
              <a:t>일본 사업</a:t>
            </a:r>
            <a:endParaRPr lang="en-US" altLang="ko-KR" sz="14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b="1" dirty="0" smtClean="0">
                <a:solidFill>
                  <a:schemeClr val="tx1"/>
                </a:solidFill>
              </a:rPr>
              <a:t>법적 주체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45" name="아래로 구부러진 화살표 44"/>
          <p:cNvSpPr/>
          <p:nvPr/>
        </p:nvSpPr>
        <p:spPr>
          <a:xfrm rot="2851315">
            <a:off x="5181774" y="2742889"/>
            <a:ext cx="2761006" cy="721114"/>
          </a:xfrm>
          <a:prstGeom prst="curved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8" name="굽은 화살표 47"/>
          <p:cNvSpPr/>
          <p:nvPr/>
        </p:nvSpPr>
        <p:spPr>
          <a:xfrm rot="16200000" flipH="1">
            <a:off x="1907704" y="3068960"/>
            <a:ext cx="1872208" cy="576064"/>
          </a:xfrm>
          <a:prstGeom prst="ben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1259632" y="2780928"/>
            <a:ext cx="158417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</a:rPr>
              <a:t>출자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pic>
        <p:nvPicPr>
          <p:cNvPr id="55" name="Picture 6" descr="C:\Users\yusurun\Desktop\한국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1940" y="2687132"/>
            <a:ext cx="576064" cy="38182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6" name="Picture 7" descr="C:\Users\yusurun\Desktop\일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5217476"/>
            <a:ext cx="574403" cy="38348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7" name="Picture 7" descr="C:\Users\yusurun\Desktop\일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15975" y="5181030"/>
            <a:ext cx="574403" cy="38348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9" name="제목 1"/>
          <p:cNvSpPr txBox="1">
            <a:spLocks/>
          </p:cNvSpPr>
          <p:nvPr/>
        </p:nvSpPr>
        <p:spPr>
          <a:xfrm>
            <a:off x="457200" y="476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  <a:cs typeface="+mj-cs"/>
              </a:defRPr>
            </a:lvl1pPr>
          </a:lstStyle>
          <a:p>
            <a:r>
              <a:rPr lang="ko-KR" altLang="en-US" sz="3600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티쿤 비즈니스 구조</a:t>
            </a:r>
            <a:r>
              <a:rPr lang="en-US" altLang="ko-KR" sz="2400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(</a:t>
            </a:r>
            <a:r>
              <a:rPr lang="ko-KR" altLang="en-US" sz="2400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일본</a:t>
            </a:r>
            <a:r>
              <a:rPr lang="en-US" altLang="ko-KR" sz="2400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728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NTEL\Desktop\tqoonglobal-outli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539" y="6503217"/>
            <a:ext cx="1277144" cy="25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INTEL\Desktop\ㅂㅇㅁㄴㅇ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8" y="6492106"/>
            <a:ext cx="1325330" cy="27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03932" y="2266994"/>
            <a:ext cx="4932164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ko-KR" altLang="en-US" sz="2000" b="1" dirty="0" smtClean="0">
                <a:solidFill>
                  <a:schemeClr val="accent1">
                    <a:lumMod val="50000"/>
                  </a:schemeClr>
                </a:solidFill>
              </a:rPr>
              <a:t>시스템</a:t>
            </a:r>
            <a:r>
              <a:rPr lang="en-US" altLang="ko-KR" sz="20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ko-KR" alt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ko-KR" altLang="en-US" dirty="0" smtClean="0">
                <a:solidFill>
                  <a:schemeClr val="accent1">
                    <a:lumMod val="50000"/>
                  </a:schemeClr>
                </a:solidFill>
              </a:rPr>
              <a:t>쇼핑몰 제공</a:t>
            </a:r>
            <a:r>
              <a:rPr lang="en-US" altLang="ko-KR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ko-KR" altLang="en-US" dirty="0" err="1" smtClean="0">
                <a:solidFill>
                  <a:schemeClr val="accent1">
                    <a:lumMod val="50000"/>
                  </a:schemeClr>
                </a:solidFill>
              </a:rPr>
              <a:t>자사몰</a:t>
            </a:r>
            <a:r>
              <a:rPr lang="ko-KR" altLang="en-US" dirty="0" smtClean="0">
                <a:solidFill>
                  <a:schemeClr val="accent1">
                    <a:lumMod val="50000"/>
                  </a:schemeClr>
                </a:solidFill>
              </a:rPr>
              <a:t> 가능</a:t>
            </a:r>
            <a:r>
              <a:rPr lang="en-US" altLang="ko-KR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ko-KR" alt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ko-KR" altLang="en-US" dirty="0" smtClean="0">
                <a:solidFill>
                  <a:schemeClr val="accent1">
                    <a:lumMod val="50000"/>
                  </a:schemeClr>
                </a:solidFill>
              </a:rPr>
              <a:t> 해외 배송</a:t>
            </a:r>
            <a:r>
              <a:rPr lang="en-US" altLang="ko-KR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ko-KR" altLang="en-US" dirty="0" smtClean="0">
                <a:solidFill>
                  <a:schemeClr val="accent1">
                    <a:lumMod val="50000"/>
                  </a:schemeClr>
                </a:solidFill>
              </a:rPr>
              <a:t>간이통관 가능</a:t>
            </a:r>
            <a:r>
              <a:rPr lang="en-US" altLang="ko-KR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en-US" altLang="ko-K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o-KR" altLang="en-US" dirty="0" smtClean="0">
                <a:solidFill>
                  <a:schemeClr val="accent1">
                    <a:lumMod val="50000"/>
                  </a:schemeClr>
                </a:solidFill>
              </a:rPr>
              <a:t>결제 대행</a:t>
            </a:r>
          </a:p>
          <a:p>
            <a:r>
              <a:rPr lang="en-US" altLang="ko-KR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ko-KR" altLang="en-US" dirty="0" smtClean="0">
                <a:solidFill>
                  <a:schemeClr val="accent1">
                    <a:lumMod val="50000"/>
                  </a:schemeClr>
                </a:solidFill>
              </a:rPr>
              <a:t>반품 루트 제공</a:t>
            </a:r>
          </a:p>
          <a:p>
            <a:endParaRPr lang="en-US" altLang="ko-K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ko-KR" sz="2000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ko-KR" altLang="en-US" sz="2000" b="1" dirty="0" smtClean="0">
                <a:solidFill>
                  <a:schemeClr val="accent1">
                    <a:lumMod val="50000"/>
                  </a:schemeClr>
                </a:solidFill>
              </a:rPr>
              <a:t>영업 지원</a:t>
            </a:r>
            <a:r>
              <a:rPr lang="en-US" altLang="ko-KR" sz="20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ko-KR" alt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ko-KR" altLang="en-US" dirty="0" smtClean="0">
                <a:solidFill>
                  <a:schemeClr val="accent1">
                    <a:lumMod val="50000"/>
                  </a:schemeClr>
                </a:solidFill>
              </a:rPr>
              <a:t> 동경</a:t>
            </a:r>
            <a:r>
              <a:rPr lang="en-US" altLang="ko-KR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ko-KR" altLang="en-US" dirty="0" smtClean="0">
                <a:solidFill>
                  <a:schemeClr val="accent1">
                    <a:lumMod val="50000"/>
                  </a:schemeClr>
                </a:solidFill>
              </a:rPr>
              <a:t>오사카 영업소로 오프라인 영업 지원</a:t>
            </a:r>
            <a:endParaRPr lang="en-US" altLang="ko-K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o-KR" altLang="en-US" dirty="0" smtClean="0">
                <a:solidFill>
                  <a:schemeClr val="accent1">
                    <a:lumMod val="50000"/>
                  </a:schemeClr>
                </a:solidFill>
              </a:rPr>
              <a:t>일본</a:t>
            </a:r>
            <a:r>
              <a:rPr lang="en-US" altLang="ko-KR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ko-KR" altLang="en-US" dirty="0" smtClean="0">
                <a:solidFill>
                  <a:schemeClr val="accent1">
                    <a:lumMod val="50000"/>
                  </a:schemeClr>
                </a:solidFill>
              </a:rPr>
              <a:t>싱가포르 법인 대행</a:t>
            </a:r>
            <a:endParaRPr lang="en-US" altLang="ko-K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ko-KR" altLang="en-US" dirty="0" smtClean="0">
                <a:solidFill>
                  <a:schemeClr val="accent1">
                    <a:lumMod val="50000"/>
                  </a:schemeClr>
                </a:solidFill>
              </a:rPr>
              <a:t> 현지법인이 해야 할 행정 서비스 지원</a:t>
            </a:r>
          </a:p>
          <a:p>
            <a:r>
              <a:rPr lang="en-US" altLang="ko-KR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ko-KR" altLang="en-US" dirty="0" smtClean="0">
                <a:solidFill>
                  <a:schemeClr val="accent1">
                    <a:lumMod val="50000"/>
                  </a:schemeClr>
                </a:solidFill>
              </a:rPr>
              <a:t>일본 광고</a:t>
            </a:r>
            <a:r>
              <a:rPr lang="en-US" altLang="ko-KR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ko-KR" altLang="en-US" dirty="0" smtClean="0">
                <a:solidFill>
                  <a:schemeClr val="accent1">
                    <a:lumMod val="50000"/>
                  </a:schemeClr>
                </a:solidFill>
              </a:rPr>
              <a:t>홍보 교육과 지원</a:t>
            </a:r>
          </a:p>
          <a:p>
            <a:r>
              <a:rPr lang="en-US" altLang="ko-KR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ko-KR" altLang="en-US" dirty="0" smtClean="0">
                <a:solidFill>
                  <a:schemeClr val="accent1">
                    <a:lumMod val="50000"/>
                  </a:schemeClr>
                </a:solidFill>
              </a:rPr>
              <a:t> 쇼핑몰 제작과 마케팅 기초</a:t>
            </a: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o-KR" altLang="en-US" dirty="0" smtClean="0">
                <a:solidFill>
                  <a:schemeClr val="accent1">
                    <a:lumMod val="50000"/>
                  </a:schemeClr>
                </a:solidFill>
              </a:rPr>
              <a:t>교육과 문의 </a:t>
            </a:r>
            <a:endParaRPr lang="en-US" altLang="ko-KR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ko-K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o-KR" altLang="en-US" dirty="0" smtClean="0">
                <a:solidFill>
                  <a:schemeClr val="accent1">
                    <a:lumMod val="50000"/>
                  </a:schemeClr>
                </a:solidFill>
              </a:rPr>
              <a:t>응대</a:t>
            </a:r>
            <a:endParaRPr lang="en-US" altLang="ko-KR" dirty="0">
              <a:solidFill>
                <a:schemeClr val="accent1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220313" y="2348880"/>
            <a:ext cx="2340695" cy="287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-</a:t>
            </a:r>
            <a:r>
              <a:rPr lang="ko-KR" altLang="en-US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홈페이지 디자인</a:t>
            </a:r>
            <a:endParaRPr lang="en-US" altLang="ko-KR" dirty="0" smtClean="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>
              <a:defRPr/>
            </a:pPr>
            <a:r>
              <a:rPr lang="en-US" altLang="ko-KR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-</a:t>
            </a:r>
            <a:r>
              <a:rPr lang="ko-KR" altLang="en-US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상품 </a:t>
            </a: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등록</a:t>
            </a:r>
            <a:endParaRPr lang="en-US" altLang="ko-KR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>
              <a:defRPr/>
            </a:pPr>
            <a:r>
              <a:rPr lang="en-US" altLang="ko-KR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-</a:t>
            </a:r>
            <a:r>
              <a:rPr lang="ko-KR" altLang="en-US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광고</a:t>
            </a:r>
            <a:endParaRPr lang="en-US" altLang="ko-KR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>
              <a:defRPr/>
            </a:pPr>
            <a:r>
              <a:rPr lang="en-US" altLang="ko-KR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-</a:t>
            </a:r>
            <a:r>
              <a:rPr lang="ko-KR" altLang="en-US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고객 </a:t>
            </a: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응대</a:t>
            </a:r>
            <a:endParaRPr lang="en-US" altLang="ko-KR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  <a:defRPr/>
            </a:pPr>
            <a:endParaRPr lang="en-US" altLang="ko-KR" b="1" dirty="0" smtClean="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*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해당국가 원어민자 </a:t>
            </a:r>
            <a:endParaRPr lang="en-US" altLang="ko-KR" b="1" dirty="0" smtClean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  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채용이 </a:t>
            </a:r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필수</a:t>
            </a:r>
          </a:p>
          <a:p>
            <a:pPr marL="342900" indent="-342900">
              <a:defRPr/>
            </a:pPr>
            <a:endParaRPr lang="ko-KR" altLang="en-US" sz="2800" b="1" dirty="0">
              <a:solidFill>
                <a:schemeClr val="bg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50825" y="1700411"/>
            <a:ext cx="5545311" cy="4680917"/>
          </a:xfrm>
          <a:prstGeom prst="roundRect">
            <a:avLst/>
          </a:prstGeom>
          <a:noFill/>
          <a:ln w="38100">
            <a:solidFill>
              <a:srgbClr val="00518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200000"/>
              </a:lnSpc>
              <a:defRPr/>
            </a:pPr>
            <a:endParaRPr lang="ko-KR" altLang="en-US" sz="2000" b="1">
              <a:solidFill>
                <a:schemeClr val="bg2">
                  <a:lumMod val="75000"/>
                </a:schemeClr>
              </a:solidFill>
              <a:latin typeface="스냅스 소망2 M" pitchFamily="2" charset="-127"/>
              <a:ea typeface="스냅스 소망2 M" pitchFamily="2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6084168" y="1700808"/>
            <a:ext cx="2663974" cy="4680520"/>
          </a:xfrm>
          <a:prstGeom prst="roundRect">
            <a:avLst/>
          </a:prstGeom>
          <a:noFill/>
          <a:ln w="38100">
            <a:solidFill>
              <a:srgbClr val="00518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200000"/>
              </a:lnSpc>
              <a:defRPr/>
            </a:pPr>
            <a:endParaRPr lang="ko-KR" altLang="en-US" sz="2000" b="1">
              <a:solidFill>
                <a:schemeClr val="bg2">
                  <a:lumMod val="75000"/>
                </a:schemeClr>
              </a:solidFill>
              <a:latin typeface="스냅스 소망2 M" pitchFamily="2" charset="-127"/>
              <a:ea typeface="스냅스 소망2 M" pitchFamily="2" charset="-127"/>
            </a:endParaRPr>
          </a:p>
        </p:txBody>
      </p:sp>
      <p:sp>
        <p:nvSpPr>
          <p:cNvPr id="18" name="오각형 17"/>
          <p:cNvSpPr/>
          <p:nvPr/>
        </p:nvSpPr>
        <p:spPr>
          <a:xfrm>
            <a:off x="899592" y="1484784"/>
            <a:ext cx="1872208" cy="432048"/>
          </a:xfrm>
          <a:prstGeom prst="homePlate">
            <a:avLst/>
          </a:prstGeom>
          <a:solidFill>
            <a:srgbClr val="005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mtClean="0">
                <a:solidFill>
                  <a:schemeClr val="bg1"/>
                </a:solidFill>
              </a:rPr>
              <a:t>티쿤이 하는 일</a:t>
            </a:r>
          </a:p>
        </p:txBody>
      </p:sp>
      <p:sp>
        <p:nvSpPr>
          <p:cNvPr id="20" name="오각형 19"/>
          <p:cNvSpPr/>
          <p:nvPr/>
        </p:nvSpPr>
        <p:spPr>
          <a:xfrm>
            <a:off x="6372200" y="1484784"/>
            <a:ext cx="1872208" cy="432048"/>
          </a:xfrm>
          <a:prstGeom prst="homePlate">
            <a:avLst/>
          </a:prstGeom>
          <a:solidFill>
            <a:srgbClr val="005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smtClean="0">
                <a:solidFill>
                  <a:schemeClr val="bg1"/>
                </a:solidFill>
              </a:rPr>
              <a:t>이용사가 하는 일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250825" y="404664"/>
            <a:ext cx="698477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000" dirty="0" err="1" smtClean="0">
                <a:solidFill>
                  <a:schemeClr val="tx2">
                    <a:lumMod val="75000"/>
                  </a:schemeClr>
                </a:solidFill>
              </a:rPr>
              <a:t>티쿤과</a:t>
            </a:r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o-KR" altLang="en-US" sz="4000" dirty="0" err="1" smtClean="0">
                <a:solidFill>
                  <a:schemeClr val="tx2">
                    <a:lumMod val="75000"/>
                  </a:schemeClr>
                </a:solidFill>
              </a:rPr>
              <a:t>이용사</a:t>
            </a:r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</a:rPr>
              <a:t> 역할 분담</a:t>
            </a:r>
            <a:endParaRPr lang="ko-KR" alt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28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ko-KR" dirty="0" smtClean="0"/>
              <a:t>&lt;</a:t>
            </a:r>
            <a:r>
              <a:rPr lang="ko-KR" altLang="en-US" dirty="0" smtClean="0"/>
              <a:t>성과</a:t>
            </a:r>
            <a:r>
              <a:rPr lang="en-US" altLang="ko-KR" dirty="0" smtClean="0"/>
              <a:t>&gt;</a:t>
            </a:r>
            <a:r>
              <a:rPr lang="ko-KR" altLang="en-US" sz="4000" dirty="0" smtClean="0"/>
              <a:t>티쿤 직영</a:t>
            </a:r>
            <a:r>
              <a:rPr lang="en-US" altLang="ko-KR" sz="4000" dirty="0" smtClean="0"/>
              <a:t>/</a:t>
            </a:r>
            <a:r>
              <a:rPr lang="ko-KR" altLang="en-US" sz="4000" dirty="0" smtClean="0"/>
              <a:t>이용사 연별 </a:t>
            </a:r>
            <a:r>
              <a:rPr lang="ko-KR" altLang="en-US" sz="4000" dirty="0" err="1" smtClean="0"/>
              <a:t>매출표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29" y="1628800"/>
            <a:ext cx="8223327" cy="456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968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dirty="0" smtClean="0"/>
              <a:t>&lt;</a:t>
            </a:r>
            <a:r>
              <a:rPr lang="ko-KR" altLang="en-US" sz="4000" dirty="0" smtClean="0"/>
              <a:t>성과</a:t>
            </a:r>
            <a:r>
              <a:rPr lang="en-US" altLang="ko-KR" sz="4000" dirty="0" smtClean="0"/>
              <a:t>&gt;</a:t>
            </a:r>
            <a:r>
              <a:rPr lang="ko-KR" altLang="en-US" sz="4000" dirty="0" smtClean="0"/>
              <a:t>매출 규모별 사이트 수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74" y="1556792"/>
            <a:ext cx="774157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6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dirty="0" smtClean="0"/>
              <a:t>2017</a:t>
            </a:r>
            <a:r>
              <a:rPr lang="ko-KR" altLang="en-US" sz="4000" dirty="0" smtClean="0"/>
              <a:t>년 </a:t>
            </a:r>
            <a:r>
              <a:rPr lang="en-US" altLang="ko-KR" sz="3600" dirty="0" smtClean="0"/>
              <a:t>3</a:t>
            </a:r>
            <a:r>
              <a:rPr lang="ko-KR" altLang="en-US" sz="3600" dirty="0" smtClean="0"/>
              <a:t>월 통계</a:t>
            </a:r>
            <a:endParaRPr lang="ko-KR" altLang="en-US" sz="3600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38" y="1412776"/>
            <a:ext cx="832092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025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4000" dirty="0" smtClean="0"/>
              <a:t>&lt;</a:t>
            </a:r>
            <a:r>
              <a:rPr lang="ko-KR" altLang="en-US" sz="4000" dirty="0" smtClean="0"/>
              <a:t>성과 요약</a:t>
            </a:r>
            <a:r>
              <a:rPr lang="en-US" altLang="ko-KR" sz="4000" dirty="0" smtClean="0"/>
              <a:t>(3</a:t>
            </a:r>
            <a:r>
              <a:rPr lang="ko-KR" altLang="en-US" sz="4000" dirty="0" smtClean="0"/>
              <a:t>월</a:t>
            </a:r>
            <a:r>
              <a:rPr lang="en-US" altLang="ko-KR" sz="4000" dirty="0" smtClean="0"/>
              <a:t>)&gt;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2</a:t>
            </a:r>
            <a:r>
              <a:rPr lang="ko-KR" altLang="en-US" dirty="0" smtClean="0"/>
              <a:t>년 이상 된 사이트가 </a:t>
            </a:r>
            <a:r>
              <a:rPr lang="en-US" altLang="ko-KR" dirty="0" smtClean="0"/>
              <a:t>7</a:t>
            </a:r>
            <a:r>
              <a:rPr lang="ko-KR" altLang="en-US" dirty="0" smtClean="0"/>
              <a:t>개</a:t>
            </a:r>
            <a:r>
              <a:rPr lang="en-US" altLang="ko-KR" dirty="0" smtClean="0"/>
              <a:t>,</a:t>
            </a:r>
            <a:r>
              <a:rPr lang="ko-KR" altLang="en-US" dirty="0" smtClean="0"/>
              <a:t> 총 운영사이트가 </a:t>
            </a:r>
            <a:r>
              <a:rPr lang="en-US" altLang="ko-KR" dirty="0" smtClean="0"/>
              <a:t>37</a:t>
            </a:r>
            <a:r>
              <a:rPr lang="ko-KR" altLang="en-US" dirty="0" smtClean="0"/>
              <a:t>개에 불과하지만</a:t>
            </a:r>
            <a:endParaRPr lang="en-US" altLang="ko-KR" dirty="0" smtClean="0"/>
          </a:p>
          <a:p>
            <a:r>
              <a:rPr lang="en-US" altLang="ko-KR" dirty="0" smtClean="0"/>
              <a:t>3</a:t>
            </a:r>
            <a:r>
              <a:rPr lang="ko-KR" altLang="en-US" dirty="0" smtClean="0"/>
              <a:t>백만 엔 이상 사이트 </a:t>
            </a:r>
            <a:r>
              <a:rPr lang="en-US" altLang="ko-KR" dirty="0" smtClean="0"/>
              <a:t>14</a:t>
            </a:r>
            <a:r>
              <a:rPr lang="ko-KR" altLang="en-US" dirty="0" smtClean="0"/>
              <a:t>개</a:t>
            </a:r>
            <a:endParaRPr lang="en-US" altLang="ko-KR" dirty="0" smtClean="0"/>
          </a:p>
          <a:p>
            <a:r>
              <a:rPr lang="en-US" altLang="ko-KR" dirty="0" smtClean="0"/>
              <a:t>1</a:t>
            </a:r>
            <a:r>
              <a:rPr lang="ko-KR" altLang="en-US" dirty="0" smtClean="0"/>
              <a:t>백만 엔 이상 사이트 </a:t>
            </a:r>
            <a:r>
              <a:rPr lang="en-US" altLang="ko-KR" dirty="0" smtClean="0"/>
              <a:t>10</a:t>
            </a:r>
            <a:r>
              <a:rPr lang="ko-KR" altLang="en-US" dirty="0" smtClean="0"/>
              <a:t>개</a:t>
            </a:r>
            <a:endParaRPr lang="en-US" altLang="ko-KR" dirty="0" smtClean="0"/>
          </a:p>
          <a:p>
            <a:endParaRPr lang="en-US" altLang="ko-KR" dirty="0"/>
          </a:p>
          <a:p>
            <a:pPr marL="0" indent="0">
              <a:buNone/>
            </a:pPr>
            <a:r>
              <a:rPr lang="ko-KR" altLang="en-US" dirty="0" smtClean="0"/>
              <a:t>해외직판은 손님을 한 명 한 명 모아야 하므로 처음에는 속도가 느리지만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일단 팔리기만 하면 경쟁자가 극히 적어 갈수록 속도가 붙어 성공할 확률이 매우 높다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5869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62398" y="620688"/>
            <a:ext cx="8334746" cy="720080"/>
          </a:xfrm>
        </p:spPr>
        <p:txBody>
          <a:bodyPr/>
          <a:lstStyle/>
          <a:p>
            <a:pPr algn="l"/>
            <a:r>
              <a:rPr lang="ko-KR" altLang="en-US" sz="4000" dirty="0" err="1" smtClean="0"/>
              <a:t>티쿤</a:t>
            </a:r>
            <a:r>
              <a:rPr lang="ko-KR" altLang="en-US" sz="4000" dirty="0" smtClean="0"/>
              <a:t> 플랫폼 이용 판매 상품</a:t>
            </a:r>
            <a:endParaRPr lang="ko-KR" alt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5589240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rgbClr val="FF0000"/>
                </a:solidFill>
              </a:rPr>
              <a:t>* </a:t>
            </a:r>
            <a:r>
              <a:rPr lang="ko-KR" altLang="en-US" sz="2000" dirty="0" smtClean="0">
                <a:solidFill>
                  <a:srgbClr val="FF0000"/>
                </a:solidFill>
              </a:rPr>
              <a:t>한국에서는 특별하지 않은 것인 데도 해외에서는 경쟁력이 있음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Ohyoungwha\Desktop\티쿤글로벌 취급품목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98" y="1844824"/>
            <a:ext cx="8205911" cy="368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19188" y="1355265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smtClean="0"/>
              <a:t>(2017</a:t>
            </a:r>
            <a:r>
              <a:rPr lang="ko-KR" altLang="en-US" dirty="0" smtClean="0"/>
              <a:t>년 </a:t>
            </a:r>
            <a:r>
              <a:rPr lang="en-US" altLang="ko-KR" dirty="0"/>
              <a:t>3</a:t>
            </a:r>
            <a:r>
              <a:rPr lang="ko-KR" altLang="en-US" dirty="0" smtClean="0"/>
              <a:t>월 현재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9123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6824</TotalTime>
  <Words>1225</Words>
  <Application>Microsoft Office PowerPoint</Application>
  <PresentationFormat>화면 슬라이드 쇼(4:3)</PresentationFormat>
  <Paragraphs>368</Paragraphs>
  <Slides>28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29" baseType="lpstr">
      <vt:lpstr>Office 테마</vt:lpstr>
      <vt:lpstr>티쿤식 해외직판</vt:lpstr>
      <vt:lpstr>티쿤글로벌 비즈니스</vt:lpstr>
      <vt:lpstr>PowerPoint 프레젠테이션</vt:lpstr>
      <vt:lpstr>PowerPoint 프레젠테이션</vt:lpstr>
      <vt:lpstr>&lt;성과&gt;티쿤 직영/이용사 연별 매출표</vt:lpstr>
      <vt:lpstr>&lt;성과&gt;매출 규모별 사이트 수</vt:lpstr>
      <vt:lpstr>2017년 3월 통계</vt:lpstr>
      <vt:lpstr>&lt;성과 요약(3월)&gt;</vt:lpstr>
      <vt:lpstr>티쿤 플랫폼 이용 판매 상품</vt:lpstr>
      <vt:lpstr>티쿤이용, 일본 진출 상위 20개 사이트</vt:lpstr>
      <vt:lpstr>티쿤을 이용하면 좋은 이유 </vt:lpstr>
      <vt:lpstr>티쿤글로벌의 해외직판 서비스 강점</vt:lpstr>
      <vt:lpstr>티쿤 일본 종합몰의 탄생, 티쿤.JP</vt:lpstr>
      <vt:lpstr>&lt;현지화&gt; 일본의 모든 결제수단 활용</vt:lpstr>
      <vt:lpstr>&lt;현지화&gt;로컬 배송사 송장</vt:lpstr>
      <vt:lpstr>PowerPoint 프레젠테이션</vt:lpstr>
      <vt:lpstr>한국-일본 운송비 표</vt:lpstr>
      <vt:lpstr>PowerPoint 프레젠테이션</vt:lpstr>
      <vt:lpstr>PowerPoint 프레젠테이션</vt:lpstr>
      <vt:lpstr>해외직판 이해와 노하우</vt:lpstr>
      <vt:lpstr>해외직판 이해와 노하우</vt:lpstr>
      <vt:lpstr>해외직판 이해와 노하우</vt:lpstr>
      <vt:lpstr>해외직판 이해와 노하우</vt:lpstr>
      <vt:lpstr>PowerPoint 프레젠테이션</vt:lpstr>
      <vt:lpstr>PowerPoint 프레젠테이션</vt:lpstr>
      <vt:lpstr>현지화 독립몰 대표 성공 사례</vt:lpstr>
      <vt:lpstr>PowerPoint 프레젠테이션</vt:lpstr>
      <vt:lpstr>연락처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수출 강소기업이 되는  티쿤식 해외직판</dc:title>
  <dc:creator>KimJongBak1</dc:creator>
  <cp:lastModifiedBy>KimJongBak1</cp:lastModifiedBy>
  <cp:revision>249</cp:revision>
  <cp:lastPrinted>2016-08-08T01:50:55Z</cp:lastPrinted>
  <dcterms:created xsi:type="dcterms:W3CDTF">2015-08-04T02:46:18Z</dcterms:created>
  <dcterms:modified xsi:type="dcterms:W3CDTF">2017-04-13T05:53:54Z</dcterms:modified>
</cp:coreProperties>
</file>