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sldIdLst>
    <p:sldId id="257" r:id="rId2"/>
    <p:sldId id="265" r:id="rId3"/>
    <p:sldId id="266" r:id="rId4"/>
    <p:sldId id="267" r:id="rId5"/>
    <p:sldId id="258" r:id="rId6"/>
    <p:sldId id="273" r:id="rId7"/>
    <p:sldId id="261" r:id="rId8"/>
    <p:sldId id="268" r:id="rId9"/>
    <p:sldId id="269" r:id="rId10"/>
    <p:sldId id="259" r:id="rId11"/>
    <p:sldId id="270" r:id="rId12"/>
    <p:sldId id="260" r:id="rId13"/>
    <p:sldId id="272" r:id="rId14"/>
    <p:sldId id="256" r:id="rId15"/>
    <p:sldId id="262" r:id="rId16"/>
    <p:sldId id="263" r:id="rId17"/>
    <p:sldId id="264" r:id="rId18"/>
    <p:sldId id="274" r:id="rId19"/>
    <p:sldId id="275" r:id="rId20"/>
    <p:sldId id="280" r:id="rId21"/>
    <p:sldId id="281" r:id="rId22"/>
    <p:sldId id="276" r:id="rId23"/>
    <p:sldId id="278" r:id="rId24"/>
    <p:sldId id="279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9144000" cy="6858000" type="screen4x3"/>
  <p:notesSz cx="6858000" cy="9144000"/>
  <p:embeddedFontLst>
    <p:embeddedFont>
      <p:font typeface="MD이솝체" panose="020B0600000101010101" charset="-127"/>
      <p:regular r:id="rId45"/>
    </p:embeddedFont>
    <p:embeddedFont>
      <p:font typeface="Arial Unicode MS" panose="020B0604020202020204" pitchFamily="50" charset="-127"/>
      <p:regular r:id="rId46"/>
    </p:embeddedFont>
    <p:embeddedFont>
      <p:font typeface="CombiNumerals" panose="05000000000000000000" charset="2"/>
      <p:regular r:id="rId47"/>
      <p:bold r:id="rId48"/>
    </p:embeddedFont>
    <p:embeddedFont>
      <p:font typeface="맑은 고딕" panose="020B0503020000020004" pitchFamily="50" charset="-127"/>
      <p:regular r:id="rId49"/>
      <p:bold r:id="rId50"/>
    </p:embeddedFont>
    <p:embeddedFont>
      <p:font typeface="Forte" panose="03060902040502070203" pitchFamily="66" charset="0"/>
      <p:regular r:id="rId51"/>
    </p:embeddedFont>
    <p:embeddedFont>
      <p:font typeface="ＭＳ Ｐゴシック" panose="020B0600070205080204" pitchFamily="34" charset="-128"/>
      <p:regular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1" autoAdjust="0"/>
    <p:restoredTop sz="97116" autoAdjust="0"/>
  </p:normalViewPr>
  <p:slideViewPr>
    <p:cSldViewPr>
      <p:cViewPr>
        <p:scale>
          <a:sx n="113" d="100"/>
          <a:sy n="113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7B372-BB91-461B-80B7-E381F3CA111A}" type="datetimeFigureOut">
              <a:rPr lang="ko-KR" altLang="en-US" smtClean="0"/>
              <a:t>2016-09-28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982A-8A2D-4B8D-9A19-2A28FA6F73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75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982A-8A2D-4B8D-9A19-2A28FA6F73D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60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982A-8A2D-4B8D-9A19-2A28FA6F73D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60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7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8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hejamy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hejamy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junews.com/view/20141229202148840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hejamy.com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holicmens.co.jp/" TargetMode="External"/><Relationship Id="rId2" Type="http://schemas.openxmlformats.org/officeDocument/2006/relationships/hyperlink" Target="http://www.dholic.co.jp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holicmens.co.jp/" TargetMode="External"/><Relationship Id="rId2" Type="http://schemas.openxmlformats.org/officeDocument/2006/relationships/hyperlink" Target="http://www.dholic.co.jp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danboru.net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t.co.kr/news/article.html?no=2792385" TargetMode="Externa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danboru.net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rint.jp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umaku.jp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best.jp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-sign.jp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lag.jp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rint.jp/Product/Sub/danboru.aspx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card.jp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wn.jp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huprint.jp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sshop.jp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cup.jp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ile.jp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kuralabel.jp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oly.jp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llyboard.com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hbutton.jp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99592" y="2204864"/>
            <a:ext cx="72728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  <a:cs typeface="Arial Unicode MS" panose="020B0604020202020204" pitchFamily="50" charset="-127"/>
              </a:rPr>
              <a:t>현지화 </a:t>
            </a:r>
            <a:r>
              <a:rPr lang="ko-KR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  <a:cs typeface="Arial Unicode MS" panose="020B0604020202020204" pitchFamily="50" charset="-127"/>
              </a:rPr>
              <a:t>독립몰 </a:t>
            </a:r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  <a:cs typeface="Arial Unicode MS" panose="020B0604020202020204" pitchFamily="50" charset="-127"/>
              </a:rPr>
              <a:t>해외직판</a:t>
            </a:r>
            <a:r>
              <a:rPr lang="en-US" altLang="ko-K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  <a:cs typeface="Arial Unicode MS" panose="020B0604020202020204" pitchFamily="50" charset="-127"/>
              </a:rPr>
              <a:t> </a:t>
            </a:r>
            <a:endParaRPr lang="en-US" altLang="ko-KR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endParaRPr lang="en-US" altLang="ko-KR" spc="-150" dirty="0">
              <a:solidFill>
                <a:schemeClr val="bg1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1600" spc="-150" dirty="0" smtClean="0"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현지화 독립몰 해외직판은 온라인 수출에 가장 유력한 수단입니다</a:t>
            </a:r>
            <a:r>
              <a:rPr lang="en-US" altLang="ko-KR" sz="1600" spc="-150" dirty="0" smtClean="0"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959932" y="4941168"/>
            <a:ext cx="13321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㈜</a:t>
            </a:r>
            <a:r>
              <a:rPr lang="ko-KR" altLang="en-US" sz="14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티쿤글로벌</a:t>
            </a:r>
            <a:endParaRPr lang="ko-KR" altLang="en-US" sz="14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834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4</a:t>
            </a:r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Brush Script Std" pitchFamily="66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역직구 방식보다 우수한 점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384188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역직구는 그 나라 고유 결제수단을 이용하지 못하고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구매자가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반복 구매를 할 수 없고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때로는 구매자가 직접 통관해야 하며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반품과 교환이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자유롭지 못합니다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en-US" altLang="ko-KR" sz="1400" dirty="0" smtClean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방식에서는 현지 법인이 있으므로 모든 게 자유롭습니다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</a:t>
            </a:r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924944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809366" y="3140968"/>
            <a:ext cx="77048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결제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물류에 제한이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없고 자유롭습니다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.</a:t>
            </a:r>
            <a:endParaRPr lang="ko-KR" altLang="en-US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456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PC100\AppData\Local\Microsoft\Windows\Temporary Internet Files\Content.IE5\JR7F3VEG\80px-Crystal_128_kuser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64" y="3334420"/>
            <a:ext cx="730993" cy="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7164288" y="4091835"/>
            <a:ext cx="11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rPr>
              <a:t>일본 고객</a:t>
            </a:r>
          </a:p>
        </p:txBody>
      </p:sp>
      <p:cxnSp>
        <p:nvCxnSpPr>
          <p:cNvPr id="41" name="직선 화살표 연결선 40"/>
          <p:cNvCxnSpPr/>
          <p:nvPr/>
        </p:nvCxnSpPr>
        <p:spPr>
          <a:xfrm>
            <a:off x="5076056" y="3797505"/>
            <a:ext cx="2330042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endCxn id="44" idx="3"/>
          </p:cNvCxnSpPr>
          <p:nvPr/>
        </p:nvCxnSpPr>
        <p:spPr>
          <a:xfrm flipV="1">
            <a:off x="1991161" y="2038609"/>
            <a:ext cx="2994522" cy="1195745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5760389" y="2038609"/>
            <a:ext cx="1645709" cy="1377170"/>
          </a:xfrm>
          <a:prstGeom prst="straightConnector1">
            <a:avLst/>
          </a:prstGeom>
          <a:ln w="952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>
            <a:off x="3957360" y="2733709"/>
            <a:ext cx="5198366" cy="1088764"/>
          </a:xfrm>
          <a:prstGeom prst="curvedConnector3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5586142" y="6104329"/>
            <a:ext cx="504056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국경</a:t>
            </a:r>
            <a:endParaRPr lang="ko-KR" altLang="en-US" sz="1200" dirty="0">
              <a:solidFill>
                <a:srgbClr val="FF0000"/>
              </a:solidFill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58" name="직선 화살표 연결선 57"/>
          <p:cNvCxnSpPr>
            <a:endCxn id="65" idx="5"/>
          </p:cNvCxnSpPr>
          <p:nvPr/>
        </p:nvCxnSpPr>
        <p:spPr>
          <a:xfrm flipH="1" flipV="1">
            <a:off x="4283278" y="2175442"/>
            <a:ext cx="3105886" cy="134313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직사각형 173"/>
          <p:cNvSpPr/>
          <p:nvPr/>
        </p:nvSpPr>
        <p:spPr>
          <a:xfrm>
            <a:off x="5004048" y="3343063"/>
            <a:ext cx="23999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⑤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상품 주문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글로벌 결제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제한적 클레임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7253230" y="4365102"/>
            <a:ext cx="8512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⑩ 상품 수취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3568" y="2996950"/>
            <a:ext cx="1440160" cy="1440160"/>
            <a:chOff x="1475656" y="1484784"/>
            <a:chExt cx="1440160" cy="1440160"/>
          </a:xfrm>
        </p:grpSpPr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1475656" y="1484784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75656" y="2087270"/>
              <a:ext cx="144016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한국중소기업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68" name="직사각형 167"/>
          <p:cNvSpPr/>
          <p:nvPr/>
        </p:nvSpPr>
        <p:spPr>
          <a:xfrm>
            <a:off x="4572000" y="6104329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6516216" y="6104329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일본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1050" name="직선 화살표 연결선 1049"/>
          <p:cNvCxnSpPr>
            <a:stCxn id="54" idx="3"/>
          </p:cNvCxnSpPr>
          <p:nvPr/>
        </p:nvCxnSpPr>
        <p:spPr>
          <a:xfrm>
            <a:off x="6090198" y="6242829"/>
            <a:ext cx="45569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직선 화살표 연결선 1053"/>
          <p:cNvCxnSpPr>
            <a:stCxn id="54" idx="1"/>
          </p:cNvCxnSpPr>
          <p:nvPr/>
        </p:nvCxnSpPr>
        <p:spPr>
          <a:xfrm flipH="1">
            <a:off x="5033721" y="6242829"/>
            <a:ext cx="55242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/>
          <p:cNvSpPr/>
          <p:nvPr/>
        </p:nvSpPr>
        <p:spPr>
          <a:xfrm rot="2380335">
            <a:off x="5703019" y="2351699"/>
            <a:ext cx="17045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 일본 고객이 온라인 검색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77" name="직선 화살표 연결선 76"/>
          <p:cNvCxnSpPr/>
          <p:nvPr/>
        </p:nvCxnSpPr>
        <p:spPr>
          <a:xfrm flipV="1">
            <a:off x="2123728" y="3797505"/>
            <a:ext cx="1440160" cy="955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2051520" y="3753905"/>
            <a:ext cx="14403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①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한국사이트 개설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5" name="꺾인 연결선 84"/>
          <p:cNvCxnSpPr>
            <a:stCxn id="32" idx="2"/>
            <a:endCxn id="94" idx="6"/>
          </p:cNvCxnSpPr>
          <p:nvPr/>
        </p:nvCxnSpPr>
        <p:spPr>
          <a:xfrm rot="5400000">
            <a:off x="4871262" y="2181975"/>
            <a:ext cx="697621" cy="5040560"/>
          </a:xfrm>
          <a:prstGeom prst="bentConnector2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6203271" y="4153373"/>
            <a:ext cx="6094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반품 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?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7" name="직사각형 176"/>
          <p:cNvSpPr/>
          <p:nvPr/>
        </p:nvSpPr>
        <p:spPr>
          <a:xfrm>
            <a:off x="5004048" y="3753905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⑥ 제한적 고객 응대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1581561" y="4509118"/>
            <a:ext cx="1118231" cy="1083895"/>
            <a:chOff x="5616115" y="911828"/>
            <a:chExt cx="1440161" cy="1440160"/>
          </a:xfrm>
        </p:grpSpPr>
        <p:sp>
          <p:nvSpPr>
            <p:cNvPr id="94" name="타원 9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5616115" y="1323852"/>
              <a:ext cx="1440158" cy="736091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한국 국제운송회사</a:t>
              </a:r>
              <a:endParaRPr lang="en-US" altLang="ko-KR" sz="1000" b="1" spc="-100" dirty="0" smtClean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(EMS , </a:t>
              </a:r>
            </a:p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국제운송대행사 등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81" name="직사각형 80"/>
          <p:cNvSpPr/>
          <p:nvPr/>
        </p:nvSpPr>
        <p:spPr>
          <a:xfrm>
            <a:off x="2051720" y="3313390"/>
            <a:ext cx="19129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⑦ 글로벌 결제 수금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2" name="직선 화살표 연결선 81"/>
          <p:cNvCxnSpPr/>
          <p:nvPr/>
        </p:nvCxnSpPr>
        <p:spPr>
          <a:xfrm flipV="1">
            <a:off x="2123728" y="3573014"/>
            <a:ext cx="1440160" cy="18200"/>
          </a:xfrm>
          <a:prstGeom prst="straightConnector1">
            <a:avLst/>
          </a:prstGeom>
          <a:ln w="952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4821921" y="1113447"/>
            <a:ext cx="1118231" cy="1083895"/>
            <a:chOff x="5616115" y="911828"/>
            <a:chExt cx="1440161" cy="1440160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네이</a:t>
              </a:r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버</a:t>
              </a:r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ㆍ구글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온라인 </a:t>
              </a:r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검색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87" name="직선 화살표 연결선 86"/>
          <p:cNvCxnSpPr/>
          <p:nvPr/>
        </p:nvCxnSpPr>
        <p:spPr>
          <a:xfrm>
            <a:off x="1799692" y="4353445"/>
            <a:ext cx="108012" cy="2276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115700" y="4509416"/>
            <a:ext cx="492443" cy="151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⑧  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한국중소기업  </a:t>
            </a:r>
            <a:r>
              <a:rPr lang="en-US" altLang="ko-KR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수입자는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일본 고객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3131213" y="4762017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⑨ 수출 무역 운송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항공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1025" name="직선 화살표 연결선 1024"/>
          <p:cNvCxnSpPr/>
          <p:nvPr/>
        </p:nvCxnSpPr>
        <p:spPr>
          <a:xfrm flipH="1">
            <a:off x="6812684" y="4005102"/>
            <a:ext cx="576480" cy="287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타원 56"/>
          <p:cNvSpPr>
            <a:spLocks noChangeAspect="1"/>
          </p:cNvSpPr>
          <p:nvPr/>
        </p:nvSpPr>
        <p:spPr>
          <a:xfrm>
            <a:off x="3563888" y="2996950"/>
            <a:ext cx="1440160" cy="14401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3635896" y="3573014"/>
            <a:ext cx="1440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한국 사이트</a:t>
            </a:r>
            <a:endParaRPr lang="ko-KR" altLang="en-US" sz="1100" b="1" spc="-100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 rot="20331374">
            <a:off x="1874204" y="2623090"/>
            <a:ext cx="19129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② 온라인 광고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3328808" y="1250280"/>
            <a:ext cx="1118231" cy="1083895"/>
            <a:chOff x="5616115" y="911828"/>
            <a:chExt cx="1440161" cy="1440160"/>
          </a:xfrm>
        </p:grpSpPr>
        <p:sp>
          <p:nvSpPr>
            <p:cNvPr id="65" name="타원 64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브랜드 이미지</a:t>
              </a:r>
              <a:endParaRPr lang="en-US" altLang="ko-KR" sz="1100" b="1" spc="-100" dirty="0" smtClean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입소</a:t>
              </a:r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문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10" name="직선 화살표 연결선 9"/>
          <p:cNvCxnSpPr/>
          <p:nvPr/>
        </p:nvCxnSpPr>
        <p:spPr>
          <a:xfrm>
            <a:off x="4049942" y="2334176"/>
            <a:ext cx="162018" cy="662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/>
          <p:cNvSpPr/>
          <p:nvPr/>
        </p:nvSpPr>
        <p:spPr>
          <a:xfrm rot="1430532">
            <a:off x="4701343" y="2375142"/>
            <a:ext cx="17045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④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한국 상품에 대한 입 소문 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75" name="직선 화살표 연결선 74"/>
          <p:cNvCxnSpPr/>
          <p:nvPr/>
        </p:nvCxnSpPr>
        <p:spPr>
          <a:xfrm>
            <a:off x="5076056" y="3623894"/>
            <a:ext cx="2313108" cy="1"/>
          </a:xfrm>
          <a:prstGeom prst="straightConnector1">
            <a:avLst/>
          </a:prstGeom>
          <a:ln w="952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5586142" y="476672"/>
            <a:ext cx="504056" cy="5616624"/>
            <a:chOff x="3743908" y="1177268"/>
            <a:chExt cx="504056" cy="4823155"/>
          </a:xfrm>
        </p:grpSpPr>
        <p:cxnSp>
          <p:nvCxnSpPr>
            <p:cNvPr id="7" name="직선 연결선 6"/>
            <p:cNvCxnSpPr>
              <a:stCxn id="13" idx="2"/>
            </p:cNvCxnSpPr>
            <p:nvPr/>
          </p:nvCxnSpPr>
          <p:spPr>
            <a:xfrm>
              <a:off x="3995936" y="1454267"/>
              <a:ext cx="0" cy="454615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3743908" y="1177268"/>
              <a:ext cx="504056" cy="27699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smtClean="0">
                  <a:solidFill>
                    <a:srgbClr val="FF0000"/>
                  </a:solidFill>
                  <a:latin typeface="08서울남산체 L" panose="02020603020101020101" pitchFamily="18" charset="-127"/>
                  <a:ea typeface="08서울남산체 L" panose="02020603020101020101" pitchFamily="18" charset="-127"/>
                </a:rPr>
                <a:t>국경</a:t>
              </a:r>
              <a:endParaRPr lang="ko-KR" altLang="en-US" sz="1200" dirty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endParaRPr>
            </a:p>
          </p:txBody>
        </p:sp>
      </p:grpSp>
      <p:cxnSp>
        <p:nvCxnSpPr>
          <p:cNvPr id="50" name="직선 연결선 49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395536" y="332656"/>
            <a:ext cx="7704856" cy="316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그림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5&gt; 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역직구 방식 구조도</a:t>
            </a:r>
          </a:p>
        </p:txBody>
      </p:sp>
    </p:spTree>
    <p:extLst>
      <p:ext uri="{BB962C8B-B14F-4D97-AF65-F5344CB8AC3E}">
        <p14:creationId xmlns:p14="http://schemas.microsoft.com/office/powerpoint/2010/main" val="181392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5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많은 중소기업들이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티쿤의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일본 직판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플랫폼을 이용하여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이미 좋은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실적을 내고 있습니다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 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3573016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809366" y="3789040"/>
            <a:ext cx="77048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>
                <a:solidFill>
                  <a:schemeClr val="bg1">
                    <a:lumMod val="65000"/>
                  </a:schemeClr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티쿤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플랫폼 이용 일본 직판 사이트 개설 총수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36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</a:t>
            </a:r>
            <a:endParaRPr lang="en-US" altLang="ko-KR" dirty="0" smtClean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현재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31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 운영 중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5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 폐쇄</a:t>
            </a:r>
            <a:endParaRPr lang="en-US" altLang="ko-KR" dirty="0" smtClean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거래액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2015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12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억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8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천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6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백만 엔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2016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8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월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현재 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11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억</a:t>
            </a:r>
            <a:r>
              <a:rPr lang="en-US" altLang="ko-KR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천</a:t>
            </a:r>
            <a:r>
              <a:rPr lang="en-US" altLang="ko-KR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백만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엔</a:t>
            </a:r>
            <a:endParaRPr lang="ko-KR" altLang="en-US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3393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0" y="1080120"/>
            <a:ext cx="8444142" cy="55172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8" y="1010158"/>
            <a:ext cx="8584100" cy="5515186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395536" y="332656"/>
            <a:ext cx="770485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표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3&gt; </a:t>
            </a:r>
            <a:r>
              <a:rPr lang="ko-KR" altLang="en-US" sz="11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티쿤플랫폼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lang="ko-KR" altLang="en-US" sz="11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이용사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현황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9460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6</a:t>
            </a:r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Brush Script Std" pitchFamily="66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티쿤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플랫폼은 기업들의 현지화를 돕는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세계 유일의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독립</a:t>
            </a:r>
            <a:r>
              <a:rPr lang="ko-KR" alt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몰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플랫폼입니다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3843045"/>
            <a:ext cx="77048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㈜티쿤글로벌이 운영하는 티쿤 플랫폼은 기업들이 현지화 독립몰을 운영할 수 있도록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돕는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세계에서  유일한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해외직판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플랫폼입니다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㈜</a:t>
            </a:r>
            <a:r>
              <a:rPr lang="ko-KR" altLang="en-US" sz="1400" dirty="0" err="1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티쿤글로벌은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2007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년부터 일본을 대상으로 현지화 독립몰 방식으로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인쇄물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/</a:t>
            </a:r>
            <a:r>
              <a:rPr lang="ko-KR" altLang="en-US" sz="1400" dirty="0" err="1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판촉물을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수출해왔습니다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이 경험을 바탕으로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플랫폼을 만들었습니다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이런 플랫폼은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현재까지는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세계에서 하나뿐입니다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특히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티쿤플랫폼을 이용하면 주문형 상품도 취급할 수 있습니다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924944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04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7</a:t>
            </a:r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Brush Script Std" pitchFamily="66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2017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년에는 한국에서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3200" spc="-150" dirty="0" smtClean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동남</a:t>
            </a:r>
            <a:r>
              <a:rPr lang="ko-KR" altLang="en-US" sz="3200" spc="-150" dirty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아</a:t>
            </a:r>
            <a:r>
              <a:rPr lang="en-US" altLang="ko-KR" sz="3200" spc="-150" dirty="0" smtClean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, </a:t>
            </a:r>
            <a:r>
              <a:rPr lang="ko-KR" altLang="en-US" sz="3200" spc="-150" dirty="0" smtClean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미국</a:t>
            </a:r>
            <a:r>
              <a:rPr lang="en-US" altLang="ko-KR" sz="3200" spc="-150" dirty="0" smtClean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, </a:t>
            </a:r>
            <a:r>
              <a:rPr lang="ko-KR" altLang="en-US" sz="3200" spc="-150" dirty="0" smtClean="0">
                <a:solidFill>
                  <a:srgbClr val="FF00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중국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가는 항로를 개설할 계획입니다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 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83568" y="3776260"/>
            <a:ext cx="80648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현재는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한국에서 일본가는 항로만 개설되어 있습니다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티쿤글로벌은 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2017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년에 동남아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미국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중국으로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가는 항로를 개설할 계획입니다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동남아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미국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중국 항로가 개설되면 전 세계로 나아가는 항로를 개설하는 일은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더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쉬워집니다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티쿤플랫폼은 전세계에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온라인 수출 플랫폼을 건설하려고 합니다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</a:p>
          <a:p>
            <a:pPr algn="just"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※ 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동남아시아 국가 중 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한 곳은 </a:t>
            </a:r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2017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</a:t>
            </a:r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월까지 오픈</a:t>
            </a:r>
            <a:endParaRPr lang="en-US" altLang="ko-KR" sz="1200" dirty="0" smtClean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just" fontAlgn="base"/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※ 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미국 항로는 법인 설치 준비 작업 중에 있으며 </a:t>
            </a:r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2017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</a:t>
            </a:r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월까지는 미국 법인 개설 예정</a:t>
            </a:r>
            <a:endParaRPr lang="en-US" altLang="ko-KR" sz="1200" dirty="0" smtClean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just" fontAlgn="base"/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※ 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중국 항로는 현지화 </a:t>
            </a:r>
            <a:r>
              <a:rPr lang="ko-KR" altLang="en-US" sz="12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독립몰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개설 </a:t>
            </a:r>
            <a:r>
              <a:rPr lang="ko-KR" altLang="en-US" sz="12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전략팀을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구성해 방안을 모색 중이며 </a:t>
            </a:r>
            <a:r>
              <a:rPr lang="en-US" altLang="ko-KR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2016</a:t>
            </a:r>
            <a:r>
              <a:rPr lang="ko-KR" altLang="en-US" sz="12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내 전략 수립 후 실행 예정</a:t>
            </a:r>
            <a:endParaRPr lang="en-US" altLang="ko-KR" sz="1200" dirty="0" smtClean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just"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3506231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551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8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소기업도 할 수 있습니다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99592" y="314096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독립몰을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운영하라고 권하면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중소기업들은 겁부터 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많은 자금이 들어갈 것으로 예상하기 때문입니다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그러나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티쿤플랫폼을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이용하면 국내에서 쇼핑몰을 운영하는 비용으로도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해외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독립몰을 운영할 수 있습니다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해외 수출을 꿈꾸는 많은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소기업들에게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해외직판은 가장 적합한 온라인 수출 방식입니다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636912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92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9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세계 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50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개 나라에 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2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만 개 한국 중소기업이 운영하는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100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만 개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쇼핑몰이 나가도록 돕는 게 티쿤의 꿈입니다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.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247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 smtClean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10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(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부록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)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성공 사례 보도 자료</a:t>
            </a:r>
            <a:r>
              <a:rPr lang="en-US" altLang="ko-KR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,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이미지 자료</a:t>
            </a:r>
            <a:endParaRPr lang="en-US" altLang="ko-KR" sz="3200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  <a:p>
            <a:pPr algn="ctr" fontAlgn="base"/>
            <a:endParaRPr lang="en-US" altLang="ko-KR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683568" y="3717032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827584" y="4129916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에이컴메이트</a:t>
            </a:r>
            <a:r>
              <a:rPr lang="ko-KR" altLang="en-US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/ 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디홀릭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/ 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지즐</a:t>
            </a:r>
            <a:r>
              <a:rPr lang="ko-KR" altLang="en-US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애드프린트</a:t>
            </a:r>
            <a:r>
              <a:rPr lang="ko-KR" altLang="en-US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마쿠마쿠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/ 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애드베스트</a:t>
            </a:r>
            <a:r>
              <a:rPr lang="ko-KR" altLang="en-US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애드사인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애드플래그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유패키지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</a:t>
            </a:r>
          </a:p>
          <a:p>
            <a:pPr fontAlgn="base"/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애드카드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하우엔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시슈프린트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민스샵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</a:t>
            </a:r>
            <a:r>
              <a:rPr lang="ko-KR" altLang="en-US" sz="1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애드컵</a:t>
            </a:r>
            <a:r>
              <a:rPr lang="ko-KR" altLang="en-US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애드파일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사쿠라라벨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애드폴리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롤리보드</a:t>
            </a:r>
            <a:r>
              <a:rPr lang="ko-KR" altLang="en-US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 </a:t>
            </a:r>
            <a:r>
              <a:rPr lang="en-US" altLang="ko-KR" sz="1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/ </a:t>
            </a:r>
            <a:r>
              <a:rPr lang="ko-KR" altLang="en-US" sz="1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리치버튼</a:t>
            </a:r>
            <a:endParaRPr lang="en-US" altLang="ko-KR" sz="14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047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3424187" y="476672"/>
            <a:ext cx="2515965" cy="457218"/>
            <a:chOff x="3290634" y="5445224"/>
            <a:chExt cx="2515965" cy="457218"/>
          </a:xfrm>
        </p:grpSpPr>
        <p:sp>
          <p:nvSpPr>
            <p:cNvPr id="12" name="Shape 41"/>
            <p:cNvSpPr/>
            <p:nvPr/>
          </p:nvSpPr>
          <p:spPr>
            <a:xfrm>
              <a:off x="3687388" y="5445224"/>
              <a:ext cx="2119211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sz="2700" b="1" dirty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에이컴메이트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3290634" y="5445224"/>
              <a:ext cx="333564" cy="333564"/>
              <a:chOff x="3014300" y="4396123"/>
              <a:chExt cx="276333" cy="276333"/>
            </a:xfrm>
          </p:grpSpPr>
          <p:sp>
            <p:nvSpPr>
              <p:cNvPr id="14" name="눈물 방울 13"/>
              <p:cNvSpPr/>
              <p:nvPr/>
            </p:nvSpPr>
            <p:spPr>
              <a:xfrm rot="8100000">
                <a:off x="3014300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3094276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047091" y="960983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thejamy.com</a:t>
            </a:r>
            <a:endParaRPr lang="ko-KR" altLang="en-US" sz="14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626994" cy="46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 smtClean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1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현지화 </a:t>
            </a:r>
            <a:r>
              <a:rPr lang="ko-KR" altLang="en-US" sz="32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독립몰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해외직판의 특징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3915633"/>
            <a:ext cx="77048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해외직판은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나라 사이트와 전혀 구분이 되지 않는 독립 쇼핑몰을 만들어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온라인으로 파는 방법입니다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en-US" altLang="ko-KR" sz="1400" dirty="0" smtClean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법인을 개설하고 그 법인 명의로 쇼핑몰을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운영합니다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나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라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에서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통용되는 결제 수단을 사용하며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 나라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배송회사를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이용하고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현지 법인으로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반품할 수 있어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나라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사이트와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전혀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구분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되지 않습니다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고객응대도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 나라 인터넷 전화를 한국에 가져와서 한국에서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응대합니다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기본 운영은 한국에서 합니다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</a:t>
            </a:r>
            <a:endParaRPr lang="ko-KR" altLang="en-US" sz="20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924944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809366" y="3140968"/>
            <a:ext cx="77048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 나라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사이트와  구분 </a:t>
            </a:r>
            <a:r>
              <a:rPr lang="ko-KR" altLang="en-US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되지 않는 독립 쇼핑몰을 만들어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온라인으로 판매</a:t>
            </a:r>
            <a:endParaRPr lang="ko-KR" altLang="en-US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033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3424187" y="476672"/>
            <a:ext cx="2515965" cy="457218"/>
            <a:chOff x="3290634" y="5445224"/>
            <a:chExt cx="2515965" cy="457218"/>
          </a:xfrm>
        </p:grpSpPr>
        <p:sp>
          <p:nvSpPr>
            <p:cNvPr id="12" name="Shape 41"/>
            <p:cNvSpPr/>
            <p:nvPr/>
          </p:nvSpPr>
          <p:spPr>
            <a:xfrm>
              <a:off x="3687388" y="5445224"/>
              <a:ext cx="2119211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sz="2700" b="1" dirty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에이컴메이트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3290634" y="5445224"/>
              <a:ext cx="333564" cy="333564"/>
              <a:chOff x="3014300" y="4396123"/>
              <a:chExt cx="276333" cy="276333"/>
            </a:xfrm>
          </p:grpSpPr>
          <p:sp>
            <p:nvSpPr>
              <p:cNvPr id="14" name="눈물 방울 13"/>
              <p:cNvSpPr/>
              <p:nvPr/>
            </p:nvSpPr>
            <p:spPr>
              <a:xfrm rot="8100000">
                <a:off x="3014300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3094276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047091" y="960983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thejamy.com</a:t>
            </a:r>
            <a:endParaRPr lang="ko-KR" altLang="en-US" sz="14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Shape 42"/>
          <p:cNvSpPr/>
          <p:nvPr/>
        </p:nvSpPr>
        <p:spPr>
          <a:xfrm>
            <a:off x="1105687" y="4326378"/>
            <a:ext cx="7554995" cy="1088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58" tIns="20658" rIns="20658" bIns="20658" anchor="ctr">
            <a:spAutoFit/>
          </a:bodyPr>
          <a:lstStyle/>
          <a:p>
            <a:pPr lvl="0">
              <a:defRPr sz="1800"/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중국에서 한국 여성의류 쇼핑몰 </a:t>
            </a: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75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 운영대행</a:t>
            </a:r>
            <a:endParaRPr lang="en-US" altLang="ko-KR" sz="2800" b="1" dirty="0" smtClean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>
              <a:defRPr sz="1800"/>
            </a:pPr>
            <a:r>
              <a:rPr lang="en-US" altLang="ko-KR" sz="40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1,100</a:t>
            </a:r>
            <a:r>
              <a:rPr lang="ko-KR" altLang="en-US" sz="40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억 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매출</a:t>
            </a:r>
            <a:endParaRPr sz="32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860735" y="1734090"/>
            <a:ext cx="5231546" cy="2215416"/>
            <a:chOff x="1546809" y="548680"/>
            <a:chExt cx="6078713" cy="2736304"/>
          </a:xfrm>
        </p:grpSpPr>
        <p:pic>
          <p:nvPicPr>
            <p:cNvPr id="18" name="Picture 2" descr="C:\Users\INTEL\Desktop\새 폴더\thejam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737" y="693825"/>
              <a:ext cx="4361785" cy="2591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asted-image.png"/>
            <p:cNvPicPr/>
            <p:nvPr/>
          </p:nvPicPr>
          <p:blipFill rotWithShape="1">
            <a:blip r:embed="rId4" cstate="print">
              <a:extLst/>
            </a:blip>
            <a:srcRect l="55782" t="16700" r="1717" b="29723"/>
            <a:stretch/>
          </p:blipFill>
          <p:spPr>
            <a:xfrm>
              <a:off x="1546809" y="548680"/>
              <a:ext cx="1729047" cy="26160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Shape 43">
            <a:hlinkClick r:id="rId5"/>
          </p:cNvPr>
          <p:cNvSpPr/>
          <p:nvPr/>
        </p:nvSpPr>
        <p:spPr>
          <a:xfrm>
            <a:off x="2604774" y="5414538"/>
            <a:ext cx="4199474" cy="3187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658" tIns="20658" rIns="20658" bIns="20658" anchor="ctr">
            <a:spAutoFit/>
          </a:bodyPr>
          <a:lstStyle/>
          <a:p>
            <a:pPr lvl="0" algn="ctr">
              <a:defRPr sz="1800"/>
            </a:pP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온라인 검색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: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강철용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에이컴메이트</a:t>
            </a:r>
            <a:endParaRPr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9956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3424187" y="476672"/>
            <a:ext cx="2515965" cy="457218"/>
            <a:chOff x="3290634" y="5445224"/>
            <a:chExt cx="2515965" cy="457218"/>
          </a:xfrm>
        </p:grpSpPr>
        <p:sp>
          <p:nvSpPr>
            <p:cNvPr id="12" name="Shape 41"/>
            <p:cNvSpPr/>
            <p:nvPr/>
          </p:nvSpPr>
          <p:spPr>
            <a:xfrm>
              <a:off x="3687388" y="5445224"/>
              <a:ext cx="2119211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sz="2700" b="1" dirty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에이컴메이트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3290634" y="5445224"/>
              <a:ext cx="333564" cy="333564"/>
              <a:chOff x="3014300" y="4396123"/>
              <a:chExt cx="276333" cy="276333"/>
            </a:xfrm>
          </p:grpSpPr>
          <p:sp>
            <p:nvSpPr>
              <p:cNvPr id="14" name="눈물 방울 13"/>
              <p:cNvSpPr/>
              <p:nvPr/>
            </p:nvSpPr>
            <p:spPr>
              <a:xfrm rot="8100000">
                <a:off x="3014300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3094276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047091" y="960983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thejamy.com</a:t>
            </a:r>
            <a:endParaRPr lang="ko-KR" altLang="en-US" sz="14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4" y="1517475"/>
            <a:ext cx="6876256" cy="46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92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19466"/>
          <p:cNvGrpSpPr/>
          <p:nvPr/>
        </p:nvGrpSpPr>
        <p:grpSpPr>
          <a:xfrm>
            <a:off x="3976245" y="475200"/>
            <a:ext cx="1501297" cy="457218"/>
            <a:chOff x="3785928" y="5445224"/>
            <a:chExt cx="1501297" cy="457218"/>
          </a:xfrm>
        </p:grpSpPr>
        <p:sp>
          <p:nvSpPr>
            <p:cNvPr id="10" name="Shape 41"/>
            <p:cNvSpPr/>
            <p:nvPr/>
          </p:nvSpPr>
          <p:spPr>
            <a:xfrm>
              <a:off x="4206760" y="5445224"/>
              <a:ext cx="108046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디홀릭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18" name="그룹 19458"/>
            <p:cNvGrpSpPr/>
            <p:nvPr/>
          </p:nvGrpSpPr>
          <p:grpSpPr>
            <a:xfrm>
              <a:off x="3785928" y="5445224"/>
              <a:ext cx="333564" cy="333564"/>
              <a:chOff x="3424614" y="4396123"/>
              <a:chExt cx="276333" cy="276333"/>
            </a:xfrm>
          </p:grpSpPr>
          <p:sp>
            <p:nvSpPr>
              <p:cNvPr id="19" name="눈물 방울 18"/>
              <p:cNvSpPr/>
              <p:nvPr/>
            </p:nvSpPr>
            <p:spPr>
              <a:xfrm rot="8100000">
                <a:off x="3424614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3504589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459476" y="961564"/>
            <a:ext cx="2768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800"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hlinkClick r:id="rId2"/>
              </a:rPr>
              <a:t>dholic.co.jp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|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hlinkClick r:id="rId3"/>
              </a:rPr>
              <a:t>dholicmens.co.jp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lvl="0" algn="ctr">
              <a:defRPr sz="1800"/>
            </a:pP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Shape 42"/>
          <p:cNvSpPr/>
          <p:nvPr/>
        </p:nvSpPr>
        <p:spPr>
          <a:xfrm>
            <a:off x="2777286" y="4340546"/>
            <a:ext cx="5035074" cy="1088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0658" tIns="20658" rIns="20658" bIns="20658" anchor="ctr">
            <a:spAutoFit/>
          </a:bodyPr>
          <a:lstStyle/>
          <a:p>
            <a:pPr lvl="0" algn="ctr">
              <a:defRPr sz="1800"/>
            </a:pP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2014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매출 </a:t>
            </a:r>
            <a:r>
              <a:rPr lang="en-US" altLang="ko-KR" sz="4000" b="1" u="sng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950</a:t>
            </a:r>
            <a:r>
              <a:rPr lang="ko-KR" altLang="en-US" sz="4000" b="1" u="sng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억 원</a:t>
            </a:r>
            <a:endParaRPr lang="en-US" altLang="ko-KR" sz="4000" b="1" dirty="0">
              <a:solidFill>
                <a:srgbClr val="F1652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>
              <a:defRPr sz="1800"/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일본 인터넷 쇼핑몰 매출 </a:t>
            </a: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57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</a:t>
            </a:r>
            <a:endParaRPr sz="28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  <p:sp>
        <p:nvSpPr>
          <p:cNvPr id="24" name="Shape 43"/>
          <p:cNvSpPr/>
          <p:nvPr/>
        </p:nvSpPr>
        <p:spPr>
          <a:xfrm>
            <a:off x="4963273" y="5630562"/>
            <a:ext cx="3137119" cy="3187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0658" tIns="20658" rIns="20658" bIns="20658" anchor="ctr">
            <a:spAutoFit/>
          </a:bodyPr>
          <a:lstStyle/>
          <a:p>
            <a:pPr lvl="0" algn="r">
              <a:defRPr sz="1800"/>
            </a:pP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▲ </a:t>
            </a:r>
            <a:r>
              <a:rPr lang="ko-KR" altLang="en-US" dirty="0" err="1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일본넷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경제신문</a:t>
            </a:r>
            <a:r>
              <a:rPr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 </a:t>
            </a:r>
            <a:r>
              <a:rPr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(</a:t>
            </a:r>
            <a:r>
              <a:rPr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14.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06</a:t>
            </a:r>
            <a:r>
              <a:rPr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12</a:t>
            </a:r>
            <a:r>
              <a:rPr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)</a:t>
            </a:r>
            <a:endParaRPr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  <p:grpSp>
        <p:nvGrpSpPr>
          <p:cNvPr id="25" name="그룹 16"/>
          <p:cNvGrpSpPr/>
          <p:nvPr/>
        </p:nvGrpSpPr>
        <p:grpSpPr>
          <a:xfrm>
            <a:off x="1514276" y="1612282"/>
            <a:ext cx="6514108" cy="2392782"/>
            <a:chOff x="467544" y="620688"/>
            <a:chExt cx="7145238" cy="2520280"/>
          </a:xfrm>
        </p:grpSpPr>
        <p:grpSp>
          <p:nvGrpSpPr>
            <p:cNvPr id="26" name="그룹 17"/>
            <p:cNvGrpSpPr/>
            <p:nvPr/>
          </p:nvGrpSpPr>
          <p:grpSpPr>
            <a:xfrm>
              <a:off x="1531219" y="1046225"/>
              <a:ext cx="6081563" cy="2094743"/>
              <a:chOff x="1551139" y="1046225"/>
              <a:chExt cx="6081563" cy="2094743"/>
            </a:xfrm>
          </p:grpSpPr>
          <p:pic>
            <p:nvPicPr>
              <p:cNvPr id="28" name="pasted-image.png"/>
              <p:cNvPicPr/>
              <p:nvPr/>
            </p:nvPicPr>
            <p:blipFill>
              <a:blip r:embed="rId4" cstate="print">
                <a:extLst/>
              </a:blip>
              <a:srcRect b="49528"/>
              <a:stretch>
                <a:fillRect/>
              </a:stretch>
            </p:blipFill>
            <p:spPr>
              <a:xfrm>
                <a:off x="1551139" y="1046225"/>
                <a:ext cx="2992671" cy="20871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86"/>
              <a:stretch/>
            </p:blipFill>
            <p:spPr bwMode="auto">
              <a:xfrm>
                <a:off x="4640031" y="1053865"/>
                <a:ext cx="2992671" cy="20871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" name="pasted-image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467544" y="620688"/>
              <a:ext cx="2999826" cy="2114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" name="오각형 29"/>
          <p:cNvSpPr/>
          <p:nvPr/>
        </p:nvSpPr>
        <p:spPr>
          <a:xfrm>
            <a:off x="1196091" y="4530326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2007</a:t>
            </a:r>
            <a:r>
              <a:rPr lang="ko-KR" altLang="en-US" sz="2000" b="1" dirty="0" smtClean="0"/>
              <a:t>년 설립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5131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19466"/>
          <p:cNvGrpSpPr/>
          <p:nvPr/>
        </p:nvGrpSpPr>
        <p:grpSpPr>
          <a:xfrm>
            <a:off x="3976245" y="475200"/>
            <a:ext cx="1501297" cy="457218"/>
            <a:chOff x="3785928" y="5445224"/>
            <a:chExt cx="1501297" cy="457218"/>
          </a:xfrm>
        </p:grpSpPr>
        <p:sp>
          <p:nvSpPr>
            <p:cNvPr id="10" name="Shape 41"/>
            <p:cNvSpPr/>
            <p:nvPr/>
          </p:nvSpPr>
          <p:spPr>
            <a:xfrm>
              <a:off x="4206760" y="5445224"/>
              <a:ext cx="108046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디홀릭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18" name="그룹 19458"/>
            <p:cNvGrpSpPr/>
            <p:nvPr/>
          </p:nvGrpSpPr>
          <p:grpSpPr>
            <a:xfrm>
              <a:off x="3785928" y="5445224"/>
              <a:ext cx="333564" cy="333564"/>
              <a:chOff x="3424614" y="4396123"/>
              <a:chExt cx="276333" cy="276333"/>
            </a:xfrm>
          </p:grpSpPr>
          <p:sp>
            <p:nvSpPr>
              <p:cNvPr id="19" name="눈물 방울 18"/>
              <p:cNvSpPr/>
              <p:nvPr/>
            </p:nvSpPr>
            <p:spPr>
              <a:xfrm rot="8100000">
                <a:off x="3424614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3504589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459476" y="961564"/>
            <a:ext cx="2768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800"/>
            </a:pP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hlinkClick r:id="rId2"/>
              </a:rPr>
              <a:t>dholic.co.jp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|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hlinkClick r:id="rId3"/>
              </a:rPr>
              <a:t>dholicmens.co.jp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lvl="0" algn="ctr">
              <a:defRPr sz="1800"/>
            </a:pP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1" y="1412776"/>
            <a:ext cx="7201355" cy="50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9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015926" y="476672"/>
            <a:ext cx="1112149" cy="457218"/>
            <a:chOff x="4001952" y="5445224"/>
            <a:chExt cx="1112149" cy="457218"/>
          </a:xfrm>
        </p:grpSpPr>
        <p:sp>
          <p:nvSpPr>
            <p:cNvPr id="3" name="Shape 41"/>
            <p:cNvSpPr/>
            <p:nvPr/>
          </p:nvSpPr>
          <p:spPr>
            <a:xfrm>
              <a:off x="4379884" y="5445224"/>
              <a:ext cx="734217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지즐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4001952" y="5445224"/>
              <a:ext cx="333564" cy="333564"/>
              <a:chOff x="3603572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603572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683547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961096" y="1002033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danboru.net</a:t>
            </a:r>
            <a:endParaRPr lang="ko-KR" altLang="en-US" sz="14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123728" y="1683378"/>
            <a:ext cx="5049728" cy="2264234"/>
            <a:chOff x="1655210" y="429511"/>
            <a:chExt cx="6102546" cy="2736304"/>
          </a:xfrm>
        </p:grpSpPr>
        <p:pic>
          <p:nvPicPr>
            <p:cNvPr id="9" name="Picture 2" descr="C:\Users\INTEL\Desktop\새 폴더\danboru.ne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146" y="549809"/>
              <a:ext cx="4403610" cy="26160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asted-image.png"/>
            <p:cNvPicPr/>
            <p:nvPr/>
          </p:nvPicPr>
          <p:blipFill rotWithShape="1">
            <a:blip r:embed="rId4" cstate="print">
              <a:extLst/>
            </a:blip>
            <a:srcRect l="32971" t="2395" r="22669" b="47884"/>
            <a:stretch/>
          </p:blipFill>
          <p:spPr>
            <a:xfrm>
              <a:off x="1655210" y="429511"/>
              <a:ext cx="1737360" cy="2591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Shape 42"/>
          <p:cNvSpPr/>
          <p:nvPr/>
        </p:nvSpPr>
        <p:spPr>
          <a:xfrm>
            <a:off x="2386284" y="4190402"/>
            <a:ext cx="4371431" cy="1088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58" tIns="20658" rIns="20658" bIns="20658" anchor="ctr">
            <a:spAutoFit/>
          </a:bodyPr>
          <a:lstStyle/>
          <a:p>
            <a:pPr lvl="0" algn="ctr">
              <a:defRPr sz="1800"/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골판지 상자로 꿈을 이룬다</a:t>
            </a: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2014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40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100</a:t>
            </a:r>
            <a:r>
              <a:rPr lang="ko-KR" altLang="en-US" sz="40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억</a:t>
            </a: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원 매출</a:t>
            </a:r>
            <a:endParaRPr sz="32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  <p:sp>
        <p:nvSpPr>
          <p:cNvPr id="12" name="Shape 43">
            <a:hlinkClick r:id="rId5"/>
          </p:cNvPr>
          <p:cNvSpPr/>
          <p:nvPr/>
        </p:nvSpPr>
        <p:spPr>
          <a:xfrm>
            <a:off x="2555776" y="5558554"/>
            <a:ext cx="5472607" cy="3187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658" tIns="20658" rIns="20658" bIns="20658" anchor="ctr">
            <a:spAutoFit/>
          </a:bodyPr>
          <a:lstStyle/>
          <a:p>
            <a:pPr lvl="0" algn="ctr">
              <a:defRPr sz="1800"/>
            </a:pP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온라인 검색 검증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: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이정호 또는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rPr>
              <a:t>지즐</a:t>
            </a:r>
            <a:endParaRPr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611560" y="4734482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2004</a:t>
            </a:r>
            <a:r>
              <a:rPr lang="ko-KR" altLang="en-US" sz="2000" b="1" dirty="0" smtClean="0"/>
              <a:t>년 설립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4861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015926" y="476672"/>
            <a:ext cx="1112149" cy="457218"/>
            <a:chOff x="4001952" y="5445224"/>
            <a:chExt cx="1112149" cy="457218"/>
          </a:xfrm>
        </p:grpSpPr>
        <p:sp>
          <p:nvSpPr>
            <p:cNvPr id="3" name="Shape 41"/>
            <p:cNvSpPr/>
            <p:nvPr/>
          </p:nvSpPr>
          <p:spPr>
            <a:xfrm>
              <a:off x="4379884" y="5445224"/>
              <a:ext cx="734217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지즐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4001952" y="5445224"/>
              <a:ext cx="333564" cy="333564"/>
              <a:chOff x="3603572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603572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683547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961096" y="1002033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danboru.net</a:t>
            </a:r>
            <a:endParaRPr lang="ko-KR" altLang="en-US" sz="1400" b="1" dirty="0">
              <a:solidFill>
                <a:schemeClr val="tx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52320" cy="47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2"/>
          <p:cNvSpPr/>
          <p:nvPr/>
        </p:nvSpPr>
        <p:spPr>
          <a:xfrm>
            <a:off x="2338998" y="4727557"/>
            <a:ext cx="4466008" cy="11497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0658" tIns="20658" rIns="20658" bIns="20658" anchor="ctr">
            <a:spAutoFit/>
          </a:bodyPr>
          <a:lstStyle/>
          <a:p>
            <a:pPr lvl="0" algn="ctr">
              <a:lnSpc>
                <a:spcPct val="150000"/>
              </a:lnSpc>
              <a:defRPr sz="1800"/>
            </a:pPr>
            <a:r>
              <a:rPr lang="en-US" altLang="ko-KR" sz="4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2014</a:t>
            </a:r>
            <a:r>
              <a:rPr lang="ko-KR" altLang="en-US" sz="4800" b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48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20</a:t>
            </a:r>
            <a:r>
              <a:rPr lang="ko-KR" altLang="en-US" sz="48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rPr>
              <a:t>억 원</a:t>
            </a:r>
            <a:endParaRPr lang="en-US" altLang="ko-KR" sz="4800" b="1" dirty="0" smtClean="0">
              <a:solidFill>
                <a:srgbClr val="F1652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435329" y="673165"/>
            <a:ext cx="6432625" cy="3925092"/>
            <a:chOff x="966673" y="236058"/>
            <a:chExt cx="7331144" cy="4473355"/>
          </a:xfrm>
        </p:grpSpPr>
        <p:sp>
          <p:nvSpPr>
            <p:cNvPr id="10" name="TextBox 9"/>
            <p:cNvSpPr txBox="1"/>
            <p:nvPr/>
          </p:nvSpPr>
          <p:spPr>
            <a:xfrm>
              <a:off x="966673" y="3128366"/>
              <a:ext cx="1255456" cy="350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i-insatsu.jp</a:t>
              </a:r>
              <a:endParaRPr lang="ko-KR" altLang="en-US" sz="1400" dirty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7530" y="3760432"/>
              <a:ext cx="990553" cy="350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imaku.jp</a:t>
              </a:r>
              <a:endParaRPr lang="ko-KR" altLang="en-US" sz="1400" dirty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1451" y="4358645"/>
              <a:ext cx="1419877" cy="350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i-nobori.com</a:t>
              </a:r>
              <a:endParaRPr lang="ko-KR" altLang="en-US" sz="1400" dirty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971600" y="236058"/>
              <a:ext cx="4210303" cy="2878457"/>
              <a:chOff x="971600" y="236058"/>
              <a:chExt cx="4210303" cy="2878457"/>
            </a:xfrm>
          </p:grpSpPr>
          <p:pic>
            <p:nvPicPr>
              <p:cNvPr id="28" name="Picture 6" descr="C:\Users\INTEL\Desktop\i-insatsu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626853"/>
                <a:ext cx="4187565" cy="24876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그룹 28"/>
              <p:cNvGrpSpPr/>
              <p:nvPr/>
            </p:nvGrpSpPr>
            <p:grpSpPr>
              <a:xfrm>
                <a:off x="3437777" y="236058"/>
                <a:ext cx="1744126" cy="363237"/>
                <a:chOff x="3437777" y="236058"/>
                <a:chExt cx="1744126" cy="363237"/>
              </a:xfrm>
            </p:grpSpPr>
            <p:sp>
              <p:nvSpPr>
                <p:cNvPr id="30" name="Shape 41"/>
                <p:cNvSpPr/>
                <p:nvPr/>
              </p:nvSpPr>
              <p:spPr>
                <a:xfrm>
                  <a:off x="3725806" y="236058"/>
                  <a:ext cx="1456097" cy="363237"/>
                </a:xfrm>
                <a:prstGeom prst="rect">
                  <a:avLst/>
                </a:prstGeom>
                <a:ln w="3175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20658" tIns="20658" rIns="20658" bIns="20658" anchor="ctr">
                  <a:spAutoFit/>
                </a:bodyPr>
                <a:lstStyle>
                  <a:lvl1pPr>
                    <a:defRPr sz="6600"/>
                  </a:lvl1pPr>
                </a:lstStyle>
                <a:p>
                  <a:pPr lvl="0">
                    <a:defRPr sz="1800"/>
                  </a:pPr>
                  <a:r>
                    <a:rPr lang="ko-KR" altLang="en-US" sz="1800" b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아이 </a:t>
                  </a:r>
                  <a:r>
                    <a:rPr lang="ko-KR" altLang="en-US" sz="1800" b="1" dirty="0" err="1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인사츠</a:t>
                  </a:r>
                  <a:endParaRPr sz="2400" b="1" dirty="0">
                    <a:solidFill>
                      <a:schemeClr val="tx2">
                        <a:lumMod val="50000"/>
                      </a:schemeClr>
                    </a:solidFill>
                    <a:latin typeface="맑은 고딕" pitchFamily="50" charset="-127"/>
                  </a:endParaRPr>
                </a:p>
              </p:txBody>
            </p:sp>
            <p:grpSp>
              <p:nvGrpSpPr>
                <p:cNvPr id="31" name="그룹 30"/>
                <p:cNvGrpSpPr/>
                <p:nvPr/>
              </p:nvGrpSpPr>
              <p:grpSpPr>
                <a:xfrm>
                  <a:off x="3437777" y="260648"/>
                  <a:ext cx="218355" cy="218355"/>
                  <a:chOff x="7855677" y="4748181"/>
                  <a:chExt cx="333564" cy="333564"/>
                </a:xfrm>
              </p:grpSpPr>
              <p:sp>
                <p:nvSpPr>
                  <p:cNvPr id="32" name="눈물 방울 31"/>
                  <p:cNvSpPr/>
                  <p:nvPr/>
                </p:nvSpPr>
                <p:spPr>
                  <a:xfrm rot="8100000">
                    <a:off x="7855677" y="4748181"/>
                    <a:ext cx="333564" cy="333564"/>
                  </a:xfrm>
                  <a:prstGeom prst="teardrop">
                    <a:avLst/>
                  </a:prstGeom>
                  <a:solidFill>
                    <a:srgbClr val="F165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3" name="타원 32"/>
                  <p:cNvSpPr/>
                  <p:nvPr/>
                </p:nvSpPr>
                <p:spPr>
                  <a:xfrm>
                    <a:off x="7952217" y="4844721"/>
                    <a:ext cx="140483" cy="140483"/>
                  </a:xfrm>
                  <a:prstGeom prst="ellipse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</p:grpSp>
        </p:grpSp>
        <p:grpSp>
          <p:nvGrpSpPr>
            <p:cNvPr id="14" name="그룹 13"/>
            <p:cNvGrpSpPr/>
            <p:nvPr/>
          </p:nvGrpSpPr>
          <p:grpSpPr>
            <a:xfrm>
              <a:off x="2505790" y="883120"/>
              <a:ext cx="4255407" cy="2844886"/>
              <a:chOff x="2505790" y="883120"/>
              <a:chExt cx="4255407" cy="2844886"/>
            </a:xfrm>
          </p:grpSpPr>
          <p:pic>
            <p:nvPicPr>
              <p:cNvPr id="22" name="Picture 7" descr="C:\Users\INTEL\Desktop\imaku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5790" y="1240344"/>
                <a:ext cx="4187565" cy="24876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" name="그룹 22"/>
              <p:cNvGrpSpPr/>
              <p:nvPr/>
            </p:nvGrpSpPr>
            <p:grpSpPr>
              <a:xfrm>
                <a:off x="5325298" y="883120"/>
                <a:ext cx="1435899" cy="363237"/>
                <a:chOff x="5325298" y="883120"/>
                <a:chExt cx="1435899" cy="363237"/>
              </a:xfrm>
            </p:grpSpPr>
            <p:sp>
              <p:nvSpPr>
                <p:cNvPr id="24" name="Shape 41"/>
                <p:cNvSpPr/>
                <p:nvPr/>
              </p:nvSpPr>
              <p:spPr>
                <a:xfrm>
                  <a:off x="5568175" y="883120"/>
                  <a:ext cx="1193022" cy="363237"/>
                </a:xfrm>
                <a:prstGeom prst="rect">
                  <a:avLst/>
                </a:prstGeom>
                <a:ln w="3175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20658" tIns="20658" rIns="20658" bIns="20658" anchor="ctr">
                  <a:spAutoFit/>
                </a:bodyPr>
                <a:lstStyle>
                  <a:lvl1pPr>
                    <a:defRPr sz="6600"/>
                  </a:lvl1pPr>
                </a:lstStyle>
                <a:p>
                  <a:pPr lvl="0">
                    <a:defRPr sz="1800"/>
                  </a:pPr>
                  <a:r>
                    <a:rPr lang="ko-KR" altLang="en-US" sz="1800" b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아이 </a:t>
                  </a:r>
                  <a:r>
                    <a:rPr lang="ko-KR" altLang="en-US" sz="1800" b="1" dirty="0" err="1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마쿠</a:t>
                  </a:r>
                  <a:endParaRPr sz="2400" b="1" dirty="0">
                    <a:solidFill>
                      <a:schemeClr val="tx2">
                        <a:lumMod val="50000"/>
                      </a:schemeClr>
                    </a:solidFill>
                    <a:latin typeface="맑은 고딕" pitchFamily="50" charset="-127"/>
                  </a:endParaRPr>
                </a:p>
              </p:txBody>
            </p:sp>
            <p:grpSp>
              <p:nvGrpSpPr>
                <p:cNvPr id="25" name="그룹 24"/>
                <p:cNvGrpSpPr/>
                <p:nvPr/>
              </p:nvGrpSpPr>
              <p:grpSpPr>
                <a:xfrm>
                  <a:off x="5325298" y="916633"/>
                  <a:ext cx="218355" cy="218355"/>
                  <a:chOff x="8030092" y="4748181"/>
                  <a:chExt cx="333564" cy="333564"/>
                </a:xfrm>
              </p:grpSpPr>
              <p:sp>
                <p:nvSpPr>
                  <p:cNvPr id="26" name="눈물 방울 25"/>
                  <p:cNvSpPr/>
                  <p:nvPr/>
                </p:nvSpPr>
                <p:spPr>
                  <a:xfrm rot="8100000">
                    <a:off x="8030092" y="4748181"/>
                    <a:ext cx="333564" cy="333564"/>
                  </a:xfrm>
                  <a:prstGeom prst="teardrop">
                    <a:avLst/>
                  </a:prstGeom>
                  <a:solidFill>
                    <a:srgbClr val="F165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7" name="타원 26"/>
                  <p:cNvSpPr/>
                  <p:nvPr/>
                </p:nvSpPr>
                <p:spPr>
                  <a:xfrm>
                    <a:off x="8126632" y="4844721"/>
                    <a:ext cx="140483" cy="140483"/>
                  </a:xfrm>
                  <a:prstGeom prst="ellipse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</p:grpSp>
        </p:grpSp>
        <p:grpSp>
          <p:nvGrpSpPr>
            <p:cNvPr id="15" name="그룹 14"/>
            <p:cNvGrpSpPr/>
            <p:nvPr/>
          </p:nvGrpSpPr>
          <p:grpSpPr>
            <a:xfrm>
              <a:off x="3908462" y="1483013"/>
              <a:ext cx="4389355" cy="2816083"/>
              <a:chOff x="3908462" y="1483013"/>
              <a:chExt cx="4389355" cy="2816083"/>
            </a:xfrm>
          </p:grpSpPr>
          <p:pic>
            <p:nvPicPr>
              <p:cNvPr id="16" name="Picture 8" descr="C:\Users\INTEL\Desktop\i-nobori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6" r="5152" b="10697"/>
              <a:stretch/>
            </p:blipFill>
            <p:spPr bwMode="auto">
              <a:xfrm>
                <a:off x="3908462" y="1818344"/>
                <a:ext cx="4187565" cy="24807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그룹 16"/>
              <p:cNvGrpSpPr/>
              <p:nvPr/>
            </p:nvGrpSpPr>
            <p:grpSpPr>
              <a:xfrm>
                <a:off x="6801917" y="1483013"/>
                <a:ext cx="1495900" cy="328161"/>
                <a:chOff x="6801917" y="1483013"/>
                <a:chExt cx="1495900" cy="328161"/>
              </a:xfrm>
            </p:grpSpPr>
            <p:sp>
              <p:nvSpPr>
                <p:cNvPr id="18" name="Shape 41"/>
                <p:cNvSpPr/>
                <p:nvPr/>
              </p:nvSpPr>
              <p:spPr>
                <a:xfrm>
                  <a:off x="6998834" y="1483013"/>
                  <a:ext cx="1298983" cy="328161"/>
                </a:xfrm>
                <a:prstGeom prst="rect">
                  <a:avLst/>
                </a:prstGeom>
                <a:ln w="3175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20658" tIns="20658" rIns="20658" bIns="20658" anchor="ctr">
                  <a:spAutoFit/>
                </a:bodyPr>
                <a:lstStyle>
                  <a:lvl1pPr>
                    <a:defRPr sz="6600"/>
                  </a:lvl1pPr>
                </a:lstStyle>
                <a:p>
                  <a:pPr lvl="0">
                    <a:defRPr sz="1800"/>
                  </a:pPr>
                  <a:r>
                    <a:rPr lang="ko-KR" altLang="en-US" sz="1600" b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아이 </a:t>
                  </a:r>
                  <a:r>
                    <a:rPr lang="ko-KR" altLang="en-US" sz="1600" b="1" dirty="0" err="1" smtClean="0">
                      <a:solidFill>
                        <a:schemeClr val="tx2">
                          <a:lumMod val="50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rPr>
                    <a:t>노보리</a:t>
                  </a:r>
                  <a:endParaRPr sz="1800" b="1" dirty="0">
                    <a:solidFill>
                      <a:schemeClr val="tx2">
                        <a:lumMod val="50000"/>
                      </a:schemeClr>
                    </a:solidFill>
                    <a:latin typeface="맑은 고딕" pitchFamily="50" charset="-127"/>
                  </a:endParaRPr>
                </a:p>
              </p:txBody>
            </p:sp>
            <p:grpSp>
              <p:nvGrpSpPr>
                <p:cNvPr id="19" name="그룹 18"/>
                <p:cNvGrpSpPr/>
                <p:nvPr/>
              </p:nvGrpSpPr>
              <p:grpSpPr>
                <a:xfrm>
                  <a:off x="6801917" y="1502163"/>
                  <a:ext cx="218355" cy="218355"/>
                  <a:chOff x="8158329" y="4748181"/>
                  <a:chExt cx="333564" cy="333564"/>
                </a:xfrm>
              </p:grpSpPr>
              <p:sp>
                <p:nvSpPr>
                  <p:cNvPr id="20" name="눈물 방울 19"/>
                  <p:cNvSpPr/>
                  <p:nvPr/>
                </p:nvSpPr>
                <p:spPr>
                  <a:xfrm rot="8100000">
                    <a:off x="8158329" y="4748181"/>
                    <a:ext cx="333564" cy="333564"/>
                  </a:xfrm>
                  <a:prstGeom prst="teardrop">
                    <a:avLst/>
                  </a:prstGeom>
                  <a:solidFill>
                    <a:srgbClr val="F165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21" name="타원 20"/>
                  <p:cNvSpPr/>
                  <p:nvPr/>
                </p:nvSpPr>
                <p:spPr>
                  <a:xfrm>
                    <a:off x="8254869" y="4844722"/>
                    <a:ext cx="140483" cy="140483"/>
                  </a:xfrm>
                  <a:prstGeom prst="ellipse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</p:grpSp>
        </p:grpSp>
      </p:grpSp>
      <p:sp>
        <p:nvSpPr>
          <p:cNvPr id="34" name="오각형 33"/>
          <p:cNvSpPr/>
          <p:nvPr/>
        </p:nvSpPr>
        <p:spPr>
          <a:xfrm>
            <a:off x="1238956" y="466341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2009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8253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492754" y="5301208"/>
            <a:ext cx="2158492" cy="457218"/>
            <a:chOff x="3474982" y="5445224"/>
            <a:chExt cx="2158492" cy="457218"/>
          </a:xfrm>
        </p:grpSpPr>
        <p:sp>
          <p:nvSpPr>
            <p:cNvPr id="3" name="Shape 41"/>
            <p:cNvSpPr/>
            <p:nvPr/>
          </p:nvSpPr>
          <p:spPr>
            <a:xfrm>
              <a:off x="3860511" y="5445224"/>
              <a:ext cx="1772963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애드프린트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397476" y="908595"/>
            <a:ext cx="7134963" cy="4032573"/>
            <a:chOff x="1187624" y="836712"/>
            <a:chExt cx="7134963" cy="4032573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660231" y="3861048"/>
              <a:ext cx="1662356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92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923928" y="5805264"/>
            <a:ext cx="12961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adprint.jp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902085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2007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7385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532119" y="5301208"/>
            <a:ext cx="1792604" cy="457218"/>
            <a:chOff x="3474982" y="5445224"/>
            <a:chExt cx="1792604" cy="457218"/>
          </a:xfrm>
        </p:grpSpPr>
        <p:sp>
          <p:nvSpPr>
            <p:cNvPr id="3" name="Shape 41"/>
            <p:cNvSpPr/>
            <p:nvPr/>
          </p:nvSpPr>
          <p:spPr>
            <a:xfrm>
              <a:off x="3840871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dirty="0" err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마쿠마쿠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134963" cy="4032572"/>
            <a:chOff x="1187624" y="836712"/>
            <a:chExt cx="7134963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660231" y="3861048"/>
              <a:ext cx="1662356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17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636333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dirty="0" smtClean="0">
                <a:solidFill>
                  <a:srgbClr val="002060"/>
                </a:solidFill>
                <a:latin typeface="+mj-lt"/>
              </a:rPr>
              <a:t>makumaku.jp</a:t>
            </a:r>
            <a:endParaRPr lang="ko-KR" altLang="en-US" sz="1600" b="1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870083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2010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3229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492755" y="5301208"/>
            <a:ext cx="2158491" cy="457218"/>
            <a:chOff x="3474982" y="5445224"/>
            <a:chExt cx="2158491" cy="457218"/>
          </a:xfrm>
        </p:grpSpPr>
        <p:sp>
          <p:nvSpPr>
            <p:cNvPr id="3" name="Shape 41"/>
            <p:cNvSpPr/>
            <p:nvPr/>
          </p:nvSpPr>
          <p:spPr>
            <a:xfrm>
              <a:off x="3860510" y="5445224"/>
              <a:ext cx="1772963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애드베스트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001112" cy="4032572"/>
            <a:chOff x="1187624" y="836712"/>
            <a:chExt cx="7001112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794082" y="3861048"/>
              <a:ext cx="1394654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5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923928" y="5805264"/>
            <a:ext cx="12961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adbest.jp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5086410" y="393293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2014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2533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직선 화살표 연결선 86"/>
          <p:cNvCxnSpPr>
            <a:endCxn id="82" idx="0"/>
          </p:cNvCxnSpPr>
          <p:nvPr/>
        </p:nvCxnSpPr>
        <p:spPr>
          <a:xfrm>
            <a:off x="5100002" y="2030932"/>
            <a:ext cx="486758" cy="311250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타원 113"/>
          <p:cNvSpPr/>
          <p:nvPr/>
        </p:nvSpPr>
        <p:spPr>
          <a:xfrm>
            <a:off x="3683476" y="3492644"/>
            <a:ext cx="1800000" cy="1800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1" name="직선 연결선 100"/>
          <p:cNvCxnSpPr>
            <a:endCxn id="114" idx="6"/>
          </p:cNvCxnSpPr>
          <p:nvPr/>
        </p:nvCxnSpPr>
        <p:spPr>
          <a:xfrm>
            <a:off x="3696082" y="4236930"/>
            <a:ext cx="1787394" cy="155714"/>
          </a:xfrm>
          <a:prstGeom prst="line">
            <a:avLst/>
          </a:prstGeom>
          <a:ln>
            <a:prstDash val="dash"/>
            <a:headEnd type="arrow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>
            <a:endCxn id="114" idx="6"/>
          </p:cNvCxnSpPr>
          <p:nvPr/>
        </p:nvCxnSpPr>
        <p:spPr>
          <a:xfrm>
            <a:off x="4764381" y="3525277"/>
            <a:ext cx="719095" cy="867367"/>
          </a:xfrm>
          <a:prstGeom prst="line">
            <a:avLst/>
          </a:prstGeom>
          <a:ln>
            <a:prstDash val="dash"/>
            <a:headEnd type="arrow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꺾인 연결선 159"/>
          <p:cNvCxnSpPr/>
          <p:nvPr/>
        </p:nvCxnSpPr>
        <p:spPr>
          <a:xfrm>
            <a:off x="1043608" y="2111860"/>
            <a:ext cx="2639868" cy="2485070"/>
          </a:xfrm>
          <a:prstGeom prst="bentConnector3">
            <a:avLst>
              <a:gd name="adj1" fmla="val 4935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395536" y="332656"/>
            <a:ext cx="77048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그림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1&gt; 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현지화 </a:t>
            </a:r>
            <a:r>
              <a:rPr lang="ko-KR" altLang="en-US" sz="11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독립몰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해외직판 사업 전개도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14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일반 수출 </a:t>
            </a:r>
            <a:r>
              <a:rPr lang="ko-KR" altLang="en-US" sz="14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해외직판 형태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2964181" y="996530"/>
            <a:ext cx="504056" cy="5323823"/>
            <a:chOff x="3743908" y="991761"/>
            <a:chExt cx="504056" cy="5600347"/>
          </a:xfrm>
        </p:grpSpPr>
        <p:cxnSp>
          <p:nvCxnSpPr>
            <p:cNvPr id="7" name="직선 연결선 6"/>
            <p:cNvCxnSpPr>
              <a:stCxn id="13" idx="2"/>
              <a:endCxn id="54" idx="0"/>
            </p:cNvCxnSpPr>
            <p:nvPr/>
          </p:nvCxnSpPr>
          <p:spPr>
            <a:xfrm>
              <a:off x="3995936" y="1268760"/>
              <a:ext cx="0" cy="5323348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3743908" y="991761"/>
              <a:ext cx="504056" cy="27699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smtClean="0">
                  <a:solidFill>
                    <a:srgbClr val="FF0000"/>
                  </a:solidFill>
                  <a:latin typeface="08서울남산체 L" panose="02020603020101020101" pitchFamily="18" charset="-127"/>
                  <a:ea typeface="08서울남산체 L" panose="02020603020101020101" pitchFamily="18" charset="-127"/>
                </a:rPr>
                <a:t>국경</a:t>
              </a:r>
              <a:endParaRPr lang="ko-KR" altLang="en-US" sz="1200" dirty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012942" y="924522"/>
            <a:ext cx="1440160" cy="1440160"/>
            <a:chOff x="5616116" y="911828"/>
            <a:chExt cx="1440160" cy="1440160"/>
          </a:xfrm>
        </p:grpSpPr>
        <p:sp>
          <p:nvSpPr>
            <p:cNvPr id="19" name="타원 18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760132" y="1411200"/>
              <a:ext cx="115212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일본 현지 법인</a:t>
              </a:r>
              <a:endParaRPr lang="en-US" altLang="ko-KR" sz="1100" b="1" spc="-100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1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아도프린트</a:t>
              </a:r>
              <a:r>
                <a:rPr lang="en-US" altLang="ko-KR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pic>
        <p:nvPicPr>
          <p:cNvPr id="1029" name="Picture 5" descr="C:\Users\PC100\AppData\Local\Microsoft\Windows\Temporary Internet Files\Content.IE5\JR7F3VEG\80px-Crystal_128_kuser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4" y="4020866"/>
            <a:ext cx="730993" cy="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7500685" y="3804842"/>
            <a:ext cx="11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rPr>
              <a:t>일본 고객</a:t>
            </a:r>
          </a:p>
        </p:txBody>
      </p:sp>
      <p:cxnSp>
        <p:nvCxnSpPr>
          <p:cNvPr id="29" name="직선 화살표 연결선 28"/>
          <p:cNvCxnSpPr/>
          <p:nvPr/>
        </p:nvCxnSpPr>
        <p:spPr>
          <a:xfrm flipV="1">
            <a:off x="1594672" y="1642624"/>
            <a:ext cx="2428700" cy="15311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 flipH="1">
            <a:off x="4601481" y="2401402"/>
            <a:ext cx="2324" cy="1104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2123728" y="3001356"/>
            <a:ext cx="1621076" cy="1098603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2220576" y="2843669"/>
            <a:ext cx="3873423" cy="60469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7084495" y="3278236"/>
            <a:ext cx="799873" cy="52660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>
            <a:off x="3817607" y="2774032"/>
            <a:ext cx="6273823" cy="1380366"/>
          </a:xfrm>
          <a:prstGeom prst="curvedConnector3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2964181" y="6320353"/>
            <a:ext cx="504056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국경</a:t>
            </a:r>
            <a:endParaRPr lang="ko-KR" altLang="en-US" sz="1200" dirty="0">
              <a:solidFill>
                <a:srgbClr val="FF0000"/>
              </a:solidFill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55" name="직선 화살표 연결선 54"/>
          <p:cNvCxnSpPr/>
          <p:nvPr/>
        </p:nvCxnSpPr>
        <p:spPr>
          <a:xfrm>
            <a:off x="5340445" y="1932634"/>
            <a:ext cx="849858" cy="645401"/>
          </a:xfrm>
          <a:prstGeom prst="straightConnector1">
            <a:avLst/>
          </a:prstGeom>
          <a:ln w="95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>
            <a:stCxn id="1029" idx="1"/>
            <a:endCxn id="114" idx="6"/>
          </p:cNvCxnSpPr>
          <p:nvPr/>
        </p:nvCxnSpPr>
        <p:spPr>
          <a:xfrm flipH="1">
            <a:off x="5483476" y="4386363"/>
            <a:ext cx="2265728" cy="6281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/>
          <p:nvPr/>
        </p:nvCxnSpPr>
        <p:spPr>
          <a:xfrm flipH="1" flipV="1">
            <a:off x="2008619" y="3066328"/>
            <a:ext cx="1674858" cy="1170602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/>
          <p:nvPr/>
        </p:nvCxnSpPr>
        <p:spPr>
          <a:xfrm>
            <a:off x="2220576" y="2912338"/>
            <a:ext cx="5415500" cy="1072524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/>
          <p:nvPr/>
        </p:nvCxnSpPr>
        <p:spPr>
          <a:xfrm flipV="1">
            <a:off x="4764381" y="2407812"/>
            <a:ext cx="0" cy="1096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그룹 80"/>
          <p:cNvGrpSpPr/>
          <p:nvPr/>
        </p:nvGrpSpPr>
        <p:grpSpPr>
          <a:xfrm>
            <a:off x="5027644" y="5143436"/>
            <a:ext cx="1118231" cy="1083895"/>
            <a:chOff x="5616115" y="732369"/>
            <a:chExt cx="1440161" cy="1440160"/>
          </a:xfrm>
        </p:grpSpPr>
        <p:sp>
          <p:nvSpPr>
            <p:cNvPr id="82" name="타원 81"/>
            <p:cNvSpPr>
              <a:spLocks noChangeAspect="1"/>
            </p:cNvSpPr>
            <p:nvPr/>
          </p:nvSpPr>
          <p:spPr>
            <a:xfrm>
              <a:off x="5616116" y="732369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5616115" y="1301863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현지 </a:t>
              </a:r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택배회사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110" name="직선 화살표 연결선 109"/>
          <p:cNvCxnSpPr/>
          <p:nvPr/>
        </p:nvCxnSpPr>
        <p:spPr>
          <a:xfrm flipH="1">
            <a:off x="1705653" y="1817103"/>
            <a:ext cx="2402189" cy="8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6094422" y="2360907"/>
            <a:ext cx="1118231" cy="1083895"/>
            <a:chOff x="5616115" y="911828"/>
            <a:chExt cx="1440161" cy="1440160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야후ㆍ구글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온라인 광고</a:t>
              </a:r>
            </a:p>
          </p:txBody>
        </p:sp>
      </p:grpSp>
      <p:cxnSp>
        <p:nvCxnSpPr>
          <p:cNvPr id="70" name="꺾인 연결선 69"/>
          <p:cNvCxnSpPr>
            <a:endCxn id="82" idx="2"/>
          </p:cNvCxnSpPr>
          <p:nvPr/>
        </p:nvCxnSpPr>
        <p:spPr>
          <a:xfrm rot="16200000" flipH="1">
            <a:off x="1244367" y="1902106"/>
            <a:ext cx="3532950" cy="403360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>
            <a:stCxn id="82" idx="6"/>
          </p:cNvCxnSpPr>
          <p:nvPr/>
        </p:nvCxnSpPr>
        <p:spPr>
          <a:xfrm flipV="1">
            <a:off x="6145875" y="4358486"/>
            <a:ext cx="1968826" cy="132689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꺾인 연결선 83"/>
          <p:cNvCxnSpPr>
            <a:endCxn id="19" idx="6"/>
          </p:cNvCxnSpPr>
          <p:nvPr/>
        </p:nvCxnSpPr>
        <p:spPr>
          <a:xfrm rot="10800000">
            <a:off x="5453102" y="1644602"/>
            <a:ext cx="2629104" cy="2156112"/>
          </a:xfrm>
          <a:prstGeom prst="bentConnector3">
            <a:avLst>
              <a:gd name="adj1" fmla="val 45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/>
          <p:cNvSpPr/>
          <p:nvPr/>
        </p:nvSpPr>
        <p:spPr>
          <a:xfrm>
            <a:off x="1771528" y="1359654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① 현지 법인 설립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외국인투자  자회사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3924008" y="3732914"/>
            <a:ext cx="720000" cy="720000"/>
            <a:chOff x="3419872" y="2395234"/>
            <a:chExt cx="2575385" cy="2232000"/>
          </a:xfrm>
        </p:grpSpPr>
        <p:sp>
          <p:nvSpPr>
            <p:cNvPr id="11" name="타원 10"/>
            <p:cNvSpPr>
              <a:spLocks/>
            </p:cNvSpPr>
            <p:nvPr/>
          </p:nvSpPr>
          <p:spPr>
            <a:xfrm>
              <a:off x="3419872" y="2395234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56" name="직사각형 155"/>
          <p:cNvSpPr/>
          <p:nvPr/>
        </p:nvSpPr>
        <p:spPr>
          <a:xfrm>
            <a:off x="1792734" y="1771761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  <a:sym typeface="CombiNumerals"/>
              </a:rPr>
              <a:t>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외환송금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반품 반송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5808377" y="1347207"/>
            <a:ext cx="753429" cy="28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⑮ 반품</a:t>
            </a:r>
          </a:p>
        </p:txBody>
      </p:sp>
      <p:sp>
        <p:nvSpPr>
          <p:cNvPr id="158" name="직사각형 157"/>
          <p:cNvSpPr/>
          <p:nvPr/>
        </p:nvSpPr>
        <p:spPr>
          <a:xfrm>
            <a:off x="6866922" y="5651152"/>
            <a:ext cx="1247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⑬ 현지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택배  배송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326583" y="2442206"/>
            <a:ext cx="338554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②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도메인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개설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62" name="직사각형 161"/>
          <p:cNvSpPr/>
          <p:nvPr/>
        </p:nvSpPr>
        <p:spPr>
          <a:xfrm rot="2291175">
            <a:off x="5289428" y="1991299"/>
            <a:ext cx="10798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④ 광고계정 개설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1" name="직사각형 170"/>
          <p:cNvSpPr/>
          <p:nvPr/>
        </p:nvSpPr>
        <p:spPr>
          <a:xfrm rot="632449">
            <a:off x="2690385" y="2985287"/>
            <a:ext cx="24003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⑥ 직접 마케팅 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– </a:t>
            </a:r>
            <a:r>
              <a:rPr lang="ko-KR" altLang="en-US" sz="1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이메일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SNS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5724128" y="4380906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⑦ 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결제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5" name="직사각형 174"/>
          <p:cNvSpPr/>
          <p:nvPr/>
        </p:nvSpPr>
        <p:spPr>
          <a:xfrm rot="2046333">
            <a:off x="2136730" y="3335611"/>
            <a:ext cx="19430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 </a:t>
            </a:r>
            <a:r>
              <a:rPr lang="ko-KR" altLang="en-US" sz="1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독립몰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운영 관리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고객응대</a:t>
            </a:r>
          </a:p>
        </p:txBody>
      </p:sp>
      <p:sp>
        <p:nvSpPr>
          <p:cNvPr id="170" name="직사각형 169"/>
          <p:cNvSpPr/>
          <p:nvPr/>
        </p:nvSpPr>
        <p:spPr>
          <a:xfrm>
            <a:off x="2748157" y="2584481"/>
            <a:ext cx="15841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⑤ 직접 마케팅 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–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유료 광고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5146" y="2580706"/>
            <a:ext cx="338554" cy="34952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 포장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ㆍ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수출자</a:t>
            </a: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한국법인</a:t>
            </a:r>
            <a:r>
              <a:rPr lang="en-US" altLang="ko-KR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수입자는</a:t>
            </a:r>
            <a:r>
              <a:rPr lang="ko-KR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일본 현지법인</a:t>
            </a:r>
            <a:r>
              <a:rPr lang="en-US" altLang="ko-KR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</p:txBody>
      </p:sp>
      <p:sp>
        <p:nvSpPr>
          <p:cNvPr id="159" name="직사각형 158"/>
          <p:cNvSpPr/>
          <p:nvPr/>
        </p:nvSpPr>
        <p:spPr>
          <a:xfrm>
            <a:off x="2627157" y="5658431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⑫ </a:t>
            </a:r>
            <a:r>
              <a: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일반 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무역 운송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항공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 rot="21128260">
            <a:off x="5142290" y="2284687"/>
            <a:ext cx="346249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5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⑩</a:t>
            </a:r>
            <a:r>
              <a:rPr lang="ko-KR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운송계약</a:t>
            </a:r>
            <a:endParaRPr lang="ko-KR" altLang="en-US" sz="105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 rot="2061213">
            <a:off x="1750724" y="3615712"/>
            <a:ext cx="21769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⑨ 상품 주문 접수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 응대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생산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09307" y="2442206"/>
            <a:ext cx="338554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⑧ 상품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대금 수금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7638671" y="4884962"/>
            <a:ext cx="1247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⑭ 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수취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" name="직선 연결선 7"/>
          <p:cNvCxnSpPr>
            <a:stCxn id="67" idx="1"/>
          </p:cNvCxnSpPr>
          <p:nvPr/>
        </p:nvCxnSpPr>
        <p:spPr>
          <a:xfrm flipH="1" flipV="1">
            <a:off x="1619672" y="2152881"/>
            <a:ext cx="258666" cy="1449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>
            <a:stCxn id="2" idx="5"/>
            <a:endCxn id="3" idx="0"/>
          </p:cNvCxnSpPr>
          <p:nvPr/>
        </p:nvCxnSpPr>
        <p:spPr>
          <a:xfrm>
            <a:off x="1503213" y="2334900"/>
            <a:ext cx="118697" cy="2700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>
            <a:endCxn id="71" idx="0"/>
          </p:cNvCxnSpPr>
          <p:nvPr/>
        </p:nvCxnSpPr>
        <p:spPr>
          <a:xfrm>
            <a:off x="1254727" y="2478900"/>
            <a:ext cx="67103" cy="3898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>
            <a:off x="273960" y="1105647"/>
            <a:ext cx="1440160" cy="1440160"/>
            <a:chOff x="1475656" y="1484784"/>
            <a:chExt cx="1440160" cy="1440160"/>
          </a:xfrm>
        </p:grpSpPr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1475656" y="1484784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75656" y="1974031"/>
              <a:ext cx="14401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 법인</a:t>
              </a:r>
              <a:endParaRPr lang="en-US" altLang="ko-KR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100" b="1" spc="-100" dirty="0" err="1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티쿤글로벌</a:t>
              </a:r>
              <a:r>
                <a:rPr lang="en-US" altLang="ko-KR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1742898" y="2224441"/>
            <a:ext cx="596854" cy="501200"/>
            <a:chOff x="134405" y="2296662"/>
            <a:chExt cx="596854" cy="501200"/>
          </a:xfrm>
        </p:grpSpPr>
        <p:sp>
          <p:nvSpPr>
            <p:cNvPr id="67" name="타원 66"/>
            <p:cNvSpPr/>
            <p:nvPr/>
          </p:nvSpPr>
          <p:spPr>
            <a:xfrm>
              <a:off x="196446" y="2296662"/>
              <a:ext cx="501200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34405" y="2402528"/>
              <a:ext cx="596854" cy="26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 rot="-1500000">
            <a:off x="1403648" y="2587337"/>
            <a:ext cx="623306" cy="501200"/>
            <a:chOff x="121582" y="2296662"/>
            <a:chExt cx="623306" cy="501200"/>
          </a:xfrm>
        </p:grpSpPr>
        <p:sp>
          <p:nvSpPr>
            <p:cNvPr id="3" name="타원 2"/>
            <p:cNvSpPr/>
            <p:nvPr/>
          </p:nvSpPr>
          <p:spPr>
            <a:xfrm>
              <a:off x="196446" y="2296662"/>
              <a:ext cx="501200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21582" y="2402528"/>
              <a:ext cx="623306" cy="26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5" name="그룹 124"/>
          <p:cNvGrpSpPr>
            <a:grpSpLocks noChangeAspect="1"/>
          </p:cNvGrpSpPr>
          <p:nvPr/>
        </p:nvGrpSpPr>
        <p:grpSpPr>
          <a:xfrm>
            <a:off x="4644088" y="3876930"/>
            <a:ext cx="720000" cy="720000"/>
            <a:chOff x="3419872" y="2368995"/>
            <a:chExt cx="2575385" cy="2232000"/>
          </a:xfrm>
        </p:grpSpPr>
        <p:sp>
          <p:nvSpPr>
            <p:cNvPr id="126" name="타원 125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8" name="그룹 127"/>
          <p:cNvGrpSpPr>
            <a:grpSpLocks noChangeAspect="1"/>
          </p:cNvGrpSpPr>
          <p:nvPr/>
        </p:nvGrpSpPr>
        <p:grpSpPr>
          <a:xfrm>
            <a:off x="4182287" y="4427593"/>
            <a:ext cx="720000" cy="720000"/>
            <a:chOff x="3419872" y="2368995"/>
            <a:chExt cx="2575385" cy="2232000"/>
          </a:xfrm>
        </p:grpSpPr>
        <p:sp>
          <p:nvSpPr>
            <p:cNvPr id="129" name="타원 128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996366" y="2868738"/>
            <a:ext cx="623306" cy="501200"/>
            <a:chOff x="121582" y="2296662"/>
            <a:chExt cx="623306" cy="501200"/>
          </a:xfrm>
        </p:grpSpPr>
        <p:sp>
          <p:nvSpPr>
            <p:cNvPr id="71" name="타원 70"/>
            <p:cNvSpPr/>
            <p:nvPr/>
          </p:nvSpPr>
          <p:spPr>
            <a:xfrm>
              <a:off x="196446" y="2296662"/>
              <a:ext cx="501200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21582" y="2402528"/>
              <a:ext cx="623306" cy="26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63" name="직사각형 162"/>
          <p:cNvSpPr/>
          <p:nvPr/>
        </p:nvSpPr>
        <p:spPr>
          <a:xfrm>
            <a:off x="1835069" y="4596930"/>
            <a:ext cx="2160867" cy="28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플랫폼개발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서버 운영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1907704" y="6320353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3923928" y="6320353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일본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1050" name="직선 화살표 연결선 1049"/>
          <p:cNvCxnSpPr>
            <a:stCxn id="54" idx="3"/>
            <a:endCxn id="169" idx="1"/>
          </p:cNvCxnSpPr>
          <p:nvPr/>
        </p:nvCxnSpPr>
        <p:spPr>
          <a:xfrm>
            <a:off x="3468237" y="6458853"/>
            <a:ext cx="45569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직선 화살표 연결선 1053"/>
          <p:cNvCxnSpPr>
            <a:stCxn id="54" idx="1"/>
            <a:endCxn id="168" idx="3"/>
          </p:cNvCxnSpPr>
          <p:nvPr/>
        </p:nvCxnSpPr>
        <p:spPr>
          <a:xfrm flipH="1">
            <a:off x="2411760" y="6458853"/>
            <a:ext cx="55242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직사각형 1054"/>
          <p:cNvSpPr/>
          <p:nvPr/>
        </p:nvSpPr>
        <p:spPr>
          <a:xfrm>
            <a:off x="1873836" y="4635070"/>
            <a:ext cx="1275764" cy="25636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6" name="그룹 85"/>
          <p:cNvGrpSpPr/>
          <p:nvPr/>
        </p:nvGrpSpPr>
        <p:grpSpPr>
          <a:xfrm>
            <a:off x="1547664" y="5172994"/>
            <a:ext cx="1118231" cy="1083895"/>
            <a:chOff x="5616115" y="911828"/>
            <a:chExt cx="1440161" cy="1440160"/>
          </a:xfrm>
        </p:grpSpPr>
        <p:sp>
          <p:nvSpPr>
            <p:cNvPr id="88" name="타원 87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5616115" y="1446459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국제 </a:t>
              </a:r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운송사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91" name="직선 연결선 90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75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679059" y="5301208"/>
            <a:ext cx="1785882" cy="457218"/>
            <a:chOff x="3474981" y="5445224"/>
            <a:chExt cx="1785882" cy="457218"/>
          </a:xfrm>
        </p:grpSpPr>
        <p:sp>
          <p:nvSpPr>
            <p:cNvPr id="3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애드사인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1" y="5445224"/>
              <a:ext cx="333564" cy="333564"/>
              <a:chOff x="3167017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7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001112" cy="4032572"/>
            <a:chOff x="1187624" y="836712"/>
            <a:chExt cx="7001112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794082" y="3861048"/>
              <a:ext cx="1394654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5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ad-sign.jp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5148064" y="395604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2014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6084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492754" y="5301208"/>
            <a:ext cx="2158493" cy="457218"/>
            <a:chOff x="3474982" y="5445224"/>
            <a:chExt cx="2158493" cy="457218"/>
          </a:xfrm>
        </p:grpSpPr>
        <p:sp>
          <p:nvSpPr>
            <p:cNvPr id="3" name="Shape 41"/>
            <p:cNvSpPr/>
            <p:nvPr/>
          </p:nvSpPr>
          <p:spPr>
            <a:xfrm>
              <a:off x="3860512" y="5445224"/>
              <a:ext cx="1772963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애드플래그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231943" cy="4032572"/>
            <a:chOff x="1187624" y="836712"/>
            <a:chExt cx="7231943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563248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7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adflag.jp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5800992" y="3528833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9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08448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679060" y="5301208"/>
            <a:ext cx="1785881" cy="457218"/>
            <a:chOff x="3474982" y="5445224"/>
            <a:chExt cx="1785881" cy="457218"/>
          </a:xfrm>
        </p:grpSpPr>
        <p:sp>
          <p:nvSpPr>
            <p:cNvPr id="3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유패키지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001112" cy="4032572"/>
            <a:chOff x="1187624" y="836712"/>
            <a:chExt cx="7001112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794082" y="3861048"/>
              <a:ext cx="1394654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4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adprint.jp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065963" y="3284984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2014</a:t>
            </a:r>
            <a:r>
              <a:rPr lang="ko-KR" altLang="en-US" sz="2000" b="1" dirty="0" smtClean="0"/>
              <a:t>년 오픈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63643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679060" y="5301208"/>
            <a:ext cx="1785881" cy="457218"/>
            <a:chOff x="3474982" y="5445224"/>
            <a:chExt cx="1785881" cy="457218"/>
          </a:xfrm>
        </p:grpSpPr>
        <p:sp>
          <p:nvSpPr>
            <p:cNvPr id="3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애드카드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243968" cy="4032572"/>
            <a:chOff x="1187624" y="836712"/>
            <a:chExt cx="7243968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551228" y="3937991"/>
              <a:ext cx="1880364" cy="81116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2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1</a:t>
              </a:r>
              <a:r>
                <a:rPr lang="ko-KR" altLang="en-US" sz="2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억</a:t>
              </a:r>
              <a:r>
                <a:rPr lang="en-US" altLang="ko-KR" sz="2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4</a:t>
              </a:r>
              <a:r>
                <a:rPr lang="ko-KR" altLang="en-US" sz="2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2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adcard.jp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300192" y="3573016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5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1063218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852357" y="5301208"/>
            <a:ext cx="1439286" cy="457218"/>
            <a:chOff x="3474982" y="5445224"/>
            <a:chExt cx="1439286" cy="457218"/>
          </a:xfrm>
        </p:grpSpPr>
        <p:sp>
          <p:nvSpPr>
            <p:cNvPr id="3" name="Shape 41"/>
            <p:cNvSpPr/>
            <p:nvPr/>
          </p:nvSpPr>
          <p:spPr>
            <a:xfrm>
              <a:off x="3833803" y="5445224"/>
              <a:ext cx="108046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하우앤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4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5" name="눈물 방울 4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7" name="그룹 18"/>
          <p:cNvGrpSpPr/>
          <p:nvPr/>
        </p:nvGrpSpPr>
        <p:grpSpPr>
          <a:xfrm>
            <a:off x="1397476" y="908595"/>
            <a:ext cx="7231944" cy="4032572"/>
            <a:chOff x="1187624" y="836712"/>
            <a:chExt cx="7231944" cy="4032572"/>
          </a:xfrm>
        </p:grpSpPr>
        <p:pic>
          <p:nvPicPr>
            <p:cNvPr id="8" name="그림 7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hape 42"/>
            <p:cNvSpPr/>
            <p:nvPr/>
          </p:nvSpPr>
          <p:spPr>
            <a:xfrm>
              <a:off x="6563249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dirty="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7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직사각형 9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hown.jp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876256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6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432639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7289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3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492754" y="5301208"/>
            <a:ext cx="2158491" cy="457218"/>
            <a:chOff x="3474982" y="5445224"/>
            <a:chExt cx="2158491" cy="457218"/>
          </a:xfrm>
        </p:grpSpPr>
        <p:sp>
          <p:nvSpPr>
            <p:cNvPr id="4" name="Shape 41"/>
            <p:cNvSpPr/>
            <p:nvPr/>
          </p:nvSpPr>
          <p:spPr>
            <a:xfrm>
              <a:off x="3860510" y="5445224"/>
              <a:ext cx="1772963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시슈프린트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4" cy="4032572"/>
            <a:chOff x="1187624" y="836712"/>
            <a:chExt cx="7231944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49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7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779911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sishuprint.jp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8185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6832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mtClean="0"/>
              <a:t>2015</a:t>
            </a:r>
            <a:r>
              <a:rPr lang="ko-KR" altLang="en-US" sz="1600" b="1" smtClean="0"/>
              <a:t>년 </a:t>
            </a:r>
            <a:r>
              <a:rPr lang="en-US" altLang="ko-KR" sz="1600" b="1" smtClean="0"/>
              <a:t>10</a:t>
            </a:r>
            <a:r>
              <a:rPr lang="ko-KR" altLang="en-US" sz="1600" b="1" smtClean="0"/>
              <a:t>월 오픈</a:t>
            </a:r>
            <a:endParaRPr lang="ko-KR" altLang="en-US" sz="1600" b="1"/>
          </a:p>
        </p:txBody>
      </p:sp>
      <p:grpSp>
        <p:nvGrpSpPr>
          <p:cNvPr id="3" name="그룹 11"/>
          <p:cNvGrpSpPr/>
          <p:nvPr/>
        </p:nvGrpSpPr>
        <p:grpSpPr>
          <a:xfrm>
            <a:off x="3708778" y="5301208"/>
            <a:ext cx="1439286" cy="457218"/>
            <a:chOff x="3474982" y="5445224"/>
            <a:chExt cx="1439286" cy="457218"/>
          </a:xfrm>
        </p:grpSpPr>
        <p:sp>
          <p:nvSpPr>
            <p:cNvPr id="4" name="Shape 41"/>
            <p:cNvSpPr/>
            <p:nvPr/>
          </p:nvSpPr>
          <p:spPr>
            <a:xfrm>
              <a:off x="3833803" y="5445224"/>
              <a:ext cx="108046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민스샵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4" cy="4032572"/>
            <a:chOff x="1187624" y="836712"/>
            <a:chExt cx="7231944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49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3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636333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minsshop.jp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095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732240" y="348063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5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852357" y="5301208"/>
            <a:ext cx="1439286" cy="457218"/>
            <a:chOff x="3474982" y="5445224"/>
            <a:chExt cx="1439286" cy="457218"/>
          </a:xfrm>
        </p:grpSpPr>
        <p:sp>
          <p:nvSpPr>
            <p:cNvPr id="4" name="Shape 41"/>
            <p:cNvSpPr/>
            <p:nvPr/>
          </p:nvSpPr>
          <p:spPr>
            <a:xfrm>
              <a:off x="3833803" y="5445224"/>
              <a:ext cx="108046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애드컵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5" cy="4032572"/>
            <a:chOff x="1187624" y="836712"/>
            <a:chExt cx="7231945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50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3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</a:t>
              </a:r>
              <a:r>
                <a:rPr lang="ko-KR" altLang="en-US" sz="3600" b="1" dirty="0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adcup.jp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6702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72891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2015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11</a:t>
            </a:r>
            <a:r>
              <a:rPr lang="ko-KR" altLang="en-US" sz="1600" b="1" dirty="0" smtClean="0"/>
              <a:t>월 오픈</a:t>
            </a:r>
            <a:endParaRPr lang="ko-KR" altLang="en-US" sz="16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679060" y="5301208"/>
            <a:ext cx="1785881" cy="457218"/>
            <a:chOff x="3474982" y="5445224"/>
            <a:chExt cx="1785881" cy="457218"/>
          </a:xfrm>
        </p:grpSpPr>
        <p:sp>
          <p:nvSpPr>
            <p:cNvPr id="4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애드파일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4" cy="4032572"/>
            <a:chOff x="1187624" y="836712"/>
            <a:chExt cx="7231944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49" y="3861048"/>
              <a:ext cx="1856319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3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adfile.jp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8816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04248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8</a:t>
            </a:r>
            <a:r>
              <a:rPr lang="ko-KR" altLang="en-US" sz="1700" b="1" dirty="0" err="1" smtClean="0"/>
              <a:t>월오픈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492754" y="5301208"/>
            <a:ext cx="2158493" cy="457218"/>
            <a:chOff x="3474982" y="5445224"/>
            <a:chExt cx="2158493" cy="457218"/>
          </a:xfrm>
        </p:grpSpPr>
        <p:sp>
          <p:nvSpPr>
            <p:cNvPr id="4" name="Shape 41"/>
            <p:cNvSpPr/>
            <p:nvPr/>
          </p:nvSpPr>
          <p:spPr>
            <a:xfrm>
              <a:off x="3860512" y="5445224"/>
              <a:ext cx="1772963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사쿠라라벨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6" cy="4032572"/>
            <a:chOff x="1187624" y="836712"/>
            <a:chExt cx="7231946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50" y="3861048"/>
              <a:ext cx="1856320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3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sakuralabel.jp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880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꺾인 연결선 159"/>
          <p:cNvCxnSpPr>
            <a:stCxn id="2" idx="6"/>
            <a:endCxn id="114" idx="2"/>
          </p:cNvCxnSpPr>
          <p:nvPr/>
        </p:nvCxnSpPr>
        <p:spPr>
          <a:xfrm>
            <a:off x="1865369" y="4149080"/>
            <a:ext cx="1818107" cy="22776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395536" y="332656"/>
            <a:ext cx="77048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그림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2&gt; 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현지화 </a:t>
            </a:r>
            <a:r>
              <a:rPr lang="ko-KR" altLang="en-US" sz="1100" dirty="0" err="1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독립몰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해외직판 사업 전개도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14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간이통관 수출 해외직판 형태 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2964181" y="908720"/>
            <a:ext cx="504056" cy="5555649"/>
            <a:chOff x="3743908" y="991761"/>
            <a:chExt cx="504056" cy="5686813"/>
          </a:xfrm>
        </p:grpSpPr>
        <p:cxnSp>
          <p:nvCxnSpPr>
            <p:cNvPr id="7" name="직선 연결선 6"/>
            <p:cNvCxnSpPr>
              <a:stCxn id="13" idx="2"/>
              <a:endCxn id="54" idx="0"/>
            </p:cNvCxnSpPr>
            <p:nvPr/>
          </p:nvCxnSpPr>
          <p:spPr>
            <a:xfrm>
              <a:off x="3995936" y="1268760"/>
              <a:ext cx="0" cy="5409814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3743908" y="991761"/>
              <a:ext cx="504056" cy="27699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smtClean="0">
                  <a:solidFill>
                    <a:srgbClr val="FF0000"/>
                  </a:solidFill>
                  <a:latin typeface="08서울남산체 L" panose="02020603020101020101" pitchFamily="18" charset="-127"/>
                  <a:ea typeface="08서울남산체 L" panose="02020603020101020101" pitchFamily="18" charset="-127"/>
                </a:rPr>
                <a:t>국경</a:t>
              </a:r>
              <a:endParaRPr lang="ko-KR" altLang="en-US" sz="1200" dirty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012942" y="836712"/>
            <a:ext cx="1440160" cy="1440160"/>
            <a:chOff x="5616116" y="911828"/>
            <a:chExt cx="1440160" cy="1440160"/>
          </a:xfrm>
        </p:grpSpPr>
        <p:sp>
          <p:nvSpPr>
            <p:cNvPr id="19" name="타원 18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760132" y="1411200"/>
              <a:ext cx="115212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일본 현지 법인</a:t>
              </a:r>
              <a:endParaRPr lang="en-US" altLang="ko-KR" sz="1100" b="1" spc="-100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1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아도프린트</a:t>
              </a:r>
              <a:r>
                <a:rPr lang="en-US" altLang="ko-KR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pic>
        <p:nvPicPr>
          <p:cNvPr id="1029" name="Picture 5" descr="C:\Users\PC100\AppData\Local\Microsoft\Windows\Temporary Internet Files\Content.IE5\JR7F3VEG\80px-Crystal_128_kuser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4" y="4005064"/>
            <a:ext cx="730993" cy="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7500685" y="3789040"/>
            <a:ext cx="11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rPr>
              <a:t>일본 고객</a:t>
            </a:r>
          </a:p>
        </p:txBody>
      </p:sp>
      <p:cxnSp>
        <p:nvCxnSpPr>
          <p:cNvPr id="29" name="직선 화살표 연결선 28"/>
          <p:cNvCxnSpPr/>
          <p:nvPr/>
        </p:nvCxnSpPr>
        <p:spPr>
          <a:xfrm flipV="1">
            <a:off x="1958411" y="1560567"/>
            <a:ext cx="2064961" cy="27747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 flipH="1">
            <a:off x="4601481" y="2385600"/>
            <a:ext cx="2324" cy="1104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1873836" y="2496671"/>
            <a:ext cx="1870968" cy="1553979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2051093" y="2239532"/>
            <a:ext cx="4042906" cy="65349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7084495" y="3262434"/>
            <a:ext cx="799873" cy="52660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>
            <a:off x="3817607" y="2923401"/>
            <a:ext cx="6273823" cy="1380366"/>
          </a:xfrm>
          <a:prstGeom prst="curvedConnector3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2964181" y="6464369"/>
            <a:ext cx="504056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국경</a:t>
            </a:r>
            <a:endParaRPr lang="ko-KR" altLang="en-US" sz="1200" dirty="0">
              <a:solidFill>
                <a:srgbClr val="FF0000"/>
              </a:solidFill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55" name="직선 화살표 연결선 54"/>
          <p:cNvCxnSpPr/>
          <p:nvPr/>
        </p:nvCxnSpPr>
        <p:spPr>
          <a:xfrm>
            <a:off x="5340445" y="1916832"/>
            <a:ext cx="849858" cy="645401"/>
          </a:xfrm>
          <a:prstGeom prst="straightConnector1">
            <a:avLst/>
          </a:prstGeom>
          <a:ln w="95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>
            <a:stCxn id="1029" idx="1"/>
            <a:endCxn id="114" idx="6"/>
          </p:cNvCxnSpPr>
          <p:nvPr/>
        </p:nvCxnSpPr>
        <p:spPr>
          <a:xfrm flipH="1">
            <a:off x="5483476" y="4370561"/>
            <a:ext cx="2265728" cy="6281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>
            <a:endCxn id="86" idx="5"/>
          </p:cNvCxnSpPr>
          <p:nvPr/>
        </p:nvCxnSpPr>
        <p:spPr>
          <a:xfrm flipH="1" flipV="1">
            <a:off x="1788116" y="2592907"/>
            <a:ext cx="1895361" cy="1556213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/>
          <p:nvPr/>
        </p:nvCxnSpPr>
        <p:spPr>
          <a:xfrm>
            <a:off x="1958411" y="2426404"/>
            <a:ext cx="5677665" cy="154265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/>
          <p:nvPr/>
        </p:nvCxnSpPr>
        <p:spPr>
          <a:xfrm flipV="1">
            <a:off x="4764381" y="2392010"/>
            <a:ext cx="0" cy="1096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그룹 80"/>
          <p:cNvGrpSpPr/>
          <p:nvPr/>
        </p:nvGrpSpPr>
        <p:grpSpPr>
          <a:xfrm>
            <a:off x="5027644" y="5297433"/>
            <a:ext cx="1118231" cy="1083895"/>
            <a:chOff x="5616115" y="911828"/>
            <a:chExt cx="1440161" cy="1440160"/>
          </a:xfrm>
        </p:grpSpPr>
        <p:sp>
          <p:nvSpPr>
            <p:cNvPr id="82" name="타원 81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5616115" y="1417725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현지 </a:t>
              </a:r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택배사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110" name="직선 화살표 연결선 109"/>
          <p:cNvCxnSpPr/>
          <p:nvPr/>
        </p:nvCxnSpPr>
        <p:spPr>
          <a:xfrm flipH="1">
            <a:off x="1979712" y="1704583"/>
            <a:ext cx="2056123" cy="8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6094422" y="2345105"/>
            <a:ext cx="1118231" cy="1083895"/>
            <a:chOff x="5616115" y="911828"/>
            <a:chExt cx="1440161" cy="1440160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야후ㆍ구글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온라인 광고</a:t>
              </a:r>
            </a:p>
          </p:txBody>
        </p:sp>
      </p:grpSp>
      <p:cxnSp>
        <p:nvCxnSpPr>
          <p:cNvPr id="70" name="꺾인 연결선 69"/>
          <p:cNvCxnSpPr>
            <a:stCxn id="2" idx="4"/>
            <a:endCxn id="82" idx="2"/>
          </p:cNvCxnSpPr>
          <p:nvPr/>
        </p:nvCxnSpPr>
        <p:spPr>
          <a:xfrm rot="16200000" flipH="1">
            <a:off x="2601357" y="3413092"/>
            <a:ext cx="970221" cy="388235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>
            <a:stCxn id="82" idx="6"/>
            <a:endCxn id="1029" idx="2"/>
          </p:cNvCxnSpPr>
          <p:nvPr/>
        </p:nvCxnSpPr>
        <p:spPr>
          <a:xfrm flipV="1">
            <a:off x="6145875" y="4736057"/>
            <a:ext cx="1968826" cy="110332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꺾인 연결선 83"/>
          <p:cNvCxnSpPr/>
          <p:nvPr/>
        </p:nvCxnSpPr>
        <p:spPr>
          <a:xfrm rot="10800000">
            <a:off x="5453102" y="1628800"/>
            <a:ext cx="2629104" cy="2156112"/>
          </a:xfrm>
          <a:prstGeom prst="bentConnector3">
            <a:avLst>
              <a:gd name="adj1" fmla="val 45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/>
          <p:cNvCxnSpPr>
            <a:endCxn id="82" idx="0"/>
          </p:cNvCxnSpPr>
          <p:nvPr/>
        </p:nvCxnSpPr>
        <p:spPr>
          <a:xfrm>
            <a:off x="5242195" y="2137973"/>
            <a:ext cx="344565" cy="315946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/>
          <p:cNvSpPr/>
          <p:nvPr/>
        </p:nvSpPr>
        <p:spPr>
          <a:xfrm>
            <a:off x="1907077" y="1272535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① 일본 법인과 쇼핑몰 운영 대행 계약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2009385" y="1657976"/>
            <a:ext cx="2532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buFont typeface="CombiNumerals"/>
              <a:buChar char="j"/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외환송금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이용 수수료 공제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),</a:t>
            </a:r>
          </a:p>
          <a:p>
            <a:pPr fontAlgn="base"/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   반품 반송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5808377" y="1331405"/>
            <a:ext cx="753429" cy="28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⑮ 반품</a:t>
            </a:r>
          </a:p>
        </p:txBody>
      </p:sp>
      <p:sp>
        <p:nvSpPr>
          <p:cNvPr id="158" name="직사각형 157"/>
          <p:cNvSpPr/>
          <p:nvPr/>
        </p:nvSpPr>
        <p:spPr>
          <a:xfrm>
            <a:off x="6660232" y="5795532"/>
            <a:ext cx="1247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⑬ 현지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택배  배송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326583" y="2426404"/>
            <a:ext cx="338554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②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독립몰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개설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62" name="직사각형 161"/>
          <p:cNvSpPr/>
          <p:nvPr/>
        </p:nvSpPr>
        <p:spPr>
          <a:xfrm rot="2291175">
            <a:off x="5289428" y="1975497"/>
            <a:ext cx="10798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④ 광고계정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개설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1" name="직사각형 170"/>
          <p:cNvSpPr/>
          <p:nvPr/>
        </p:nvSpPr>
        <p:spPr>
          <a:xfrm rot="835327">
            <a:off x="2393312" y="2581595"/>
            <a:ext cx="24003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⑥ 직접 마케팅 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– </a:t>
            </a:r>
            <a:r>
              <a:rPr lang="ko-KR" altLang="en-US" sz="1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이메일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SNS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5724128" y="4365104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⑦ 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결제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5" name="직사각형 174"/>
          <p:cNvSpPr/>
          <p:nvPr/>
        </p:nvSpPr>
        <p:spPr>
          <a:xfrm rot="2443277">
            <a:off x="1913366" y="3028919"/>
            <a:ext cx="19430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 </a:t>
            </a:r>
            <a:r>
              <a:rPr lang="ko-KR" altLang="en-US" sz="10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독립몰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운영 관리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고객응대</a:t>
            </a:r>
          </a:p>
        </p:txBody>
      </p:sp>
      <p:sp>
        <p:nvSpPr>
          <p:cNvPr id="170" name="직사각형 169"/>
          <p:cNvSpPr/>
          <p:nvPr/>
        </p:nvSpPr>
        <p:spPr>
          <a:xfrm rot="505127">
            <a:off x="2468646" y="2158141"/>
            <a:ext cx="15841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⑤ 직접 마케팅 </a:t>
            </a:r>
            <a:r>
              <a:rPr lang="en-US" altLang="ko-KR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–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유료 광고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1393" y="4869160"/>
            <a:ext cx="646331" cy="151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포장ㆍ운송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대행 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이용사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</a:t>
            </a:r>
            <a:r>
              <a:rPr lang="en-US" altLang="ko-KR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수입자는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일본 고객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9" name="직사각형 158"/>
          <p:cNvSpPr/>
          <p:nvPr/>
        </p:nvSpPr>
        <p:spPr>
          <a:xfrm>
            <a:off x="2627157" y="5795532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⑫ </a:t>
            </a:r>
            <a:r>
              <a: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간이통관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 무역 운송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항공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 rot="21284123">
            <a:off x="5262061" y="2145868"/>
            <a:ext cx="338554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⑩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운송계약</a:t>
            </a:r>
            <a:endParaRPr lang="ko-KR" altLang="en-US" sz="105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 rot="2331051">
            <a:off x="1624256" y="3353980"/>
            <a:ext cx="2176966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⑨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상품 주문 접수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 응대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생산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09307" y="2426404"/>
            <a:ext cx="338554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⑧ 상품대금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수금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7630204" y="4797152"/>
            <a:ext cx="1247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⑭ 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수취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25209" y="3429000"/>
            <a:ext cx="1440160" cy="1440160"/>
            <a:chOff x="1475656" y="1484784"/>
            <a:chExt cx="1440160" cy="1440160"/>
          </a:xfrm>
        </p:grpSpPr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1475656" y="1484784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75656" y="1974031"/>
              <a:ext cx="14401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 법인</a:t>
              </a:r>
              <a:endParaRPr lang="en-US" altLang="ko-KR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100" b="1" spc="-100" dirty="0" err="1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티쿤글로벌</a:t>
              </a:r>
              <a:r>
                <a:rPr lang="en-US" altLang="ko-KR" sz="1100" b="1" spc="-100" dirty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95536" y="1344623"/>
            <a:ext cx="734443" cy="720000"/>
            <a:chOff x="183943" y="2296662"/>
            <a:chExt cx="635809" cy="501200"/>
          </a:xfrm>
        </p:grpSpPr>
        <p:sp>
          <p:nvSpPr>
            <p:cNvPr id="3" name="타원 2"/>
            <p:cNvSpPr/>
            <p:nvPr/>
          </p:nvSpPr>
          <p:spPr>
            <a:xfrm>
              <a:off x="196446" y="2296662"/>
              <a:ext cx="623306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83943" y="2432967"/>
              <a:ext cx="623306" cy="186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8" name="그룹 127"/>
          <p:cNvGrpSpPr>
            <a:grpSpLocks noChangeAspect="1"/>
          </p:cNvGrpSpPr>
          <p:nvPr/>
        </p:nvGrpSpPr>
        <p:grpSpPr>
          <a:xfrm>
            <a:off x="4182287" y="4411791"/>
            <a:ext cx="720000" cy="720000"/>
            <a:chOff x="3419872" y="2368995"/>
            <a:chExt cx="2575385" cy="2232000"/>
          </a:xfrm>
        </p:grpSpPr>
        <p:sp>
          <p:nvSpPr>
            <p:cNvPr id="129" name="타원 128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14" name="타원 113"/>
          <p:cNvSpPr/>
          <p:nvPr/>
        </p:nvSpPr>
        <p:spPr>
          <a:xfrm>
            <a:off x="3683476" y="3476842"/>
            <a:ext cx="1800000" cy="1800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직사각형 167"/>
          <p:cNvSpPr/>
          <p:nvPr/>
        </p:nvSpPr>
        <p:spPr>
          <a:xfrm>
            <a:off x="1907704" y="6464369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3932392" y="6464369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일본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1050" name="직선 화살표 연결선 1049"/>
          <p:cNvCxnSpPr>
            <a:stCxn id="54" idx="3"/>
            <a:endCxn id="169" idx="1"/>
          </p:cNvCxnSpPr>
          <p:nvPr/>
        </p:nvCxnSpPr>
        <p:spPr>
          <a:xfrm>
            <a:off x="3468237" y="6602869"/>
            <a:ext cx="464155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직선 화살표 연결선 1053"/>
          <p:cNvCxnSpPr>
            <a:stCxn id="54" idx="1"/>
            <a:endCxn id="168" idx="3"/>
          </p:cNvCxnSpPr>
          <p:nvPr/>
        </p:nvCxnSpPr>
        <p:spPr>
          <a:xfrm flipH="1">
            <a:off x="2411760" y="6602869"/>
            <a:ext cx="55242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/>
          <p:cNvGrpSpPr/>
          <p:nvPr/>
        </p:nvGrpSpPr>
        <p:grpSpPr>
          <a:xfrm>
            <a:off x="1835069" y="4411711"/>
            <a:ext cx="1314531" cy="323165"/>
            <a:chOff x="1835069" y="4411711"/>
            <a:chExt cx="1314531" cy="323165"/>
          </a:xfrm>
        </p:grpSpPr>
        <p:sp>
          <p:nvSpPr>
            <p:cNvPr id="163" name="직사각형 162"/>
            <p:cNvSpPr/>
            <p:nvPr/>
          </p:nvSpPr>
          <p:spPr>
            <a:xfrm>
              <a:off x="1835069" y="4411711"/>
              <a:ext cx="131453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플랫폼개발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, 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서버 운영</a:t>
              </a:r>
              <a:endPara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055" name="직사각형 1054"/>
            <p:cNvSpPr/>
            <p:nvPr/>
          </p:nvSpPr>
          <p:spPr>
            <a:xfrm>
              <a:off x="1873836" y="4437112"/>
              <a:ext cx="1275764" cy="25636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6" name="타원 85"/>
          <p:cNvSpPr/>
          <p:nvPr/>
        </p:nvSpPr>
        <p:spPr>
          <a:xfrm>
            <a:off x="251720" y="1056511"/>
            <a:ext cx="1800000" cy="1800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8" name="그룹 87"/>
          <p:cNvGrpSpPr/>
          <p:nvPr/>
        </p:nvGrpSpPr>
        <p:grpSpPr>
          <a:xfrm>
            <a:off x="1115616" y="1344623"/>
            <a:ext cx="734443" cy="720000"/>
            <a:chOff x="183943" y="2296662"/>
            <a:chExt cx="635809" cy="501200"/>
          </a:xfrm>
        </p:grpSpPr>
        <p:sp>
          <p:nvSpPr>
            <p:cNvPr id="89" name="타원 88"/>
            <p:cNvSpPr/>
            <p:nvPr/>
          </p:nvSpPr>
          <p:spPr>
            <a:xfrm>
              <a:off x="196446" y="2296662"/>
              <a:ext cx="623306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183943" y="2432967"/>
              <a:ext cx="623306" cy="26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755576" y="1979876"/>
            <a:ext cx="734443" cy="720000"/>
            <a:chOff x="183943" y="2296662"/>
            <a:chExt cx="635809" cy="501200"/>
          </a:xfrm>
        </p:grpSpPr>
        <p:sp>
          <p:nvSpPr>
            <p:cNvPr id="93" name="타원 92"/>
            <p:cNvSpPr/>
            <p:nvPr/>
          </p:nvSpPr>
          <p:spPr>
            <a:xfrm>
              <a:off x="196446" y="2296662"/>
              <a:ext cx="623306" cy="501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183943" y="2432967"/>
              <a:ext cx="623306" cy="186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spc="-100" dirty="0" err="1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이용사</a:t>
              </a:r>
              <a:r>
                <a:rPr lang="en-US" altLang="ko-KR" sz="9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ko-KR" altLang="en-US" sz="9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34" name="직선 화살표 연결선 33"/>
          <p:cNvCxnSpPr>
            <a:stCxn id="86" idx="4"/>
            <a:endCxn id="2" idx="0"/>
          </p:cNvCxnSpPr>
          <p:nvPr/>
        </p:nvCxnSpPr>
        <p:spPr>
          <a:xfrm flipH="1">
            <a:off x="1145289" y="2856511"/>
            <a:ext cx="6431" cy="572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4764381" y="3505700"/>
            <a:ext cx="719095" cy="867367"/>
          </a:xfrm>
          <a:prstGeom prst="line">
            <a:avLst/>
          </a:prstGeom>
          <a:ln>
            <a:prstDash val="dash"/>
            <a:headEnd type="arrow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3696082" y="4217353"/>
            <a:ext cx="1787394" cy="155714"/>
          </a:xfrm>
          <a:prstGeom prst="line">
            <a:avLst/>
          </a:prstGeom>
          <a:ln>
            <a:prstDash val="dash"/>
            <a:headEnd type="arrow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3924008" y="3717112"/>
            <a:ext cx="720000" cy="720000"/>
            <a:chOff x="3419872" y="2395234"/>
            <a:chExt cx="2575385" cy="2232000"/>
          </a:xfrm>
        </p:grpSpPr>
        <p:sp>
          <p:nvSpPr>
            <p:cNvPr id="11" name="타원 10"/>
            <p:cNvSpPr>
              <a:spLocks/>
            </p:cNvSpPr>
            <p:nvPr/>
          </p:nvSpPr>
          <p:spPr>
            <a:xfrm>
              <a:off x="3419872" y="2395234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5" name="그룹 124"/>
          <p:cNvGrpSpPr>
            <a:grpSpLocks noChangeAspect="1"/>
          </p:cNvGrpSpPr>
          <p:nvPr/>
        </p:nvGrpSpPr>
        <p:grpSpPr>
          <a:xfrm>
            <a:off x="4644088" y="3861128"/>
            <a:ext cx="720000" cy="720000"/>
            <a:chOff x="3419872" y="2368995"/>
            <a:chExt cx="2575385" cy="2232000"/>
          </a:xfrm>
        </p:grpSpPr>
        <p:sp>
          <p:nvSpPr>
            <p:cNvPr id="126" name="타원 125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독립몰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1547664" y="5297433"/>
            <a:ext cx="1118231" cy="1083895"/>
            <a:chOff x="5616115" y="911828"/>
            <a:chExt cx="1440161" cy="1440160"/>
          </a:xfrm>
        </p:grpSpPr>
        <p:sp>
          <p:nvSpPr>
            <p:cNvPr id="97" name="타원 96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5616115" y="1446459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국제 </a:t>
              </a:r>
              <a:r>
                <a:rPr lang="ko-KR" altLang="en-US" sz="1100" b="1" spc="-100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운송사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99" name="직선 연결선 98"/>
          <p:cNvCxnSpPr/>
          <p:nvPr/>
        </p:nvCxnSpPr>
        <p:spPr>
          <a:xfrm>
            <a:off x="467544" y="764704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0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9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679060" y="5301208"/>
            <a:ext cx="1785881" cy="457218"/>
            <a:chOff x="3474982" y="5445224"/>
            <a:chExt cx="1785881" cy="457218"/>
          </a:xfrm>
        </p:grpSpPr>
        <p:sp>
          <p:nvSpPr>
            <p:cNvPr id="4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애드폴리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6" cy="4032572"/>
            <a:chOff x="1187624" y="836712"/>
            <a:chExt cx="7231946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50" y="3861048"/>
              <a:ext cx="1856320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2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779912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adpoly.jp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636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76005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9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640646" y="5301208"/>
            <a:ext cx="1799326" cy="457218"/>
            <a:chOff x="3474982" y="5445224"/>
            <a:chExt cx="1799326" cy="457218"/>
          </a:xfrm>
        </p:grpSpPr>
        <p:sp>
          <p:nvSpPr>
            <p:cNvPr id="4" name="Shape 41"/>
            <p:cNvSpPr/>
            <p:nvPr/>
          </p:nvSpPr>
          <p:spPr>
            <a:xfrm>
              <a:off x="3847593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롤리보드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6" cy="4032572"/>
            <a:chOff x="1187624" y="836712"/>
            <a:chExt cx="7231946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50" y="3861048"/>
              <a:ext cx="1856320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2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640209" y="5805264"/>
            <a:ext cx="180020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rollyboard.com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894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6876256" y="3501008"/>
            <a:ext cx="1944216" cy="36004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smtClean="0"/>
              <a:t>2015</a:t>
            </a:r>
            <a:r>
              <a:rPr lang="ko-KR" altLang="en-US" sz="1700" b="1" dirty="0" smtClean="0"/>
              <a:t>년 </a:t>
            </a:r>
            <a:r>
              <a:rPr lang="en-US" altLang="ko-KR" sz="1700" b="1" dirty="0" smtClean="0"/>
              <a:t>5</a:t>
            </a:r>
            <a:r>
              <a:rPr lang="ko-KR" altLang="en-US" sz="1700" b="1" dirty="0" smtClean="0"/>
              <a:t>월 오픈</a:t>
            </a:r>
            <a:endParaRPr lang="ko-KR" altLang="en-US" sz="1700" b="1" dirty="0"/>
          </a:p>
        </p:txBody>
      </p:sp>
      <p:grpSp>
        <p:nvGrpSpPr>
          <p:cNvPr id="3" name="그룹 11"/>
          <p:cNvGrpSpPr/>
          <p:nvPr/>
        </p:nvGrpSpPr>
        <p:grpSpPr>
          <a:xfrm>
            <a:off x="3535481" y="5301208"/>
            <a:ext cx="1785881" cy="457218"/>
            <a:chOff x="3474982" y="5445224"/>
            <a:chExt cx="1785881" cy="457218"/>
          </a:xfrm>
        </p:grpSpPr>
        <p:sp>
          <p:nvSpPr>
            <p:cNvPr id="4" name="Shape 41"/>
            <p:cNvSpPr/>
            <p:nvPr/>
          </p:nvSpPr>
          <p:spPr>
            <a:xfrm>
              <a:off x="3834148" y="5445224"/>
              <a:ext cx="1426715" cy="457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>
              <a:lvl1pPr>
                <a:defRPr sz="6600"/>
              </a:lvl1pPr>
            </a:lstStyle>
            <a:p>
              <a:pPr lvl="0" algn="ctr">
                <a:defRPr sz="1800"/>
              </a:pPr>
              <a:r>
                <a:rPr lang="ko-KR" altLang="en-US" sz="2700" b="1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</a:rPr>
                <a:t>리치버튼</a:t>
              </a:r>
              <a:endParaRPr sz="2700" b="1" dirty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</a:endParaRPr>
            </a:p>
          </p:txBody>
        </p:sp>
        <p:grpSp>
          <p:nvGrpSpPr>
            <p:cNvPr id="5" name="그룹 19458"/>
            <p:cNvGrpSpPr/>
            <p:nvPr/>
          </p:nvGrpSpPr>
          <p:grpSpPr>
            <a:xfrm>
              <a:off x="3474982" y="5445224"/>
              <a:ext cx="333564" cy="333564"/>
              <a:chOff x="3167018" y="4396123"/>
              <a:chExt cx="276333" cy="276333"/>
            </a:xfrm>
          </p:grpSpPr>
          <p:sp>
            <p:nvSpPr>
              <p:cNvPr id="6" name="눈물 방울 5"/>
              <p:cNvSpPr/>
              <p:nvPr/>
            </p:nvSpPr>
            <p:spPr>
              <a:xfrm rot="8100000">
                <a:off x="3167018" y="4396123"/>
                <a:ext cx="276333" cy="276333"/>
              </a:xfrm>
              <a:prstGeom prst="teardrop">
                <a:avLst/>
              </a:prstGeom>
              <a:solidFill>
                <a:srgbClr val="F165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3246994" y="4476100"/>
                <a:ext cx="116380" cy="11638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8" name="그룹 18"/>
          <p:cNvGrpSpPr/>
          <p:nvPr/>
        </p:nvGrpSpPr>
        <p:grpSpPr>
          <a:xfrm>
            <a:off x="1397476" y="908595"/>
            <a:ext cx="7231946" cy="4032572"/>
            <a:chOff x="1187624" y="836712"/>
            <a:chExt cx="7231946" cy="4032572"/>
          </a:xfrm>
        </p:grpSpPr>
        <p:pic>
          <p:nvPicPr>
            <p:cNvPr id="9" name="그림 8" descr="1 adpri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836712"/>
              <a:ext cx="5375210" cy="4032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hape 42"/>
            <p:cNvSpPr/>
            <p:nvPr/>
          </p:nvSpPr>
          <p:spPr>
            <a:xfrm>
              <a:off x="6563250" y="3861048"/>
              <a:ext cx="1856320" cy="9650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658" tIns="20658" rIns="20658" bIns="20658" anchor="ctr">
              <a:spAutoFit/>
            </a:bodyPr>
            <a:lstStyle/>
            <a:p>
              <a:pPr algn="ctr">
                <a:defRPr sz="1800"/>
              </a:pPr>
              <a:r>
                <a:rPr lang="en-US" altLang="ko-KR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2015</a:t>
              </a:r>
              <a:r>
                <a:rPr lang="ko-KR" altLang="en-US" sz="2400" b="1" spc="-150" smtClean="0">
                  <a:solidFill>
                    <a:schemeClr val="tx2">
                      <a:lumMod val="50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</a:t>
              </a:r>
              <a:endParaRPr lang="en-US" altLang="ko-KR" sz="2400" b="1" spc="-150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ctr">
                <a:defRPr sz="1800"/>
              </a:pPr>
              <a:r>
                <a:rPr lang="en-US" altLang="ko-KR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1</a:t>
              </a:r>
              <a:r>
                <a:rPr lang="ko-KR" altLang="en-US" sz="3600" b="1" smtClean="0">
                  <a:solidFill>
                    <a:srgbClr val="F16521"/>
                  </a:solidFill>
                  <a:latin typeface="맑은 고딕" pitchFamily="50" charset="-127"/>
                  <a:ea typeface="맑은 고딕" pitchFamily="50" charset="-127"/>
                </a:rPr>
                <a:t>천만 원</a:t>
              </a:r>
              <a:endParaRPr lang="en-US" altLang="ko-KR" sz="3600" b="1" dirty="0" smtClean="0">
                <a:solidFill>
                  <a:srgbClr val="F1652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직사각형 10">
            <a:hlinkClick r:id="rId3"/>
          </p:cNvPr>
          <p:cNvSpPr/>
          <p:nvPr/>
        </p:nvSpPr>
        <p:spPr>
          <a:xfrm>
            <a:off x="3636333" y="5805264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u="sng" smtClean="0">
                <a:solidFill>
                  <a:srgbClr val="002060"/>
                </a:solidFill>
                <a:latin typeface="+mj-lt"/>
              </a:rPr>
              <a:t>richbutton.jp</a:t>
            </a:r>
            <a:endParaRPr lang="ko-KR" altLang="en-US" sz="1600" b="1" u="sng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707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2</a:t>
            </a:r>
            <a:r>
              <a:rPr lang="en-US" altLang="ko-KR" sz="80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현지화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독립몰이 좋은 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이유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3843045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해외쇼핑몰 입점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역직구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독립몰은 모두 온라인 해외 수출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방법입니다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</a:t>
            </a:r>
          </a:p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그러나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독립몰은 다른 방식과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미세하게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차이가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있는데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이 미세한 차이가 다른 결과를 만들어냅니다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그 미세한 차이는 현지화에서 비롯됩니다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en-US" altLang="ko-KR" sz="1400" dirty="0" smtClean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방식은 해외쇼핑몰 입점 방식에는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없는 직접 마케팅이라는 이점이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있고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역직구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방식에 비해 결제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통관과 배송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반품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,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교환이 자유롭습니다</a:t>
            </a:r>
            <a:r>
              <a:rPr lang="en-US" altLang="ko-KR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endParaRPr lang="en-US" altLang="ko-KR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924944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809366" y="3140968"/>
            <a:ext cx="7704856" cy="45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미세한 차이가 다른 결과를 만듭니다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.</a:t>
            </a:r>
            <a:endParaRPr lang="ko-KR" altLang="en-US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576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318361"/>
              </p:ext>
            </p:extLst>
          </p:nvPr>
        </p:nvGraphicFramePr>
        <p:xfrm>
          <a:off x="611560" y="908719"/>
          <a:ext cx="8136904" cy="49239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4264"/>
                <a:gridCol w="2339677"/>
                <a:gridCol w="2559022"/>
                <a:gridCol w="2433941"/>
              </a:tblGrid>
              <a:tr h="354289">
                <a:tc>
                  <a:txBody>
                    <a:bodyPr/>
                    <a:lstStyle/>
                    <a:p>
                      <a:pPr latinLnBrk="1"/>
                      <a:endParaRPr lang="ko-KR" alt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현지화 독립몰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역직구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해외쇼핑몰</a:t>
                      </a:r>
                      <a:r>
                        <a:rPr lang="ja-JP" altLang="en-US" sz="1200" b="1" dirty="0" smtClean="0">
                          <a:solidFill>
                            <a:schemeClr val="bg1"/>
                          </a:solidFill>
                        </a:rPr>
                        <a:t>　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입점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763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사례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천 억 원 이상 매출업체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곳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백 억 원 이상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곳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억 원 이상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곳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티쿤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플랫폼 이용 사이트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25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곳</a:t>
                      </a:r>
                      <a:r>
                        <a:rPr lang="ja-JP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*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ktown4u.co.kr(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한류상품 독립몰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okkdog.co.kr(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메이크샵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직영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오픈마켓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jp.stylenanda.com(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카페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24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이용 독립몰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jp.nannig9.com(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메이크글로비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이용</a:t>
                      </a:r>
                      <a:r>
                        <a:rPr lang="ko-KR" altLang="en-US" sz="850" b="0" baseline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독립몰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에이컴메이트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외 확인된 사례 파악 안 됨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(Rakuten, Tmall, Amazon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등에 입점 업체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35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약평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성공 사례 많음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매우 적극적이며 </a:t>
                      </a:r>
                      <a:r>
                        <a:rPr lang="ko-KR" altLang="en-US" sz="850" b="0" dirty="0" smtClean="0">
                          <a:solidFill>
                            <a:srgbClr val="FF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능동적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진출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매출 규모 큼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성공 사례가 뚜렷하지 않음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solidFill>
                            <a:srgbClr val="FF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수동적</a:t>
                      </a:r>
                      <a:endParaRPr lang="en-US" altLang="ko-KR" sz="850" b="0" dirty="0" smtClean="0">
                        <a:solidFill>
                          <a:srgbClr val="FF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스타일난다가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대표 성공 사이트로 알려져 있지만 판매액은 잘 파악되지 않고 있음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성공 사례와 규모를 알 수 없음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solidFill>
                            <a:srgbClr val="FF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소극적 능동</a:t>
                      </a:r>
                      <a:endParaRPr lang="en-US" altLang="ko-KR" sz="850" b="0" dirty="0" smtClean="0">
                        <a:solidFill>
                          <a:srgbClr val="FF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6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특징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solidFill>
                            <a:srgbClr val="FF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해당나라 사이트와 전혀 구분되지 않음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해당나라에 법인 필요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티쿤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대행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 결제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물류 이용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해당 나라 원어민자가 고객응대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해당 나라 법인으로 반품 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한국에서 해당 나라 언어로 서비스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 결제수단 다 쓰지 못함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고객이 직접 한국으로 반송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법인 불필요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라쿠텐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필요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 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발송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: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한국서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EMS</a:t>
                      </a:r>
                      <a:r>
                        <a:rPr lang="en-US" altLang="ko-KR" sz="850" b="0" baseline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ko-KR" altLang="en-US" sz="850" b="0" baseline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등으로 발송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반품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: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외국 손님이 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EMS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등으로 한국으로 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결제는 공용 전자화폐 또는 현지 결제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14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장점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가격 대비 품질 경쟁력만으로 승부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소기업 해외진출에 유리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플랫폼사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이용할 경우 진출 경비 절감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번역 서비스로 이용 사이트 쉽게 만들 수 있음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홍보용 또는 단기 사업에 유리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763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단점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초기 투자비 필요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몰 운영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마케팅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고객응대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통관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결제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배송 직접 해야 함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티쿤은 통관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배송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결제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반품 등 대행해줌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사이트 소재지가 대부분 한국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고객이 반품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환불에 우려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현지인이 보기 어색한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현지어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컨텐츠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고액 상품은 소비자가 통관 처리해야 함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단골을 모을 수 없음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독자 마케팅 거의 불가능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49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플랫폼 </a:t>
                      </a:r>
                    </a:p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제공업체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tqoon.com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cafe24.com, makeglob.com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cafe24.com, makeglob.com, accommate.com(?)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87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티쿤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카페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24,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메이크글로비는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국내 업체가 제공하는 플랫폼</a:t>
                      </a:r>
                      <a:endParaRPr lang="en-US" altLang="ko-KR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amazon.com, rakuten.com, qoo10.jp, lazada.com.my, eabay.com, Tmall.com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은 대상이 되는 해외쇼핑몰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또는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오픈마켓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850" b="0" dirty="0" smtClean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dirty="0"/>
                    </a:p>
                  </a:txBody>
                  <a:tcPr/>
                </a:tc>
              </a:tr>
              <a:tr h="5314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참고</a:t>
                      </a:r>
                      <a:endParaRPr lang="ko-KR" altLang="en-US" sz="11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1450" indent="-1714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현지화 독립몰은 업체별 매출이 어느 정도 밝혀져 있으나 역직구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해외쇼핑몰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입점의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경우 업체별 매출을 적극 공개하고 있지 않음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</a:t>
                      </a:r>
                    </a:p>
                    <a:p>
                      <a:pPr marL="171450" indent="-1714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현지화 독립몰도 플랫폼과 서비스를 이용하면 역직구 사이트나  해외쇼핑몰 입점보다 비용이 덜 들어감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</a:t>
                      </a:r>
                    </a:p>
                    <a:p>
                      <a:pPr marL="171450" indent="-1714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해외 직판이 국내에서 쇼핑몰 </a:t>
                      </a:r>
                      <a:r>
                        <a:rPr lang="ko-KR" altLang="en-US" sz="850" b="0" dirty="0" err="1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오픈하는</a:t>
                      </a:r>
                      <a:r>
                        <a:rPr lang="ko-KR" altLang="en-US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것보다  비용이 더 들어가는 것은 아님</a:t>
                      </a:r>
                      <a:r>
                        <a:rPr lang="en-US" altLang="ko-KR" sz="850" b="0" dirty="0" smtClean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</a:t>
                      </a:r>
                      <a:endParaRPr lang="ko-KR" altLang="en-US" sz="85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95536" y="332656"/>
            <a:ext cx="770485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표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1&gt; 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온라인 수출 방식 비교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634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09201" y="47667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Forte" panose="03060902040502070203" pitchFamily="66" charset="0"/>
                <a:ea typeface="MD이솝체" panose="02020603020101020101" pitchFamily="18" charset="-127"/>
                <a:cs typeface="Arial Unicode MS" panose="020B0604020202020204" pitchFamily="50" charset="-127"/>
              </a:rPr>
              <a:t>3</a:t>
            </a:r>
            <a:r>
              <a:rPr lang="en-US" altLang="ko-KR" sz="8000" dirty="0">
                <a:solidFill>
                  <a:schemeClr val="bg1">
                    <a:lumMod val="75000"/>
                  </a:schemeClr>
                </a:solidFill>
                <a:latin typeface="Brush Script Std" pitchFamily="66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pPr algn="ctr" fontAlgn="base"/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해외쇼핑몰 </a:t>
            </a:r>
            <a:r>
              <a:rPr lang="ko-KR" altLang="en-US" sz="32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입점보다</a:t>
            </a:r>
            <a:r>
              <a:rPr lang="ko-KR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 우수한 점</a:t>
            </a:r>
            <a:endParaRPr lang="ko-KR" alt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27584" y="3843045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현지화 독립몰 방식은 마케팅을 </a:t>
            </a:r>
            <a:r>
              <a:rPr lang="ko-KR" altLang="en-US" sz="1400" dirty="0" err="1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직접함으로써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시장에 직접 접근하고 단골고객을 획득합니다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en-US" altLang="ko-KR" sz="1400" dirty="0" smtClean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  <a:p>
            <a:pPr algn="just" fontAlgn="base"/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해외쇼핑몰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입점 방식은 마케팅을 직접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할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수 없고 해외쇼핑몰 내 간접 마케팅을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해야 한다는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점에서 큰 차이가 있습니다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또 자기 단골 고객을 확보할 수 없습니다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해외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쇼핑몰에 입점할 경우 광고를 하지 않거나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노출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우위에 서지 않으면 </a:t>
            </a:r>
            <a:r>
              <a:rPr lang="ko-KR" altLang="en-US" sz="14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전혀 </a:t>
            </a:r>
            <a:r>
              <a:rPr lang="ko-KR" altLang="en-US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판매가 이루어지지 않습니다</a:t>
            </a:r>
            <a:r>
              <a:rPr lang="en-US" altLang="ko-KR" sz="1400" dirty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. </a:t>
            </a:r>
            <a:endParaRPr lang="ko-KR" altLang="en-US" sz="14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2924944"/>
            <a:ext cx="7920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809366" y="3140968"/>
            <a:ext cx="7704856" cy="45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● </a:t>
            </a:r>
            <a:r>
              <a:rPr lang="ko-KR" altLang="en-US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독자적인 마케팅을 수행하고 단골고객을 확보합니다</a:t>
            </a:r>
            <a:r>
              <a:rPr lang="en-US" altLang="ko-KR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. </a:t>
            </a:r>
            <a:endParaRPr lang="ko-KR" altLang="en-US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7080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2964181" y="836713"/>
            <a:ext cx="504056" cy="4835568"/>
            <a:chOff x="3743908" y="1424607"/>
            <a:chExt cx="504056" cy="4152441"/>
          </a:xfrm>
        </p:grpSpPr>
        <p:cxnSp>
          <p:nvCxnSpPr>
            <p:cNvPr id="7" name="직선 연결선 6"/>
            <p:cNvCxnSpPr>
              <a:stCxn id="13" idx="2"/>
              <a:endCxn id="54" idx="0"/>
            </p:cNvCxnSpPr>
            <p:nvPr/>
          </p:nvCxnSpPr>
          <p:spPr>
            <a:xfrm>
              <a:off x="3995936" y="1701606"/>
              <a:ext cx="0" cy="3875442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3743908" y="1424607"/>
              <a:ext cx="504056" cy="27699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smtClean="0">
                  <a:solidFill>
                    <a:srgbClr val="FF0000"/>
                  </a:solidFill>
                  <a:latin typeface="08서울남산체 L" panose="02020603020101020101" pitchFamily="18" charset="-127"/>
                  <a:ea typeface="08서울남산체 L" panose="02020603020101020101" pitchFamily="18" charset="-127"/>
                </a:rPr>
                <a:t>국경</a:t>
              </a:r>
              <a:endParaRPr lang="ko-KR" altLang="en-US" sz="1200" dirty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endParaRPr>
            </a:p>
          </p:txBody>
        </p:sp>
      </p:grpSp>
      <p:pic>
        <p:nvPicPr>
          <p:cNvPr id="1029" name="Picture 5" descr="C:\Users\PC100\AppData\Local\Microsoft\Windows\Temporary Internet Files\Content.IE5\JR7F3VEG\80px-Crystal_128_kuser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4" y="3838478"/>
            <a:ext cx="730993" cy="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7524328" y="4595893"/>
            <a:ext cx="11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rPr>
              <a:t>일본 고객</a:t>
            </a:r>
          </a:p>
        </p:txBody>
      </p:sp>
      <p:cxnSp>
        <p:nvCxnSpPr>
          <p:cNvPr id="29" name="직선 화살표 연결선 28"/>
          <p:cNvCxnSpPr/>
          <p:nvPr/>
        </p:nvCxnSpPr>
        <p:spPr>
          <a:xfrm flipV="1">
            <a:off x="1979712" y="1646663"/>
            <a:ext cx="2232248" cy="191469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5597046" y="4425455"/>
            <a:ext cx="2169092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55" idx="3"/>
          </p:cNvCxnSpPr>
          <p:nvPr/>
        </p:nvCxnSpPr>
        <p:spPr>
          <a:xfrm flipV="1">
            <a:off x="5364088" y="2982212"/>
            <a:ext cx="753429" cy="344055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7219345" y="2859151"/>
            <a:ext cx="688666" cy="105237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>
            <a:off x="4238336" y="2495629"/>
            <a:ext cx="5659525" cy="1679828"/>
          </a:xfrm>
          <a:prstGeom prst="curvedConnector3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2964181" y="5672281"/>
            <a:ext cx="504056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국경</a:t>
            </a:r>
            <a:endParaRPr lang="ko-KR" altLang="en-US" sz="1200" dirty="0">
              <a:solidFill>
                <a:srgbClr val="FF0000"/>
              </a:solidFill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58" name="직선 화살표 연결선 57"/>
          <p:cNvCxnSpPr/>
          <p:nvPr/>
        </p:nvCxnSpPr>
        <p:spPr>
          <a:xfrm flipH="1">
            <a:off x="5580112" y="4317892"/>
            <a:ext cx="2169092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화살표 연결선 109"/>
          <p:cNvCxnSpPr/>
          <p:nvPr/>
        </p:nvCxnSpPr>
        <p:spPr>
          <a:xfrm flipH="1">
            <a:off x="2123728" y="1836940"/>
            <a:ext cx="2196244" cy="1868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6105542" y="2209157"/>
            <a:ext cx="1118231" cy="1083895"/>
            <a:chOff x="5616115" y="911828"/>
            <a:chExt cx="1440161" cy="1440160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야후ㆍ구글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온라인 광고</a:t>
              </a:r>
            </a:p>
          </p:txBody>
        </p:sp>
      </p:grpSp>
      <p:cxnSp>
        <p:nvCxnSpPr>
          <p:cNvPr id="70" name="꺾인 연결선 69"/>
          <p:cNvCxnSpPr>
            <a:stCxn id="97" idx="0"/>
            <a:endCxn id="66" idx="1"/>
          </p:cNvCxnSpPr>
          <p:nvPr/>
        </p:nvCxnSpPr>
        <p:spPr>
          <a:xfrm rot="5400000" flipH="1" flipV="1">
            <a:off x="2680631" y="483598"/>
            <a:ext cx="274869" cy="225276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/>
          <p:cNvSpPr/>
          <p:nvPr/>
        </p:nvSpPr>
        <p:spPr>
          <a:xfrm rot="19133556">
            <a:off x="1621422" y="2446546"/>
            <a:ext cx="2504499" cy="28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②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일본 현지법인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현지법인 통해서 입점 계약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 rot="19042320">
            <a:off x="1947671" y="2869579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  <a:sym typeface="CombiNumerals"/>
              </a:rPr>
              <a:t>⑭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외환 송금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5354042" y="1547828"/>
            <a:ext cx="8741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⑬ 반품 접수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7356669" y="1158429"/>
            <a:ext cx="1247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⑩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현지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택배  배송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5690260" y="4030282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⑤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결제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59" name="직사각형 158"/>
          <p:cNvSpPr/>
          <p:nvPr/>
        </p:nvSpPr>
        <p:spPr>
          <a:xfrm>
            <a:off x="1763061" y="1437994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⑧ 일반 수출 무역 운송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항공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8172400" y="3486584"/>
            <a:ext cx="8512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수취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971600" y="3579874"/>
            <a:ext cx="1440160" cy="1440160"/>
            <a:chOff x="1475656" y="1484784"/>
            <a:chExt cx="1440160" cy="1440160"/>
          </a:xfrm>
        </p:grpSpPr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1475656" y="1484784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75656" y="2087270"/>
              <a:ext cx="144016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한국중소기업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8" name="그룹 127"/>
          <p:cNvGrpSpPr>
            <a:grpSpLocks noChangeAspect="1"/>
          </p:cNvGrpSpPr>
          <p:nvPr/>
        </p:nvGrpSpPr>
        <p:grpSpPr>
          <a:xfrm>
            <a:off x="4296630" y="4445162"/>
            <a:ext cx="720000" cy="720000"/>
            <a:chOff x="3419872" y="2368995"/>
            <a:chExt cx="2575385" cy="2232000"/>
          </a:xfrm>
        </p:grpSpPr>
        <p:sp>
          <p:nvSpPr>
            <p:cNvPr id="129" name="타원 128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14" name="타원 113"/>
          <p:cNvSpPr/>
          <p:nvPr/>
        </p:nvSpPr>
        <p:spPr>
          <a:xfrm>
            <a:off x="3780112" y="3489551"/>
            <a:ext cx="1800000" cy="1800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직사각형 167"/>
          <p:cNvSpPr/>
          <p:nvPr/>
        </p:nvSpPr>
        <p:spPr>
          <a:xfrm>
            <a:off x="1907704" y="5672281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3923928" y="5672281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일본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1050" name="직선 화살표 연결선 1049"/>
          <p:cNvCxnSpPr>
            <a:stCxn id="54" idx="3"/>
            <a:endCxn id="169" idx="1"/>
          </p:cNvCxnSpPr>
          <p:nvPr/>
        </p:nvCxnSpPr>
        <p:spPr>
          <a:xfrm>
            <a:off x="3468237" y="5810781"/>
            <a:ext cx="45569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직선 화살표 연결선 1053"/>
          <p:cNvCxnSpPr>
            <a:stCxn id="54" idx="1"/>
            <a:endCxn id="168" idx="3"/>
          </p:cNvCxnSpPr>
          <p:nvPr/>
        </p:nvCxnSpPr>
        <p:spPr>
          <a:xfrm flipH="1">
            <a:off x="2411760" y="5810781"/>
            <a:ext cx="55242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3987549" y="3742016"/>
            <a:ext cx="720000" cy="720000"/>
            <a:chOff x="3419872" y="2395234"/>
            <a:chExt cx="2575385" cy="2232000"/>
          </a:xfrm>
        </p:grpSpPr>
        <p:sp>
          <p:nvSpPr>
            <p:cNvPr id="11" name="타원 10"/>
            <p:cNvSpPr>
              <a:spLocks/>
            </p:cNvSpPr>
            <p:nvPr/>
          </p:nvSpPr>
          <p:spPr>
            <a:xfrm>
              <a:off x="3419872" y="2395234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5" name="그룹 124"/>
          <p:cNvGrpSpPr>
            <a:grpSpLocks noChangeAspect="1"/>
          </p:cNvGrpSpPr>
          <p:nvPr/>
        </p:nvGrpSpPr>
        <p:grpSpPr>
          <a:xfrm>
            <a:off x="4749964" y="3826763"/>
            <a:ext cx="720000" cy="720000"/>
            <a:chOff x="3419872" y="2368995"/>
            <a:chExt cx="2575385" cy="2232000"/>
          </a:xfrm>
        </p:grpSpPr>
        <p:sp>
          <p:nvSpPr>
            <p:cNvPr id="126" name="타원 125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1187624" y="1747416"/>
            <a:ext cx="1008112" cy="1023742"/>
            <a:chOff x="5616115" y="911828"/>
            <a:chExt cx="1440161" cy="1440160"/>
          </a:xfrm>
        </p:grpSpPr>
        <p:sp>
          <p:nvSpPr>
            <p:cNvPr id="97" name="타원 96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5616115" y="1483182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수출운송회사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3923928" y="3164684"/>
            <a:ext cx="1440160" cy="323165"/>
            <a:chOff x="3923928" y="1868960"/>
            <a:chExt cx="1440160" cy="323165"/>
          </a:xfrm>
        </p:grpSpPr>
        <p:sp>
          <p:nvSpPr>
            <p:cNvPr id="55" name="직사각형 54"/>
            <p:cNvSpPr/>
            <p:nvPr/>
          </p:nvSpPr>
          <p:spPr>
            <a:xfrm>
              <a:off x="3923928" y="1868960"/>
              <a:ext cx="144016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ko-KR" altLang="en-US" sz="1000" b="1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일본오픈마켓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예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,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ko-KR" altLang="en-US" sz="1000" b="1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라쿠텐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3962694" y="1894361"/>
              <a:ext cx="1399111" cy="25636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59" name="직선 화살표 연결선 58"/>
          <p:cNvCxnSpPr>
            <a:stCxn id="55" idx="3"/>
          </p:cNvCxnSpPr>
          <p:nvPr/>
        </p:nvCxnSpPr>
        <p:spPr>
          <a:xfrm>
            <a:off x="5364088" y="3326267"/>
            <a:ext cx="2402050" cy="702473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/>
          <p:cNvSpPr/>
          <p:nvPr/>
        </p:nvSpPr>
        <p:spPr>
          <a:xfrm rot="1033574">
            <a:off x="5805758" y="3374461"/>
            <a:ext cx="17045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①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오픈 마켓이 고객에게 광고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3944449" y="1113087"/>
            <a:ext cx="1419637" cy="688720"/>
            <a:chOff x="1475655" y="1334210"/>
            <a:chExt cx="1698638" cy="1440160"/>
          </a:xfrm>
        </p:grpSpPr>
        <p:sp>
          <p:nvSpPr>
            <p:cNvPr id="65" name="타원 64"/>
            <p:cNvSpPr>
              <a:spLocks noChangeAspect="1"/>
            </p:cNvSpPr>
            <p:nvPr/>
          </p:nvSpPr>
          <p:spPr>
            <a:xfrm>
              <a:off x="1647977" y="1334210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1475655" y="1635357"/>
              <a:ext cx="1698638" cy="901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한국중소기업 </a:t>
              </a:r>
              <a:endParaRPr lang="en-US" altLang="ko-KR" sz="1100" b="1" spc="-100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일본법인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19" name="직선 화살표 연결선 18"/>
          <p:cNvCxnSpPr/>
          <p:nvPr/>
        </p:nvCxnSpPr>
        <p:spPr>
          <a:xfrm>
            <a:off x="4572000" y="1844714"/>
            <a:ext cx="0" cy="1309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/>
          <p:cNvCxnSpPr/>
          <p:nvPr/>
        </p:nvCxnSpPr>
        <p:spPr>
          <a:xfrm flipV="1">
            <a:off x="2422626" y="4318314"/>
            <a:ext cx="1357486" cy="18199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2339753" y="4030282"/>
            <a:ext cx="14403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④ 상품 등록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진열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광고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5" name="꺾인 연결선 84"/>
          <p:cNvCxnSpPr>
            <a:endCxn id="65" idx="6"/>
          </p:cNvCxnSpPr>
          <p:nvPr/>
        </p:nvCxnSpPr>
        <p:spPr>
          <a:xfrm rot="10800000">
            <a:off x="5292081" y="1457448"/>
            <a:ext cx="3188116" cy="2547291"/>
          </a:xfrm>
          <a:prstGeom prst="bentConnector3">
            <a:avLst>
              <a:gd name="adj1" fmla="val -6035"/>
            </a:avLst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7707003" y="3126544"/>
            <a:ext cx="6094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⑫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반품</a:t>
            </a:r>
          </a:p>
        </p:txBody>
      </p:sp>
      <p:cxnSp>
        <p:nvCxnSpPr>
          <p:cNvPr id="100" name="직선 화살표 연결선 99"/>
          <p:cNvCxnSpPr/>
          <p:nvPr/>
        </p:nvCxnSpPr>
        <p:spPr>
          <a:xfrm flipV="1">
            <a:off x="4788024" y="1844714"/>
            <a:ext cx="0" cy="1284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4716027" y="1829134"/>
            <a:ext cx="492443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  수수료 공제 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⑦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상품대금 송금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60" name="직사각형 159"/>
          <p:cNvSpPr/>
          <p:nvPr/>
        </p:nvSpPr>
        <p:spPr>
          <a:xfrm>
            <a:off x="5353309" y="1185869"/>
            <a:ext cx="911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⑨ 상품발송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176" name="직선 화살표 연결선 175"/>
          <p:cNvCxnSpPr/>
          <p:nvPr/>
        </p:nvCxnSpPr>
        <p:spPr>
          <a:xfrm flipV="1">
            <a:off x="1708629" y="2807411"/>
            <a:ext cx="0" cy="772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직사각형 176"/>
          <p:cNvSpPr/>
          <p:nvPr/>
        </p:nvSpPr>
        <p:spPr>
          <a:xfrm>
            <a:off x="5694455" y="4381855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⑥ 주문 접수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고객 응대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130121" y="1823618"/>
            <a:ext cx="492443" cy="13626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쇼핑몰 입점 계약    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수수료 지급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403648" y="2771964"/>
            <a:ext cx="338554" cy="850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⑧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운송 의뢰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182" name="꺾인 연결선 181"/>
          <p:cNvCxnSpPr/>
          <p:nvPr/>
        </p:nvCxnSpPr>
        <p:spPr>
          <a:xfrm rot="10800000">
            <a:off x="5292082" y="1599577"/>
            <a:ext cx="2880319" cy="2210173"/>
          </a:xfrm>
          <a:prstGeom prst="bentConnector3">
            <a:avLst>
              <a:gd name="adj1" fmla="val -559"/>
            </a:avLst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그룹 92"/>
          <p:cNvGrpSpPr/>
          <p:nvPr/>
        </p:nvGrpSpPr>
        <p:grpSpPr>
          <a:xfrm>
            <a:off x="6101116" y="908720"/>
            <a:ext cx="1118231" cy="1083895"/>
            <a:chOff x="5616115" y="911828"/>
            <a:chExt cx="1440161" cy="1440160"/>
          </a:xfrm>
        </p:grpSpPr>
        <p:sp>
          <p:nvSpPr>
            <p:cNvPr id="94" name="타원 9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5616115" y="1452832"/>
              <a:ext cx="1440158" cy="347598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현지 </a:t>
              </a:r>
              <a:r>
                <a:rPr lang="ko-KR" altLang="en-US" sz="11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배송회사</a:t>
              </a:r>
              <a:endPara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cxnSp>
        <p:nvCxnSpPr>
          <p:cNvPr id="72" name="직선 연결선 71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직사각형 72"/>
          <p:cNvSpPr/>
          <p:nvPr/>
        </p:nvSpPr>
        <p:spPr>
          <a:xfrm>
            <a:off x="395536" y="332656"/>
            <a:ext cx="7704856" cy="316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그림 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3&gt; 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해외쇼핑몰 입점 구조도</a:t>
            </a: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(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해외법인을 통한 입점 계약 예</a:t>
            </a: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689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/>
          <p:cNvSpPr txBox="1"/>
          <p:nvPr/>
        </p:nvSpPr>
        <p:spPr>
          <a:xfrm>
            <a:off x="1789459" y="1988840"/>
            <a:ext cx="338554" cy="11098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상품대금 정산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2964181" y="836713"/>
            <a:ext cx="504056" cy="4979584"/>
            <a:chOff x="3743908" y="1424607"/>
            <a:chExt cx="504056" cy="4276111"/>
          </a:xfrm>
        </p:grpSpPr>
        <p:cxnSp>
          <p:nvCxnSpPr>
            <p:cNvPr id="7" name="직선 연결선 6"/>
            <p:cNvCxnSpPr>
              <a:stCxn id="13" idx="2"/>
              <a:endCxn id="54" idx="0"/>
            </p:cNvCxnSpPr>
            <p:nvPr/>
          </p:nvCxnSpPr>
          <p:spPr>
            <a:xfrm>
              <a:off x="3995936" y="1701606"/>
              <a:ext cx="0" cy="3999112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3743908" y="1424607"/>
              <a:ext cx="504056" cy="27699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smtClean="0">
                  <a:solidFill>
                    <a:srgbClr val="FF0000"/>
                  </a:solidFill>
                  <a:latin typeface="08서울남산체 L" panose="02020603020101020101" pitchFamily="18" charset="-127"/>
                  <a:ea typeface="08서울남산체 L" panose="02020603020101020101" pitchFamily="18" charset="-127"/>
                </a:rPr>
                <a:t>국경</a:t>
              </a:r>
              <a:endParaRPr lang="ko-KR" altLang="en-US" sz="1200" dirty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endParaRPr>
            </a:p>
          </p:txBody>
        </p:sp>
      </p:grpSp>
      <p:pic>
        <p:nvPicPr>
          <p:cNvPr id="1029" name="Picture 5" descr="C:\Users\PC100\AppData\Local\Microsoft\Windows\Temporary Internet Files\Content.IE5\JR7F3VEG\80px-Crystal_128_kuser[1]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4" y="3406430"/>
            <a:ext cx="730993" cy="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7524328" y="4163845"/>
            <a:ext cx="11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-100" dirty="0">
                <a:latin typeface="돋움" panose="020B0600000101010101" pitchFamily="50" charset="-127"/>
                <a:ea typeface="돋움" panose="020B0600000101010101" pitchFamily="50" charset="-127"/>
              </a:rPr>
              <a:t>일본 고객</a:t>
            </a:r>
          </a:p>
        </p:txBody>
      </p:sp>
      <p:cxnSp>
        <p:nvCxnSpPr>
          <p:cNvPr id="41" name="직선 화살표 연결선 40"/>
          <p:cNvCxnSpPr/>
          <p:nvPr/>
        </p:nvCxnSpPr>
        <p:spPr>
          <a:xfrm>
            <a:off x="5781299" y="3864055"/>
            <a:ext cx="1984839" cy="546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55" idx="3"/>
          </p:cNvCxnSpPr>
          <p:nvPr/>
        </p:nvCxnSpPr>
        <p:spPr>
          <a:xfrm flipV="1">
            <a:off x="5580112" y="2406186"/>
            <a:ext cx="546391" cy="320301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44" idx="5"/>
          </p:cNvCxnSpPr>
          <p:nvPr/>
        </p:nvCxnSpPr>
        <p:spPr>
          <a:xfrm>
            <a:off x="7008965" y="2553962"/>
            <a:ext cx="899046" cy="925517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>
            <a:off x="4238336" y="2495629"/>
            <a:ext cx="5659525" cy="1679828"/>
          </a:xfrm>
          <a:prstGeom prst="curvedConnector3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2964181" y="5816297"/>
            <a:ext cx="504056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solidFill>
                  <a:srgbClr val="FF0000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국경</a:t>
            </a:r>
            <a:endParaRPr lang="ko-KR" altLang="en-US" sz="1200" dirty="0">
              <a:solidFill>
                <a:srgbClr val="FF0000"/>
              </a:solidFill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58" name="직선 화살표 연결선 57"/>
          <p:cNvCxnSpPr/>
          <p:nvPr/>
        </p:nvCxnSpPr>
        <p:spPr>
          <a:xfrm flipH="1">
            <a:off x="5776213" y="3716610"/>
            <a:ext cx="1892131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꺾인 연결선 69"/>
          <p:cNvCxnSpPr>
            <a:stCxn id="97" idx="6"/>
            <a:endCxn id="55" idx="0"/>
          </p:cNvCxnSpPr>
          <p:nvPr/>
        </p:nvCxnSpPr>
        <p:spPr>
          <a:xfrm>
            <a:off x="2339750" y="1421708"/>
            <a:ext cx="2520282" cy="1143196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직사각형 173"/>
          <p:cNvSpPr/>
          <p:nvPr/>
        </p:nvSpPr>
        <p:spPr>
          <a:xfrm>
            <a:off x="5690260" y="3429000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⑤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상품 주문 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결제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클레임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7613270" y="4437112"/>
            <a:ext cx="8512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 </a:t>
            </a: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상품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수취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043608" y="3068960"/>
            <a:ext cx="1440160" cy="1440160"/>
            <a:chOff x="1475656" y="1484784"/>
            <a:chExt cx="1440160" cy="1440160"/>
          </a:xfrm>
        </p:grpSpPr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1475656" y="1484784"/>
              <a:ext cx="1440160" cy="1440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75656" y="2087270"/>
              <a:ext cx="144016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smtClean="0">
                  <a:solidFill>
                    <a:schemeClr val="bg1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한국중소기업</a:t>
              </a:r>
              <a:endParaRPr lang="ko-KR" altLang="en-US" sz="1100" b="1" spc="-100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8" name="그룹 127"/>
          <p:cNvGrpSpPr>
            <a:grpSpLocks noChangeAspect="1"/>
          </p:cNvGrpSpPr>
          <p:nvPr/>
        </p:nvGrpSpPr>
        <p:grpSpPr>
          <a:xfrm>
            <a:off x="4406778" y="3717112"/>
            <a:ext cx="720000" cy="720000"/>
            <a:chOff x="3419872" y="2368995"/>
            <a:chExt cx="2575385" cy="2232000"/>
          </a:xfrm>
        </p:grpSpPr>
        <p:sp>
          <p:nvSpPr>
            <p:cNvPr id="129" name="타원 128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3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114" name="타원 113"/>
          <p:cNvSpPr/>
          <p:nvPr/>
        </p:nvSpPr>
        <p:spPr>
          <a:xfrm>
            <a:off x="3924128" y="2781128"/>
            <a:ext cx="1800000" cy="1800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직사각형 167"/>
          <p:cNvSpPr/>
          <p:nvPr/>
        </p:nvSpPr>
        <p:spPr>
          <a:xfrm>
            <a:off x="1907704" y="5816297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한국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3923928" y="5816297"/>
            <a:ext cx="5040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dirty="0" smtClean="0"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일본</a:t>
            </a:r>
            <a:endParaRPr lang="ko-KR" altLang="en-US" sz="1200" dirty="0"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cxnSp>
        <p:nvCxnSpPr>
          <p:cNvPr id="1050" name="직선 화살표 연결선 1049"/>
          <p:cNvCxnSpPr>
            <a:stCxn id="54" idx="3"/>
            <a:endCxn id="169" idx="1"/>
          </p:cNvCxnSpPr>
          <p:nvPr/>
        </p:nvCxnSpPr>
        <p:spPr>
          <a:xfrm>
            <a:off x="3468237" y="5954797"/>
            <a:ext cx="45569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직선 화살표 연결선 1053"/>
          <p:cNvCxnSpPr>
            <a:stCxn id="54" idx="1"/>
            <a:endCxn id="168" idx="3"/>
          </p:cNvCxnSpPr>
          <p:nvPr/>
        </p:nvCxnSpPr>
        <p:spPr>
          <a:xfrm flipH="1">
            <a:off x="2411760" y="5954797"/>
            <a:ext cx="552421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4097697" y="3013966"/>
            <a:ext cx="720000" cy="720000"/>
            <a:chOff x="3419872" y="2395234"/>
            <a:chExt cx="2575385" cy="2232000"/>
          </a:xfrm>
        </p:grpSpPr>
        <p:sp>
          <p:nvSpPr>
            <p:cNvPr id="11" name="타원 10"/>
            <p:cNvSpPr>
              <a:spLocks/>
            </p:cNvSpPr>
            <p:nvPr/>
          </p:nvSpPr>
          <p:spPr>
            <a:xfrm>
              <a:off x="3419872" y="2395234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1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125" name="그룹 124"/>
          <p:cNvGrpSpPr>
            <a:grpSpLocks noChangeAspect="1"/>
          </p:cNvGrpSpPr>
          <p:nvPr/>
        </p:nvGrpSpPr>
        <p:grpSpPr>
          <a:xfrm>
            <a:off x="4860112" y="3098713"/>
            <a:ext cx="720000" cy="720000"/>
            <a:chOff x="3419872" y="2368995"/>
            <a:chExt cx="2575385" cy="2232000"/>
          </a:xfrm>
        </p:grpSpPr>
        <p:sp>
          <p:nvSpPr>
            <p:cNvPr id="126" name="타원 125"/>
            <p:cNvSpPr>
              <a:spLocks/>
            </p:cNvSpPr>
            <p:nvPr/>
          </p:nvSpPr>
          <p:spPr>
            <a:xfrm>
              <a:off x="3419872" y="2368995"/>
              <a:ext cx="2575385" cy="223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3419872" y="3257530"/>
              <a:ext cx="2446458" cy="763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상품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2</a:t>
              </a:r>
              <a:endParaRPr lang="en-US" altLang="ko-KR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1187622" y="836712"/>
            <a:ext cx="1152128" cy="1169992"/>
            <a:chOff x="5616115" y="911828"/>
            <a:chExt cx="1645899" cy="1645899"/>
          </a:xfrm>
        </p:grpSpPr>
        <p:sp>
          <p:nvSpPr>
            <p:cNvPr id="97" name="타원 96"/>
            <p:cNvSpPr>
              <a:spLocks noChangeAspect="1"/>
            </p:cNvSpPr>
            <p:nvPr/>
          </p:nvSpPr>
          <p:spPr>
            <a:xfrm>
              <a:off x="5616116" y="911828"/>
              <a:ext cx="1645898" cy="1645899"/>
            </a:xfrm>
            <a:prstGeom prst="ellipse">
              <a:avLst/>
            </a:prstGeom>
            <a:noFill/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5616115" y="1483183"/>
              <a:ext cx="1645899" cy="668936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ko-KR" altLang="en-US" sz="900" b="1" dirty="0" err="1" smtClean="0">
                  <a:latin typeface="돋움" panose="020B0600000101010101" pitchFamily="50" charset="-127"/>
                  <a:ea typeface="돋움" panose="020B0600000101010101" pitchFamily="50" charset="-127"/>
                </a:rPr>
                <a:t>오픈마켓</a:t>
              </a:r>
              <a:r>
                <a:rPr lang="ko-KR" altLang="en-US" sz="900" b="1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 한국지사</a:t>
              </a:r>
              <a:endParaRPr lang="en-US" altLang="ko-KR" sz="900" b="1" dirty="0" smtClean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>
                <a:lnSpc>
                  <a:spcPct val="150000"/>
                </a:lnSpc>
              </a:pPr>
              <a:r>
                <a:rPr lang="ko-KR" altLang="en-US" sz="900" b="1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혹은 한국대행사</a:t>
              </a:r>
              <a:endParaRPr lang="ko-KR" altLang="en-US" sz="900" b="1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4139952" y="2564904"/>
            <a:ext cx="1440160" cy="323165"/>
            <a:chOff x="3923928" y="1868960"/>
            <a:chExt cx="1440160" cy="323165"/>
          </a:xfrm>
        </p:grpSpPr>
        <p:sp>
          <p:nvSpPr>
            <p:cNvPr id="55" name="직사각형 54"/>
            <p:cNvSpPr/>
            <p:nvPr/>
          </p:nvSpPr>
          <p:spPr>
            <a:xfrm>
              <a:off x="3923928" y="1868960"/>
              <a:ext cx="144016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ko-KR" altLang="en-US" sz="1000" b="1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일본오픈마켓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예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,</a:t>
              </a:r>
              <a:r>
                <a:rPr lang="ko-KR" altLang="en-US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ko-KR" altLang="en-US" sz="1000" b="1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큐텐</a:t>
              </a:r>
              <a:r>
                <a:rPr lang="en-US" altLang="ko-KR" sz="1000" b="1" spc="-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3962694" y="1894361"/>
              <a:ext cx="1399111" cy="25636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" name="직사각형 60"/>
          <p:cNvSpPr/>
          <p:nvPr/>
        </p:nvSpPr>
        <p:spPr>
          <a:xfrm rot="1033574">
            <a:off x="5931376" y="2738046"/>
            <a:ext cx="17045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①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오픈 마켓이 고객에게 광고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77" name="직선 화살표 연결선 76"/>
          <p:cNvCxnSpPr/>
          <p:nvPr/>
        </p:nvCxnSpPr>
        <p:spPr>
          <a:xfrm>
            <a:off x="2422626" y="3609576"/>
            <a:ext cx="1501502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2411560" y="3556426"/>
            <a:ext cx="14403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④ 상품 등록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진열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광고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5" name="꺾인 연결선 84"/>
          <p:cNvCxnSpPr>
            <a:stCxn id="32" idx="2"/>
            <a:endCxn id="94" idx="6"/>
          </p:cNvCxnSpPr>
          <p:nvPr/>
        </p:nvCxnSpPr>
        <p:spPr>
          <a:xfrm rot="5400000">
            <a:off x="5231302" y="2253985"/>
            <a:ext cx="697621" cy="5040560"/>
          </a:xfrm>
          <a:prstGeom prst="bentConnector2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6563311" y="4225383"/>
            <a:ext cx="609413" cy="28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⑫ 반품 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?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176" name="직선 화살표 연결선 175"/>
          <p:cNvCxnSpPr/>
          <p:nvPr/>
        </p:nvCxnSpPr>
        <p:spPr>
          <a:xfrm flipH="1" flipV="1">
            <a:off x="1695951" y="2006704"/>
            <a:ext cx="1" cy="1062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직사각형 176"/>
          <p:cNvSpPr/>
          <p:nvPr/>
        </p:nvSpPr>
        <p:spPr>
          <a:xfrm>
            <a:off x="5694455" y="3825915"/>
            <a:ext cx="1586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⑥ 주문 접수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고객 응대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395538" y="1988840"/>
            <a:ext cx="338554" cy="850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입점 계약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1941601" y="4581128"/>
            <a:ext cx="1118231" cy="1083895"/>
            <a:chOff x="5616115" y="911828"/>
            <a:chExt cx="1440161" cy="1440160"/>
          </a:xfrm>
        </p:grpSpPr>
        <p:sp>
          <p:nvSpPr>
            <p:cNvPr id="94" name="타원 9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5616115" y="1323852"/>
              <a:ext cx="1440158" cy="736091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한국 국제운송회사</a:t>
              </a:r>
              <a:endParaRPr lang="en-US" altLang="ko-KR" sz="1000" b="1" spc="-100" dirty="0" smtClean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(EMS , </a:t>
              </a:r>
            </a:p>
            <a:p>
              <a:pPr algn="ctr" fontAlgn="base"/>
              <a:r>
                <a:rPr lang="ko-KR" altLang="en-US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국제운송대행사 등</a:t>
              </a:r>
              <a:r>
                <a:rPr lang="en-US" altLang="ko-KR" sz="1000" b="1" spc="-100" dirty="0" smtClean="0">
                  <a:latin typeface="돋움" panose="020B0600000101010101" pitchFamily="50" charset="-127"/>
                  <a:ea typeface="돋움" panose="020B0600000101010101" pitchFamily="50" charset="-127"/>
                </a:rPr>
                <a:t>)</a:t>
              </a:r>
              <a:endParaRPr lang="ko-KR" altLang="en-US" sz="10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</p:grpSp>
      <p:sp>
        <p:nvSpPr>
          <p:cNvPr id="79" name="직사각형 78"/>
          <p:cNvSpPr/>
          <p:nvPr/>
        </p:nvSpPr>
        <p:spPr>
          <a:xfrm>
            <a:off x="2381189" y="1388149"/>
            <a:ext cx="14403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②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입점 대행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관리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정산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2335062" y="3134110"/>
            <a:ext cx="19129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③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직접 입점 계약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필요서류 있음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82" name="직선 화살표 연결선 81"/>
          <p:cNvCxnSpPr/>
          <p:nvPr/>
        </p:nvCxnSpPr>
        <p:spPr>
          <a:xfrm>
            <a:off x="2483768" y="3440342"/>
            <a:ext cx="1440160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6054495" y="1628800"/>
            <a:ext cx="1118231" cy="1083895"/>
            <a:chOff x="5616115" y="911828"/>
            <a:chExt cx="1440161" cy="1440160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616116" y="91182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8890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616115" y="1301862"/>
              <a:ext cx="1440158" cy="572515"/>
            </a:xfrm>
            <a:prstGeom prst="rect">
              <a:avLst/>
            </a:prstGeom>
            <a:ln w="8890">
              <a:noFill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100" b="1" spc="-1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야후ㆍ구글</a:t>
              </a:r>
              <a:endParaRPr lang="en-US" altLang="ko-KR" sz="1100" b="1" spc="-1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  <a:p>
              <a:pPr algn="ctr" fontAlgn="base"/>
              <a:r>
                <a:rPr lang="ko-KR" altLang="en-US" sz="1100" b="1" spc="-100" dirty="0">
                  <a:latin typeface="돋움" panose="020B0600000101010101" pitchFamily="50" charset="-127"/>
                  <a:ea typeface="돋움" panose="020B0600000101010101" pitchFamily="50" charset="-127"/>
                </a:rPr>
                <a:t>온라인 광고</a:t>
              </a:r>
            </a:p>
          </p:txBody>
        </p:sp>
      </p:grpSp>
      <p:cxnSp>
        <p:nvCxnSpPr>
          <p:cNvPr id="49" name="구부러진 연결선 48"/>
          <p:cNvCxnSpPr>
            <a:stCxn id="56" idx="3"/>
          </p:cNvCxnSpPr>
          <p:nvPr/>
        </p:nvCxnSpPr>
        <p:spPr>
          <a:xfrm>
            <a:off x="5577829" y="2718489"/>
            <a:ext cx="2188309" cy="91306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/>
          <p:cNvCxnSpPr/>
          <p:nvPr/>
        </p:nvCxnSpPr>
        <p:spPr>
          <a:xfrm>
            <a:off x="2159732" y="4425455"/>
            <a:ext cx="108012" cy="2276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475735" y="4581426"/>
            <a:ext cx="492443" cy="151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⑪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한국중소기업  </a:t>
            </a:r>
            <a:r>
              <a:rPr lang="en-US" altLang="ko-KR" sz="1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b="1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수입자는</a:t>
            </a:r>
            <a:r>
              <a:rPr lang="ko-KR" altLang="en-US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일본 고객</a:t>
            </a:r>
            <a:r>
              <a:rPr lang="en-US" altLang="ko-KR" sz="1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b="1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3101369" y="4834027"/>
            <a:ext cx="21608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0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⑫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수출 무역 운송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항공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해운</a:t>
            </a:r>
            <a:r>
              <a:rPr lang="en-US" altLang="ko-KR" sz="10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1000" spc="-100" dirty="0">
              <a:solidFill>
                <a:schemeClr val="tx1">
                  <a:lumMod val="65000"/>
                  <a:lumOff val="35000"/>
                </a:schemeClr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cxnSp>
        <p:nvCxnSpPr>
          <p:cNvPr id="102" name="직선 화살표 연결선 101"/>
          <p:cNvCxnSpPr/>
          <p:nvPr/>
        </p:nvCxnSpPr>
        <p:spPr>
          <a:xfrm>
            <a:off x="1839968" y="2023638"/>
            <a:ext cx="0" cy="1045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직선 화살표 연결선 1024"/>
          <p:cNvCxnSpPr/>
          <p:nvPr/>
        </p:nvCxnSpPr>
        <p:spPr>
          <a:xfrm flipH="1">
            <a:off x="7172724" y="4077112"/>
            <a:ext cx="576480" cy="287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467544" y="692696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/>
          <p:cNvSpPr/>
          <p:nvPr/>
        </p:nvSpPr>
        <p:spPr>
          <a:xfrm>
            <a:off x="395536" y="332656"/>
            <a:ext cx="770485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&lt;</a:t>
            </a:r>
            <a:r>
              <a:rPr lang="ko-KR" altLang="en-US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그림 </a:t>
            </a: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4</a:t>
            </a:r>
            <a:r>
              <a:rPr lang="en-US" altLang="ko-KR" sz="1100" dirty="0" smtClean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&gt; 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해외쇼핑몰 입점 구조도</a:t>
            </a: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(</a:t>
            </a:r>
            <a:r>
              <a:rPr lang="ko-KR" altLang="en-US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국내에서 직접 입점 계약 예</a:t>
            </a:r>
            <a:r>
              <a:rPr lang="en-US" altLang="ko-KR" sz="1100" dirty="0"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endParaRPr lang="ko-KR" altLang="en-US" sz="1100" dirty="0"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84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1882</Words>
  <Application>Microsoft Office PowerPoint</Application>
  <PresentationFormat>화면 슬라이드 쇼(4:3)</PresentationFormat>
  <Paragraphs>404</Paragraphs>
  <Slides>42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6" baseType="lpstr">
      <vt:lpstr>굴림</vt:lpstr>
      <vt:lpstr>Arial</vt:lpstr>
      <vt:lpstr>돋움</vt:lpstr>
      <vt:lpstr>MD이솝체</vt:lpstr>
      <vt:lpstr>Arial Unicode MS</vt:lpstr>
      <vt:lpstr>CombiNumerals</vt:lpstr>
      <vt:lpstr>맑은 고딕</vt:lpstr>
      <vt:lpstr>08서울한강체 M</vt:lpstr>
      <vt:lpstr>Brush Script Std</vt:lpstr>
      <vt:lpstr>Forte</vt:lpstr>
      <vt:lpstr>08서울남산체 M</vt:lpstr>
      <vt:lpstr>08서울남산체 L</vt:lpstr>
      <vt:lpstr>ＭＳ Ｐゴシック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jhbae</dc:creator>
  <cp:lastModifiedBy>김종박</cp:lastModifiedBy>
  <cp:revision>107</cp:revision>
  <dcterms:created xsi:type="dcterms:W3CDTF">2016-08-09T13:03:06Z</dcterms:created>
  <dcterms:modified xsi:type="dcterms:W3CDTF">2016-09-27T21:12:16Z</dcterms:modified>
</cp:coreProperties>
</file>