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8" r:id="rId3"/>
    <p:sldId id="259" r:id="rId4"/>
    <p:sldId id="262" r:id="rId5"/>
    <p:sldId id="263" r:id="rId6"/>
    <p:sldId id="264" r:id="rId7"/>
    <p:sldId id="265" r:id="rId8"/>
    <p:sldId id="260" r:id="rId9"/>
    <p:sldId id="261" r:id="rId10"/>
    <p:sldId id="266" r:id="rId11"/>
    <p:sldId id="270" r:id="rId12"/>
    <p:sldId id="271" r:id="rId13"/>
    <p:sldId id="272" r:id="rId14"/>
    <p:sldId id="273" r:id="rId15"/>
    <p:sldId id="267" r:id="rId16"/>
    <p:sldId id="257"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B31C"/>
    <a:srgbClr val="CBDB23"/>
    <a:srgbClr val="EEB439"/>
    <a:srgbClr val="1D2631"/>
    <a:srgbClr val="EE7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5" d="100"/>
          <a:sy n="75" d="100"/>
        </p:scale>
        <p:origin x="-93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1E77A-DD07-4A76-801D-B4BF4990C412}" type="datetimeFigureOut">
              <a:rPr lang="en-US" smtClean="0"/>
              <a:t>7/10/2011</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3AB2B-189A-4C92-A457-C6A3833631A7}" type="slidenum">
              <a:rPr lang="en-US" smtClean="0"/>
              <a:t>‹N°›</a:t>
            </a:fld>
            <a:endParaRPr lang="en-US"/>
          </a:p>
        </p:txBody>
      </p:sp>
    </p:spTree>
    <p:extLst>
      <p:ext uri="{BB962C8B-B14F-4D97-AF65-F5344CB8AC3E}">
        <p14:creationId xmlns:p14="http://schemas.microsoft.com/office/powerpoint/2010/main" val="275389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showeet.com/" TargetMode="External"/><Relationship Id="rId2" Type="http://schemas.openxmlformats.org/officeDocument/2006/relationships/hyperlink" Target="http://creativecommons.org/licenses/by-nd/3.0/"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smtClean="0"/>
              <a:t>Modifiez le style du titre</a:t>
            </a:r>
            <a:endParaRPr lang="en-US" dirty="0"/>
          </a:p>
        </p:txBody>
      </p:sp>
      <p:sp>
        <p:nvSpPr>
          <p:cNvPr id="8" name="Rectangle 7"/>
          <p:cNvSpPr/>
          <p:nvPr userDrawn="1"/>
        </p:nvSpPr>
        <p:spPr>
          <a:xfrm>
            <a:off x="6012160" y="6597352"/>
            <a:ext cx="3109392" cy="230832"/>
          </a:xfrm>
          <a:prstGeom prst="rect">
            <a:avLst/>
          </a:prstGeom>
        </p:spPr>
        <p:txBody>
          <a:bodyPr wrap="square">
            <a:spAutoFit/>
          </a:bodyPr>
          <a:lstStyle/>
          <a:p>
            <a:pPr algn="r" fontAlgn="base"/>
            <a:r>
              <a:rPr lang="en-US" sz="900" b="0" i="0" kern="1200" dirty="0" smtClean="0">
                <a:solidFill>
                  <a:schemeClr val="bg1"/>
                </a:solidFill>
                <a:effectLst/>
                <a:latin typeface="+mn-lt"/>
                <a:ea typeface="+mn-ea"/>
                <a:cs typeface="+mn-cs"/>
              </a:rPr>
              <a:t>This work is licensed under a </a:t>
            </a:r>
            <a:r>
              <a:rPr lang="en-US" sz="900" b="0" i="0" u="none" strike="noStrike" kern="1200" dirty="0" smtClean="0">
                <a:solidFill>
                  <a:schemeClr val="bg1"/>
                </a:solidFill>
                <a:effectLst/>
                <a:latin typeface="+mn-lt"/>
                <a:ea typeface="+mn-ea"/>
                <a:cs typeface="+mn-cs"/>
                <a:hlinkClick r:id="rId2"/>
              </a:rPr>
              <a:t>Creative Commons Attribution</a:t>
            </a:r>
            <a:endParaRPr lang="en-US" sz="900" b="0" i="0" kern="1200" dirty="0" smtClean="0">
              <a:solidFill>
                <a:schemeClr val="bg1"/>
              </a:solidFill>
              <a:effectLst/>
              <a:latin typeface="+mn-lt"/>
              <a:ea typeface="+mn-ea"/>
              <a:cs typeface="+mn-cs"/>
            </a:endParaRPr>
          </a:p>
        </p:txBody>
      </p:sp>
      <p:sp>
        <p:nvSpPr>
          <p:cNvPr id="5" name="Rectangle 4"/>
          <p:cNvSpPr/>
          <p:nvPr userDrawn="1"/>
        </p:nvSpPr>
        <p:spPr>
          <a:xfrm>
            <a:off x="0" y="6597352"/>
            <a:ext cx="3109392" cy="230832"/>
          </a:xfrm>
          <a:prstGeom prst="rect">
            <a:avLst/>
          </a:prstGeom>
        </p:spPr>
        <p:txBody>
          <a:bodyPr wrap="square">
            <a:spAutoFit/>
          </a:bodyPr>
          <a:lstStyle/>
          <a:p>
            <a:pPr algn="l" fontAlgn="base"/>
            <a:r>
              <a:rPr lang="en-US" sz="900" b="0" i="0" kern="1200" dirty="0" smtClean="0">
                <a:solidFill>
                  <a:schemeClr val="bg1"/>
                </a:solidFill>
                <a:effectLst/>
                <a:latin typeface="+mn-lt"/>
                <a:ea typeface="+mn-ea"/>
                <a:cs typeface="+mn-cs"/>
                <a:hlinkClick r:id="rId3"/>
              </a:rPr>
              <a:t>Showeet.com</a:t>
            </a:r>
            <a:endParaRPr lang="en-US" sz="900" b="0" i="0" kern="1200" dirty="0" smtClean="0">
              <a:solidFill>
                <a:schemeClr val="bg1"/>
              </a:solidFill>
              <a:effectLst/>
              <a:latin typeface="+mn-lt"/>
              <a:ea typeface="+mn-ea"/>
              <a:cs typeface="+mn-cs"/>
            </a:endParaRPr>
          </a:p>
        </p:txBody>
      </p:sp>
    </p:spTree>
    <p:extLst>
      <p:ext uri="{BB962C8B-B14F-4D97-AF65-F5344CB8AC3E}">
        <p14:creationId xmlns:p14="http://schemas.microsoft.com/office/powerpoint/2010/main" val="89966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576174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2723286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US"/>
          </a:p>
        </p:txBody>
      </p:sp>
    </p:spTree>
    <p:extLst>
      <p:ext uri="{BB962C8B-B14F-4D97-AF65-F5344CB8AC3E}">
        <p14:creationId xmlns:p14="http://schemas.microsoft.com/office/powerpoint/2010/main" val="2385272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779108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1900225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64878182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220519412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Tree>
    <p:extLst>
      <p:ext uri="{BB962C8B-B14F-4D97-AF65-F5344CB8AC3E}">
        <p14:creationId xmlns:p14="http://schemas.microsoft.com/office/powerpoint/2010/main" val="65415992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55883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7399965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3843025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169323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115108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274842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232718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318704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63214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201105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492749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247213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t>7/10/2011</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t>‹N°›</a:t>
            </a:fld>
            <a:endParaRPr lang="en-US"/>
          </a:p>
        </p:txBody>
      </p:sp>
    </p:spTree>
    <p:extLst>
      <p:ext uri="{BB962C8B-B14F-4D97-AF65-F5344CB8AC3E}">
        <p14:creationId xmlns:p14="http://schemas.microsoft.com/office/powerpoint/2010/main" val="348257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www.showeet.com/" TargetMode="External"/><Relationship Id="rId18" Type="http://schemas.openxmlformats.org/officeDocument/2006/relationships/hyperlink" Target="http://www.mapeet.com/" TargetMode="Externa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20" Type="http://schemas.openxmlformats.org/officeDocument/2006/relationships/hyperlink" Target="http://creativecommons.org/licenses/by-nd/3.0/"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19" Type="http://schemas.openxmlformats.org/officeDocument/2006/relationships/hyperlink" Target="http://www.mapeet.ciom/" TargetMode="Externa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2068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0688"/>
            <a:ext cx="9144000" cy="288032"/>
          </a:xfrm>
          <a:prstGeom prst="rect">
            <a:avLst/>
          </a:prstGeom>
          <a:solidFill>
            <a:srgbClr val="9EB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Connecteur droit 11"/>
          <p:cNvCxnSpPr/>
          <p:nvPr/>
        </p:nvCxnSpPr>
        <p:spPr>
          <a:xfrm>
            <a:off x="0" y="620688"/>
            <a:ext cx="9144000" cy="0"/>
          </a:xfrm>
          <a:prstGeom prst="line">
            <a:avLst/>
          </a:prstGeom>
          <a:ln>
            <a:solidFill>
              <a:srgbClr val="CBDB23"/>
            </a:solidFill>
          </a:ln>
        </p:spPr>
        <p:style>
          <a:lnRef idx="1">
            <a:schemeClr val="accent1"/>
          </a:lnRef>
          <a:fillRef idx="0">
            <a:schemeClr val="accent1"/>
          </a:fillRef>
          <a:effectRef idx="0">
            <a:schemeClr val="accent1"/>
          </a:effectRef>
          <a:fontRef idx="minor">
            <a:schemeClr val="tx1"/>
          </a:fontRef>
        </p:style>
      </p:cxn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smtClean="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Rectangle 12"/>
          <p:cNvSpPr/>
          <p:nvPr/>
        </p:nvSpPr>
        <p:spPr>
          <a:xfrm>
            <a:off x="0" y="6597352"/>
            <a:ext cx="9144000" cy="26064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6" descr="C:\Users\Utilisateur\Documents\Perso\sho8\logo v3.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15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spcBef>
          <a:spcPct val="0"/>
        </a:spcBef>
        <a:buNone/>
        <a:defRPr sz="2000" b="1" kern="1200" cap="small" normalizeH="0" baseline="0">
          <a:solidFill>
            <a:srgbClr val="9EB31C"/>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28" name="Rectangle 8"/>
          <p:cNvSpPr>
            <a:spLocks noChangeArrowheads="1"/>
          </p:cNvSpPr>
          <p:nvPr userDrawn="1"/>
        </p:nvSpPr>
        <p:spPr bwMode="auto">
          <a:xfrm>
            <a:off x="3995738" y="1571625"/>
            <a:ext cx="4716462"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defTabSz="457200" fontAlgn="base">
              <a:spcBef>
                <a:spcPct val="0"/>
              </a:spcBef>
              <a:spcAft>
                <a:spcPct val="0"/>
              </a:spcAft>
            </a:pPr>
            <a:r>
              <a:rPr lang="en-US" sz="1600" b="1" dirty="0">
                <a:solidFill>
                  <a:srgbClr val="2D2D8A">
                    <a:lumMod val="50000"/>
                  </a:srgbClr>
                </a:solidFill>
              </a:rPr>
              <a:t>With the use of this </a:t>
            </a:r>
            <a:r>
              <a:rPr lang="en-US" sz="1600" b="1" dirty="0" smtClean="0">
                <a:solidFill>
                  <a:srgbClr val="2D2D8A">
                    <a:lumMod val="50000"/>
                  </a:srgbClr>
                </a:solidFill>
              </a:rPr>
              <a:t>free </a:t>
            </a:r>
            <a:r>
              <a:rPr lang="en-US" sz="1600" b="1" dirty="0" smtClean="0">
                <a:solidFill>
                  <a:srgbClr val="9EB31C"/>
                </a:solidFill>
              </a:rPr>
              <a:t>diagram </a:t>
            </a:r>
            <a:r>
              <a:rPr lang="en-US" sz="1600" b="1" dirty="0" smtClean="0">
                <a:solidFill>
                  <a:srgbClr val="2D2D8A">
                    <a:lumMod val="50000"/>
                  </a:srgbClr>
                </a:solidFill>
              </a:rPr>
              <a:t>you </a:t>
            </a:r>
            <a:r>
              <a:rPr lang="en-US" sz="1600" b="1" dirty="0">
                <a:solidFill>
                  <a:srgbClr val="2D2D8A">
                    <a:lumMod val="50000"/>
                  </a:srgbClr>
                </a:solidFill>
              </a:rPr>
              <a:t>accept the following use and license conditions.</a:t>
            </a:r>
            <a:endParaRPr lang="en-US" sz="1000" dirty="0">
              <a:solidFill>
                <a:srgbClr val="2D2D8A">
                  <a:lumMod val="50000"/>
                </a:srgbClr>
              </a:solidFill>
            </a:endParaRPr>
          </a:p>
          <a:p>
            <a:pPr algn="just" defTabSz="457200" fontAlgn="base">
              <a:spcBef>
                <a:spcPct val="50000"/>
              </a:spcBef>
              <a:spcAft>
                <a:spcPct val="0"/>
              </a:spcAft>
            </a:pPr>
            <a:endParaRPr lang="en-US" sz="1000" dirty="0">
              <a:solidFill>
                <a:srgbClr val="2D2D8A">
                  <a:lumMod val="50000"/>
                </a:srgbClr>
              </a:solidFill>
            </a:endParaRPr>
          </a:p>
          <a:p>
            <a:pPr algn="just" defTabSz="457200" fontAlgn="base">
              <a:spcBef>
                <a:spcPct val="50000"/>
              </a:spcBef>
              <a:spcAft>
                <a:spcPct val="0"/>
              </a:spcAft>
            </a:pPr>
            <a:r>
              <a:rPr lang="en-US" sz="1200" dirty="0">
                <a:solidFill>
                  <a:srgbClr val="2D2D8A">
                    <a:lumMod val="50000"/>
                  </a:srgbClr>
                </a:solidFill>
              </a:rPr>
              <a:t>You are free:</a:t>
            </a:r>
          </a:p>
          <a:p>
            <a:pPr algn="just" defTabSz="457200" fontAlgn="base">
              <a:spcBef>
                <a:spcPct val="50000"/>
              </a:spcBef>
              <a:spcAft>
                <a:spcPct val="0"/>
              </a:spcAft>
            </a:pPr>
            <a:endParaRPr lang="en-US" sz="1200" dirty="0">
              <a:solidFill>
                <a:srgbClr val="2D2D8A">
                  <a:lumMod val="50000"/>
                </a:srgbClr>
              </a:solidFill>
            </a:endParaRPr>
          </a:p>
          <a:p>
            <a:pPr algn="just" defTabSz="457200" fontAlgn="base">
              <a:spcBef>
                <a:spcPct val="50000"/>
              </a:spcBef>
              <a:spcAft>
                <a:spcPct val="0"/>
              </a:spcAft>
            </a:pPr>
            <a:r>
              <a:rPr lang="en-US" sz="1400" b="1" dirty="0">
                <a:solidFill>
                  <a:srgbClr val="2D2D8A">
                    <a:lumMod val="50000"/>
                  </a:srgbClr>
                </a:solidFill>
              </a:rPr>
              <a:t>To Share</a:t>
            </a:r>
            <a:r>
              <a:rPr lang="en-US" sz="1200" dirty="0">
                <a:solidFill>
                  <a:srgbClr val="2D2D8A">
                    <a:lumMod val="50000"/>
                  </a:srgbClr>
                </a:solidFill>
              </a:rPr>
              <a:t> </a:t>
            </a:r>
            <a:r>
              <a:rPr lang="en-US" sz="1200" dirty="0">
                <a:solidFill>
                  <a:srgbClr val="2D2D8A">
                    <a:lumMod val="50000"/>
                  </a:srgbClr>
                </a:solidFill>
                <a:latin typeface="Calibri"/>
              </a:rPr>
              <a:t>—</a:t>
            </a:r>
            <a:r>
              <a:rPr lang="en-US" sz="1200" dirty="0">
                <a:solidFill>
                  <a:srgbClr val="2D2D8A">
                    <a:lumMod val="50000"/>
                  </a:srgbClr>
                </a:solidFill>
              </a:rPr>
              <a:t> to copy, distribute and transmit the work</a:t>
            </a:r>
          </a:p>
          <a:p>
            <a:pPr algn="just" defTabSz="457200" fontAlgn="base">
              <a:spcBef>
                <a:spcPct val="50000"/>
              </a:spcBef>
              <a:spcAft>
                <a:spcPct val="0"/>
              </a:spcAft>
            </a:pPr>
            <a:r>
              <a:rPr lang="en-US" sz="1200" dirty="0">
                <a:solidFill>
                  <a:srgbClr val="2D2D8A">
                    <a:lumMod val="50000"/>
                  </a:srgbClr>
                </a:solidFill>
              </a:rPr>
              <a:t>Under the following conditions:</a:t>
            </a:r>
          </a:p>
          <a:p>
            <a:pPr algn="just" defTabSz="457200" fontAlgn="base">
              <a:spcBef>
                <a:spcPct val="50000"/>
              </a:spcBef>
              <a:spcAft>
                <a:spcPct val="0"/>
              </a:spcAft>
            </a:pPr>
            <a:endParaRPr lang="en-US" sz="1200" dirty="0">
              <a:solidFill>
                <a:srgbClr val="2D2D8A">
                  <a:lumMod val="50000"/>
                </a:srgbClr>
              </a:solidFill>
            </a:endParaRPr>
          </a:p>
          <a:p>
            <a:pPr algn="just" defTabSz="457200" fontAlgn="base">
              <a:spcBef>
                <a:spcPct val="50000"/>
              </a:spcBef>
              <a:spcAft>
                <a:spcPct val="0"/>
              </a:spcAft>
            </a:pPr>
            <a:r>
              <a:rPr lang="en-US" sz="1400" b="1" dirty="0">
                <a:solidFill>
                  <a:srgbClr val="2D2D8A">
                    <a:lumMod val="50000"/>
                  </a:srgbClr>
                </a:solidFill>
              </a:rPr>
              <a:t>Attribution</a:t>
            </a:r>
            <a:r>
              <a:rPr lang="en-US" sz="1200" dirty="0">
                <a:solidFill>
                  <a:srgbClr val="2D2D8A">
                    <a:lumMod val="50000"/>
                  </a:srgbClr>
                </a:solidFill>
              </a:rPr>
              <a:t> </a:t>
            </a:r>
            <a:r>
              <a:rPr lang="en-US" sz="1200" dirty="0">
                <a:solidFill>
                  <a:srgbClr val="2D2D8A">
                    <a:lumMod val="50000"/>
                  </a:srgbClr>
                </a:solidFill>
                <a:latin typeface="Calibri"/>
              </a:rPr>
              <a:t>—</a:t>
            </a:r>
            <a:r>
              <a:rPr lang="en-US" sz="1200" dirty="0">
                <a:solidFill>
                  <a:srgbClr val="2D2D8A">
                    <a:lumMod val="50000"/>
                  </a:srgbClr>
                </a:solidFill>
              </a:rPr>
              <a:t> You must attribute the work in the manner specified by the author or licensor (but not in any way that suggests that they endorse you or your use of the work).</a:t>
            </a:r>
          </a:p>
          <a:p>
            <a:pPr algn="just" defTabSz="457200" fontAlgn="base">
              <a:spcBef>
                <a:spcPct val="50000"/>
              </a:spcBef>
              <a:spcAft>
                <a:spcPct val="0"/>
              </a:spcAft>
            </a:pPr>
            <a:r>
              <a:rPr lang="en-US" sz="1400" b="1" dirty="0">
                <a:solidFill>
                  <a:srgbClr val="2D2D8A">
                    <a:lumMod val="50000"/>
                  </a:srgbClr>
                </a:solidFill>
              </a:rPr>
              <a:t>No Derivative Works</a:t>
            </a:r>
            <a:r>
              <a:rPr lang="en-US" sz="1200" dirty="0">
                <a:solidFill>
                  <a:srgbClr val="2D2D8A">
                    <a:lumMod val="50000"/>
                  </a:srgbClr>
                </a:solidFill>
              </a:rPr>
              <a:t> </a:t>
            </a:r>
            <a:r>
              <a:rPr lang="en-US" sz="1200" dirty="0">
                <a:solidFill>
                  <a:srgbClr val="2D2D8A">
                    <a:lumMod val="50000"/>
                  </a:srgbClr>
                </a:solidFill>
                <a:latin typeface="Calibri"/>
              </a:rPr>
              <a:t>—</a:t>
            </a:r>
            <a:r>
              <a:rPr lang="en-US" sz="1200" dirty="0">
                <a:solidFill>
                  <a:srgbClr val="2D2D8A">
                    <a:lumMod val="50000"/>
                  </a:srgbClr>
                </a:solidFill>
              </a:rPr>
              <a:t> You may not alter, transform, or build upon this work.</a:t>
            </a:r>
          </a:p>
          <a:p>
            <a:pPr algn="just" defTabSz="457200" fontAlgn="base">
              <a:spcBef>
                <a:spcPct val="50000"/>
              </a:spcBef>
              <a:spcAft>
                <a:spcPct val="0"/>
              </a:spcAft>
            </a:pPr>
            <a:endParaRPr lang="en-US" sz="1200" dirty="0">
              <a:solidFill>
                <a:srgbClr val="2D2D8A">
                  <a:lumMod val="50000"/>
                </a:srgbClr>
              </a:solidFill>
            </a:endParaRPr>
          </a:p>
          <a:p>
            <a:pPr algn="just" defTabSz="457200" fontAlgn="base">
              <a:spcBef>
                <a:spcPct val="50000"/>
              </a:spcBef>
              <a:spcAft>
                <a:spcPct val="0"/>
              </a:spcAft>
            </a:pPr>
            <a:r>
              <a:rPr lang="en-US" sz="1200" dirty="0">
                <a:solidFill>
                  <a:srgbClr val="2D2D8A">
                    <a:lumMod val="50000"/>
                  </a:srgbClr>
                </a:solidFill>
              </a:rPr>
              <a:t>In no event shall </a:t>
            </a:r>
            <a:r>
              <a:rPr lang="en-US" sz="1200" u="sng" dirty="0" smtClean="0">
                <a:solidFill>
                  <a:srgbClr val="2D2D8A">
                    <a:lumMod val="50000"/>
                  </a:srgbClr>
                </a:solidFill>
                <a:hlinkClick r:id="rId13"/>
              </a:rPr>
              <a:t>showeet.com</a:t>
            </a:r>
            <a:r>
              <a:rPr lang="en-US" sz="1200" dirty="0" smtClean="0">
                <a:solidFill>
                  <a:srgbClr val="2D2D8A">
                    <a:lumMod val="50000"/>
                  </a:srgbClr>
                </a:solidFill>
              </a:rPr>
              <a:t> be </a:t>
            </a:r>
            <a:r>
              <a:rPr lang="en-US" sz="1200" dirty="0">
                <a:solidFill>
                  <a:srgbClr val="2D2D8A">
                    <a:lumMod val="50000"/>
                  </a:srgbClr>
                </a:solidFill>
              </a:rPr>
              <a:t>liable for any indirect, special or consequential damages arising out of or in connection with the </a:t>
            </a:r>
            <a:r>
              <a:rPr lang="en-US" sz="1200" dirty="0" smtClean="0">
                <a:solidFill>
                  <a:srgbClr val="2D2D8A">
                    <a:lumMod val="50000"/>
                  </a:srgbClr>
                </a:solidFill>
              </a:rPr>
              <a:t>use of the map</a:t>
            </a:r>
            <a:r>
              <a:rPr lang="en-US" sz="1200" dirty="0">
                <a:solidFill>
                  <a:srgbClr val="2D2D8A">
                    <a:lumMod val="50000"/>
                  </a:srgbClr>
                </a:solidFill>
              </a:rPr>
              <a:t>.</a:t>
            </a:r>
            <a:endParaRPr lang="fr-FR" sz="1200" dirty="0">
              <a:solidFill>
                <a:srgbClr val="2D2D8A">
                  <a:lumMod val="50000"/>
                </a:srgbClr>
              </a:solidFill>
            </a:endParaRPr>
          </a:p>
        </p:txBody>
      </p:sp>
      <p:pic>
        <p:nvPicPr>
          <p:cNvPr id="81929"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635375" y="384428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30" name="Picture 1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35375" y="4581128"/>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32" name="Picture 12" descr="cc"/>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67175" y="923925"/>
            <a:ext cx="1800225" cy="438150"/>
          </a:xfrm>
          <a:prstGeom prst="rect">
            <a:avLst/>
          </a:prstGeom>
          <a:noFill/>
          <a:extLst>
            <a:ext uri="{909E8E84-426E-40DD-AFC4-6F175D3DCCD1}">
              <a14:hiddenFill xmlns:a14="http://schemas.microsoft.com/office/drawing/2010/main">
                <a:solidFill>
                  <a:srgbClr val="FFFFFF"/>
                </a:solidFill>
              </a14:hiddenFill>
            </a:ext>
          </a:extLst>
        </p:spPr>
      </p:pic>
      <p:sp>
        <p:nvSpPr>
          <p:cNvPr id="81933" name="Line 13"/>
          <p:cNvSpPr>
            <a:spLocks noChangeShapeType="1"/>
          </p:cNvSpPr>
          <p:nvPr userDrawn="1"/>
        </p:nvSpPr>
        <p:spPr bwMode="auto">
          <a:xfrm>
            <a:off x="3348038" y="1412875"/>
            <a:ext cx="0" cy="446405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57200" fontAlgn="base">
              <a:spcBef>
                <a:spcPct val="0"/>
              </a:spcBef>
              <a:spcAft>
                <a:spcPct val="0"/>
              </a:spcAft>
            </a:pPr>
            <a:endParaRPr lang="en-US">
              <a:solidFill>
                <a:srgbClr val="000000"/>
              </a:solidFill>
            </a:endParaRPr>
          </a:p>
        </p:txBody>
      </p:sp>
      <p:pic>
        <p:nvPicPr>
          <p:cNvPr id="81934" name="Picture 14" descr="logo showeet"/>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68313" y="5734050"/>
            <a:ext cx="2016125" cy="496888"/>
          </a:xfrm>
          <a:prstGeom prst="rect">
            <a:avLst/>
          </a:prstGeom>
          <a:noFill/>
          <a:extLst>
            <a:ext uri="{909E8E84-426E-40DD-AFC4-6F175D3DCCD1}">
              <a14:hiddenFill xmlns:a14="http://schemas.microsoft.com/office/drawing/2010/main">
                <a:solidFill>
                  <a:srgbClr val="FFFFFF"/>
                </a:solidFill>
              </a14:hiddenFill>
            </a:ext>
          </a:extLst>
        </p:spPr>
      </p:pic>
      <p:sp>
        <p:nvSpPr>
          <p:cNvPr id="81935" name="Rectangle 15">
            <a:hlinkClick r:id="rId18"/>
          </p:cNvPr>
          <p:cNvSpPr>
            <a:spLocks noChangeArrowheads="1"/>
          </p:cNvSpPr>
          <p:nvPr userDrawn="1"/>
        </p:nvSpPr>
        <p:spPr bwMode="auto">
          <a:xfrm>
            <a:off x="468313" y="6307852"/>
            <a:ext cx="156805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457200" fontAlgn="base">
              <a:spcBef>
                <a:spcPct val="0"/>
              </a:spcBef>
              <a:spcAft>
                <a:spcPct val="0"/>
              </a:spcAft>
            </a:pPr>
            <a:r>
              <a:rPr lang="fr-FR" sz="1000" dirty="0">
                <a:solidFill>
                  <a:srgbClr val="009999"/>
                </a:solidFill>
                <a:hlinkClick r:id="rId19"/>
              </a:rPr>
              <a:t>http://</a:t>
            </a:r>
            <a:r>
              <a:rPr lang="fr-FR" sz="1000" dirty="0" smtClean="0">
                <a:solidFill>
                  <a:srgbClr val="009999"/>
                </a:solidFill>
                <a:hlinkClick r:id="rId19"/>
              </a:rPr>
              <a:t>www.showeet.com</a:t>
            </a:r>
            <a:endParaRPr lang="fr-FR" sz="1000" dirty="0">
              <a:solidFill>
                <a:srgbClr val="009999"/>
              </a:solidFill>
            </a:endParaRPr>
          </a:p>
        </p:txBody>
      </p:sp>
      <p:sp>
        <p:nvSpPr>
          <p:cNvPr id="81937" name="Rectangle 17"/>
          <p:cNvSpPr>
            <a:spLocks noChangeArrowheads="1"/>
          </p:cNvSpPr>
          <p:nvPr userDrawn="1"/>
        </p:nvSpPr>
        <p:spPr bwMode="auto">
          <a:xfrm>
            <a:off x="300038" y="1700213"/>
            <a:ext cx="28321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57200" fontAlgn="base">
              <a:spcBef>
                <a:spcPct val="0"/>
              </a:spcBef>
              <a:spcAft>
                <a:spcPct val="0"/>
              </a:spcAft>
            </a:pPr>
            <a:r>
              <a:rPr lang="en-GB" b="1" dirty="0">
                <a:solidFill>
                  <a:srgbClr val="2D2D8A">
                    <a:lumMod val="50000"/>
                  </a:srgbClr>
                </a:solidFill>
              </a:rPr>
              <a:t>You can use this PowerPoint </a:t>
            </a:r>
            <a:r>
              <a:rPr lang="en-GB" b="1" dirty="0" smtClean="0">
                <a:solidFill>
                  <a:srgbClr val="9EB31C"/>
                </a:solidFill>
              </a:rPr>
              <a:t>diagram </a:t>
            </a:r>
            <a:r>
              <a:rPr lang="en-GB" b="1" dirty="0" smtClean="0">
                <a:solidFill>
                  <a:srgbClr val="2D2D8A">
                    <a:lumMod val="50000"/>
                  </a:srgbClr>
                </a:solidFill>
              </a:rPr>
              <a:t>for </a:t>
            </a:r>
            <a:endParaRPr lang="en-GB" b="1" dirty="0">
              <a:solidFill>
                <a:srgbClr val="2D2D8A">
                  <a:lumMod val="50000"/>
                </a:srgbClr>
              </a:solidFill>
            </a:endParaRPr>
          </a:p>
          <a:p>
            <a:pPr defTabSz="457200" fontAlgn="base">
              <a:spcBef>
                <a:spcPct val="0"/>
              </a:spcBef>
              <a:spcAft>
                <a:spcPct val="0"/>
              </a:spcAft>
            </a:pPr>
            <a:r>
              <a:rPr lang="en-GB" b="1" dirty="0">
                <a:solidFill>
                  <a:srgbClr val="2D2D8A">
                    <a:lumMod val="50000"/>
                  </a:srgbClr>
                </a:solidFill>
              </a:rPr>
              <a:t>your personal, educational and business presentations.</a:t>
            </a:r>
          </a:p>
        </p:txBody>
      </p:sp>
      <p:sp>
        <p:nvSpPr>
          <p:cNvPr id="81942" name="Espace réservé du titre 1"/>
          <p:cNvSpPr>
            <a:spLocks/>
          </p:cNvSpPr>
          <p:nvPr/>
        </p:nvSpPr>
        <p:spPr bwMode="auto">
          <a:xfrm>
            <a:off x="457200" y="274638"/>
            <a:ext cx="82296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sz="2800" b="1">
                <a:solidFill>
                  <a:srgbClr val="2D2D8A">
                    <a:lumMod val="50000"/>
                  </a:srgbClr>
                </a:solidFill>
              </a:rPr>
              <a:t>Conditions of use</a:t>
            </a:r>
            <a:endParaRPr lang="fr-FR" sz="2800" b="1">
              <a:solidFill>
                <a:srgbClr val="2D2D8A">
                  <a:lumMod val="50000"/>
                </a:srgbClr>
              </a:solidFill>
            </a:endParaRPr>
          </a:p>
        </p:txBody>
      </p:sp>
      <p:sp>
        <p:nvSpPr>
          <p:cNvPr id="12" name="Rectangle 11"/>
          <p:cNvSpPr/>
          <p:nvPr userDrawn="1"/>
        </p:nvSpPr>
        <p:spPr>
          <a:xfrm>
            <a:off x="3995738" y="6113828"/>
            <a:ext cx="5077010" cy="646331"/>
          </a:xfrm>
          <a:prstGeom prst="rect">
            <a:avLst/>
          </a:prstGeom>
        </p:spPr>
        <p:txBody>
          <a:bodyPr wrap="square">
            <a:spAutoFit/>
          </a:bodyPr>
          <a:lstStyle/>
          <a:p>
            <a:pPr algn="just"/>
            <a:r>
              <a:rPr lang="en-US" sz="900" i="1" dirty="0" smtClean="0">
                <a:solidFill>
                  <a:srgbClr val="2D2D8A">
                    <a:lumMod val="50000"/>
                  </a:srgbClr>
                </a:solidFill>
              </a:rPr>
              <a:t>This work is licensed under the Creative Commons Attribution-</a:t>
            </a:r>
            <a:r>
              <a:rPr lang="en-US" sz="900" i="1" dirty="0" err="1" smtClean="0">
                <a:solidFill>
                  <a:srgbClr val="2D2D8A">
                    <a:lumMod val="50000"/>
                  </a:srgbClr>
                </a:solidFill>
              </a:rPr>
              <a:t>NoDerivs</a:t>
            </a:r>
            <a:r>
              <a:rPr lang="en-US" sz="900" i="1" dirty="0" smtClean="0">
                <a:solidFill>
                  <a:srgbClr val="2D2D8A">
                    <a:lumMod val="50000"/>
                  </a:srgbClr>
                </a:solidFill>
              </a:rPr>
              <a:t> 3.0 Unported License. To view a copy of this license, visit </a:t>
            </a:r>
            <a:r>
              <a:rPr lang="en-US" sz="900" i="1" dirty="0" smtClean="0">
                <a:solidFill>
                  <a:srgbClr val="2D2D8A">
                    <a:lumMod val="50000"/>
                  </a:srgbClr>
                </a:solidFill>
                <a:hlinkClick r:id="rId20"/>
              </a:rPr>
              <a:t>http://creativecommons.org/licenses/by-nd/3.0/</a:t>
            </a:r>
            <a:r>
              <a:rPr lang="en-US" sz="900" i="1" dirty="0" smtClean="0">
                <a:solidFill>
                  <a:srgbClr val="2D2D8A">
                    <a:lumMod val="50000"/>
                  </a:srgbClr>
                </a:solidFill>
              </a:rPr>
              <a:t>  or send a letter to Creative Commons, 444 Castro Street, Suite 900, Mountain View, California, 94041, USA.</a:t>
            </a:r>
            <a:endParaRPr lang="en-US" sz="900" i="1" dirty="0">
              <a:solidFill>
                <a:srgbClr val="2D2D8A">
                  <a:lumMod val="50000"/>
                </a:srgbClr>
              </a:solidFill>
            </a:endParaRPr>
          </a:p>
        </p:txBody>
      </p:sp>
    </p:spTree>
    <p:extLst>
      <p:ext uri="{BB962C8B-B14F-4D97-AF65-F5344CB8AC3E}">
        <p14:creationId xmlns:p14="http://schemas.microsoft.com/office/powerpoint/2010/main" val="309874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fontAlgn="base">
        <a:spcBef>
          <a:spcPct val="0"/>
        </a:spcBef>
        <a:spcAft>
          <a:spcPct val="0"/>
        </a:spcAft>
        <a:defRPr sz="2800" b="1">
          <a:solidFill>
            <a:srgbClr val="4E2169"/>
          </a:solidFill>
          <a:latin typeface="+mj-lt"/>
          <a:ea typeface="+mj-ea"/>
          <a:cs typeface="+mj-cs"/>
        </a:defRPr>
      </a:lvl1pPr>
      <a:lvl2pPr algn="l" rtl="0" fontAlgn="base">
        <a:spcBef>
          <a:spcPct val="0"/>
        </a:spcBef>
        <a:spcAft>
          <a:spcPct val="0"/>
        </a:spcAft>
        <a:defRPr sz="2800" b="1">
          <a:solidFill>
            <a:srgbClr val="4E2169"/>
          </a:solidFill>
          <a:latin typeface="Arial" pitchFamily="34" charset="0"/>
        </a:defRPr>
      </a:lvl2pPr>
      <a:lvl3pPr algn="l" rtl="0" fontAlgn="base">
        <a:spcBef>
          <a:spcPct val="0"/>
        </a:spcBef>
        <a:spcAft>
          <a:spcPct val="0"/>
        </a:spcAft>
        <a:defRPr sz="2800" b="1">
          <a:solidFill>
            <a:srgbClr val="4E2169"/>
          </a:solidFill>
          <a:latin typeface="Arial" pitchFamily="34" charset="0"/>
        </a:defRPr>
      </a:lvl3pPr>
      <a:lvl4pPr algn="l" rtl="0" fontAlgn="base">
        <a:spcBef>
          <a:spcPct val="0"/>
        </a:spcBef>
        <a:spcAft>
          <a:spcPct val="0"/>
        </a:spcAft>
        <a:defRPr sz="2800" b="1">
          <a:solidFill>
            <a:srgbClr val="4E2169"/>
          </a:solidFill>
          <a:latin typeface="Arial" pitchFamily="34" charset="0"/>
        </a:defRPr>
      </a:lvl4pPr>
      <a:lvl5pPr algn="l" rtl="0" fontAlgn="base">
        <a:spcBef>
          <a:spcPct val="0"/>
        </a:spcBef>
        <a:spcAft>
          <a:spcPct val="0"/>
        </a:spcAft>
        <a:defRPr sz="2800" b="1">
          <a:solidFill>
            <a:srgbClr val="4E2169"/>
          </a:solidFill>
          <a:latin typeface="Arial" pitchFamily="34" charset="0"/>
        </a:defRPr>
      </a:lvl5pPr>
      <a:lvl6pPr marL="457200" algn="l" rtl="0" fontAlgn="base">
        <a:spcBef>
          <a:spcPct val="0"/>
        </a:spcBef>
        <a:spcAft>
          <a:spcPct val="0"/>
        </a:spcAft>
        <a:defRPr sz="2800" b="1">
          <a:solidFill>
            <a:srgbClr val="4E2169"/>
          </a:solidFill>
          <a:latin typeface="Arial" pitchFamily="34" charset="0"/>
        </a:defRPr>
      </a:lvl6pPr>
      <a:lvl7pPr marL="914400" algn="l" rtl="0" fontAlgn="base">
        <a:spcBef>
          <a:spcPct val="0"/>
        </a:spcBef>
        <a:spcAft>
          <a:spcPct val="0"/>
        </a:spcAft>
        <a:defRPr sz="2800" b="1">
          <a:solidFill>
            <a:srgbClr val="4E2169"/>
          </a:solidFill>
          <a:latin typeface="Arial" pitchFamily="34" charset="0"/>
        </a:defRPr>
      </a:lvl7pPr>
      <a:lvl8pPr marL="1371600" algn="l" rtl="0" fontAlgn="base">
        <a:spcBef>
          <a:spcPct val="0"/>
        </a:spcBef>
        <a:spcAft>
          <a:spcPct val="0"/>
        </a:spcAft>
        <a:defRPr sz="2800" b="1">
          <a:solidFill>
            <a:srgbClr val="4E2169"/>
          </a:solidFill>
          <a:latin typeface="Arial" pitchFamily="34" charset="0"/>
        </a:defRPr>
      </a:lvl8pPr>
      <a:lvl9pPr marL="1828800" algn="l" rtl="0" fontAlgn="base">
        <a:spcBef>
          <a:spcPct val="0"/>
        </a:spcBef>
        <a:spcAft>
          <a:spcPct val="0"/>
        </a:spcAft>
        <a:defRPr sz="2800" b="1">
          <a:solidFill>
            <a:srgbClr val="4E2169"/>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a:t>
            </a:r>
            <a:r>
              <a:rPr lang="en-US" dirty="0" smtClean="0"/>
              <a:t>Matrix</a:t>
            </a:r>
            <a:endParaRPr lang="en-US" dirty="0"/>
          </a:p>
        </p:txBody>
      </p:sp>
      <p:sp>
        <p:nvSpPr>
          <p:cNvPr id="2" name="Rectangle 1"/>
          <p:cNvSpPr/>
          <p:nvPr/>
        </p:nvSpPr>
        <p:spPr>
          <a:xfrm>
            <a:off x="2593498" y="1556792"/>
            <a:ext cx="1949828" cy="1949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593498" y="3567405"/>
            <a:ext cx="1949828" cy="1949827"/>
          </a:xfrm>
          <a:prstGeom prst="rect">
            <a:avLst/>
          </a:prstGeom>
          <a:solidFill>
            <a:schemeClr val="accent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600673" y="1556792"/>
            <a:ext cx="1949828" cy="1949827"/>
          </a:xfrm>
          <a:prstGeom prst="rect">
            <a:avLst/>
          </a:prstGeom>
          <a:solidFill>
            <a:schemeClr val="accent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600673" y="3567405"/>
            <a:ext cx="1949828" cy="1949827"/>
          </a:xfrm>
          <a:prstGeom prst="rect">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3497" y="5589240"/>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share</a:t>
            </a:r>
            <a:endParaRPr lang="en-US" b="1" dirty="0">
              <a:solidFill>
                <a:schemeClr val="accent1"/>
              </a:solidFill>
              <a:latin typeface="Arial" pitchFamily="34" charset="0"/>
              <a:cs typeface="Arial" pitchFamily="34" charset="0"/>
            </a:endParaRPr>
          </a:p>
        </p:txBody>
      </p:sp>
      <p:grpSp>
        <p:nvGrpSpPr>
          <p:cNvPr id="103" name="Groupe 102"/>
          <p:cNvGrpSpPr/>
          <p:nvPr/>
        </p:nvGrpSpPr>
        <p:grpSpPr>
          <a:xfrm>
            <a:off x="5186203" y="1905424"/>
            <a:ext cx="778767" cy="1259435"/>
            <a:chOff x="6545876" y="1594672"/>
            <a:chExt cx="1067517" cy="1726406"/>
          </a:xfrm>
        </p:grpSpPr>
        <p:sp>
          <p:nvSpPr>
            <p:cNvPr id="97" name="Rectangle 62"/>
            <p:cNvSpPr>
              <a:spLocks noChangeArrowheads="1"/>
            </p:cNvSpPr>
            <p:nvPr/>
          </p:nvSpPr>
          <p:spPr bwMode="auto">
            <a:xfrm>
              <a:off x="6843060" y="2993588"/>
              <a:ext cx="338243" cy="327490"/>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8"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034" name="Freeform 96"/>
          <p:cNvSpPr>
            <a:spLocks/>
          </p:cNvSpPr>
          <p:nvPr/>
        </p:nvSpPr>
        <p:spPr bwMode="auto">
          <a:xfrm>
            <a:off x="2919337" y="1864189"/>
            <a:ext cx="1298149" cy="1335031"/>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0" name="Freeform 136"/>
          <p:cNvSpPr>
            <a:spLocks/>
          </p:cNvSpPr>
          <p:nvPr/>
        </p:nvSpPr>
        <p:spPr bwMode="auto">
          <a:xfrm>
            <a:off x="4924788" y="3916810"/>
            <a:ext cx="1203179" cy="117040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1"/>
          </a:solidFill>
          <a:ln w="9525"/>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71" name="Freeform 137"/>
          <p:cNvSpPr>
            <a:spLocks/>
          </p:cNvSpPr>
          <p:nvPr/>
        </p:nvSpPr>
        <p:spPr bwMode="auto">
          <a:xfrm>
            <a:off x="2744788" y="3838575"/>
            <a:ext cx="1631950" cy="1587500"/>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rot="16200000">
            <a:off x="328052" y="3355905"/>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growth</a:t>
            </a:r>
            <a:endParaRPr lang="en-US" b="1" dirty="0">
              <a:solidFill>
                <a:schemeClr val="accent1"/>
              </a:solidFill>
              <a:latin typeface="Arial" pitchFamily="34" charset="0"/>
              <a:cs typeface="Arial" pitchFamily="34" charset="0"/>
            </a:endParaRPr>
          </a:p>
        </p:txBody>
      </p:sp>
      <p:sp>
        <p:nvSpPr>
          <p:cNvPr id="3" name="Rectangle 2"/>
          <p:cNvSpPr/>
          <p:nvPr/>
        </p:nvSpPr>
        <p:spPr>
          <a:xfrm>
            <a:off x="2585849"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23" name="Rectangle 22"/>
          <p:cNvSpPr/>
          <p:nvPr/>
        </p:nvSpPr>
        <p:spPr>
          <a:xfrm>
            <a:off x="4600673" y="118746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24" name="Rectangle 23"/>
          <p:cNvSpPr/>
          <p:nvPr/>
        </p:nvSpPr>
        <p:spPr>
          <a:xfrm rot="5400000">
            <a:off x="5788915" y="236152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25" name="Rectangle 24"/>
          <p:cNvSpPr/>
          <p:nvPr/>
        </p:nvSpPr>
        <p:spPr>
          <a:xfrm rot="5400000">
            <a:off x="5788915" y="4373042"/>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5" name="ZoneTexte 4"/>
          <p:cNvSpPr txBox="1"/>
          <p:nvPr/>
        </p:nvSpPr>
        <p:spPr>
          <a:xfrm>
            <a:off x="5557588" y="1560229"/>
            <a:ext cx="1003800" cy="246221"/>
          </a:xfrm>
          <a:prstGeom prst="rect">
            <a:avLst/>
          </a:prstGeom>
          <a:noFill/>
        </p:spPr>
        <p:txBody>
          <a:bodyPr wrap="none" rtlCol="0">
            <a:spAutoFit/>
          </a:bodyPr>
          <a:lstStyle/>
          <a:p>
            <a:pPr algn="r"/>
            <a:r>
              <a:rPr lang="en-US" sz="1000" dirty="0" smtClean="0">
                <a:solidFill>
                  <a:schemeClr val="bg1"/>
                </a:solidFill>
              </a:rPr>
              <a:t>Question marks</a:t>
            </a:r>
            <a:endParaRPr lang="en-US" sz="1000" dirty="0">
              <a:solidFill>
                <a:schemeClr val="bg1"/>
              </a:solidFill>
            </a:endParaRPr>
          </a:p>
        </p:txBody>
      </p:sp>
      <p:sp>
        <p:nvSpPr>
          <p:cNvPr id="27" name="ZoneTexte 26"/>
          <p:cNvSpPr txBox="1"/>
          <p:nvPr/>
        </p:nvSpPr>
        <p:spPr>
          <a:xfrm>
            <a:off x="2585849" y="1547890"/>
            <a:ext cx="442750" cy="246221"/>
          </a:xfrm>
          <a:prstGeom prst="rect">
            <a:avLst/>
          </a:prstGeom>
          <a:noFill/>
        </p:spPr>
        <p:txBody>
          <a:bodyPr wrap="none" rtlCol="0">
            <a:spAutoFit/>
          </a:bodyPr>
          <a:lstStyle/>
          <a:p>
            <a:r>
              <a:rPr lang="en-US" sz="1000" dirty="0" smtClean="0">
                <a:solidFill>
                  <a:schemeClr val="bg1"/>
                </a:solidFill>
              </a:rPr>
              <a:t>Stars</a:t>
            </a:r>
            <a:endParaRPr lang="en-US" sz="1000" dirty="0">
              <a:solidFill>
                <a:schemeClr val="bg1"/>
              </a:solidFill>
            </a:endParaRPr>
          </a:p>
        </p:txBody>
      </p:sp>
      <p:sp>
        <p:nvSpPr>
          <p:cNvPr id="28" name="ZoneTexte 27"/>
          <p:cNvSpPr txBox="1"/>
          <p:nvPr/>
        </p:nvSpPr>
        <p:spPr>
          <a:xfrm>
            <a:off x="2585849" y="5255622"/>
            <a:ext cx="723275" cy="246221"/>
          </a:xfrm>
          <a:prstGeom prst="rect">
            <a:avLst/>
          </a:prstGeom>
          <a:noFill/>
        </p:spPr>
        <p:txBody>
          <a:bodyPr wrap="none" rtlCol="0">
            <a:spAutoFit/>
          </a:bodyPr>
          <a:lstStyle/>
          <a:p>
            <a:r>
              <a:rPr lang="en-US" sz="1000" dirty="0" smtClean="0">
                <a:solidFill>
                  <a:schemeClr val="bg1"/>
                </a:solidFill>
              </a:rPr>
              <a:t>Cash cows</a:t>
            </a:r>
            <a:endParaRPr lang="en-US" sz="1000" dirty="0">
              <a:solidFill>
                <a:schemeClr val="bg1"/>
              </a:solidFill>
            </a:endParaRPr>
          </a:p>
        </p:txBody>
      </p:sp>
      <p:sp>
        <p:nvSpPr>
          <p:cNvPr id="29" name="ZoneTexte 28"/>
          <p:cNvSpPr txBox="1"/>
          <p:nvPr/>
        </p:nvSpPr>
        <p:spPr>
          <a:xfrm>
            <a:off x="6109354" y="5255622"/>
            <a:ext cx="441146" cy="246221"/>
          </a:xfrm>
          <a:prstGeom prst="rect">
            <a:avLst/>
          </a:prstGeom>
          <a:noFill/>
        </p:spPr>
        <p:txBody>
          <a:bodyPr wrap="none" rtlCol="0">
            <a:spAutoFit/>
          </a:bodyPr>
          <a:lstStyle/>
          <a:p>
            <a:pPr algn="r"/>
            <a:r>
              <a:rPr lang="en-US" sz="1000" dirty="0" smtClean="0">
                <a:solidFill>
                  <a:schemeClr val="bg1"/>
                </a:solidFill>
              </a:rPr>
              <a:t>Dogs</a:t>
            </a:r>
            <a:endParaRPr lang="en-US" sz="1000" dirty="0">
              <a:solidFill>
                <a:schemeClr val="bg1"/>
              </a:solidFill>
            </a:endParaRPr>
          </a:p>
        </p:txBody>
      </p:sp>
      <p:sp>
        <p:nvSpPr>
          <p:cNvPr id="34" name="Freeform 6"/>
          <p:cNvSpPr>
            <a:spLocks noEditPoints="1"/>
          </p:cNvSpPr>
          <p:nvPr/>
        </p:nvSpPr>
        <p:spPr bwMode="auto">
          <a:xfrm>
            <a:off x="2654300" y="3966055"/>
            <a:ext cx="1812926" cy="1152525"/>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1"/>
          </a:solidFill>
          <a:ln w="9525"/>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1" name="Freeform 6"/>
          <p:cNvSpPr>
            <a:spLocks/>
          </p:cNvSpPr>
          <p:nvPr/>
        </p:nvSpPr>
        <p:spPr bwMode="auto">
          <a:xfrm>
            <a:off x="3198836" y="4226301"/>
            <a:ext cx="348408" cy="348912"/>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86184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ous-titre 53"/>
          <p:cNvSpPr>
            <a:spLocks noGrp="1"/>
          </p:cNvSpPr>
          <p:nvPr>
            <p:ph type="subTitle" idx="1"/>
          </p:nvPr>
        </p:nvSpPr>
        <p:spPr/>
        <p:txBody>
          <a:bodyPr/>
          <a:lstStyle/>
          <a:p>
            <a:r>
              <a:rPr lang="en-US" dirty="0"/>
              <a:t>Diagrams</a:t>
            </a:r>
          </a:p>
        </p:txBody>
      </p:sp>
      <p:sp>
        <p:nvSpPr>
          <p:cNvPr id="2" name="Titre 1"/>
          <p:cNvSpPr>
            <a:spLocks noGrp="1"/>
          </p:cNvSpPr>
          <p:nvPr>
            <p:ph type="title"/>
          </p:nvPr>
        </p:nvSpPr>
        <p:spPr/>
        <p:txBody>
          <a:bodyPr/>
          <a:lstStyle/>
          <a:p>
            <a:r>
              <a:rPr lang="en-US" dirty="0" smtClean="0"/>
              <a:t>BCG Matrix - </a:t>
            </a:r>
            <a:r>
              <a:rPr lang="en-US" dirty="0" smtClean="0">
                <a:solidFill>
                  <a:schemeClr val="bg2"/>
                </a:solidFill>
              </a:rPr>
              <a:t>Stars</a:t>
            </a:r>
            <a:endParaRPr lang="en-US" dirty="0">
              <a:solidFill>
                <a:schemeClr val="bg2"/>
              </a:solidFill>
            </a:endParaRPr>
          </a:p>
        </p:txBody>
      </p:sp>
      <p:grpSp>
        <p:nvGrpSpPr>
          <p:cNvPr id="62" name="Groupe 61"/>
          <p:cNvGrpSpPr/>
          <p:nvPr/>
        </p:nvGrpSpPr>
        <p:grpSpPr>
          <a:xfrm>
            <a:off x="271662" y="4973857"/>
            <a:ext cx="3047460" cy="1357313"/>
            <a:chOff x="250825" y="3439839"/>
            <a:chExt cx="2664991" cy="1357313"/>
          </a:xfrm>
        </p:grpSpPr>
        <p:sp>
          <p:nvSpPr>
            <p:cNvPr id="57"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1</a:t>
              </a:r>
              <a:endParaRPr lang="en-GB" sz="1600" b="1" dirty="0">
                <a:solidFill>
                  <a:schemeClr val="accent1"/>
                </a:solidFill>
                <a:cs typeface="Arial" pitchFamily="34" charset="0"/>
              </a:endParaRPr>
            </a:p>
          </p:txBody>
        </p:sp>
        <p:sp>
          <p:nvSpPr>
            <p:cNvPr id="58"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36" name="Rectangle 35"/>
          <p:cNvSpPr/>
          <p:nvPr/>
        </p:nvSpPr>
        <p:spPr>
          <a:xfrm>
            <a:off x="721804" y="1630910"/>
            <a:ext cx="1279838" cy="127983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200"/>
          </a:p>
        </p:txBody>
      </p:sp>
      <p:sp>
        <p:nvSpPr>
          <p:cNvPr id="37" name="Rectangle 36"/>
          <p:cNvSpPr/>
          <p:nvPr/>
        </p:nvSpPr>
        <p:spPr>
          <a:xfrm>
            <a:off x="721804" y="2950647"/>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39" name="Rectangle 38"/>
          <p:cNvSpPr/>
          <p:nvPr/>
        </p:nvSpPr>
        <p:spPr>
          <a:xfrm>
            <a:off x="2039284" y="1630910"/>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47" name="Rectangle 46"/>
          <p:cNvSpPr/>
          <p:nvPr/>
        </p:nvSpPr>
        <p:spPr>
          <a:xfrm>
            <a:off x="2039284" y="2950647"/>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grpSp>
        <p:nvGrpSpPr>
          <p:cNvPr id="49" name="Groupe 48"/>
          <p:cNvGrpSpPr/>
          <p:nvPr/>
        </p:nvGrpSpPr>
        <p:grpSpPr>
          <a:xfrm>
            <a:off x="2423617" y="1859747"/>
            <a:ext cx="511171" cy="826674"/>
            <a:chOff x="6545876" y="1594672"/>
            <a:chExt cx="1067517" cy="1726406"/>
          </a:xfrm>
          <a:solidFill>
            <a:schemeClr val="bg2"/>
          </a:solidFill>
        </p:grpSpPr>
        <p:sp>
          <p:nvSpPr>
            <p:cNvPr id="87" name="Rectangle 62"/>
            <p:cNvSpPr>
              <a:spLocks noChangeArrowheads="1"/>
            </p:cNvSpPr>
            <p:nvPr/>
          </p:nvSpPr>
          <p:spPr bwMode="auto">
            <a:xfrm>
              <a:off x="6843060" y="2993588"/>
              <a:ext cx="338243" cy="327490"/>
            </a:xfrm>
            <a:prstGeom prst="rect">
              <a:avLst/>
            </a:pr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88"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grpSp>
      <p:sp>
        <p:nvSpPr>
          <p:cNvPr id="50" name="Freeform 96"/>
          <p:cNvSpPr>
            <a:spLocks/>
          </p:cNvSpPr>
          <p:nvPr/>
        </p:nvSpPr>
        <p:spPr bwMode="auto">
          <a:xfrm>
            <a:off x="935680" y="1832681"/>
            <a:ext cx="852086" cy="876295"/>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tx1"/>
                </a:solidFill>
              </a:ln>
            </a:endParaRPr>
          </a:p>
        </p:txBody>
      </p:sp>
      <p:sp>
        <p:nvSpPr>
          <p:cNvPr id="74" name="AutoShape 129"/>
          <p:cNvSpPr>
            <a:spLocks noChangeAspect="1" noChangeArrowheads="1" noTextEdit="1"/>
          </p:cNvSpPr>
          <p:nvPr/>
        </p:nvSpPr>
        <p:spPr bwMode="auto">
          <a:xfrm>
            <a:off x="814856" y="2968169"/>
            <a:ext cx="1094112"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5" name="Freeform 136"/>
          <p:cNvSpPr>
            <a:spLocks/>
          </p:cNvSpPr>
          <p:nvPr/>
        </p:nvSpPr>
        <p:spPr bwMode="auto">
          <a:xfrm>
            <a:off x="2252028" y="3179991"/>
            <a:ext cx="789749" cy="76823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1"/>
          </a:solidFill>
          <a:ln w="3175">
            <a:solidFill>
              <a:schemeClr val="bg1">
                <a:lumMod val="75000"/>
              </a:schemeClr>
            </a:solidFill>
          </a:ln>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sp>
        <p:nvSpPr>
          <p:cNvPr id="80" name="Rectangle 79"/>
          <p:cNvSpPr/>
          <p:nvPr/>
        </p:nvSpPr>
        <p:spPr>
          <a:xfrm rot="5400000">
            <a:off x="2819228" y="2139428"/>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1" name="Rectangle 80"/>
          <p:cNvSpPr/>
          <p:nvPr/>
        </p:nvSpPr>
        <p:spPr>
          <a:xfrm rot="5400000">
            <a:off x="2819228" y="3459761"/>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3" name="Rectangle 82"/>
          <p:cNvSpPr/>
          <p:nvPr/>
        </p:nvSpPr>
        <p:spPr>
          <a:xfrm>
            <a:off x="716783"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4" name="Rectangle 83"/>
          <p:cNvSpPr/>
          <p:nvPr/>
        </p:nvSpPr>
        <p:spPr>
          <a:xfrm>
            <a:off x="2039284"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5" name="Rectangle 84"/>
          <p:cNvSpPr/>
          <p:nvPr/>
        </p:nvSpPr>
        <p:spPr>
          <a:xfrm>
            <a:off x="721803" y="4277749"/>
            <a:ext cx="2597318" cy="33085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share</a:t>
            </a:r>
            <a:endParaRPr lang="en-US" sz="1200" b="1" cap="small" dirty="0">
              <a:latin typeface="Arial" pitchFamily="34" charset="0"/>
              <a:cs typeface="Arial" pitchFamily="34" charset="0"/>
            </a:endParaRPr>
          </a:p>
        </p:txBody>
      </p:sp>
      <p:sp>
        <p:nvSpPr>
          <p:cNvPr id="86" name="Rectangle 85"/>
          <p:cNvSpPr/>
          <p:nvPr/>
        </p:nvSpPr>
        <p:spPr>
          <a:xfrm rot="16200000">
            <a:off x="-847838" y="2729182"/>
            <a:ext cx="2620800" cy="38180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growth</a:t>
            </a:r>
            <a:endParaRPr lang="en-US" sz="1200" b="1" cap="small" dirty="0">
              <a:latin typeface="Arial" pitchFamily="34" charset="0"/>
              <a:cs typeface="Arial" pitchFamily="34" charset="0"/>
            </a:endParaRPr>
          </a:p>
        </p:txBody>
      </p:sp>
      <p:grpSp>
        <p:nvGrpSpPr>
          <p:cNvPr id="89" name="Groupe 88"/>
          <p:cNvGrpSpPr/>
          <p:nvPr/>
        </p:nvGrpSpPr>
        <p:grpSpPr>
          <a:xfrm>
            <a:off x="3851920" y="4973857"/>
            <a:ext cx="4868065" cy="1357313"/>
            <a:chOff x="250825" y="3439839"/>
            <a:chExt cx="2664991" cy="1357313"/>
          </a:xfrm>
        </p:grpSpPr>
        <p:sp>
          <p:nvSpPr>
            <p:cNvPr id="90"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2</a:t>
              </a:r>
              <a:endParaRPr lang="en-GB" sz="1600" b="1" dirty="0">
                <a:solidFill>
                  <a:schemeClr val="accent1"/>
                </a:solidFill>
                <a:cs typeface="Arial" pitchFamily="34" charset="0"/>
              </a:endParaRPr>
            </a:p>
          </p:txBody>
        </p:sp>
        <p:sp>
          <p:nvSpPr>
            <p:cNvPr id="91"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93" name="Rectangle 7"/>
          <p:cNvSpPr>
            <a:spLocks noChangeArrowheads="1"/>
          </p:cNvSpPr>
          <p:nvPr/>
        </p:nvSpPr>
        <p:spPr bwMode="gray">
          <a:xfrm>
            <a:off x="3851919" y="1610856"/>
            <a:ext cx="4868065" cy="39528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r"/>
            <a:r>
              <a:rPr lang="en-GB" sz="2000" b="1" dirty="0" smtClean="0">
                <a:solidFill>
                  <a:schemeClr val="lt1"/>
                </a:solidFill>
                <a:effectLst>
                  <a:outerShdw blurRad="38100" dist="38100" dir="2700000" algn="tl">
                    <a:srgbClr val="000000">
                      <a:alpha val="43137"/>
                    </a:srgbClr>
                  </a:outerShdw>
                </a:effectLst>
              </a:rPr>
              <a:t>STARS</a:t>
            </a:r>
            <a:endParaRPr lang="en-GB" sz="2000" b="1" dirty="0">
              <a:solidFill>
                <a:schemeClr val="lt1"/>
              </a:solidFill>
              <a:effectLst>
                <a:outerShdw blurRad="38100" dist="38100" dir="2700000" algn="tl">
                  <a:srgbClr val="000000">
                    <a:alpha val="43137"/>
                  </a:srgbClr>
                </a:outerShdw>
              </a:effectLst>
            </a:endParaRPr>
          </a:p>
        </p:txBody>
      </p:sp>
      <p:sp>
        <p:nvSpPr>
          <p:cNvPr id="98" name="Freeform 6"/>
          <p:cNvSpPr>
            <a:spLocks noEditPoints="1"/>
          </p:cNvSpPr>
          <p:nvPr/>
        </p:nvSpPr>
        <p:spPr bwMode="auto">
          <a:xfrm>
            <a:off x="743702" y="3197554"/>
            <a:ext cx="1236419" cy="786024"/>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1"/>
          </a:solidFill>
          <a:ln w="3175">
            <a:solidFill>
              <a:schemeClr val="bg1">
                <a:lumMod val="75000"/>
              </a:schemeClr>
            </a:solidFill>
          </a:ln>
          <a:extLst>
            <a:ext uri="{91240B29-F687-4F45-9708-019B960494DF}">
              <a14:hiddenLine xmlns:a14="http://schemas.microsoft.com/office/drawing/2010/main" w="9525">
                <a:solidFill>
                  <a:srgbClr val="000000"/>
                </a:solidFill>
                <a:round/>
                <a:headEnd/>
                <a:tailEnd/>
              </a14:hiddenLine>
            </a:ext>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99" name="Freeform 6"/>
          <p:cNvSpPr>
            <a:spLocks/>
          </p:cNvSpPr>
          <p:nvPr/>
        </p:nvSpPr>
        <p:spPr bwMode="auto">
          <a:xfrm>
            <a:off x="1115077" y="3375042"/>
            <a:ext cx="237615" cy="237959"/>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bg2"/>
          </a:solidFill>
          <a:ln w="3175">
            <a:no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100" name="Rectangle 3"/>
          <p:cNvSpPr>
            <a:spLocks noChangeArrowheads="1"/>
          </p:cNvSpPr>
          <p:nvPr/>
        </p:nvSpPr>
        <p:spPr bwMode="gray">
          <a:xfrm>
            <a:off x="3851919" y="2042656"/>
            <a:ext cx="4868065" cy="254606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endParaRPr lang="en-GB" sz="1200" dirty="0" smtClean="0">
              <a:cs typeface="Arial" pitchFamily="34" charset="0"/>
            </a:endParaRPr>
          </a:p>
        </p:txBody>
      </p:sp>
    </p:spTree>
    <p:extLst>
      <p:ext uri="{BB962C8B-B14F-4D97-AF65-F5344CB8AC3E}">
        <p14:creationId xmlns:p14="http://schemas.microsoft.com/office/powerpoint/2010/main" val="2760358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ous-titre 53"/>
          <p:cNvSpPr>
            <a:spLocks noGrp="1"/>
          </p:cNvSpPr>
          <p:nvPr>
            <p:ph type="subTitle" idx="1"/>
          </p:nvPr>
        </p:nvSpPr>
        <p:spPr/>
        <p:txBody>
          <a:bodyPr/>
          <a:lstStyle/>
          <a:p>
            <a:r>
              <a:rPr lang="en-US" dirty="0"/>
              <a:t>Diagrams</a:t>
            </a:r>
          </a:p>
        </p:txBody>
      </p:sp>
      <p:sp>
        <p:nvSpPr>
          <p:cNvPr id="2" name="Titre 1"/>
          <p:cNvSpPr>
            <a:spLocks noGrp="1"/>
          </p:cNvSpPr>
          <p:nvPr>
            <p:ph type="title"/>
          </p:nvPr>
        </p:nvSpPr>
        <p:spPr/>
        <p:txBody>
          <a:bodyPr/>
          <a:lstStyle/>
          <a:p>
            <a:r>
              <a:rPr lang="en-US" dirty="0" smtClean="0"/>
              <a:t>BCG Matrix – </a:t>
            </a:r>
            <a:r>
              <a:rPr lang="en-US" dirty="0" smtClean="0">
                <a:solidFill>
                  <a:schemeClr val="bg2"/>
                </a:solidFill>
              </a:rPr>
              <a:t>Question Marks</a:t>
            </a:r>
            <a:endParaRPr lang="en-US" dirty="0">
              <a:solidFill>
                <a:schemeClr val="bg2"/>
              </a:solidFill>
            </a:endParaRPr>
          </a:p>
        </p:txBody>
      </p:sp>
      <p:grpSp>
        <p:nvGrpSpPr>
          <p:cNvPr id="62" name="Groupe 61"/>
          <p:cNvGrpSpPr/>
          <p:nvPr/>
        </p:nvGrpSpPr>
        <p:grpSpPr>
          <a:xfrm>
            <a:off x="271662" y="4973857"/>
            <a:ext cx="3047460" cy="1357313"/>
            <a:chOff x="250825" y="3439839"/>
            <a:chExt cx="2664991" cy="1357313"/>
          </a:xfrm>
        </p:grpSpPr>
        <p:sp>
          <p:nvSpPr>
            <p:cNvPr id="57"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1</a:t>
              </a:r>
              <a:endParaRPr lang="en-GB" sz="1600" b="1" dirty="0">
                <a:solidFill>
                  <a:schemeClr val="accent1"/>
                </a:solidFill>
                <a:cs typeface="Arial" pitchFamily="34" charset="0"/>
              </a:endParaRPr>
            </a:p>
          </p:txBody>
        </p:sp>
        <p:sp>
          <p:nvSpPr>
            <p:cNvPr id="58"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36" name="Rectangle 35"/>
          <p:cNvSpPr/>
          <p:nvPr/>
        </p:nvSpPr>
        <p:spPr>
          <a:xfrm>
            <a:off x="721804" y="1630910"/>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39" name="Rectangle 38"/>
          <p:cNvSpPr/>
          <p:nvPr/>
        </p:nvSpPr>
        <p:spPr>
          <a:xfrm>
            <a:off x="2039284" y="1630910"/>
            <a:ext cx="1279838" cy="127983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200"/>
          </a:p>
        </p:txBody>
      </p:sp>
      <p:sp>
        <p:nvSpPr>
          <p:cNvPr id="50" name="Freeform 96"/>
          <p:cNvSpPr>
            <a:spLocks/>
          </p:cNvSpPr>
          <p:nvPr/>
        </p:nvSpPr>
        <p:spPr bwMode="auto">
          <a:xfrm>
            <a:off x="935680" y="1832681"/>
            <a:ext cx="852086" cy="876295"/>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80" name="Rectangle 79"/>
          <p:cNvSpPr/>
          <p:nvPr/>
        </p:nvSpPr>
        <p:spPr>
          <a:xfrm rot="5400000">
            <a:off x="2819228" y="2139428"/>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1" name="Rectangle 80"/>
          <p:cNvSpPr/>
          <p:nvPr/>
        </p:nvSpPr>
        <p:spPr>
          <a:xfrm rot="5400000">
            <a:off x="2819228" y="3459761"/>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3" name="Rectangle 82"/>
          <p:cNvSpPr/>
          <p:nvPr/>
        </p:nvSpPr>
        <p:spPr>
          <a:xfrm>
            <a:off x="716783"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4" name="Rectangle 83"/>
          <p:cNvSpPr/>
          <p:nvPr/>
        </p:nvSpPr>
        <p:spPr>
          <a:xfrm>
            <a:off x="2039284"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5" name="Rectangle 84"/>
          <p:cNvSpPr/>
          <p:nvPr/>
        </p:nvSpPr>
        <p:spPr>
          <a:xfrm>
            <a:off x="721803" y="4277749"/>
            <a:ext cx="2597318" cy="33085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share</a:t>
            </a:r>
            <a:endParaRPr lang="en-US" sz="1200" b="1" cap="small" dirty="0">
              <a:latin typeface="Arial" pitchFamily="34" charset="0"/>
              <a:cs typeface="Arial" pitchFamily="34" charset="0"/>
            </a:endParaRPr>
          </a:p>
        </p:txBody>
      </p:sp>
      <p:sp>
        <p:nvSpPr>
          <p:cNvPr id="86" name="Rectangle 85"/>
          <p:cNvSpPr/>
          <p:nvPr/>
        </p:nvSpPr>
        <p:spPr>
          <a:xfrm rot="16200000">
            <a:off x="-847838" y="2729182"/>
            <a:ext cx="2620800" cy="38180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growth</a:t>
            </a:r>
            <a:endParaRPr lang="en-US" sz="1200" b="1" cap="small" dirty="0">
              <a:latin typeface="Arial" pitchFamily="34" charset="0"/>
              <a:cs typeface="Arial" pitchFamily="34" charset="0"/>
            </a:endParaRPr>
          </a:p>
        </p:txBody>
      </p:sp>
      <p:grpSp>
        <p:nvGrpSpPr>
          <p:cNvPr id="89" name="Groupe 88"/>
          <p:cNvGrpSpPr/>
          <p:nvPr/>
        </p:nvGrpSpPr>
        <p:grpSpPr>
          <a:xfrm>
            <a:off x="3851920" y="4973857"/>
            <a:ext cx="4868065" cy="1357313"/>
            <a:chOff x="250825" y="3439839"/>
            <a:chExt cx="2664991" cy="1357313"/>
          </a:xfrm>
        </p:grpSpPr>
        <p:sp>
          <p:nvSpPr>
            <p:cNvPr id="90"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2</a:t>
              </a:r>
              <a:endParaRPr lang="en-GB" sz="1600" b="1" dirty="0">
                <a:solidFill>
                  <a:schemeClr val="accent1"/>
                </a:solidFill>
                <a:cs typeface="Arial" pitchFamily="34" charset="0"/>
              </a:endParaRPr>
            </a:p>
          </p:txBody>
        </p:sp>
        <p:sp>
          <p:nvSpPr>
            <p:cNvPr id="91"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93" name="Rectangle 7"/>
          <p:cNvSpPr>
            <a:spLocks noChangeArrowheads="1"/>
          </p:cNvSpPr>
          <p:nvPr/>
        </p:nvSpPr>
        <p:spPr bwMode="gray">
          <a:xfrm>
            <a:off x="3851919" y="1610856"/>
            <a:ext cx="4868065" cy="39528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r"/>
            <a:r>
              <a:rPr lang="en-GB" sz="2000" b="1" dirty="0" smtClean="0">
                <a:solidFill>
                  <a:schemeClr val="lt1"/>
                </a:solidFill>
                <a:effectLst>
                  <a:outerShdw blurRad="38100" dist="38100" dir="2700000" algn="tl">
                    <a:srgbClr val="000000">
                      <a:alpha val="43137"/>
                    </a:srgbClr>
                  </a:outerShdw>
                </a:effectLst>
              </a:rPr>
              <a:t>QUESTION MARKS</a:t>
            </a:r>
            <a:endParaRPr lang="en-GB" sz="2000" b="1" dirty="0">
              <a:solidFill>
                <a:schemeClr val="lt1"/>
              </a:solidFill>
              <a:effectLst>
                <a:outerShdw blurRad="38100" dist="38100" dir="2700000" algn="tl">
                  <a:srgbClr val="000000">
                    <a:alpha val="43137"/>
                  </a:srgbClr>
                </a:outerShdw>
              </a:effectLst>
            </a:endParaRPr>
          </a:p>
        </p:txBody>
      </p:sp>
      <p:grpSp>
        <p:nvGrpSpPr>
          <p:cNvPr id="33" name="Groupe 32"/>
          <p:cNvGrpSpPr/>
          <p:nvPr/>
        </p:nvGrpSpPr>
        <p:grpSpPr>
          <a:xfrm>
            <a:off x="2423617" y="1859747"/>
            <a:ext cx="511171" cy="826674"/>
            <a:chOff x="6545876" y="1594672"/>
            <a:chExt cx="1067517" cy="1726406"/>
          </a:xfrm>
          <a:solidFill>
            <a:schemeClr val="bg2"/>
          </a:solidFill>
        </p:grpSpPr>
        <p:sp>
          <p:nvSpPr>
            <p:cNvPr id="34" name="Rectangle 62"/>
            <p:cNvSpPr>
              <a:spLocks noChangeArrowheads="1"/>
            </p:cNvSpPr>
            <p:nvPr/>
          </p:nvSpPr>
          <p:spPr bwMode="auto">
            <a:xfrm>
              <a:off x="6843060" y="2993588"/>
              <a:ext cx="338243" cy="327490"/>
            </a:xfrm>
            <a:prstGeom prst="rect">
              <a:avLst/>
            </a:pr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tx1"/>
                  </a:solidFill>
                </a:ln>
              </a:endParaRPr>
            </a:p>
          </p:txBody>
        </p:sp>
        <p:sp>
          <p:nvSpPr>
            <p:cNvPr id="35"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tx1"/>
                  </a:solidFill>
                </a:ln>
              </a:endParaRPr>
            </a:p>
          </p:txBody>
        </p:sp>
      </p:grpSp>
      <p:sp>
        <p:nvSpPr>
          <p:cNvPr id="38" name="Rectangle 37"/>
          <p:cNvSpPr/>
          <p:nvPr/>
        </p:nvSpPr>
        <p:spPr>
          <a:xfrm>
            <a:off x="721804" y="2950647"/>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40" name="Rectangle 39"/>
          <p:cNvSpPr/>
          <p:nvPr/>
        </p:nvSpPr>
        <p:spPr>
          <a:xfrm>
            <a:off x="2039284" y="2950647"/>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51" name="Freeform 136"/>
          <p:cNvSpPr>
            <a:spLocks/>
          </p:cNvSpPr>
          <p:nvPr/>
        </p:nvSpPr>
        <p:spPr bwMode="auto">
          <a:xfrm>
            <a:off x="2252028" y="3179991"/>
            <a:ext cx="789749" cy="76823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1"/>
          </a:solidFill>
          <a:ln w="3175">
            <a:solidFill>
              <a:schemeClr val="bg1">
                <a:lumMod val="75000"/>
              </a:schemeClr>
            </a:solidFill>
          </a:ln>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sp>
        <p:nvSpPr>
          <p:cNvPr id="60" name="Freeform 6"/>
          <p:cNvSpPr>
            <a:spLocks noEditPoints="1"/>
          </p:cNvSpPr>
          <p:nvPr/>
        </p:nvSpPr>
        <p:spPr bwMode="auto">
          <a:xfrm>
            <a:off x="743702" y="3197554"/>
            <a:ext cx="1236419" cy="786024"/>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1"/>
          </a:solidFill>
          <a:ln w="3175">
            <a:solidFill>
              <a:schemeClr val="bg1">
                <a:lumMod val="75000"/>
              </a:schemeClr>
            </a:solidFill>
          </a:ln>
          <a:extLst>
            <a:ext uri="{91240B29-F687-4F45-9708-019B960494DF}">
              <a14:hiddenLine xmlns:a14="http://schemas.microsoft.com/office/drawing/2010/main" w="9525">
                <a:solidFill>
                  <a:srgbClr val="000000"/>
                </a:solidFill>
                <a:round/>
                <a:headEnd/>
                <a:tailEnd/>
              </a14:hiddenLine>
            </a:ext>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61" name="Freeform 6"/>
          <p:cNvSpPr>
            <a:spLocks/>
          </p:cNvSpPr>
          <p:nvPr/>
        </p:nvSpPr>
        <p:spPr bwMode="auto">
          <a:xfrm>
            <a:off x="1115077" y="3375042"/>
            <a:ext cx="237615" cy="237959"/>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bg2"/>
          </a:solidFill>
          <a:ln w="3175">
            <a:no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63" name="Rectangle 3"/>
          <p:cNvSpPr>
            <a:spLocks noChangeArrowheads="1"/>
          </p:cNvSpPr>
          <p:nvPr/>
        </p:nvSpPr>
        <p:spPr bwMode="gray">
          <a:xfrm>
            <a:off x="3851919" y="2042656"/>
            <a:ext cx="4868065" cy="254606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endParaRPr lang="en-GB" sz="1200" dirty="0" smtClean="0">
              <a:cs typeface="Arial" pitchFamily="34" charset="0"/>
            </a:endParaRPr>
          </a:p>
        </p:txBody>
      </p:sp>
    </p:spTree>
    <p:extLst>
      <p:ext uri="{BB962C8B-B14F-4D97-AF65-F5344CB8AC3E}">
        <p14:creationId xmlns:p14="http://schemas.microsoft.com/office/powerpoint/2010/main" val="1426494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ous-titre 53"/>
          <p:cNvSpPr>
            <a:spLocks noGrp="1"/>
          </p:cNvSpPr>
          <p:nvPr>
            <p:ph type="subTitle" idx="1"/>
          </p:nvPr>
        </p:nvSpPr>
        <p:spPr/>
        <p:txBody>
          <a:bodyPr/>
          <a:lstStyle/>
          <a:p>
            <a:r>
              <a:rPr lang="en-US" dirty="0"/>
              <a:t>Diagrams</a:t>
            </a:r>
          </a:p>
        </p:txBody>
      </p:sp>
      <p:sp>
        <p:nvSpPr>
          <p:cNvPr id="2" name="Titre 1"/>
          <p:cNvSpPr>
            <a:spLocks noGrp="1"/>
          </p:cNvSpPr>
          <p:nvPr>
            <p:ph type="title"/>
          </p:nvPr>
        </p:nvSpPr>
        <p:spPr/>
        <p:txBody>
          <a:bodyPr/>
          <a:lstStyle/>
          <a:p>
            <a:r>
              <a:rPr lang="en-US" dirty="0" smtClean="0"/>
              <a:t>BCG Matrix – </a:t>
            </a:r>
            <a:r>
              <a:rPr lang="en-US" dirty="0" smtClean="0">
                <a:solidFill>
                  <a:schemeClr val="bg2"/>
                </a:solidFill>
              </a:rPr>
              <a:t>Cash Cows</a:t>
            </a:r>
            <a:endParaRPr lang="en-US" dirty="0">
              <a:solidFill>
                <a:schemeClr val="bg2"/>
              </a:solidFill>
            </a:endParaRPr>
          </a:p>
        </p:txBody>
      </p:sp>
      <p:grpSp>
        <p:nvGrpSpPr>
          <p:cNvPr id="62" name="Groupe 61"/>
          <p:cNvGrpSpPr/>
          <p:nvPr/>
        </p:nvGrpSpPr>
        <p:grpSpPr>
          <a:xfrm>
            <a:off x="271662" y="4973857"/>
            <a:ext cx="3047460" cy="1357313"/>
            <a:chOff x="250825" y="3439839"/>
            <a:chExt cx="2664991" cy="1357313"/>
          </a:xfrm>
        </p:grpSpPr>
        <p:sp>
          <p:nvSpPr>
            <p:cNvPr id="57"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1</a:t>
              </a:r>
              <a:endParaRPr lang="en-GB" sz="1600" b="1" dirty="0">
                <a:solidFill>
                  <a:schemeClr val="accent1"/>
                </a:solidFill>
                <a:cs typeface="Arial" pitchFamily="34" charset="0"/>
              </a:endParaRPr>
            </a:p>
          </p:txBody>
        </p:sp>
        <p:sp>
          <p:nvSpPr>
            <p:cNvPr id="58"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37" name="Rectangle 36"/>
          <p:cNvSpPr/>
          <p:nvPr/>
        </p:nvSpPr>
        <p:spPr>
          <a:xfrm>
            <a:off x="721804" y="2950647"/>
            <a:ext cx="1279838" cy="127983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200"/>
          </a:p>
        </p:txBody>
      </p:sp>
      <p:sp>
        <p:nvSpPr>
          <p:cNvPr id="74" name="AutoShape 129"/>
          <p:cNvSpPr>
            <a:spLocks noChangeAspect="1" noChangeArrowheads="1" noTextEdit="1"/>
          </p:cNvSpPr>
          <p:nvPr/>
        </p:nvSpPr>
        <p:spPr bwMode="auto">
          <a:xfrm>
            <a:off x="814856" y="2968169"/>
            <a:ext cx="1094112"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6" name="Freeform 137"/>
          <p:cNvSpPr>
            <a:spLocks/>
          </p:cNvSpPr>
          <p:nvPr/>
        </p:nvSpPr>
        <p:spPr bwMode="auto">
          <a:xfrm>
            <a:off x="821108" y="3128639"/>
            <a:ext cx="1071188" cy="1042011"/>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0" name="Rectangle 79"/>
          <p:cNvSpPr/>
          <p:nvPr/>
        </p:nvSpPr>
        <p:spPr>
          <a:xfrm rot="5400000">
            <a:off x="2819228" y="2139428"/>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1" name="Rectangle 80"/>
          <p:cNvSpPr/>
          <p:nvPr/>
        </p:nvSpPr>
        <p:spPr>
          <a:xfrm rot="5400000">
            <a:off x="2819228" y="3459761"/>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3" name="Rectangle 82"/>
          <p:cNvSpPr/>
          <p:nvPr/>
        </p:nvSpPr>
        <p:spPr>
          <a:xfrm>
            <a:off x="716783"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4" name="Rectangle 83"/>
          <p:cNvSpPr/>
          <p:nvPr/>
        </p:nvSpPr>
        <p:spPr>
          <a:xfrm>
            <a:off x="2039284"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5" name="Rectangle 84"/>
          <p:cNvSpPr/>
          <p:nvPr/>
        </p:nvSpPr>
        <p:spPr>
          <a:xfrm>
            <a:off x="721803" y="4277749"/>
            <a:ext cx="2597318" cy="33085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share</a:t>
            </a:r>
            <a:endParaRPr lang="en-US" sz="1200" b="1" cap="small" dirty="0">
              <a:latin typeface="Arial" pitchFamily="34" charset="0"/>
              <a:cs typeface="Arial" pitchFamily="34" charset="0"/>
            </a:endParaRPr>
          </a:p>
        </p:txBody>
      </p:sp>
      <p:sp>
        <p:nvSpPr>
          <p:cNvPr id="86" name="Rectangle 85"/>
          <p:cNvSpPr/>
          <p:nvPr/>
        </p:nvSpPr>
        <p:spPr>
          <a:xfrm rot="16200000">
            <a:off x="-847838" y="2729182"/>
            <a:ext cx="2620800" cy="38180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growth</a:t>
            </a:r>
            <a:endParaRPr lang="en-US" sz="1200" b="1" cap="small" dirty="0">
              <a:latin typeface="Arial" pitchFamily="34" charset="0"/>
              <a:cs typeface="Arial" pitchFamily="34" charset="0"/>
            </a:endParaRPr>
          </a:p>
        </p:txBody>
      </p:sp>
      <p:grpSp>
        <p:nvGrpSpPr>
          <p:cNvPr id="89" name="Groupe 88"/>
          <p:cNvGrpSpPr/>
          <p:nvPr/>
        </p:nvGrpSpPr>
        <p:grpSpPr>
          <a:xfrm>
            <a:off x="3851920" y="4973857"/>
            <a:ext cx="4868065" cy="1357313"/>
            <a:chOff x="250825" y="3439839"/>
            <a:chExt cx="2664991" cy="1357313"/>
          </a:xfrm>
        </p:grpSpPr>
        <p:sp>
          <p:nvSpPr>
            <p:cNvPr id="90"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2</a:t>
              </a:r>
              <a:endParaRPr lang="en-GB" sz="1600" b="1" dirty="0">
                <a:solidFill>
                  <a:schemeClr val="accent1"/>
                </a:solidFill>
                <a:cs typeface="Arial" pitchFamily="34" charset="0"/>
              </a:endParaRPr>
            </a:p>
          </p:txBody>
        </p:sp>
        <p:sp>
          <p:nvSpPr>
            <p:cNvPr id="91"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93" name="Rectangle 7"/>
          <p:cNvSpPr>
            <a:spLocks noChangeArrowheads="1"/>
          </p:cNvSpPr>
          <p:nvPr/>
        </p:nvSpPr>
        <p:spPr bwMode="gray">
          <a:xfrm>
            <a:off x="3851919" y="1610856"/>
            <a:ext cx="4868065" cy="39528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r"/>
            <a:r>
              <a:rPr lang="en-GB" sz="2000" b="1" dirty="0" smtClean="0">
                <a:solidFill>
                  <a:schemeClr val="lt1"/>
                </a:solidFill>
                <a:effectLst>
                  <a:outerShdw blurRad="38100" dist="38100" dir="2700000" algn="tl">
                    <a:srgbClr val="000000">
                      <a:alpha val="43137"/>
                    </a:srgbClr>
                  </a:outerShdw>
                </a:effectLst>
              </a:rPr>
              <a:t>CASH COWS</a:t>
            </a:r>
            <a:endParaRPr lang="en-GB" sz="2000" b="1" dirty="0">
              <a:solidFill>
                <a:schemeClr val="lt1"/>
              </a:solidFill>
              <a:effectLst>
                <a:outerShdw blurRad="38100" dist="38100" dir="2700000" algn="tl">
                  <a:srgbClr val="000000">
                    <a:alpha val="43137"/>
                  </a:srgbClr>
                </a:outerShdw>
              </a:effectLst>
            </a:endParaRPr>
          </a:p>
        </p:txBody>
      </p:sp>
      <p:sp>
        <p:nvSpPr>
          <p:cNvPr id="94" name="Rectangle 3"/>
          <p:cNvSpPr>
            <a:spLocks noChangeArrowheads="1"/>
          </p:cNvSpPr>
          <p:nvPr/>
        </p:nvSpPr>
        <p:spPr bwMode="gray">
          <a:xfrm>
            <a:off x="3851919" y="2042656"/>
            <a:ext cx="4868065" cy="254606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endParaRPr lang="en-GB" sz="1200" dirty="0" smtClean="0">
              <a:cs typeface="Arial" pitchFamily="34" charset="0"/>
            </a:endParaRPr>
          </a:p>
        </p:txBody>
      </p:sp>
      <p:sp>
        <p:nvSpPr>
          <p:cNvPr id="33" name="Rectangle 32"/>
          <p:cNvSpPr/>
          <p:nvPr/>
        </p:nvSpPr>
        <p:spPr>
          <a:xfrm>
            <a:off x="2039284" y="1630910"/>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34" name="Rectangle 33"/>
          <p:cNvSpPr/>
          <p:nvPr/>
        </p:nvSpPr>
        <p:spPr>
          <a:xfrm>
            <a:off x="2039284" y="2950647"/>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42" name="Rectangle 41"/>
          <p:cNvSpPr/>
          <p:nvPr/>
        </p:nvSpPr>
        <p:spPr>
          <a:xfrm>
            <a:off x="721804" y="1630910"/>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44" name="Freeform 136"/>
          <p:cNvSpPr>
            <a:spLocks/>
          </p:cNvSpPr>
          <p:nvPr/>
        </p:nvSpPr>
        <p:spPr bwMode="auto">
          <a:xfrm>
            <a:off x="2252028" y="3179991"/>
            <a:ext cx="789749" cy="76823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1"/>
          </a:solidFill>
          <a:ln w="3175">
            <a:solidFill>
              <a:schemeClr val="bg1">
                <a:lumMod val="75000"/>
              </a:schemeClr>
            </a:solidFill>
          </a:ln>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sp>
        <p:nvSpPr>
          <p:cNvPr id="45" name="Freeform 96"/>
          <p:cNvSpPr>
            <a:spLocks/>
          </p:cNvSpPr>
          <p:nvPr/>
        </p:nvSpPr>
        <p:spPr bwMode="auto">
          <a:xfrm>
            <a:off x="935680" y="1832681"/>
            <a:ext cx="852086" cy="876295"/>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grpSp>
        <p:nvGrpSpPr>
          <p:cNvPr id="46" name="Groupe 45"/>
          <p:cNvGrpSpPr/>
          <p:nvPr/>
        </p:nvGrpSpPr>
        <p:grpSpPr>
          <a:xfrm>
            <a:off x="2423617" y="1859747"/>
            <a:ext cx="511171" cy="826674"/>
            <a:chOff x="6545876" y="1594672"/>
            <a:chExt cx="1067517" cy="1726406"/>
          </a:xfrm>
          <a:solidFill>
            <a:schemeClr val="bg2"/>
          </a:solidFill>
        </p:grpSpPr>
        <p:sp>
          <p:nvSpPr>
            <p:cNvPr id="48" name="Rectangle 62"/>
            <p:cNvSpPr>
              <a:spLocks noChangeArrowheads="1"/>
            </p:cNvSpPr>
            <p:nvPr/>
          </p:nvSpPr>
          <p:spPr bwMode="auto">
            <a:xfrm>
              <a:off x="6843060" y="2993588"/>
              <a:ext cx="338243" cy="327490"/>
            </a:xfrm>
            <a:prstGeom prst="rect">
              <a:avLst/>
            </a:pr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51"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grpSp>
      <p:sp>
        <p:nvSpPr>
          <p:cNvPr id="52" name="Freeform 6"/>
          <p:cNvSpPr>
            <a:spLocks noEditPoints="1"/>
          </p:cNvSpPr>
          <p:nvPr/>
        </p:nvSpPr>
        <p:spPr bwMode="auto">
          <a:xfrm>
            <a:off x="743702" y="3197554"/>
            <a:ext cx="1236419" cy="786024"/>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solidFill>
                <a:schemeClr val="lt1"/>
              </a:solidFill>
            </a:endParaRPr>
          </a:p>
        </p:txBody>
      </p:sp>
      <p:sp>
        <p:nvSpPr>
          <p:cNvPr id="53" name="Freeform 6"/>
          <p:cNvSpPr>
            <a:spLocks/>
          </p:cNvSpPr>
          <p:nvPr/>
        </p:nvSpPr>
        <p:spPr bwMode="auto">
          <a:xfrm>
            <a:off x="1115077" y="3375042"/>
            <a:ext cx="237615" cy="237959"/>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solidFill>
                <a:schemeClr val="lt1"/>
              </a:solidFill>
            </a:endParaRPr>
          </a:p>
        </p:txBody>
      </p:sp>
    </p:spTree>
    <p:extLst>
      <p:ext uri="{BB962C8B-B14F-4D97-AF65-F5344CB8AC3E}">
        <p14:creationId xmlns:p14="http://schemas.microsoft.com/office/powerpoint/2010/main" val="3498876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ous-titre 53"/>
          <p:cNvSpPr>
            <a:spLocks noGrp="1"/>
          </p:cNvSpPr>
          <p:nvPr>
            <p:ph type="subTitle" idx="1"/>
          </p:nvPr>
        </p:nvSpPr>
        <p:spPr/>
        <p:txBody>
          <a:bodyPr/>
          <a:lstStyle/>
          <a:p>
            <a:r>
              <a:rPr lang="en-US" dirty="0"/>
              <a:t>Diagrams</a:t>
            </a:r>
          </a:p>
        </p:txBody>
      </p:sp>
      <p:sp>
        <p:nvSpPr>
          <p:cNvPr id="2" name="Titre 1"/>
          <p:cNvSpPr>
            <a:spLocks noGrp="1"/>
          </p:cNvSpPr>
          <p:nvPr>
            <p:ph type="title"/>
          </p:nvPr>
        </p:nvSpPr>
        <p:spPr/>
        <p:txBody>
          <a:bodyPr/>
          <a:lstStyle/>
          <a:p>
            <a:r>
              <a:rPr lang="en-US" dirty="0" smtClean="0"/>
              <a:t>BCG Matrix - </a:t>
            </a:r>
            <a:r>
              <a:rPr lang="en-US" dirty="0" smtClean="0">
                <a:solidFill>
                  <a:schemeClr val="bg2"/>
                </a:solidFill>
              </a:rPr>
              <a:t>Dogs</a:t>
            </a:r>
            <a:endParaRPr lang="en-US" dirty="0">
              <a:solidFill>
                <a:schemeClr val="bg2"/>
              </a:solidFill>
            </a:endParaRPr>
          </a:p>
        </p:txBody>
      </p:sp>
      <p:grpSp>
        <p:nvGrpSpPr>
          <p:cNvPr id="62" name="Groupe 61"/>
          <p:cNvGrpSpPr/>
          <p:nvPr/>
        </p:nvGrpSpPr>
        <p:grpSpPr>
          <a:xfrm>
            <a:off x="271662" y="4973857"/>
            <a:ext cx="3047460" cy="1357313"/>
            <a:chOff x="250825" y="3439839"/>
            <a:chExt cx="2664991" cy="1357313"/>
          </a:xfrm>
        </p:grpSpPr>
        <p:sp>
          <p:nvSpPr>
            <p:cNvPr id="57"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1</a:t>
              </a:r>
              <a:endParaRPr lang="en-GB" sz="1600" b="1" dirty="0">
                <a:solidFill>
                  <a:schemeClr val="accent1"/>
                </a:solidFill>
                <a:cs typeface="Arial" pitchFamily="34" charset="0"/>
              </a:endParaRPr>
            </a:p>
          </p:txBody>
        </p:sp>
        <p:sp>
          <p:nvSpPr>
            <p:cNvPr id="58"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47" name="Rectangle 46"/>
          <p:cNvSpPr/>
          <p:nvPr/>
        </p:nvSpPr>
        <p:spPr>
          <a:xfrm>
            <a:off x="2039284" y="2950647"/>
            <a:ext cx="1279838" cy="127983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200"/>
          </a:p>
        </p:txBody>
      </p:sp>
      <p:sp>
        <p:nvSpPr>
          <p:cNvPr id="75" name="Freeform 136"/>
          <p:cNvSpPr>
            <a:spLocks/>
          </p:cNvSpPr>
          <p:nvPr/>
        </p:nvSpPr>
        <p:spPr bwMode="auto">
          <a:xfrm>
            <a:off x="2252028" y="3179991"/>
            <a:ext cx="789749" cy="76823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tx1"/>
                </a:solidFill>
              </a:ln>
            </a:endParaRPr>
          </a:p>
        </p:txBody>
      </p:sp>
      <p:sp>
        <p:nvSpPr>
          <p:cNvPr id="80" name="Rectangle 79"/>
          <p:cNvSpPr/>
          <p:nvPr/>
        </p:nvSpPr>
        <p:spPr>
          <a:xfrm rot="5400000">
            <a:off x="2819228" y="2139428"/>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1" name="Rectangle 80"/>
          <p:cNvSpPr/>
          <p:nvPr/>
        </p:nvSpPr>
        <p:spPr>
          <a:xfrm rot="5400000">
            <a:off x="2819228" y="3459761"/>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3" name="Rectangle 82"/>
          <p:cNvSpPr/>
          <p:nvPr/>
        </p:nvSpPr>
        <p:spPr>
          <a:xfrm>
            <a:off x="716783"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High</a:t>
            </a:r>
            <a:endParaRPr lang="en-US" sz="1100" i="1" dirty="0">
              <a:solidFill>
                <a:schemeClr val="accent1"/>
              </a:solidFill>
              <a:latin typeface="Arial" pitchFamily="34" charset="0"/>
              <a:cs typeface="Arial" pitchFamily="34" charset="0"/>
            </a:endParaRPr>
          </a:p>
        </p:txBody>
      </p:sp>
      <p:sp>
        <p:nvSpPr>
          <p:cNvPr id="84" name="Rectangle 83"/>
          <p:cNvSpPr/>
          <p:nvPr/>
        </p:nvSpPr>
        <p:spPr>
          <a:xfrm>
            <a:off x="2039284" y="1390742"/>
            <a:ext cx="1279838" cy="261610"/>
          </a:xfrm>
          <a:prstGeom prst="rect">
            <a:avLst/>
          </a:prstGeom>
        </p:spPr>
        <p:txBody>
          <a:bodyPr wrap="square">
            <a:spAutoFit/>
          </a:bodyPr>
          <a:lstStyle/>
          <a:p>
            <a:pPr algn="ctr"/>
            <a:r>
              <a:rPr lang="en-US" sz="1100" i="1" dirty="0" smtClean="0">
                <a:solidFill>
                  <a:schemeClr val="accent1"/>
                </a:solidFill>
                <a:latin typeface="Arial" pitchFamily="34" charset="0"/>
                <a:cs typeface="Arial" pitchFamily="34" charset="0"/>
              </a:rPr>
              <a:t>Low</a:t>
            </a:r>
            <a:endParaRPr lang="en-US" sz="1100" i="1" dirty="0">
              <a:solidFill>
                <a:schemeClr val="accent1"/>
              </a:solidFill>
              <a:latin typeface="Arial" pitchFamily="34" charset="0"/>
              <a:cs typeface="Arial" pitchFamily="34" charset="0"/>
            </a:endParaRPr>
          </a:p>
        </p:txBody>
      </p:sp>
      <p:sp>
        <p:nvSpPr>
          <p:cNvPr id="85" name="Rectangle 84"/>
          <p:cNvSpPr/>
          <p:nvPr/>
        </p:nvSpPr>
        <p:spPr>
          <a:xfrm>
            <a:off x="721803" y="4277749"/>
            <a:ext cx="2597318" cy="33085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share</a:t>
            </a:r>
            <a:endParaRPr lang="en-US" sz="1200" b="1" cap="small" dirty="0">
              <a:latin typeface="Arial" pitchFamily="34" charset="0"/>
              <a:cs typeface="Arial" pitchFamily="34" charset="0"/>
            </a:endParaRPr>
          </a:p>
        </p:txBody>
      </p:sp>
      <p:sp>
        <p:nvSpPr>
          <p:cNvPr id="86" name="Rectangle 85"/>
          <p:cNvSpPr/>
          <p:nvPr/>
        </p:nvSpPr>
        <p:spPr>
          <a:xfrm rot="16200000">
            <a:off x="-847838" y="2729182"/>
            <a:ext cx="2620800" cy="38180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b="1" cap="small" dirty="0">
                <a:latin typeface="Arial" pitchFamily="34" charset="0"/>
                <a:cs typeface="Arial" pitchFamily="34" charset="0"/>
              </a:rPr>
              <a:t>Market growth</a:t>
            </a:r>
            <a:endParaRPr lang="en-US" sz="1200" b="1" cap="small" dirty="0">
              <a:latin typeface="Arial" pitchFamily="34" charset="0"/>
              <a:cs typeface="Arial" pitchFamily="34" charset="0"/>
            </a:endParaRPr>
          </a:p>
        </p:txBody>
      </p:sp>
      <p:grpSp>
        <p:nvGrpSpPr>
          <p:cNvPr id="89" name="Groupe 88"/>
          <p:cNvGrpSpPr/>
          <p:nvPr/>
        </p:nvGrpSpPr>
        <p:grpSpPr>
          <a:xfrm>
            <a:off x="3851920" y="4973857"/>
            <a:ext cx="4868065" cy="1357313"/>
            <a:chOff x="250825" y="3439839"/>
            <a:chExt cx="2664991" cy="1357313"/>
          </a:xfrm>
        </p:grpSpPr>
        <p:sp>
          <p:nvSpPr>
            <p:cNvPr id="90"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2</a:t>
              </a:r>
              <a:endParaRPr lang="en-GB" sz="1600" b="1" dirty="0">
                <a:solidFill>
                  <a:schemeClr val="accent1"/>
                </a:solidFill>
                <a:cs typeface="Arial" pitchFamily="34" charset="0"/>
              </a:endParaRPr>
            </a:p>
          </p:txBody>
        </p:sp>
        <p:sp>
          <p:nvSpPr>
            <p:cNvPr id="91"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93" name="Rectangle 7"/>
          <p:cNvSpPr>
            <a:spLocks noChangeArrowheads="1"/>
          </p:cNvSpPr>
          <p:nvPr/>
        </p:nvSpPr>
        <p:spPr bwMode="gray">
          <a:xfrm>
            <a:off x="3851919" y="1610856"/>
            <a:ext cx="4868065" cy="395288"/>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r"/>
            <a:r>
              <a:rPr lang="en-GB" sz="2000" b="1" dirty="0" smtClean="0">
                <a:solidFill>
                  <a:schemeClr val="lt1"/>
                </a:solidFill>
                <a:effectLst>
                  <a:outerShdw blurRad="38100" dist="38100" dir="2700000" algn="tl">
                    <a:srgbClr val="000000">
                      <a:alpha val="43137"/>
                    </a:srgbClr>
                  </a:outerShdw>
                </a:effectLst>
              </a:rPr>
              <a:t>DOGS</a:t>
            </a:r>
            <a:endParaRPr lang="en-GB" sz="2000" b="1" dirty="0">
              <a:solidFill>
                <a:schemeClr val="lt1"/>
              </a:solidFill>
              <a:effectLst>
                <a:outerShdw blurRad="38100" dist="38100" dir="2700000" algn="tl">
                  <a:srgbClr val="000000">
                    <a:alpha val="43137"/>
                  </a:srgbClr>
                </a:outerShdw>
              </a:effectLst>
            </a:endParaRPr>
          </a:p>
        </p:txBody>
      </p:sp>
      <p:sp>
        <p:nvSpPr>
          <p:cNvPr id="33" name="Rectangle 32"/>
          <p:cNvSpPr/>
          <p:nvPr/>
        </p:nvSpPr>
        <p:spPr>
          <a:xfrm>
            <a:off x="2039284" y="1630910"/>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40" name="Rectangle 39"/>
          <p:cNvSpPr/>
          <p:nvPr/>
        </p:nvSpPr>
        <p:spPr>
          <a:xfrm>
            <a:off x="721804" y="1630910"/>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42" name="Rectangle 41"/>
          <p:cNvSpPr/>
          <p:nvPr/>
        </p:nvSpPr>
        <p:spPr>
          <a:xfrm>
            <a:off x="721804" y="2950647"/>
            <a:ext cx="1279838" cy="1279838"/>
          </a:xfrm>
          <a:prstGeom prst="rect">
            <a:avLst/>
          </a:prstGeom>
          <a:ln>
            <a:solidFill>
              <a:schemeClr val="bg1">
                <a:lumMod val="85000"/>
              </a:schemeClr>
            </a:solidFill>
          </a:ln>
          <a:effectLst/>
        </p:spPr>
        <p:style>
          <a:lnRef idx="1">
            <a:schemeClr val="accent6"/>
          </a:lnRef>
          <a:fillRef idx="1001">
            <a:schemeClr val="lt2"/>
          </a:fillRef>
          <a:effectRef idx="2">
            <a:schemeClr val="accent6"/>
          </a:effectRef>
          <a:fontRef idx="minor">
            <a:schemeClr val="lt1"/>
          </a:fontRef>
        </p:style>
        <p:txBody>
          <a:bodyPr rtlCol="0" anchor="ctr"/>
          <a:lstStyle/>
          <a:p>
            <a:pPr algn="ctr"/>
            <a:endParaRPr lang="en-US" sz="1200"/>
          </a:p>
        </p:txBody>
      </p:sp>
      <p:sp>
        <p:nvSpPr>
          <p:cNvPr id="52" name="Freeform 96"/>
          <p:cNvSpPr>
            <a:spLocks/>
          </p:cNvSpPr>
          <p:nvPr/>
        </p:nvSpPr>
        <p:spPr bwMode="auto">
          <a:xfrm>
            <a:off x="935680" y="1832681"/>
            <a:ext cx="852086" cy="876295"/>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grpSp>
        <p:nvGrpSpPr>
          <p:cNvPr id="53" name="Groupe 52"/>
          <p:cNvGrpSpPr/>
          <p:nvPr/>
        </p:nvGrpSpPr>
        <p:grpSpPr>
          <a:xfrm>
            <a:off x="2423617" y="1859747"/>
            <a:ext cx="511171" cy="826674"/>
            <a:chOff x="6545876" y="1594672"/>
            <a:chExt cx="1067517" cy="1726406"/>
          </a:xfrm>
          <a:solidFill>
            <a:schemeClr val="bg2"/>
          </a:solidFill>
        </p:grpSpPr>
        <p:sp>
          <p:nvSpPr>
            <p:cNvPr id="55" name="Rectangle 62"/>
            <p:cNvSpPr>
              <a:spLocks noChangeArrowheads="1"/>
            </p:cNvSpPr>
            <p:nvPr/>
          </p:nvSpPr>
          <p:spPr bwMode="auto">
            <a:xfrm>
              <a:off x="6843060" y="2993588"/>
              <a:ext cx="338243" cy="327490"/>
            </a:xfrm>
            <a:prstGeom prst="rect">
              <a:avLst/>
            </a:pr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56"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1"/>
            </a:solidFill>
            <a:ln w="3175">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grpSp>
      <p:grpSp>
        <p:nvGrpSpPr>
          <p:cNvPr id="3" name="Groupe 2"/>
          <p:cNvGrpSpPr/>
          <p:nvPr/>
        </p:nvGrpSpPr>
        <p:grpSpPr>
          <a:xfrm>
            <a:off x="743702" y="3197554"/>
            <a:ext cx="1236419" cy="786024"/>
            <a:chOff x="743702" y="3197554"/>
            <a:chExt cx="1236419" cy="786024"/>
          </a:xfrm>
        </p:grpSpPr>
        <p:sp>
          <p:nvSpPr>
            <p:cNvPr id="65" name="Freeform 6"/>
            <p:cNvSpPr>
              <a:spLocks noEditPoints="1"/>
            </p:cNvSpPr>
            <p:nvPr/>
          </p:nvSpPr>
          <p:spPr bwMode="auto">
            <a:xfrm>
              <a:off x="743702" y="3197554"/>
              <a:ext cx="1236419" cy="786024"/>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1"/>
            </a:solidFill>
            <a:ln w="3175">
              <a:solidFill>
                <a:schemeClr val="bg1">
                  <a:lumMod val="75000"/>
                </a:schemeClr>
              </a:solidFill>
            </a:ln>
            <a:extLst>
              <a:ext uri="{91240B29-F687-4F45-9708-019B960494DF}">
                <a14:hiddenLine xmlns:a14="http://schemas.microsoft.com/office/drawing/2010/main" w="9525">
                  <a:solidFill>
                    <a:srgbClr val="000000"/>
                  </a:solidFill>
                  <a:round/>
                  <a:headEnd/>
                  <a:tailEnd/>
                </a14:hiddenLine>
              </a:ext>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sp>
          <p:nvSpPr>
            <p:cNvPr id="66" name="Freeform 6"/>
            <p:cNvSpPr>
              <a:spLocks/>
            </p:cNvSpPr>
            <p:nvPr/>
          </p:nvSpPr>
          <p:spPr bwMode="auto">
            <a:xfrm>
              <a:off x="1115077" y="3375042"/>
              <a:ext cx="237615" cy="237959"/>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bg2"/>
            </a:solidFill>
            <a:ln w="3175">
              <a:no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grpSp>
      <p:sp>
        <p:nvSpPr>
          <p:cNvPr id="67" name="Rectangle 3"/>
          <p:cNvSpPr>
            <a:spLocks noChangeArrowheads="1"/>
          </p:cNvSpPr>
          <p:nvPr/>
        </p:nvSpPr>
        <p:spPr bwMode="gray">
          <a:xfrm>
            <a:off x="3851919" y="2042656"/>
            <a:ext cx="4868065" cy="254606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a:lnSpc>
                <a:spcPct val="90000"/>
              </a:lnSpc>
              <a:spcAft>
                <a:spcPct val="20000"/>
              </a:spcAft>
              <a:buClr>
                <a:srgbClr val="292929"/>
              </a:buClr>
              <a:buFont typeface="Wingdings" pitchFamily="2" charset="2"/>
              <a:buChar char="§"/>
            </a:pPr>
            <a:r>
              <a:rPr lang="en-GB" sz="1200" dirty="0">
                <a:cs typeface="Arial" pitchFamily="34" charset="0"/>
              </a:rPr>
              <a:t>Your own text goes here</a:t>
            </a:r>
          </a:p>
          <a:p>
            <a:pPr marL="355600" indent="-177800" defTabSz="914400">
              <a:lnSpc>
                <a:spcPct val="90000"/>
              </a:lnSpc>
              <a:spcAft>
                <a:spcPct val="20000"/>
              </a:spcAft>
              <a:buClr>
                <a:srgbClr val="292929"/>
              </a:buClr>
              <a:buFont typeface="Wingdings" pitchFamily="2" charset="2"/>
              <a:buChar char="§"/>
            </a:pPr>
            <a:endParaRPr lang="en-GB" sz="1200" dirty="0" smtClean="0">
              <a:cs typeface="Arial" pitchFamily="34" charset="0"/>
            </a:endParaRPr>
          </a:p>
        </p:txBody>
      </p:sp>
    </p:spTree>
    <p:extLst>
      <p:ext uri="{BB962C8B-B14F-4D97-AF65-F5344CB8AC3E}">
        <p14:creationId xmlns:p14="http://schemas.microsoft.com/office/powerpoint/2010/main" val="4216841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136"/>
          <p:cNvSpPr>
            <a:spLocks/>
          </p:cNvSpPr>
          <p:nvPr/>
        </p:nvSpPr>
        <p:spPr bwMode="auto">
          <a:xfrm>
            <a:off x="4019025" y="5017706"/>
            <a:ext cx="552975" cy="537913"/>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1"/>
          </a:solidFill>
          <a:ln w="3175">
            <a:solidFill>
              <a:schemeClr val="bg2"/>
            </a:solidFill>
          </a:ln>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sp>
        <p:nvSpPr>
          <p:cNvPr id="54" name="Sous-titre 53"/>
          <p:cNvSpPr>
            <a:spLocks noGrp="1"/>
          </p:cNvSpPr>
          <p:nvPr>
            <p:ph type="subTitle" idx="1"/>
          </p:nvPr>
        </p:nvSpPr>
        <p:spPr/>
        <p:txBody>
          <a:bodyPr/>
          <a:lstStyle/>
          <a:p>
            <a:r>
              <a:rPr lang="en-US" dirty="0"/>
              <a:t>Diagrams</a:t>
            </a:r>
          </a:p>
        </p:txBody>
      </p:sp>
      <p:sp>
        <p:nvSpPr>
          <p:cNvPr id="2" name="Titre 1"/>
          <p:cNvSpPr>
            <a:spLocks noGrp="1"/>
          </p:cNvSpPr>
          <p:nvPr>
            <p:ph type="title"/>
          </p:nvPr>
        </p:nvSpPr>
        <p:spPr/>
        <p:txBody>
          <a:bodyPr/>
          <a:lstStyle/>
          <a:p>
            <a:r>
              <a:rPr lang="en-US" dirty="0" smtClean="0"/>
              <a:t>BCG </a:t>
            </a:r>
            <a:r>
              <a:rPr lang="en-US" dirty="0"/>
              <a:t>Matrix</a:t>
            </a:r>
          </a:p>
        </p:txBody>
      </p:sp>
      <p:grpSp>
        <p:nvGrpSpPr>
          <p:cNvPr id="48" name="Groupe 47"/>
          <p:cNvGrpSpPr/>
          <p:nvPr/>
        </p:nvGrpSpPr>
        <p:grpSpPr>
          <a:xfrm>
            <a:off x="3836896" y="1767205"/>
            <a:ext cx="4841974" cy="3888373"/>
            <a:chOff x="2510311" y="1767205"/>
            <a:chExt cx="4841974" cy="3888373"/>
          </a:xfrm>
        </p:grpSpPr>
        <p:sp>
          <p:nvSpPr>
            <p:cNvPr id="38" name="Rectangle 37"/>
            <p:cNvSpPr/>
            <p:nvPr/>
          </p:nvSpPr>
          <p:spPr>
            <a:xfrm>
              <a:off x="4931298" y="1767205"/>
              <a:ext cx="2420987" cy="194982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510482" y="1767205"/>
              <a:ext cx="2420987" cy="194982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931298" y="3705751"/>
              <a:ext cx="2420987" cy="194982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510311" y="3705751"/>
              <a:ext cx="2420987" cy="194982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ZoneTexte 42"/>
          <p:cNvSpPr txBox="1"/>
          <p:nvPr/>
        </p:nvSpPr>
        <p:spPr>
          <a:xfrm>
            <a:off x="8236120" y="1520984"/>
            <a:ext cx="442750" cy="246221"/>
          </a:xfrm>
          <a:prstGeom prst="rect">
            <a:avLst/>
          </a:prstGeom>
          <a:noFill/>
        </p:spPr>
        <p:txBody>
          <a:bodyPr wrap="none" rtlCol="0">
            <a:spAutoFit/>
          </a:bodyPr>
          <a:lstStyle/>
          <a:p>
            <a:pPr algn="r"/>
            <a:r>
              <a:rPr lang="en-US" sz="1000" dirty="0" smtClean="0">
                <a:solidFill>
                  <a:schemeClr val="accent1"/>
                </a:solidFill>
              </a:rPr>
              <a:t>Stars</a:t>
            </a:r>
            <a:endParaRPr lang="en-US" sz="1000" dirty="0">
              <a:solidFill>
                <a:schemeClr val="accent1"/>
              </a:solidFill>
            </a:endParaRPr>
          </a:p>
        </p:txBody>
      </p:sp>
      <p:sp>
        <p:nvSpPr>
          <p:cNvPr id="44" name="ZoneTexte 43"/>
          <p:cNvSpPr txBox="1"/>
          <p:nvPr/>
        </p:nvSpPr>
        <p:spPr>
          <a:xfrm>
            <a:off x="3836896" y="1508645"/>
            <a:ext cx="1003801" cy="246221"/>
          </a:xfrm>
          <a:prstGeom prst="rect">
            <a:avLst/>
          </a:prstGeom>
          <a:noFill/>
        </p:spPr>
        <p:txBody>
          <a:bodyPr wrap="none" rtlCol="0">
            <a:spAutoFit/>
          </a:bodyPr>
          <a:lstStyle/>
          <a:p>
            <a:r>
              <a:rPr lang="en-US" sz="1000" dirty="0">
                <a:solidFill>
                  <a:schemeClr val="accent1"/>
                </a:solidFill>
              </a:rPr>
              <a:t>Question </a:t>
            </a:r>
            <a:r>
              <a:rPr lang="en-US" sz="1000" dirty="0" smtClean="0">
                <a:solidFill>
                  <a:schemeClr val="accent1"/>
                </a:solidFill>
              </a:rPr>
              <a:t>marks</a:t>
            </a:r>
            <a:endParaRPr lang="en-US" sz="1000" dirty="0">
              <a:solidFill>
                <a:schemeClr val="accent1"/>
              </a:solidFill>
            </a:endParaRPr>
          </a:p>
        </p:txBody>
      </p:sp>
      <p:sp>
        <p:nvSpPr>
          <p:cNvPr id="51" name="Pentagone 50"/>
          <p:cNvSpPr/>
          <p:nvPr/>
        </p:nvSpPr>
        <p:spPr>
          <a:xfrm>
            <a:off x="3837152" y="5739060"/>
            <a:ext cx="4841803" cy="426378"/>
          </a:xfrm>
          <a:prstGeom prst="homePlate">
            <a:avLst/>
          </a:prstGeom>
          <a:gradFill flip="none"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0800000" scaled="1"/>
            <a:tileRect/>
          </a:gradFill>
        </p:spPr>
        <p:style>
          <a:lnRef idx="1">
            <a:schemeClr val="accent6"/>
          </a:lnRef>
          <a:fillRef idx="3">
            <a:schemeClr val="accent6"/>
          </a:fillRef>
          <a:effectRef idx="2">
            <a:schemeClr val="accent6"/>
          </a:effectRef>
          <a:fontRef idx="minor">
            <a:schemeClr val="lt1"/>
          </a:fontRef>
        </p:style>
        <p:txBody>
          <a:bodyPr rtlCol="0" anchor="ctr"/>
          <a:lstStyle/>
          <a:p>
            <a:pPr algn="r"/>
            <a:r>
              <a:rPr lang="en-US" sz="1400" dirty="0" smtClean="0">
                <a:latin typeface="Arial" pitchFamily="34" charset="0"/>
                <a:cs typeface="Arial" pitchFamily="34" charset="0"/>
              </a:rPr>
              <a:t>Higher market </a:t>
            </a:r>
            <a:r>
              <a:rPr lang="en-US" sz="1400" dirty="0">
                <a:latin typeface="Arial" pitchFamily="34" charset="0"/>
                <a:cs typeface="Arial" pitchFamily="34" charset="0"/>
              </a:rPr>
              <a:t>share</a:t>
            </a:r>
            <a:endParaRPr lang="en-US" sz="1400" dirty="0">
              <a:latin typeface="Arial" pitchFamily="34" charset="0"/>
              <a:cs typeface="Arial" pitchFamily="34" charset="0"/>
            </a:endParaRPr>
          </a:p>
        </p:txBody>
      </p:sp>
      <p:sp>
        <p:nvSpPr>
          <p:cNvPr id="52" name="Pentagone 51"/>
          <p:cNvSpPr/>
          <p:nvPr/>
        </p:nvSpPr>
        <p:spPr>
          <a:xfrm rot="16200000">
            <a:off x="1569016" y="3498202"/>
            <a:ext cx="3888373" cy="426378"/>
          </a:xfrm>
          <a:prstGeom prst="homePlate">
            <a:avLst/>
          </a:prstGeom>
          <a:gradFill flip="none"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0800000" scaled="1"/>
            <a:tileRect/>
          </a:gradFill>
        </p:spPr>
        <p:style>
          <a:lnRef idx="1">
            <a:schemeClr val="accent6"/>
          </a:lnRef>
          <a:fillRef idx="3">
            <a:schemeClr val="accent6"/>
          </a:fillRef>
          <a:effectRef idx="2">
            <a:schemeClr val="accent6"/>
          </a:effectRef>
          <a:fontRef idx="minor">
            <a:schemeClr val="lt1"/>
          </a:fontRef>
        </p:style>
        <p:txBody>
          <a:bodyPr rtlCol="0" anchor="ctr"/>
          <a:lstStyle/>
          <a:p>
            <a:pPr algn="r"/>
            <a:r>
              <a:rPr lang="en-US" sz="1400" dirty="0">
                <a:latin typeface="Arial" pitchFamily="34" charset="0"/>
                <a:cs typeface="Arial" pitchFamily="34" charset="0"/>
              </a:rPr>
              <a:t>Higher market growth</a:t>
            </a:r>
            <a:endParaRPr lang="en-US" sz="1400" dirty="0">
              <a:latin typeface="Arial" pitchFamily="34" charset="0"/>
              <a:cs typeface="Arial" pitchFamily="34" charset="0"/>
            </a:endParaRPr>
          </a:p>
        </p:txBody>
      </p:sp>
      <p:grpSp>
        <p:nvGrpSpPr>
          <p:cNvPr id="61" name="Groupe 60"/>
          <p:cNvGrpSpPr/>
          <p:nvPr/>
        </p:nvGrpSpPr>
        <p:grpSpPr>
          <a:xfrm>
            <a:off x="250825" y="1775619"/>
            <a:ext cx="2664991" cy="1357313"/>
            <a:chOff x="250825" y="1775619"/>
            <a:chExt cx="2664991" cy="1357313"/>
          </a:xfrm>
        </p:grpSpPr>
        <p:sp>
          <p:nvSpPr>
            <p:cNvPr id="55" name="Rectangle 7"/>
            <p:cNvSpPr>
              <a:spLocks noChangeArrowheads="1"/>
            </p:cNvSpPr>
            <p:nvPr/>
          </p:nvSpPr>
          <p:spPr bwMode="gray">
            <a:xfrm>
              <a:off x="250825" y="177561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a:solidFill>
                    <a:schemeClr val="accent1"/>
                  </a:solidFill>
                  <a:cs typeface="Arial" pitchFamily="34" charset="0"/>
                </a:rPr>
                <a:t>Box 1</a:t>
              </a:r>
            </a:p>
          </p:txBody>
        </p:sp>
        <p:sp>
          <p:nvSpPr>
            <p:cNvPr id="56" name="Rectangle 3"/>
            <p:cNvSpPr>
              <a:spLocks noChangeArrowheads="1"/>
            </p:cNvSpPr>
            <p:nvPr/>
          </p:nvSpPr>
          <p:spPr bwMode="gray">
            <a:xfrm>
              <a:off x="250825" y="220741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grpSp>
        <p:nvGrpSpPr>
          <p:cNvPr id="62" name="Groupe 61"/>
          <p:cNvGrpSpPr/>
          <p:nvPr/>
        </p:nvGrpSpPr>
        <p:grpSpPr>
          <a:xfrm>
            <a:off x="250825" y="3374738"/>
            <a:ext cx="2664991" cy="1357313"/>
            <a:chOff x="250825" y="3439839"/>
            <a:chExt cx="2664991" cy="1357313"/>
          </a:xfrm>
        </p:grpSpPr>
        <p:sp>
          <p:nvSpPr>
            <p:cNvPr id="57" name="Rectangle 7"/>
            <p:cNvSpPr>
              <a:spLocks noChangeArrowheads="1"/>
            </p:cNvSpPr>
            <p:nvPr/>
          </p:nvSpPr>
          <p:spPr bwMode="gray">
            <a:xfrm>
              <a:off x="250825" y="3439839"/>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2</a:t>
              </a:r>
              <a:endParaRPr lang="en-GB" sz="1600" b="1" dirty="0">
                <a:solidFill>
                  <a:schemeClr val="accent1"/>
                </a:solidFill>
                <a:cs typeface="Arial" pitchFamily="34" charset="0"/>
              </a:endParaRPr>
            </a:p>
          </p:txBody>
        </p:sp>
        <p:sp>
          <p:nvSpPr>
            <p:cNvPr id="58" name="Rectangle 3"/>
            <p:cNvSpPr>
              <a:spLocks noChangeArrowheads="1"/>
            </p:cNvSpPr>
            <p:nvPr/>
          </p:nvSpPr>
          <p:spPr bwMode="gray">
            <a:xfrm>
              <a:off x="250825" y="3871639"/>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grpSp>
        <p:nvGrpSpPr>
          <p:cNvPr id="63" name="Groupe 62"/>
          <p:cNvGrpSpPr/>
          <p:nvPr/>
        </p:nvGrpSpPr>
        <p:grpSpPr>
          <a:xfrm>
            <a:off x="250825" y="4973857"/>
            <a:ext cx="2664991" cy="1357313"/>
            <a:chOff x="250825" y="4973857"/>
            <a:chExt cx="2664991" cy="1357313"/>
          </a:xfrm>
        </p:grpSpPr>
        <p:sp>
          <p:nvSpPr>
            <p:cNvPr id="59" name="Rectangle 7"/>
            <p:cNvSpPr>
              <a:spLocks noChangeArrowheads="1"/>
            </p:cNvSpPr>
            <p:nvPr/>
          </p:nvSpPr>
          <p:spPr bwMode="gray">
            <a:xfrm>
              <a:off x="250825" y="4973857"/>
              <a:ext cx="2664991" cy="395288"/>
            </a:xfrm>
            <a:prstGeom prst="rect">
              <a:avLst/>
            </a:prstGeom>
            <a:gradFill rotWithShape="1">
              <a:gsLst>
                <a:gs pos="0">
                  <a:schemeClr val="folHlink"/>
                </a:gs>
                <a:gs pos="50000">
                  <a:schemeClr val="folHlink">
                    <a:gamma/>
                    <a:tint val="60784"/>
                    <a:invGamma/>
                  </a:schemeClr>
                </a:gs>
                <a:gs pos="100000">
                  <a:schemeClr val="folHlink"/>
                </a:gs>
              </a:gsLst>
              <a:lin ang="5400000" scaled="1"/>
            </a:gradFill>
            <a:ln w="12700"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lIns="0" tIns="0" rIns="0" bIns="0" anchor="ctr"/>
            <a:lstStyle/>
            <a:p>
              <a:pPr algn="ctr" defTabSz="801688" eaLnBrk="0" hangingPunct="0"/>
              <a:r>
                <a:rPr lang="en-GB" sz="1600" b="1" dirty="0">
                  <a:solidFill>
                    <a:schemeClr val="accent1"/>
                  </a:solidFill>
                  <a:cs typeface="Arial" pitchFamily="34" charset="0"/>
                </a:rPr>
                <a:t>Box </a:t>
              </a:r>
              <a:r>
                <a:rPr lang="en-GB" sz="1600" b="1" dirty="0" smtClean="0">
                  <a:solidFill>
                    <a:schemeClr val="accent1"/>
                  </a:solidFill>
                  <a:cs typeface="Arial" pitchFamily="34" charset="0"/>
                </a:rPr>
                <a:t>3</a:t>
              </a:r>
              <a:endParaRPr lang="en-GB" sz="1600" b="1" dirty="0">
                <a:solidFill>
                  <a:schemeClr val="accent1"/>
                </a:solidFill>
                <a:cs typeface="Arial" pitchFamily="34" charset="0"/>
              </a:endParaRPr>
            </a:p>
          </p:txBody>
        </p:sp>
        <p:sp>
          <p:nvSpPr>
            <p:cNvPr id="60" name="Rectangle 3"/>
            <p:cNvSpPr>
              <a:spLocks noChangeArrowheads="1"/>
            </p:cNvSpPr>
            <p:nvPr/>
          </p:nvSpPr>
          <p:spPr bwMode="gray">
            <a:xfrm>
              <a:off x="250825" y="5405657"/>
              <a:ext cx="2664991" cy="925513"/>
            </a:xfrm>
            <a:prstGeom prst="rect">
              <a:avLst/>
            </a:prstGeom>
            <a:solidFill>
              <a:schemeClr val="bg1"/>
            </a:solidFill>
            <a:ln w="12700">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square" lIns="36000" tIns="72000" rIns="36000" bIns="72000">
              <a:spAutoFit/>
            </a:bodyPr>
            <a:lstStyle/>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r>
                <a:rPr lang="en-GB" sz="1200">
                  <a:cs typeface="Arial" pitchFamily="34" charset="0"/>
                </a:rPr>
                <a:t>Your own text goes here</a:t>
              </a: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a:p>
              <a:pPr marL="266700" indent="-266700" defTabSz="914400">
                <a:lnSpc>
                  <a:spcPct val="90000"/>
                </a:lnSpc>
                <a:spcAft>
                  <a:spcPct val="20000"/>
                </a:spcAft>
                <a:buClr>
                  <a:srgbClr val="292929"/>
                </a:buClr>
                <a:buFont typeface="Wingdings" pitchFamily="2" charset="2"/>
                <a:buChar char="§"/>
              </a:pPr>
              <a:endParaRPr lang="en-GB" sz="1200">
                <a:cs typeface="Arial" pitchFamily="34" charset="0"/>
              </a:endParaRPr>
            </a:p>
          </p:txBody>
        </p:sp>
      </p:grpSp>
      <p:sp>
        <p:nvSpPr>
          <p:cNvPr id="64" name="Oval 17"/>
          <p:cNvSpPr>
            <a:spLocks noChangeArrowheads="1"/>
          </p:cNvSpPr>
          <p:nvPr/>
        </p:nvSpPr>
        <p:spPr bwMode="auto">
          <a:xfrm>
            <a:off x="4005641" y="2425700"/>
            <a:ext cx="228600" cy="228600"/>
          </a:xfrm>
          <a:prstGeom prst="ellipse">
            <a:avLst/>
          </a:prstGeom>
          <a:solidFill>
            <a:schemeClr val="accent1">
              <a:lumMod val="60000"/>
              <a:lumOff val="40000"/>
            </a:schemeClr>
          </a:solidFill>
          <a:ln w="9525">
            <a:solidFill>
              <a:schemeClr val="tx2">
                <a:lumMod val="75000"/>
                <a:lumOff val="25000"/>
              </a:schemeClr>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65" name="Oval 18"/>
          <p:cNvSpPr>
            <a:spLocks noChangeArrowheads="1"/>
          </p:cNvSpPr>
          <p:nvPr/>
        </p:nvSpPr>
        <p:spPr bwMode="auto">
          <a:xfrm>
            <a:off x="5014670" y="2984500"/>
            <a:ext cx="457200" cy="457200"/>
          </a:xfrm>
          <a:prstGeom prst="ellipse">
            <a:avLst/>
          </a:prstGeom>
          <a:solidFill>
            <a:schemeClr val="accent1">
              <a:lumMod val="60000"/>
              <a:lumOff val="40000"/>
            </a:schemeClr>
          </a:solidFill>
          <a:ln w="9525">
            <a:solidFill>
              <a:schemeClr val="tx2">
                <a:lumMod val="75000"/>
                <a:lumOff val="25000"/>
              </a:schemeClr>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66" name="Oval 19"/>
          <p:cNvSpPr>
            <a:spLocks noChangeArrowheads="1"/>
          </p:cNvSpPr>
          <p:nvPr/>
        </p:nvSpPr>
        <p:spPr bwMode="auto">
          <a:xfrm>
            <a:off x="7910270" y="2273300"/>
            <a:ext cx="152400" cy="152400"/>
          </a:xfrm>
          <a:prstGeom prst="ellipse">
            <a:avLst/>
          </a:prstGeom>
          <a:solidFill>
            <a:schemeClr val="accent1"/>
          </a:solidFill>
          <a:ln w="9525">
            <a:solidFill>
              <a:schemeClr val="tx1"/>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67" name="Oval 20"/>
          <p:cNvSpPr>
            <a:spLocks noChangeArrowheads="1"/>
          </p:cNvSpPr>
          <p:nvPr/>
        </p:nvSpPr>
        <p:spPr bwMode="auto">
          <a:xfrm>
            <a:off x="7072070" y="2828132"/>
            <a:ext cx="304800" cy="304800"/>
          </a:xfrm>
          <a:prstGeom prst="ellipse">
            <a:avLst/>
          </a:prstGeom>
          <a:solidFill>
            <a:schemeClr val="accent1"/>
          </a:solidFill>
          <a:ln w="9525">
            <a:solidFill>
              <a:schemeClr val="tx1"/>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68" name="Oval 21"/>
          <p:cNvSpPr>
            <a:spLocks noChangeArrowheads="1"/>
          </p:cNvSpPr>
          <p:nvPr/>
        </p:nvSpPr>
        <p:spPr bwMode="auto">
          <a:xfrm>
            <a:off x="6462470" y="3213100"/>
            <a:ext cx="304800" cy="304800"/>
          </a:xfrm>
          <a:prstGeom prst="ellipse">
            <a:avLst/>
          </a:prstGeom>
          <a:solidFill>
            <a:schemeClr val="accent1"/>
          </a:solidFill>
          <a:ln w="9525">
            <a:solidFill>
              <a:schemeClr val="tx1"/>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69" name="Oval 22"/>
          <p:cNvSpPr>
            <a:spLocks noChangeArrowheads="1"/>
          </p:cNvSpPr>
          <p:nvPr/>
        </p:nvSpPr>
        <p:spPr bwMode="auto">
          <a:xfrm>
            <a:off x="4423259" y="4561901"/>
            <a:ext cx="609600" cy="609600"/>
          </a:xfrm>
          <a:prstGeom prst="ellipse">
            <a:avLst/>
          </a:prstGeom>
          <a:solidFill>
            <a:schemeClr val="tx2">
              <a:lumMod val="25000"/>
              <a:lumOff val="75000"/>
            </a:schemeClr>
          </a:solidFill>
          <a:ln w="9525">
            <a:solidFill>
              <a:schemeClr val="accent1">
                <a:lumMod val="60000"/>
                <a:lumOff val="40000"/>
              </a:schemeClr>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70" name="Oval 23"/>
          <p:cNvSpPr>
            <a:spLocks noChangeArrowheads="1"/>
          </p:cNvSpPr>
          <p:nvPr/>
        </p:nvSpPr>
        <p:spPr bwMode="auto">
          <a:xfrm>
            <a:off x="4786070" y="3822700"/>
            <a:ext cx="381000" cy="381000"/>
          </a:xfrm>
          <a:prstGeom prst="ellipse">
            <a:avLst/>
          </a:prstGeom>
          <a:solidFill>
            <a:schemeClr val="tx2">
              <a:lumMod val="25000"/>
              <a:lumOff val="75000"/>
            </a:schemeClr>
          </a:solidFill>
          <a:ln w="9525">
            <a:solidFill>
              <a:schemeClr val="accent1">
                <a:lumMod val="60000"/>
                <a:lumOff val="40000"/>
              </a:schemeClr>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71" name="Oval 24"/>
          <p:cNvSpPr>
            <a:spLocks noChangeArrowheads="1"/>
          </p:cNvSpPr>
          <p:nvPr/>
        </p:nvSpPr>
        <p:spPr bwMode="auto">
          <a:xfrm>
            <a:off x="6310070" y="4508500"/>
            <a:ext cx="152400" cy="152400"/>
          </a:xfrm>
          <a:prstGeom prst="ellipse">
            <a:avLst/>
          </a:prstGeom>
          <a:solidFill>
            <a:schemeClr val="accent1">
              <a:lumMod val="60000"/>
              <a:lumOff val="40000"/>
            </a:schemeClr>
          </a:solidFill>
          <a:ln w="9525">
            <a:solidFill>
              <a:schemeClr val="tx2">
                <a:lumMod val="75000"/>
                <a:lumOff val="25000"/>
              </a:schemeClr>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72" name="Oval 25"/>
          <p:cNvSpPr>
            <a:spLocks noChangeArrowheads="1"/>
          </p:cNvSpPr>
          <p:nvPr/>
        </p:nvSpPr>
        <p:spPr bwMode="auto">
          <a:xfrm>
            <a:off x="6995870" y="3822700"/>
            <a:ext cx="228600" cy="228600"/>
          </a:xfrm>
          <a:prstGeom prst="ellipse">
            <a:avLst/>
          </a:prstGeom>
          <a:solidFill>
            <a:schemeClr val="accent1">
              <a:lumMod val="60000"/>
              <a:lumOff val="40000"/>
            </a:schemeClr>
          </a:solidFill>
          <a:ln w="9525">
            <a:solidFill>
              <a:schemeClr val="tx2">
                <a:lumMod val="75000"/>
                <a:lumOff val="25000"/>
              </a:schemeClr>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73" name="Oval 26"/>
          <p:cNvSpPr>
            <a:spLocks noChangeArrowheads="1"/>
          </p:cNvSpPr>
          <p:nvPr/>
        </p:nvSpPr>
        <p:spPr bwMode="auto">
          <a:xfrm>
            <a:off x="7986470" y="4051300"/>
            <a:ext cx="381000" cy="381000"/>
          </a:xfrm>
          <a:prstGeom prst="ellipse">
            <a:avLst/>
          </a:prstGeom>
          <a:solidFill>
            <a:schemeClr val="accent1">
              <a:lumMod val="60000"/>
              <a:lumOff val="40000"/>
            </a:schemeClr>
          </a:solidFill>
          <a:ln w="9525">
            <a:solidFill>
              <a:schemeClr val="tx2">
                <a:lumMod val="75000"/>
                <a:lumOff val="25000"/>
              </a:schemeClr>
            </a:solidFill>
            <a:round/>
            <a:headEnd/>
            <a:tailEnd/>
          </a:ln>
          <a:effectLs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74" name="Freeform 96"/>
          <p:cNvSpPr>
            <a:spLocks/>
          </p:cNvSpPr>
          <p:nvPr/>
        </p:nvSpPr>
        <p:spPr bwMode="auto">
          <a:xfrm>
            <a:off x="8044190" y="1796543"/>
            <a:ext cx="517709" cy="532418"/>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1"/>
          </a:solidFill>
          <a:ln w="3175">
            <a:solidFill>
              <a:schemeClr val="bg2"/>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solidFill>
                <a:schemeClr val="dk1"/>
              </a:solidFill>
              <a:effectLst>
                <a:outerShdw blurRad="38100" dist="38100" dir="2700000" algn="tl">
                  <a:srgbClr val="000000">
                    <a:alpha val="43137"/>
                  </a:srgbClr>
                </a:outerShdw>
              </a:effectLst>
            </a:endParaRPr>
          </a:p>
        </p:txBody>
      </p:sp>
      <p:grpSp>
        <p:nvGrpSpPr>
          <p:cNvPr id="75" name="Groupe 74"/>
          <p:cNvGrpSpPr/>
          <p:nvPr/>
        </p:nvGrpSpPr>
        <p:grpSpPr>
          <a:xfrm>
            <a:off x="3922016" y="1850820"/>
            <a:ext cx="312225" cy="504935"/>
            <a:chOff x="6545876" y="1594672"/>
            <a:chExt cx="1067517" cy="1726406"/>
          </a:xfrm>
          <a:solidFill>
            <a:schemeClr val="bg2"/>
          </a:solidFill>
        </p:grpSpPr>
        <p:sp>
          <p:nvSpPr>
            <p:cNvPr id="76" name="Rectangle 62"/>
            <p:cNvSpPr>
              <a:spLocks noChangeArrowheads="1"/>
            </p:cNvSpPr>
            <p:nvPr/>
          </p:nvSpPr>
          <p:spPr bwMode="auto">
            <a:xfrm>
              <a:off x="6843060" y="2993588"/>
              <a:ext cx="338243" cy="327490"/>
            </a:xfrm>
            <a:prstGeom prst="rect">
              <a:avLst/>
            </a:prstGeom>
            <a:solidFill>
              <a:schemeClr val="bg1"/>
            </a:solidFill>
            <a:ln w="3175">
              <a:solidFill>
                <a:schemeClr val="bg2"/>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sp>
          <p:nvSpPr>
            <p:cNvPr id="77"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1"/>
            </a:solidFill>
            <a:ln w="3175">
              <a:solidFill>
                <a:schemeClr val="bg2"/>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grpSp>
      <p:grpSp>
        <p:nvGrpSpPr>
          <p:cNvPr id="78" name="Groupe 77"/>
          <p:cNvGrpSpPr/>
          <p:nvPr/>
        </p:nvGrpSpPr>
        <p:grpSpPr>
          <a:xfrm>
            <a:off x="7743080" y="5020235"/>
            <a:ext cx="867780" cy="551671"/>
            <a:chOff x="743702" y="3197554"/>
            <a:chExt cx="1236419" cy="786024"/>
          </a:xfrm>
        </p:grpSpPr>
        <p:sp>
          <p:nvSpPr>
            <p:cNvPr id="79" name="Freeform 6"/>
            <p:cNvSpPr>
              <a:spLocks noEditPoints="1"/>
            </p:cNvSpPr>
            <p:nvPr/>
          </p:nvSpPr>
          <p:spPr bwMode="auto">
            <a:xfrm>
              <a:off x="743702" y="3197554"/>
              <a:ext cx="1236419" cy="786024"/>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1"/>
            </a:solidFill>
            <a:ln w="3175">
              <a:solidFill>
                <a:schemeClr val="bg2"/>
              </a:solidFill>
            </a:ln>
            <a:extLst>
              <a:ext uri="{91240B29-F687-4F45-9708-019B960494DF}">
                <a14:hiddenLine xmlns:a14="http://schemas.microsoft.com/office/drawing/2010/main" w="9525">
                  <a:solidFill>
                    <a:srgbClr val="000000"/>
                  </a:solidFill>
                  <a:round/>
                  <a:headEnd/>
                  <a:tailEnd/>
                </a14:hiddenLine>
              </a:ext>
            </a:ex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sp>
          <p:nvSpPr>
            <p:cNvPr id="80" name="Freeform 6"/>
            <p:cNvSpPr>
              <a:spLocks/>
            </p:cNvSpPr>
            <p:nvPr/>
          </p:nvSpPr>
          <p:spPr bwMode="auto">
            <a:xfrm>
              <a:off x="1115077" y="3375042"/>
              <a:ext cx="237615" cy="237959"/>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bg1"/>
            </a:solidFill>
            <a:ln w="3175">
              <a:solidFill>
                <a:schemeClr val="bg2"/>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ln w="9525">
                  <a:solidFill>
                    <a:schemeClr val="bg1"/>
                  </a:solidFill>
                </a:ln>
                <a:effectLst>
                  <a:outerShdw blurRad="38100" dist="38100" dir="2700000" algn="tl">
                    <a:srgbClr val="000000">
                      <a:alpha val="43137"/>
                    </a:srgbClr>
                  </a:outerShdw>
                </a:effectLst>
              </a:endParaRPr>
            </a:p>
          </p:txBody>
        </p:sp>
      </p:grpSp>
      <p:sp>
        <p:nvSpPr>
          <p:cNvPr id="45" name="ZoneTexte 44"/>
          <p:cNvSpPr txBox="1"/>
          <p:nvPr/>
        </p:nvSpPr>
        <p:spPr>
          <a:xfrm>
            <a:off x="3836896" y="5405657"/>
            <a:ext cx="441146" cy="246221"/>
          </a:xfrm>
          <a:prstGeom prst="rect">
            <a:avLst/>
          </a:prstGeom>
          <a:noFill/>
        </p:spPr>
        <p:txBody>
          <a:bodyPr wrap="none" rtlCol="0">
            <a:spAutoFit/>
          </a:bodyPr>
          <a:lstStyle/>
          <a:p>
            <a:r>
              <a:rPr lang="en-US" sz="1000" dirty="0" smtClean="0">
                <a:solidFill>
                  <a:schemeClr val="accent1"/>
                </a:solidFill>
              </a:rPr>
              <a:t>Dogs</a:t>
            </a:r>
            <a:endParaRPr lang="en-US" sz="1000" dirty="0">
              <a:solidFill>
                <a:schemeClr val="accent1"/>
              </a:solidFill>
            </a:endParaRPr>
          </a:p>
        </p:txBody>
      </p:sp>
      <p:sp>
        <p:nvSpPr>
          <p:cNvPr id="46" name="ZoneTexte 45"/>
          <p:cNvSpPr txBox="1"/>
          <p:nvPr/>
        </p:nvSpPr>
        <p:spPr>
          <a:xfrm>
            <a:off x="7955595" y="5405656"/>
            <a:ext cx="723275" cy="246221"/>
          </a:xfrm>
          <a:prstGeom prst="rect">
            <a:avLst/>
          </a:prstGeom>
          <a:noFill/>
        </p:spPr>
        <p:txBody>
          <a:bodyPr wrap="none" rtlCol="0">
            <a:spAutoFit/>
          </a:bodyPr>
          <a:lstStyle/>
          <a:p>
            <a:pPr algn="r"/>
            <a:r>
              <a:rPr lang="en-US" sz="1000" dirty="0" smtClean="0">
                <a:solidFill>
                  <a:schemeClr val="accent1"/>
                </a:solidFill>
              </a:rPr>
              <a:t>Cash cows</a:t>
            </a:r>
            <a:endParaRPr lang="en-US" sz="1000" dirty="0">
              <a:solidFill>
                <a:schemeClr val="accent1"/>
              </a:solidFill>
            </a:endParaRPr>
          </a:p>
        </p:txBody>
      </p:sp>
    </p:spTree>
    <p:extLst>
      <p:ext uri="{BB962C8B-B14F-4D97-AF65-F5344CB8AC3E}">
        <p14:creationId xmlns:p14="http://schemas.microsoft.com/office/powerpoint/2010/main" val="2261406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2113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a:t>
            </a:r>
            <a:r>
              <a:rPr lang="en-US" dirty="0" smtClean="0"/>
              <a:t>Matrix</a:t>
            </a:r>
            <a:endParaRPr lang="en-US" dirty="0"/>
          </a:p>
        </p:txBody>
      </p:sp>
      <p:sp>
        <p:nvSpPr>
          <p:cNvPr id="2" name="Rectangle 1"/>
          <p:cNvSpPr/>
          <p:nvPr/>
        </p:nvSpPr>
        <p:spPr>
          <a:xfrm>
            <a:off x="2593498" y="1556792"/>
            <a:ext cx="1949828" cy="1949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593498" y="3567405"/>
            <a:ext cx="1949828" cy="1949827"/>
          </a:xfrm>
          <a:prstGeom prst="rect">
            <a:avLst/>
          </a:prstGeom>
          <a:solidFill>
            <a:schemeClr val="accent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600673" y="1556792"/>
            <a:ext cx="1949828" cy="1949827"/>
          </a:xfrm>
          <a:prstGeom prst="rect">
            <a:avLst/>
          </a:prstGeom>
          <a:solidFill>
            <a:schemeClr val="accent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600673" y="3567405"/>
            <a:ext cx="1949828" cy="1949827"/>
          </a:xfrm>
          <a:prstGeom prst="rect">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3497" y="5589240"/>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share</a:t>
            </a:r>
            <a:endParaRPr lang="en-US" b="1" dirty="0">
              <a:solidFill>
                <a:schemeClr val="accent1"/>
              </a:solidFill>
              <a:latin typeface="Arial" pitchFamily="34" charset="0"/>
              <a:cs typeface="Arial" pitchFamily="34" charset="0"/>
            </a:endParaRPr>
          </a:p>
        </p:txBody>
      </p:sp>
      <p:grpSp>
        <p:nvGrpSpPr>
          <p:cNvPr id="103" name="Groupe 102"/>
          <p:cNvGrpSpPr/>
          <p:nvPr/>
        </p:nvGrpSpPr>
        <p:grpSpPr>
          <a:xfrm>
            <a:off x="5186203" y="1905424"/>
            <a:ext cx="778767" cy="1259435"/>
            <a:chOff x="6545876" y="1594672"/>
            <a:chExt cx="1067517" cy="1726406"/>
          </a:xfrm>
          <a:solidFill>
            <a:schemeClr val="accent1"/>
          </a:solidFill>
        </p:grpSpPr>
        <p:sp>
          <p:nvSpPr>
            <p:cNvPr id="97" name="Rectangle 62"/>
            <p:cNvSpPr>
              <a:spLocks noChangeArrowheads="1"/>
            </p:cNvSpPr>
            <p:nvPr/>
          </p:nvSpPr>
          <p:spPr bwMode="auto">
            <a:xfrm>
              <a:off x="6843060" y="2993588"/>
              <a:ext cx="338243" cy="327490"/>
            </a:xfrm>
            <a:prstGeom prst="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98"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sp>
        <p:nvSpPr>
          <p:cNvPr id="1034" name="Freeform 96"/>
          <p:cNvSpPr>
            <a:spLocks/>
          </p:cNvSpPr>
          <p:nvPr/>
        </p:nvSpPr>
        <p:spPr bwMode="auto">
          <a:xfrm>
            <a:off x="2919337" y="1864189"/>
            <a:ext cx="1298149" cy="1335031"/>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137"/>
          <p:cNvSpPr>
            <a:spLocks/>
          </p:cNvSpPr>
          <p:nvPr/>
        </p:nvSpPr>
        <p:spPr bwMode="auto">
          <a:xfrm>
            <a:off x="2744788" y="3838575"/>
            <a:ext cx="1631950" cy="1587500"/>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rot="16200000">
            <a:off x="328052" y="3355905"/>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growth</a:t>
            </a:r>
            <a:endParaRPr lang="en-US" b="1" dirty="0">
              <a:solidFill>
                <a:schemeClr val="accent1"/>
              </a:solidFill>
              <a:latin typeface="Arial" pitchFamily="34" charset="0"/>
              <a:cs typeface="Arial" pitchFamily="34" charset="0"/>
            </a:endParaRPr>
          </a:p>
        </p:txBody>
      </p:sp>
      <p:sp>
        <p:nvSpPr>
          <p:cNvPr id="24" name="Rectangle 23"/>
          <p:cNvSpPr/>
          <p:nvPr/>
        </p:nvSpPr>
        <p:spPr>
          <a:xfrm rot="5400000">
            <a:off x="5788915" y="236152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25" name="Rectangle 24"/>
          <p:cNvSpPr/>
          <p:nvPr/>
        </p:nvSpPr>
        <p:spPr>
          <a:xfrm rot="5400000">
            <a:off x="5788915" y="4373042"/>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27" name="Rectangle 26"/>
          <p:cNvSpPr/>
          <p:nvPr/>
        </p:nvSpPr>
        <p:spPr>
          <a:xfrm>
            <a:off x="2699792" y="1598935"/>
            <a:ext cx="1949828" cy="338554"/>
          </a:xfrm>
          <a:prstGeom prst="rect">
            <a:avLst/>
          </a:prstGeom>
        </p:spPr>
        <p:txBody>
          <a:bodyPr wrap="square">
            <a:spAutoFit/>
          </a:bodyPr>
          <a:lstStyle/>
          <a:p>
            <a:pPr algn="ctr"/>
            <a:r>
              <a:rPr lang="en-US" sz="1600" b="1" dirty="0" smtClean="0">
                <a:solidFill>
                  <a:schemeClr val="bg1"/>
                </a:solidFill>
                <a:latin typeface="Arial" pitchFamily="34" charset="0"/>
                <a:cs typeface="Arial" pitchFamily="34" charset="0"/>
              </a:rPr>
              <a:t>Prioritize</a:t>
            </a:r>
            <a:endParaRPr lang="en-US" sz="1600" b="1" dirty="0">
              <a:solidFill>
                <a:schemeClr val="bg1"/>
              </a:solidFill>
              <a:latin typeface="Arial" pitchFamily="34" charset="0"/>
              <a:cs typeface="Arial" pitchFamily="34" charset="0"/>
            </a:endParaRPr>
          </a:p>
        </p:txBody>
      </p:sp>
      <p:sp>
        <p:nvSpPr>
          <p:cNvPr id="28" name="Rectangle 27"/>
          <p:cNvSpPr/>
          <p:nvPr/>
        </p:nvSpPr>
        <p:spPr>
          <a:xfrm>
            <a:off x="4814001" y="1598935"/>
            <a:ext cx="1949828" cy="338554"/>
          </a:xfrm>
          <a:prstGeom prst="rect">
            <a:avLst/>
          </a:prstGeom>
        </p:spPr>
        <p:txBody>
          <a:bodyPr wrap="square">
            <a:spAutoFit/>
          </a:bodyPr>
          <a:lstStyle/>
          <a:p>
            <a:pPr algn="ctr"/>
            <a:r>
              <a:rPr lang="en-US" sz="1600" b="1" dirty="0" smtClean="0">
                <a:solidFill>
                  <a:schemeClr val="bg1"/>
                </a:solidFill>
                <a:latin typeface="Arial" pitchFamily="34" charset="0"/>
                <a:cs typeface="Arial" pitchFamily="34" charset="0"/>
              </a:rPr>
              <a:t>Divest</a:t>
            </a:r>
            <a:endParaRPr lang="en-US" sz="1600" b="1" dirty="0">
              <a:solidFill>
                <a:schemeClr val="bg1"/>
              </a:solidFill>
              <a:latin typeface="Arial" pitchFamily="34" charset="0"/>
              <a:cs typeface="Arial" pitchFamily="34" charset="0"/>
            </a:endParaRPr>
          </a:p>
        </p:txBody>
      </p:sp>
      <p:sp>
        <p:nvSpPr>
          <p:cNvPr id="29" name="Rectangle 28"/>
          <p:cNvSpPr/>
          <p:nvPr/>
        </p:nvSpPr>
        <p:spPr>
          <a:xfrm>
            <a:off x="4876001" y="3771606"/>
            <a:ext cx="1949828" cy="338554"/>
          </a:xfrm>
          <a:prstGeom prst="rect">
            <a:avLst/>
          </a:prstGeom>
        </p:spPr>
        <p:txBody>
          <a:bodyPr wrap="square">
            <a:spAutoFit/>
          </a:bodyPr>
          <a:lstStyle/>
          <a:p>
            <a:pPr algn="ctr"/>
            <a:r>
              <a:rPr lang="en-US" sz="1600" b="1" dirty="0" smtClean="0">
                <a:solidFill>
                  <a:schemeClr val="bg1"/>
                </a:solidFill>
                <a:latin typeface="Arial" pitchFamily="34" charset="0"/>
                <a:cs typeface="Arial" pitchFamily="34" charset="0"/>
              </a:rPr>
              <a:t>Kill</a:t>
            </a:r>
            <a:endParaRPr lang="en-US" sz="1600" b="1" dirty="0">
              <a:solidFill>
                <a:schemeClr val="bg1"/>
              </a:solidFill>
              <a:latin typeface="Arial" pitchFamily="34" charset="0"/>
              <a:cs typeface="Arial" pitchFamily="34" charset="0"/>
            </a:endParaRPr>
          </a:p>
        </p:txBody>
      </p:sp>
      <p:sp>
        <p:nvSpPr>
          <p:cNvPr id="30" name="Rectangle 29"/>
          <p:cNvSpPr/>
          <p:nvPr/>
        </p:nvSpPr>
        <p:spPr>
          <a:xfrm>
            <a:off x="3093997" y="3747533"/>
            <a:ext cx="1949828" cy="338554"/>
          </a:xfrm>
          <a:prstGeom prst="rect">
            <a:avLst/>
          </a:prstGeom>
        </p:spPr>
        <p:txBody>
          <a:bodyPr wrap="square">
            <a:spAutoFit/>
          </a:bodyPr>
          <a:lstStyle/>
          <a:p>
            <a:pPr algn="ctr"/>
            <a:r>
              <a:rPr lang="en-US" sz="1600" b="1" dirty="0" smtClean="0">
                <a:solidFill>
                  <a:schemeClr val="bg1"/>
                </a:solidFill>
                <a:latin typeface="Arial" pitchFamily="34" charset="0"/>
                <a:cs typeface="Arial" pitchFamily="34" charset="0"/>
              </a:rPr>
              <a:t>Invest</a:t>
            </a:r>
            <a:endParaRPr lang="en-US" sz="1600" b="1" dirty="0">
              <a:solidFill>
                <a:schemeClr val="bg1"/>
              </a:solidFill>
              <a:latin typeface="Arial" pitchFamily="34" charset="0"/>
              <a:cs typeface="Arial" pitchFamily="34" charset="0"/>
            </a:endParaRPr>
          </a:p>
        </p:txBody>
      </p:sp>
      <p:sp>
        <p:nvSpPr>
          <p:cNvPr id="32" name="Freeform 136"/>
          <p:cNvSpPr>
            <a:spLocks/>
          </p:cNvSpPr>
          <p:nvPr/>
        </p:nvSpPr>
        <p:spPr bwMode="auto">
          <a:xfrm>
            <a:off x="4924788" y="3916810"/>
            <a:ext cx="1203179" cy="117040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accent1"/>
          </a:solidFill>
          <a:ln>
            <a:solidFill>
              <a:schemeClr val="tx2"/>
            </a:solid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8" name="Connecteur droit avec flèche 7"/>
          <p:cNvCxnSpPr/>
          <p:nvPr/>
        </p:nvCxnSpPr>
        <p:spPr>
          <a:xfrm flipH="1">
            <a:off x="4259760" y="1768212"/>
            <a:ext cx="784065"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11" name="Groupe 10"/>
          <p:cNvGrpSpPr/>
          <p:nvPr/>
        </p:nvGrpSpPr>
        <p:grpSpPr>
          <a:xfrm>
            <a:off x="6115928" y="1768212"/>
            <a:ext cx="1776824" cy="0"/>
            <a:chOff x="6115928" y="1768212"/>
            <a:chExt cx="1776824" cy="0"/>
          </a:xfrm>
        </p:grpSpPr>
        <p:cxnSp>
          <p:nvCxnSpPr>
            <p:cNvPr id="40" name="Connecteur droit avec flèche 39"/>
            <p:cNvCxnSpPr/>
            <p:nvPr/>
          </p:nvCxnSpPr>
          <p:spPr>
            <a:xfrm>
              <a:off x="6115928" y="1768212"/>
              <a:ext cx="1624424"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a:off x="6550501" y="1768212"/>
              <a:ext cx="1342251" cy="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grpSp>
        <p:nvGrpSpPr>
          <p:cNvPr id="45" name="Groupe 44"/>
          <p:cNvGrpSpPr/>
          <p:nvPr/>
        </p:nvGrpSpPr>
        <p:grpSpPr>
          <a:xfrm>
            <a:off x="6127967" y="3940883"/>
            <a:ext cx="1776824" cy="0"/>
            <a:chOff x="6115928" y="1768212"/>
            <a:chExt cx="1776824" cy="0"/>
          </a:xfrm>
        </p:grpSpPr>
        <p:cxnSp>
          <p:nvCxnSpPr>
            <p:cNvPr id="46" name="Connecteur droit avec flèche 45"/>
            <p:cNvCxnSpPr/>
            <p:nvPr/>
          </p:nvCxnSpPr>
          <p:spPr>
            <a:xfrm>
              <a:off x="6115928" y="1768212"/>
              <a:ext cx="1624424"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6550501" y="1768212"/>
              <a:ext cx="1342251" cy="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cxnSp>
        <p:nvCxnSpPr>
          <p:cNvPr id="48" name="Connecteur droit avec flèche 47"/>
          <p:cNvCxnSpPr/>
          <p:nvPr/>
        </p:nvCxnSpPr>
        <p:spPr>
          <a:xfrm>
            <a:off x="3589184" y="3199220"/>
            <a:ext cx="1" cy="640519"/>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2585849"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52" name="Rectangle 51"/>
          <p:cNvSpPr/>
          <p:nvPr/>
        </p:nvSpPr>
        <p:spPr>
          <a:xfrm>
            <a:off x="4600673" y="118746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43" name="Freeform 6"/>
          <p:cNvSpPr>
            <a:spLocks noEditPoints="1"/>
          </p:cNvSpPr>
          <p:nvPr/>
        </p:nvSpPr>
        <p:spPr bwMode="auto">
          <a:xfrm>
            <a:off x="2654300" y="4086087"/>
            <a:ext cx="1812926" cy="1152525"/>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accent1"/>
          </a:solidFill>
          <a:ln>
            <a:solidFill>
              <a:schemeClr val="tx2"/>
            </a:solid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Freeform 6"/>
          <p:cNvSpPr>
            <a:spLocks/>
          </p:cNvSpPr>
          <p:nvPr/>
        </p:nvSpPr>
        <p:spPr bwMode="auto">
          <a:xfrm>
            <a:off x="3198836" y="4346333"/>
            <a:ext cx="348408" cy="348912"/>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08427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ZoneTexte 61"/>
          <p:cNvSpPr txBox="1"/>
          <p:nvPr/>
        </p:nvSpPr>
        <p:spPr>
          <a:xfrm>
            <a:off x="8820472" y="2505980"/>
            <a:ext cx="183600" cy="184666"/>
          </a:xfrm>
          <a:prstGeom prst="rect">
            <a:avLst/>
          </a:prstGeom>
          <a:solidFill>
            <a:schemeClr val="bg1"/>
          </a:solidFill>
        </p:spPr>
        <p:txBody>
          <a:bodyPr wrap="none" lIns="0" tIns="0" rIns="0" bIns="0" rtlCol="0">
            <a:noAutofit/>
          </a:bodyPr>
          <a:lstStyle>
            <a:defPPr>
              <a:defRPr lang="fr-FR"/>
            </a:defPPr>
            <a:lvl1pPr algn="ctr">
              <a:defRPr sz="1200">
                <a:solidFill>
                  <a:schemeClr val="bg1"/>
                </a:solidFill>
              </a:defRPr>
            </a:lvl1pPr>
          </a:lstStyle>
          <a:p>
            <a:r>
              <a:rPr lang="en-US" dirty="0">
                <a:solidFill>
                  <a:schemeClr val="accent1"/>
                </a:solidFill>
              </a:rPr>
              <a:t>-</a:t>
            </a:r>
          </a:p>
        </p:txBody>
      </p:sp>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Matrix - </a:t>
            </a:r>
            <a:r>
              <a:rPr lang="en-US" dirty="0" smtClean="0">
                <a:solidFill>
                  <a:schemeClr val="bg2"/>
                </a:solidFill>
              </a:rPr>
              <a:t>Stars</a:t>
            </a:r>
            <a:endParaRPr lang="en-US" dirty="0">
              <a:solidFill>
                <a:schemeClr val="bg2"/>
              </a:solidFill>
            </a:endParaRPr>
          </a:p>
        </p:txBody>
      </p:sp>
      <p:sp>
        <p:nvSpPr>
          <p:cNvPr id="2" name="Rectangle 1"/>
          <p:cNvSpPr/>
          <p:nvPr/>
        </p:nvSpPr>
        <p:spPr>
          <a:xfrm>
            <a:off x="2593497" y="1560228"/>
            <a:ext cx="3957005" cy="3957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3497" y="5589240"/>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share</a:t>
            </a:r>
            <a:endParaRPr lang="en-US" b="1" dirty="0">
              <a:solidFill>
                <a:schemeClr val="accent1"/>
              </a:solidFill>
              <a:latin typeface="Arial" pitchFamily="34" charset="0"/>
              <a:cs typeface="Arial" pitchFamily="34" charset="0"/>
            </a:endParaRPr>
          </a:p>
        </p:txBody>
      </p:sp>
      <p:sp>
        <p:nvSpPr>
          <p:cNvPr id="1034" name="Freeform 96"/>
          <p:cNvSpPr>
            <a:spLocks/>
          </p:cNvSpPr>
          <p:nvPr/>
        </p:nvSpPr>
        <p:spPr bwMode="auto">
          <a:xfrm>
            <a:off x="2699918" y="1686181"/>
            <a:ext cx="401282" cy="412683"/>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1"/>
          </a:solidFill>
          <a:ln w="9525">
            <a:noFill/>
            <a:round/>
            <a:headEnd/>
            <a:tailE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137"/>
          <p:cNvSpPr>
            <a:spLocks/>
          </p:cNvSpPr>
          <p:nvPr/>
        </p:nvSpPr>
        <p:spPr bwMode="auto">
          <a:xfrm>
            <a:off x="2744788" y="3838575"/>
            <a:ext cx="1631950" cy="1587500"/>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rot="16200000">
            <a:off x="328052" y="3355905"/>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growth</a:t>
            </a:r>
            <a:endParaRPr lang="en-US" b="1" dirty="0">
              <a:solidFill>
                <a:schemeClr val="accent1"/>
              </a:solidFill>
              <a:latin typeface="Arial" pitchFamily="34" charset="0"/>
              <a:cs typeface="Arial" pitchFamily="34" charset="0"/>
            </a:endParaRPr>
          </a:p>
        </p:txBody>
      </p:sp>
      <p:sp>
        <p:nvSpPr>
          <p:cNvPr id="24" name="Rectangle 23"/>
          <p:cNvSpPr/>
          <p:nvPr/>
        </p:nvSpPr>
        <p:spPr>
          <a:xfrm rot="5400000">
            <a:off x="5788915" y="3369071"/>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51" name="Rectangle 50"/>
          <p:cNvSpPr/>
          <p:nvPr/>
        </p:nvSpPr>
        <p:spPr>
          <a:xfrm>
            <a:off x="3597086"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grpSp>
        <p:nvGrpSpPr>
          <p:cNvPr id="50" name="Groupe 49"/>
          <p:cNvGrpSpPr/>
          <p:nvPr/>
        </p:nvGrpSpPr>
        <p:grpSpPr>
          <a:xfrm>
            <a:off x="7380312" y="1560228"/>
            <a:ext cx="1368152" cy="1364716"/>
            <a:chOff x="7380312" y="1560228"/>
            <a:chExt cx="1368152" cy="1364716"/>
          </a:xfrm>
        </p:grpSpPr>
        <p:sp>
          <p:nvSpPr>
            <p:cNvPr id="53" name="Rectangle 52"/>
            <p:cNvSpPr/>
            <p:nvPr/>
          </p:nvSpPr>
          <p:spPr>
            <a:xfrm>
              <a:off x="7380312" y="2269370"/>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8092890" y="1560228"/>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8092890" y="2269370"/>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380312" y="1561384"/>
              <a:ext cx="655574" cy="655574"/>
            </a:xfrm>
            <a:prstGeom prst="rect">
              <a:avLst/>
            </a:prstGeom>
            <a:solidFill>
              <a:schemeClr val="accent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Rectangle 56"/>
          <p:cNvSpPr/>
          <p:nvPr/>
        </p:nvSpPr>
        <p:spPr>
          <a:xfrm>
            <a:off x="7380312" y="1333625"/>
            <a:ext cx="655574" cy="165100"/>
          </a:xfrm>
          <a:prstGeom prst="rect">
            <a:avLst/>
          </a:prstGeom>
          <a:solidFill>
            <a:schemeClr val="accent1"/>
          </a:solidFill>
        </p:spPr>
        <p:txBody>
          <a:bodyPr wrap="none" lIns="0" tIns="0" rIns="0" bIns="0" rtlCol="0">
            <a:noAutofit/>
          </a:bodyPr>
          <a:lstStyle/>
          <a:p>
            <a:pPr algn="ctr"/>
            <a:r>
              <a:rPr lang="en-US" sz="1200" dirty="0">
                <a:solidFill>
                  <a:schemeClr val="bg1"/>
                </a:solidFill>
              </a:rPr>
              <a:t>+</a:t>
            </a:r>
            <a:endParaRPr lang="en-US" sz="1200" dirty="0">
              <a:solidFill>
                <a:schemeClr val="bg1"/>
              </a:solidFill>
            </a:endParaRPr>
          </a:p>
        </p:txBody>
      </p:sp>
      <p:sp>
        <p:nvSpPr>
          <p:cNvPr id="58" name="Rectangle 57"/>
          <p:cNvSpPr/>
          <p:nvPr/>
        </p:nvSpPr>
        <p:spPr>
          <a:xfrm>
            <a:off x="8092890" y="1333625"/>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1"/>
                </a:solidFill>
              </a:rPr>
              <a:t>-</a:t>
            </a:r>
            <a:endParaRPr lang="en-US" sz="1200" b="1" dirty="0">
              <a:solidFill>
                <a:schemeClr val="accent1"/>
              </a:solidFill>
            </a:endParaRPr>
          </a:p>
        </p:txBody>
      </p:sp>
      <p:sp>
        <p:nvSpPr>
          <p:cNvPr id="59" name="Rectangle 58"/>
          <p:cNvSpPr/>
          <p:nvPr/>
        </p:nvSpPr>
        <p:spPr>
          <a:xfrm rot="5400000">
            <a:off x="8575235" y="1805465"/>
            <a:ext cx="655574" cy="165100"/>
          </a:xfrm>
          <a:prstGeom prst="rect">
            <a:avLst/>
          </a:prstGeom>
          <a:solidFill>
            <a:schemeClr val="accent1"/>
          </a:solidFill>
        </p:spPr>
        <p:txBody>
          <a:bodyPr wrap="none" lIns="0" tIns="0" rIns="0" bIns="0" rtlCol="0">
            <a:noAutofit/>
          </a:bodyPr>
          <a:lstStyle/>
          <a:p>
            <a:pPr algn="ctr"/>
            <a:r>
              <a:rPr lang="en-US" sz="1200" dirty="0">
                <a:solidFill>
                  <a:schemeClr val="bg1"/>
                </a:solidFill>
              </a:rPr>
              <a:t>+</a:t>
            </a:r>
            <a:endParaRPr lang="en-US" sz="1200" dirty="0">
              <a:solidFill>
                <a:schemeClr val="bg1"/>
              </a:solidFill>
            </a:endParaRPr>
          </a:p>
        </p:txBody>
      </p:sp>
      <p:sp>
        <p:nvSpPr>
          <p:cNvPr id="61" name="Rectangle 60"/>
          <p:cNvSpPr/>
          <p:nvPr/>
        </p:nvSpPr>
        <p:spPr>
          <a:xfrm rot="5400000">
            <a:off x="8575235" y="2514607"/>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accent1"/>
              </a:solidFill>
            </a:endParaRPr>
          </a:p>
        </p:txBody>
      </p:sp>
      <p:sp>
        <p:nvSpPr>
          <p:cNvPr id="63" name="Text Box 20"/>
          <p:cNvSpPr txBox="1">
            <a:spLocks noChangeArrowheads="1"/>
          </p:cNvSpPr>
          <p:nvPr/>
        </p:nvSpPr>
        <p:spPr bwMode="auto">
          <a:xfrm>
            <a:off x="2735263" y="2331219"/>
            <a:ext cx="363693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square">
            <a:spAutoFit/>
          </a:bodyPr>
          <a:lstStyle>
            <a:lvl1pPr marL="174625" indent="-174625">
              <a:defRPr>
                <a:solidFill>
                  <a:schemeClr val="tx1"/>
                </a:solidFill>
                <a:latin typeface="Calibri" pitchFamily="34" charset="0"/>
              </a:defRPr>
            </a:lvl1pPr>
            <a:lvl2pPr>
              <a:defRPr>
                <a:solidFill>
                  <a:schemeClr val="tx1"/>
                </a:solidFill>
                <a:latin typeface="Calibri" pitchFamily="34" charset="0"/>
              </a:defRPr>
            </a:lvl2pPr>
            <a:lvl3pPr>
              <a:defRPr>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Bef>
                <a:spcPct val="0"/>
              </a:spcBef>
              <a:spcAft>
                <a:spcPct val="0"/>
              </a:spcAft>
              <a:defRPr>
                <a:solidFill>
                  <a:schemeClr val="tx1"/>
                </a:solidFill>
                <a:latin typeface="Calibri" pitchFamily="34" charset="0"/>
              </a:defRPr>
            </a:lvl6pPr>
            <a:lvl7pPr fontAlgn="base">
              <a:spcBef>
                <a:spcPct val="0"/>
              </a:spcBef>
              <a:spcAft>
                <a:spcPct val="0"/>
              </a:spcAft>
              <a:defRPr>
                <a:solidFill>
                  <a:schemeClr val="tx1"/>
                </a:solidFill>
                <a:latin typeface="Calibri" pitchFamily="34" charset="0"/>
              </a:defRPr>
            </a:lvl7pPr>
            <a:lvl8pPr fontAlgn="base">
              <a:spcBef>
                <a:spcPct val="0"/>
              </a:spcBef>
              <a:spcAft>
                <a:spcPct val="0"/>
              </a:spcAft>
              <a:defRPr>
                <a:solidFill>
                  <a:schemeClr val="tx1"/>
                </a:solidFill>
                <a:latin typeface="Calibri" pitchFamily="34" charset="0"/>
              </a:defRPr>
            </a:lvl8pPr>
            <a:lvl9pPr fontAlgn="base">
              <a:spcBef>
                <a:spcPct val="0"/>
              </a:spcBef>
              <a:spcAft>
                <a:spcPct val="0"/>
              </a:spcAft>
              <a:defRPr>
                <a:solidFill>
                  <a:schemeClr val="tx1"/>
                </a:solidFill>
                <a:latin typeface="Calibri" pitchFamily="34" charset="0"/>
              </a:defRPr>
            </a:lvl9pPr>
          </a:lstStyle>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endParaRPr lang="en-US" sz="1200" dirty="0">
              <a:solidFill>
                <a:schemeClr val="bg1"/>
              </a:solidFill>
              <a:latin typeface="Verdana" pitchFamily="34" charset="0"/>
            </a:endParaRPr>
          </a:p>
        </p:txBody>
      </p:sp>
    </p:spTree>
    <p:extLst>
      <p:ext uri="{BB962C8B-B14F-4D97-AF65-F5344CB8AC3E}">
        <p14:creationId xmlns:p14="http://schemas.microsoft.com/office/powerpoint/2010/main" val="1806985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Matrix – </a:t>
            </a:r>
            <a:r>
              <a:rPr lang="en-US" dirty="0" smtClean="0">
                <a:solidFill>
                  <a:schemeClr val="bg2"/>
                </a:solidFill>
              </a:rPr>
              <a:t>Question Marks</a:t>
            </a:r>
            <a:endParaRPr lang="en-US" dirty="0">
              <a:solidFill>
                <a:schemeClr val="bg2"/>
              </a:solidFill>
            </a:endParaRPr>
          </a:p>
        </p:txBody>
      </p:sp>
      <p:sp>
        <p:nvSpPr>
          <p:cNvPr id="2" name="Rectangle 1"/>
          <p:cNvSpPr/>
          <p:nvPr/>
        </p:nvSpPr>
        <p:spPr>
          <a:xfrm>
            <a:off x="2593497" y="1560228"/>
            <a:ext cx="3957005" cy="3957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3497" y="5589240"/>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solidFill>
                <a:latin typeface="Arial" pitchFamily="34" charset="0"/>
                <a:cs typeface="Arial" pitchFamily="34" charset="0"/>
              </a:rPr>
              <a:t>M</a:t>
            </a:r>
            <a:r>
              <a:rPr lang="en-US" b="1" dirty="0" smtClean="0">
                <a:solidFill>
                  <a:schemeClr val="accent1"/>
                </a:solidFill>
                <a:latin typeface="Arial" pitchFamily="34" charset="0"/>
                <a:cs typeface="Arial" pitchFamily="34" charset="0"/>
              </a:rPr>
              <a:t>arket share</a:t>
            </a:r>
            <a:endParaRPr lang="en-US" b="1" dirty="0">
              <a:solidFill>
                <a:schemeClr val="accent1"/>
              </a:solidFill>
              <a:latin typeface="Arial" pitchFamily="34" charset="0"/>
              <a:cs typeface="Arial" pitchFamily="34" charset="0"/>
            </a:endParaRPr>
          </a:p>
        </p:txBody>
      </p:sp>
      <p:grpSp>
        <p:nvGrpSpPr>
          <p:cNvPr id="103" name="Groupe 102"/>
          <p:cNvGrpSpPr/>
          <p:nvPr/>
        </p:nvGrpSpPr>
        <p:grpSpPr>
          <a:xfrm>
            <a:off x="6129464" y="1714933"/>
            <a:ext cx="237402" cy="383931"/>
            <a:chOff x="6545876" y="1594672"/>
            <a:chExt cx="1067517" cy="1726406"/>
          </a:xfrm>
          <a:solidFill>
            <a:schemeClr val="bg1"/>
          </a:solidFill>
        </p:grpSpPr>
        <p:sp>
          <p:nvSpPr>
            <p:cNvPr id="97" name="Rectangle 62"/>
            <p:cNvSpPr>
              <a:spLocks noChangeArrowheads="1"/>
            </p:cNvSpPr>
            <p:nvPr/>
          </p:nvSpPr>
          <p:spPr bwMode="auto">
            <a:xfrm>
              <a:off x="6843060" y="2993588"/>
              <a:ext cx="338243" cy="327490"/>
            </a:xfrm>
            <a:prstGeom prst="rect">
              <a:avLst/>
            </a:prstGeom>
            <a:solidFill>
              <a:schemeClr val="bg1"/>
            </a:solidFill>
            <a:ln w="9525">
              <a:noFill/>
              <a:round/>
              <a:headEnd/>
              <a:tailE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8"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1"/>
            </a:solidFill>
            <a:ln w="9525">
              <a:noFill/>
              <a:round/>
              <a:headEnd/>
              <a:tailE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137"/>
          <p:cNvSpPr>
            <a:spLocks/>
          </p:cNvSpPr>
          <p:nvPr/>
        </p:nvSpPr>
        <p:spPr bwMode="auto">
          <a:xfrm>
            <a:off x="2744788" y="3838575"/>
            <a:ext cx="1631950" cy="1587500"/>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rot="16200000">
            <a:off x="328052" y="3355905"/>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growth</a:t>
            </a:r>
            <a:endParaRPr lang="en-US" b="1" dirty="0">
              <a:solidFill>
                <a:schemeClr val="accent1"/>
              </a:solidFill>
              <a:latin typeface="Arial" pitchFamily="34" charset="0"/>
              <a:cs typeface="Arial" pitchFamily="34" charset="0"/>
            </a:endParaRPr>
          </a:p>
        </p:txBody>
      </p:sp>
      <p:sp>
        <p:nvSpPr>
          <p:cNvPr id="24" name="Rectangle 23"/>
          <p:cNvSpPr/>
          <p:nvPr/>
        </p:nvSpPr>
        <p:spPr>
          <a:xfrm rot="5400000">
            <a:off x="5788915" y="3369071"/>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51" name="Rectangle 50"/>
          <p:cNvSpPr/>
          <p:nvPr/>
        </p:nvSpPr>
        <p:spPr>
          <a:xfrm>
            <a:off x="3597086"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46" name="ZoneTexte 45"/>
          <p:cNvSpPr txBox="1"/>
          <p:nvPr/>
        </p:nvSpPr>
        <p:spPr>
          <a:xfrm>
            <a:off x="8820472" y="2505980"/>
            <a:ext cx="183600" cy="184666"/>
          </a:xfrm>
          <a:prstGeom prst="rect">
            <a:avLst/>
          </a:prstGeom>
          <a:solidFill>
            <a:schemeClr val="bg1"/>
          </a:solidFill>
        </p:spPr>
        <p:txBody>
          <a:bodyPr wrap="none" lIns="0" tIns="0" rIns="0" bIns="0" rtlCol="0">
            <a:noAutofit/>
          </a:bodyPr>
          <a:lstStyle>
            <a:defPPr>
              <a:defRPr lang="fr-FR"/>
            </a:defPPr>
            <a:lvl1pPr algn="ctr">
              <a:defRPr sz="1200">
                <a:solidFill>
                  <a:schemeClr val="bg1"/>
                </a:solidFill>
              </a:defRPr>
            </a:lvl1pPr>
          </a:lstStyle>
          <a:p>
            <a:r>
              <a:rPr lang="en-US" dirty="0">
                <a:solidFill>
                  <a:schemeClr val="accent1"/>
                </a:solidFill>
              </a:rPr>
              <a:t>-</a:t>
            </a:r>
          </a:p>
        </p:txBody>
      </p:sp>
      <p:grpSp>
        <p:nvGrpSpPr>
          <p:cNvPr id="47" name="Groupe 46"/>
          <p:cNvGrpSpPr/>
          <p:nvPr/>
        </p:nvGrpSpPr>
        <p:grpSpPr>
          <a:xfrm>
            <a:off x="7380312" y="1560228"/>
            <a:ext cx="1368152" cy="1364716"/>
            <a:chOff x="7380312" y="1560228"/>
            <a:chExt cx="1368152" cy="1364716"/>
          </a:xfrm>
        </p:grpSpPr>
        <p:sp>
          <p:nvSpPr>
            <p:cNvPr id="48" name="Rectangle 47"/>
            <p:cNvSpPr/>
            <p:nvPr/>
          </p:nvSpPr>
          <p:spPr>
            <a:xfrm>
              <a:off x="7380312" y="2269370"/>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8092890" y="1560228"/>
              <a:ext cx="655574" cy="655574"/>
            </a:xfrm>
            <a:prstGeom prst="rect">
              <a:avLst/>
            </a:prstGeom>
            <a:solidFill>
              <a:schemeClr val="accent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8092890" y="2269370"/>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380312" y="1561384"/>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p:cNvSpPr/>
          <p:nvPr/>
        </p:nvSpPr>
        <p:spPr>
          <a:xfrm>
            <a:off x="7380312" y="1333625"/>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accent1"/>
                </a:solidFill>
              </a:rPr>
              <a:t>+</a:t>
            </a:r>
            <a:endParaRPr lang="en-US" sz="1200" b="1" dirty="0">
              <a:solidFill>
                <a:schemeClr val="accent1"/>
              </a:solidFill>
            </a:endParaRPr>
          </a:p>
        </p:txBody>
      </p:sp>
      <p:sp>
        <p:nvSpPr>
          <p:cNvPr id="55" name="Rectangle 54"/>
          <p:cNvSpPr/>
          <p:nvPr/>
        </p:nvSpPr>
        <p:spPr>
          <a:xfrm>
            <a:off x="8092890" y="1333625"/>
            <a:ext cx="655574" cy="165100"/>
          </a:xfrm>
          <a:prstGeom prst="rect">
            <a:avLst/>
          </a:prstGeom>
          <a:solidFill>
            <a:schemeClr val="accent1"/>
          </a:solidFill>
        </p:spPr>
        <p:txBody>
          <a:bodyPr wrap="none" lIns="0" tIns="0" rIns="0" bIns="0" rtlCol="0">
            <a:noAutofit/>
          </a:bodyPr>
          <a:lstStyle/>
          <a:p>
            <a:pPr algn="ctr"/>
            <a:r>
              <a:rPr lang="en-US" sz="1200" dirty="0">
                <a:solidFill>
                  <a:schemeClr val="bg1"/>
                </a:solidFill>
              </a:rPr>
              <a:t>-</a:t>
            </a:r>
            <a:endParaRPr lang="en-US" sz="1200" dirty="0">
              <a:solidFill>
                <a:schemeClr val="bg1"/>
              </a:solidFill>
            </a:endParaRPr>
          </a:p>
        </p:txBody>
      </p:sp>
      <p:sp>
        <p:nvSpPr>
          <p:cNvPr id="56" name="Rectangle 55"/>
          <p:cNvSpPr/>
          <p:nvPr/>
        </p:nvSpPr>
        <p:spPr>
          <a:xfrm rot="5400000">
            <a:off x="8575235" y="1805465"/>
            <a:ext cx="655574" cy="165100"/>
          </a:xfrm>
          <a:prstGeom prst="rect">
            <a:avLst/>
          </a:prstGeom>
          <a:solidFill>
            <a:schemeClr val="accent1"/>
          </a:solidFill>
        </p:spPr>
        <p:txBody>
          <a:bodyPr wrap="none" lIns="0" tIns="0" rIns="0" bIns="0" rtlCol="0">
            <a:noAutofit/>
          </a:bodyPr>
          <a:lstStyle/>
          <a:p>
            <a:pPr algn="ctr"/>
            <a:r>
              <a:rPr lang="en-US" sz="1200" dirty="0">
                <a:solidFill>
                  <a:schemeClr val="bg1"/>
                </a:solidFill>
              </a:rPr>
              <a:t>+</a:t>
            </a:r>
            <a:endParaRPr lang="en-US" sz="1200" dirty="0">
              <a:solidFill>
                <a:schemeClr val="bg1"/>
              </a:solidFill>
            </a:endParaRPr>
          </a:p>
        </p:txBody>
      </p:sp>
      <p:sp>
        <p:nvSpPr>
          <p:cNvPr id="57" name="Rectangle 56"/>
          <p:cNvSpPr/>
          <p:nvPr/>
        </p:nvSpPr>
        <p:spPr>
          <a:xfrm rot="5400000">
            <a:off x="8575235" y="2514607"/>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accent1"/>
              </a:solidFill>
            </a:endParaRPr>
          </a:p>
        </p:txBody>
      </p:sp>
      <p:sp>
        <p:nvSpPr>
          <p:cNvPr id="58" name="Text Box 20"/>
          <p:cNvSpPr txBox="1">
            <a:spLocks noChangeArrowheads="1"/>
          </p:cNvSpPr>
          <p:nvPr/>
        </p:nvSpPr>
        <p:spPr bwMode="auto">
          <a:xfrm>
            <a:off x="2735263" y="2331219"/>
            <a:ext cx="363693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square">
            <a:spAutoFit/>
          </a:bodyPr>
          <a:lstStyle>
            <a:lvl1pPr marL="174625" indent="-174625">
              <a:defRPr>
                <a:solidFill>
                  <a:schemeClr val="tx1"/>
                </a:solidFill>
                <a:latin typeface="Calibri" pitchFamily="34" charset="0"/>
              </a:defRPr>
            </a:lvl1pPr>
            <a:lvl2pPr>
              <a:defRPr>
                <a:solidFill>
                  <a:schemeClr val="tx1"/>
                </a:solidFill>
                <a:latin typeface="Calibri" pitchFamily="34" charset="0"/>
              </a:defRPr>
            </a:lvl2pPr>
            <a:lvl3pPr>
              <a:defRPr>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Bef>
                <a:spcPct val="0"/>
              </a:spcBef>
              <a:spcAft>
                <a:spcPct val="0"/>
              </a:spcAft>
              <a:defRPr>
                <a:solidFill>
                  <a:schemeClr val="tx1"/>
                </a:solidFill>
                <a:latin typeface="Calibri" pitchFamily="34" charset="0"/>
              </a:defRPr>
            </a:lvl6pPr>
            <a:lvl7pPr fontAlgn="base">
              <a:spcBef>
                <a:spcPct val="0"/>
              </a:spcBef>
              <a:spcAft>
                <a:spcPct val="0"/>
              </a:spcAft>
              <a:defRPr>
                <a:solidFill>
                  <a:schemeClr val="tx1"/>
                </a:solidFill>
                <a:latin typeface="Calibri" pitchFamily="34" charset="0"/>
              </a:defRPr>
            </a:lvl7pPr>
            <a:lvl8pPr fontAlgn="base">
              <a:spcBef>
                <a:spcPct val="0"/>
              </a:spcBef>
              <a:spcAft>
                <a:spcPct val="0"/>
              </a:spcAft>
              <a:defRPr>
                <a:solidFill>
                  <a:schemeClr val="tx1"/>
                </a:solidFill>
                <a:latin typeface="Calibri" pitchFamily="34" charset="0"/>
              </a:defRPr>
            </a:lvl8pPr>
            <a:lvl9pPr fontAlgn="base">
              <a:spcBef>
                <a:spcPct val="0"/>
              </a:spcBef>
              <a:spcAft>
                <a:spcPct val="0"/>
              </a:spcAft>
              <a:defRPr>
                <a:solidFill>
                  <a:schemeClr val="tx1"/>
                </a:solidFill>
                <a:latin typeface="Calibri" pitchFamily="34" charset="0"/>
              </a:defRPr>
            </a:lvl9pPr>
          </a:lstStyle>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endParaRPr lang="en-US" sz="1200" dirty="0">
              <a:solidFill>
                <a:schemeClr val="bg1"/>
              </a:solidFill>
              <a:latin typeface="Verdana" pitchFamily="34" charset="0"/>
            </a:endParaRPr>
          </a:p>
        </p:txBody>
      </p:sp>
    </p:spTree>
    <p:extLst>
      <p:ext uri="{BB962C8B-B14F-4D97-AF65-F5344CB8AC3E}">
        <p14:creationId xmlns:p14="http://schemas.microsoft.com/office/powerpoint/2010/main" val="1132080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Matrix – </a:t>
            </a:r>
            <a:r>
              <a:rPr lang="en-US" dirty="0" smtClean="0">
                <a:solidFill>
                  <a:schemeClr val="bg2"/>
                </a:solidFill>
              </a:rPr>
              <a:t>Cash Cows</a:t>
            </a:r>
            <a:endParaRPr lang="en-US" dirty="0">
              <a:solidFill>
                <a:schemeClr val="bg2"/>
              </a:solidFill>
            </a:endParaRPr>
          </a:p>
        </p:txBody>
      </p:sp>
      <p:sp>
        <p:nvSpPr>
          <p:cNvPr id="2" name="Rectangle 1"/>
          <p:cNvSpPr/>
          <p:nvPr/>
        </p:nvSpPr>
        <p:spPr>
          <a:xfrm>
            <a:off x="2593497" y="1560228"/>
            <a:ext cx="3957005" cy="3957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3497" y="5589240"/>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solidFill>
                <a:latin typeface="Arial" pitchFamily="34" charset="0"/>
                <a:cs typeface="Arial" pitchFamily="34" charset="0"/>
              </a:rPr>
              <a:t>M</a:t>
            </a:r>
            <a:r>
              <a:rPr lang="en-US" b="1" dirty="0" smtClean="0">
                <a:solidFill>
                  <a:schemeClr val="accent1"/>
                </a:solidFill>
                <a:latin typeface="Arial" pitchFamily="34" charset="0"/>
                <a:cs typeface="Arial" pitchFamily="34" charset="0"/>
              </a:rPr>
              <a:t>arket share</a:t>
            </a:r>
            <a:endParaRPr lang="en-US" b="1" dirty="0">
              <a:solidFill>
                <a:schemeClr val="accent1"/>
              </a:solidFill>
              <a:latin typeface="Arial" pitchFamily="34" charset="0"/>
              <a:cs typeface="Arial" pitchFamily="34" charset="0"/>
            </a:endParaRPr>
          </a:p>
        </p:txBody>
      </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137"/>
          <p:cNvSpPr>
            <a:spLocks/>
          </p:cNvSpPr>
          <p:nvPr/>
        </p:nvSpPr>
        <p:spPr bwMode="auto">
          <a:xfrm>
            <a:off x="2744788" y="3838575"/>
            <a:ext cx="1631950" cy="1587500"/>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rot="16200000">
            <a:off x="328052" y="3355905"/>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growth</a:t>
            </a:r>
            <a:endParaRPr lang="en-US" b="1" dirty="0">
              <a:solidFill>
                <a:schemeClr val="accent1"/>
              </a:solidFill>
              <a:latin typeface="Arial" pitchFamily="34" charset="0"/>
              <a:cs typeface="Arial" pitchFamily="34" charset="0"/>
            </a:endParaRPr>
          </a:p>
        </p:txBody>
      </p:sp>
      <p:sp>
        <p:nvSpPr>
          <p:cNvPr id="24" name="Rectangle 23"/>
          <p:cNvSpPr/>
          <p:nvPr/>
        </p:nvSpPr>
        <p:spPr>
          <a:xfrm rot="5400000">
            <a:off x="5788915" y="3369071"/>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51" name="Rectangle 50"/>
          <p:cNvSpPr/>
          <p:nvPr/>
        </p:nvSpPr>
        <p:spPr>
          <a:xfrm>
            <a:off x="3597086"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55" name="ZoneTexte 54"/>
          <p:cNvSpPr txBox="1"/>
          <p:nvPr/>
        </p:nvSpPr>
        <p:spPr>
          <a:xfrm>
            <a:off x="8820472" y="2505980"/>
            <a:ext cx="183600" cy="184666"/>
          </a:xfrm>
          <a:prstGeom prst="rect">
            <a:avLst/>
          </a:prstGeom>
          <a:solidFill>
            <a:schemeClr val="bg1"/>
          </a:solidFill>
        </p:spPr>
        <p:txBody>
          <a:bodyPr wrap="none" lIns="0" tIns="0" rIns="0" bIns="0" rtlCol="0">
            <a:noAutofit/>
          </a:bodyPr>
          <a:lstStyle>
            <a:defPPr>
              <a:defRPr lang="fr-FR"/>
            </a:defPPr>
            <a:lvl1pPr algn="ctr">
              <a:defRPr sz="1200">
                <a:solidFill>
                  <a:schemeClr val="bg1"/>
                </a:solidFill>
              </a:defRPr>
            </a:lvl1pPr>
          </a:lstStyle>
          <a:p>
            <a:r>
              <a:rPr lang="en-US" dirty="0">
                <a:solidFill>
                  <a:schemeClr val="accent1"/>
                </a:solidFill>
              </a:rPr>
              <a:t>-</a:t>
            </a:r>
          </a:p>
        </p:txBody>
      </p:sp>
      <p:grpSp>
        <p:nvGrpSpPr>
          <p:cNvPr id="56" name="Groupe 55"/>
          <p:cNvGrpSpPr/>
          <p:nvPr/>
        </p:nvGrpSpPr>
        <p:grpSpPr>
          <a:xfrm>
            <a:off x="7380312" y="1560228"/>
            <a:ext cx="1368152" cy="1364716"/>
            <a:chOff x="7380312" y="1560228"/>
            <a:chExt cx="1368152" cy="1364716"/>
          </a:xfrm>
        </p:grpSpPr>
        <p:sp>
          <p:nvSpPr>
            <p:cNvPr id="57" name="Rectangle 56"/>
            <p:cNvSpPr/>
            <p:nvPr/>
          </p:nvSpPr>
          <p:spPr>
            <a:xfrm>
              <a:off x="7380312" y="2269370"/>
              <a:ext cx="655574" cy="655574"/>
            </a:xfrm>
            <a:prstGeom prst="rect">
              <a:avLst/>
            </a:prstGeom>
            <a:solidFill>
              <a:schemeClr val="accent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8092890" y="1560228"/>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8092890" y="2269370"/>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380312" y="1561384"/>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Rectangle 60"/>
          <p:cNvSpPr/>
          <p:nvPr/>
        </p:nvSpPr>
        <p:spPr>
          <a:xfrm>
            <a:off x="7380312" y="1333625"/>
            <a:ext cx="655574" cy="165100"/>
          </a:xfrm>
          <a:prstGeom prst="rect">
            <a:avLst/>
          </a:prstGeom>
          <a:solidFill>
            <a:schemeClr val="accent1"/>
          </a:solidFill>
        </p:spPr>
        <p:txBody>
          <a:bodyPr wrap="none" lIns="0" tIns="0" rIns="0" bIns="0" rtlCol="0">
            <a:noAutofit/>
          </a:bodyPr>
          <a:lstStyle/>
          <a:p>
            <a:pPr algn="ctr"/>
            <a:r>
              <a:rPr lang="en-US" sz="1200" dirty="0">
                <a:solidFill>
                  <a:schemeClr val="bg1"/>
                </a:solidFill>
              </a:rPr>
              <a:t>+</a:t>
            </a:r>
            <a:endParaRPr lang="en-US" sz="1200" dirty="0">
              <a:solidFill>
                <a:schemeClr val="bg1"/>
              </a:solidFill>
            </a:endParaRPr>
          </a:p>
        </p:txBody>
      </p:sp>
      <p:sp>
        <p:nvSpPr>
          <p:cNvPr id="62" name="Rectangle 61"/>
          <p:cNvSpPr/>
          <p:nvPr/>
        </p:nvSpPr>
        <p:spPr>
          <a:xfrm>
            <a:off x="8092890" y="1333625"/>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1"/>
                </a:solidFill>
              </a:rPr>
              <a:t>-</a:t>
            </a:r>
            <a:endParaRPr lang="en-US" sz="1200" b="1" dirty="0">
              <a:solidFill>
                <a:schemeClr val="accent1"/>
              </a:solidFill>
            </a:endParaRPr>
          </a:p>
        </p:txBody>
      </p:sp>
      <p:sp>
        <p:nvSpPr>
          <p:cNvPr id="63" name="Rectangle 62"/>
          <p:cNvSpPr/>
          <p:nvPr/>
        </p:nvSpPr>
        <p:spPr>
          <a:xfrm rot="5400000">
            <a:off x="8575235" y="1805465"/>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accent1"/>
                </a:solidFill>
              </a:rPr>
              <a:t>+</a:t>
            </a:r>
            <a:endParaRPr lang="en-US" sz="1200" b="1" dirty="0">
              <a:solidFill>
                <a:schemeClr val="accent1"/>
              </a:solidFill>
            </a:endParaRPr>
          </a:p>
        </p:txBody>
      </p:sp>
      <p:sp>
        <p:nvSpPr>
          <p:cNvPr id="64" name="Rectangle 63"/>
          <p:cNvSpPr/>
          <p:nvPr/>
        </p:nvSpPr>
        <p:spPr>
          <a:xfrm rot="5400000">
            <a:off x="8575235" y="2514607"/>
            <a:ext cx="655574" cy="165100"/>
          </a:xfrm>
          <a:prstGeom prst="rect">
            <a:avLst/>
          </a:prstGeom>
          <a:solidFill>
            <a:schemeClr val="accent1"/>
          </a:solidFill>
        </p:spPr>
        <p:txBody>
          <a:bodyPr wrap="none" lIns="0" tIns="0" rIns="0" bIns="0" rtlCol="0">
            <a:noAutofit/>
          </a:bodyPr>
          <a:lstStyle/>
          <a:p>
            <a:pPr algn="ctr"/>
            <a:endParaRPr lang="en-US" sz="1200" dirty="0">
              <a:solidFill>
                <a:schemeClr val="bg1"/>
              </a:solidFill>
            </a:endParaRPr>
          </a:p>
        </p:txBody>
      </p:sp>
      <p:sp>
        <p:nvSpPr>
          <p:cNvPr id="65" name="Text Box 20"/>
          <p:cNvSpPr txBox="1">
            <a:spLocks noChangeArrowheads="1"/>
          </p:cNvSpPr>
          <p:nvPr/>
        </p:nvSpPr>
        <p:spPr bwMode="auto">
          <a:xfrm>
            <a:off x="2735263" y="1628800"/>
            <a:ext cx="363693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square">
            <a:spAutoFit/>
          </a:bodyPr>
          <a:lstStyle>
            <a:lvl1pPr marL="174625" indent="-174625">
              <a:defRPr>
                <a:solidFill>
                  <a:schemeClr val="tx1"/>
                </a:solidFill>
                <a:latin typeface="Calibri" pitchFamily="34" charset="0"/>
              </a:defRPr>
            </a:lvl1pPr>
            <a:lvl2pPr>
              <a:defRPr>
                <a:solidFill>
                  <a:schemeClr val="tx1"/>
                </a:solidFill>
                <a:latin typeface="Calibri" pitchFamily="34" charset="0"/>
              </a:defRPr>
            </a:lvl2pPr>
            <a:lvl3pPr>
              <a:defRPr>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Bef>
                <a:spcPct val="0"/>
              </a:spcBef>
              <a:spcAft>
                <a:spcPct val="0"/>
              </a:spcAft>
              <a:defRPr>
                <a:solidFill>
                  <a:schemeClr val="tx1"/>
                </a:solidFill>
                <a:latin typeface="Calibri" pitchFamily="34" charset="0"/>
              </a:defRPr>
            </a:lvl6pPr>
            <a:lvl7pPr fontAlgn="base">
              <a:spcBef>
                <a:spcPct val="0"/>
              </a:spcBef>
              <a:spcAft>
                <a:spcPct val="0"/>
              </a:spcAft>
              <a:defRPr>
                <a:solidFill>
                  <a:schemeClr val="tx1"/>
                </a:solidFill>
                <a:latin typeface="Calibri" pitchFamily="34" charset="0"/>
              </a:defRPr>
            </a:lvl7pPr>
            <a:lvl8pPr fontAlgn="base">
              <a:spcBef>
                <a:spcPct val="0"/>
              </a:spcBef>
              <a:spcAft>
                <a:spcPct val="0"/>
              </a:spcAft>
              <a:defRPr>
                <a:solidFill>
                  <a:schemeClr val="tx1"/>
                </a:solidFill>
                <a:latin typeface="Calibri" pitchFamily="34" charset="0"/>
              </a:defRPr>
            </a:lvl8pPr>
            <a:lvl9pPr fontAlgn="base">
              <a:spcBef>
                <a:spcPct val="0"/>
              </a:spcBef>
              <a:spcAft>
                <a:spcPct val="0"/>
              </a:spcAft>
              <a:defRPr>
                <a:solidFill>
                  <a:schemeClr val="tx1"/>
                </a:solidFill>
                <a:latin typeface="Calibri" pitchFamily="34" charset="0"/>
              </a:defRPr>
            </a:lvl9pPr>
          </a:lstStyle>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endParaRPr lang="en-US" sz="1200" dirty="0">
              <a:solidFill>
                <a:schemeClr val="bg1"/>
              </a:solidFill>
              <a:latin typeface="Verdana" pitchFamily="34" charset="0"/>
            </a:endParaRPr>
          </a:p>
        </p:txBody>
      </p:sp>
      <p:sp>
        <p:nvSpPr>
          <p:cNvPr id="66" name="Freeform 6"/>
          <p:cNvSpPr>
            <a:spLocks noEditPoints="1"/>
          </p:cNvSpPr>
          <p:nvPr/>
        </p:nvSpPr>
        <p:spPr bwMode="auto">
          <a:xfrm>
            <a:off x="2662237" y="4823695"/>
            <a:ext cx="906463" cy="576263"/>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1"/>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Freeform 6"/>
          <p:cNvSpPr>
            <a:spLocks/>
          </p:cNvSpPr>
          <p:nvPr/>
        </p:nvSpPr>
        <p:spPr bwMode="auto">
          <a:xfrm>
            <a:off x="2987824" y="4990963"/>
            <a:ext cx="165989" cy="166229"/>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04876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Matrix - </a:t>
            </a:r>
            <a:r>
              <a:rPr lang="en-US" dirty="0" smtClean="0">
                <a:solidFill>
                  <a:schemeClr val="bg2"/>
                </a:solidFill>
              </a:rPr>
              <a:t>Dogs</a:t>
            </a:r>
            <a:endParaRPr lang="en-US" dirty="0">
              <a:solidFill>
                <a:schemeClr val="bg2"/>
              </a:solidFill>
            </a:endParaRPr>
          </a:p>
        </p:txBody>
      </p:sp>
      <p:sp>
        <p:nvSpPr>
          <p:cNvPr id="2" name="Rectangle 1"/>
          <p:cNvSpPr/>
          <p:nvPr/>
        </p:nvSpPr>
        <p:spPr>
          <a:xfrm>
            <a:off x="2593497" y="1560228"/>
            <a:ext cx="3957005" cy="3957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3497" y="5589240"/>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solidFill>
                <a:latin typeface="Arial" pitchFamily="34" charset="0"/>
                <a:cs typeface="Arial" pitchFamily="34" charset="0"/>
              </a:rPr>
              <a:t>M</a:t>
            </a:r>
            <a:r>
              <a:rPr lang="en-US" b="1" dirty="0" smtClean="0">
                <a:solidFill>
                  <a:schemeClr val="accent1"/>
                </a:solidFill>
                <a:latin typeface="Arial" pitchFamily="34" charset="0"/>
                <a:cs typeface="Arial" pitchFamily="34" charset="0"/>
              </a:rPr>
              <a:t>arket share</a:t>
            </a:r>
            <a:endParaRPr lang="en-US" b="1" dirty="0">
              <a:solidFill>
                <a:schemeClr val="accent1"/>
              </a:solidFill>
              <a:latin typeface="Arial" pitchFamily="34" charset="0"/>
              <a:cs typeface="Arial" pitchFamily="34" charset="0"/>
            </a:endParaRPr>
          </a:p>
        </p:txBody>
      </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137"/>
          <p:cNvSpPr>
            <a:spLocks/>
          </p:cNvSpPr>
          <p:nvPr/>
        </p:nvSpPr>
        <p:spPr bwMode="auto">
          <a:xfrm>
            <a:off x="2744788" y="3838575"/>
            <a:ext cx="1631950" cy="1587500"/>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rot="16200000">
            <a:off x="328052" y="3355905"/>
            <a:ext cx="3957003" cy="365651"/>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latin typeface="Arial" pitchFamily="34" charset="0"/>
                <a:cs typeface="Arial" pitchFamily="34" charset="0"/>
              </a:rPr>
              <a:t>Market growth</a:t>
            </a:r>
            <a:endParaRPr lang="en-US" b="1" dirty="0">
              <a:solidFill>
                <a:schemeClr val="accent1"/>
              </a:solidFill>
              <a:latin typeface="Arial" pitchFamily="34" charset="0"/>
              <a:cs typeface="Arial" pitchFamily="34" charset="0"/>
            </a:endParaRPr>
          </a:p>
        </p:txBody>
      </p:sp>
      <p:sp>
        <p:nvSpPr>
          <p:cNvPr id="24" name="Rectangle 23"/>
          <p:cNvSpPr/>
          <p:nvPr/>
        </p:nvSpPr>
        <p:spPr>
          <a:xfrm rot="5400000">
            <a:off x="5788915" y="3369071"/>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32" name="Freeform 136"/>
          <p:cNvSpPr>
            <a:spLocks/>
          </p:cNvSpPr>
          <p:nvPr/>
        </p:nvSpPr>
        <p:spPr bwMode="auto">
          <a:xfrm>
            <a:off x="5850914" y="4924177"/>
            <a:ext cx="515951" cy="50189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1"/>
          </a:solidFill>
          <a:ln w="9525">
            <a:noFill/>
            <a:round/>
            <a:headEnd/>
            <a:tailEnd/>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Rectangle 50"/>
          <p:cNvSpPr/>
          <p:nvPr/>
        </p:nvSpPr>
        <p:spPr>
          <a:xfrm>
            <a:off x="3597086"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56" name="ZoneTexte 55"/>
          <p:cNvSpPr txBox="1"/>
          <p:nvPr/>
        </p:nvSpPr>
        <p:spPr>
          <a:xfrm>
            <a:off x="8820472" y="2505980"/>
            <a:ext cx="183600" cy="184666"/>
          </a:xfrm>
          <a:prstGeom prst="rect">
            <a:avLst/>
          </a:prstGeom>
          <a:solidFill>
            <a:schemeClr val="bg1"/>
          </a:solidFill>
        </p:spPr>
        <p:txBody>
          <a:bodyPr wrap="none" lIns="0" tIns="0" rIns="0" bIns="0" rtlCol="0">
            <a:noAutofit/>
          </a:bodyPr>
          <a:lstStyle>
            <a:defPPr>
              <a:defRPr lang="fr-FR"/>
            </a:defPPr>
            <a:lvl1pPr algn="ctr">
              <a:defRPr sz="1200">
                <a:solidFill>
                  <a:schemeClr val="bg1"/>
                </a:solidFill>
              </a:defRPr>
            </a:lvl1pPr>
          </a:lstStyle>
          <a:p>
            <a:r>
              <a:rPr lang="en-US" dirty="0">
                <a:solidFill>
                  <a:schemeClr val="accent1"/>
                </a:solidFill>
              </a:rPr>
              <a:t>-</a:t>
            </a:r>
          </a:p>
        </p:txBody>
      </p:sp>
      <p:grpSp>
        <p:nvGrpSpPr>
          <p:cNvPr id="57" name="Groupe 56"/>
          <p:cNvGrpSpPr/>
          <p:nvPr/>
        </p:nvGrpSpPr>
        <p:grpSpPr>
          <a:xfrm>
            <a:off x="7380312" y="1560228"/>
            <a:ext cx="1368152" cy="1364716"/>
            <a:chOff x="7380312" y="1560228"/>
            <a:chExt cx="1368152" cy="1364716"/>
          </a:xfrm>
        </p:grpSpPr>
        <p:sp>
          <p:nvSpPr>
            <p:cNvPr id="58" name="Rectangle 57"/>
            <p:cNvSpPr/>
            <p:nvPr/>
          </p:nvSpPr>
          <p:spPr>
            <a:xfrm>
              <a:off x="7380312" y="2269370"/>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8092890" y="1560228"/>
              <a:ext cx="655574" cy="655574"/>
            </a:xfrm>
            <a:prstGeom prst="rect">
              <a:avLst/>
            </a:prstGeom>
            <a:solidFill>
              <a:schemeClr val="bg1"/>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8092890" y="2269370"/>
              <a:ext cx="655574" cy="655574"/>
            </a:xfrm>
            <a:prstGeom prst="rect">
              <a:avLst/>
            </a:prstGeom>
            <a:solidFill>
              <a:schemeClr val="accent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7380312" y="1561384"/>
              <a:ext cx="655574" cy="655574"/>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61"/>
          <p:cNvSpPr/>
          <p:nvPr/>
        </p:nvSpPr>
        <p:spPr>
          <a:xfrm>
            <a:off x="7380312" y="1333625"/>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accent1"/>
                </a:solidFill>
              </a:rPr>
              <a:t>+</a:t>
            </a:r>
            <a:endParaRPr lang="en-US" sz="1200" b="1" dirty="0">
              <a:solidFill>
                <a:schemeClr val="accent1"/>
              </a:solidFill>
            </a:endParaRPr>
          </a:p>
        </p:txBody>
      </p:sp>
      <p:sp>
        <p:nvSpPr>
          <p:cNvPr id="63" name="Rectangle 62"/>
          <p:cNvSpPr/>
          <p:nvPr/>
        </p:nvSpPr>
        <p:spPr>
          <a:xfrm>
            <a:off x="8092890" y="1333625"/>
            <a:ext cx="655574" cy="165100"/>
          </a:xfrm>
          <a:prstGeom prst="rect">
            <a:avLst/>
          </a:prstGeom>
          <a:solidFill>
            <a:schemeClr val="accent1"/>
          </a:solidFill>
        </p:spPr>
        <p:txBody>
          <a:bodyPr wrap="none" lIns="0" tIns="0" rIns="0" bIns="0" rtlCol="0">
            <a:noAutofit/>
          </a:bodyPr>
          <a:lstStyle/>
          <a:p>
            <a:pPr algn="ctr"/>
            <a:r>
              <a:rPr lang="en-US" sz="1200" dirty="0">
                <a:solidFill>
                  <a:schemeClr val="bg1"/>
                </a:solidFill>
              </a:rPr>
              <a:t>-</a:t>
            </a:r>
            <a:endParaRPr lang="en-US" sz="1200" dirty="0">
              <a:solidFill>
                <a:schemeClr val="bg1"/>
              </a:solidFill>
            </a:endParaRPr>
          </a:p>
        </p:txBody>
      </p:sp>
      <p:sp>
        <p:nvSpPr>
          <p:cNvPr id="64" name="Rectangle 63"/>
          <p:cNvSpPr/>
          <p:nvPr/>
        </p:nvSpPr>
        <p:spPr>
          <a:xfrm rot="5400000">
            <a:off x="8575235" y="1805465"/>
            <a:ext cx="655574" cy="1651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accent1"/>
                </a:solidFill>
              </a:rPr>
              <a:t>+</a:t>
            </a:r>
            <a:endParaRPr lang="en-US" sz="1200" b="1" dirty="0">
              <a:solidFill>
                <a:schemeClr val="accent1"/>
              </a:solidFill>
            </a:endParaRPr>
          </a:p>
        </p:txBody>
      </p:sp>
      <p:sp>
        <p:nvSpPr>
          <p:cNvPr id="65" name="Rectangle 64"/>
          <p:cNvSpPr/>
          <p:nvPr/>
        </p:nvSpPr>
        <p:spPr>
          <a:xfrm rot="5400000">
            <a:off x="8575235" y="2514607"/>
            <a:ext cx="655574" cy="165100"/>
          </a:xfrm>
          <a:prstGeom prst="rect">
            <a:avLst/>
          </a:prstGeom>
          <a:solidFill>
            <a:schemeClr val="accent1"/>
          </a:solidFill>
        </p:spPr>
        <p:txBody>
          <a:bodyPr wrap="none" lIns="0" tIns="0" rIns="0" bIns="0" rtlCol="0">
            <a:noAutofit/>
          </a:bodyPr>
          <a:lstStyle/>
          <a:p>
            <a:pPr algn="ctr"/>
            <a:endParaRPr lang="en-US" sz="1200" dirty="0">
              <a:solidFill>
                <a:schemeClr val="bg1"/>
              </a:solidFill>
            </a:endParaRPr>
          </a:p>
        </p:txBody>
      </p:sp>
      <p:sp>
        <p:nvSpPr>
          <p:cNvPr id="66" name="Text Box 20"/>
          <p:cNvSpPr txBox="1">
            <a:spLocks noChangeArrowheads="1"/>
          </p:cNvSpPr>
          <p:nvPr/>
        </p:nvSpPr>
        <p:spPr bwMode="auto">
          <a:xfrm>
            <a:off x="2735263" y="1628800"/>
            <a:ext cx="363693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square">
            <a:spAutoFit/>
          </a:bodyPr>
          <a:lstStyle>
            <a:lvl1pPr marL="174625" indent="-174625">
              <a:defRPr>
                <a:solidFill>
                  <a:schemeClr val="tx1"/>
                </a:solidFill>
                <a:latin typeface="Calibri" pitchFamily="34" charset="0"/>
              </a:defRPr>
            </a:lvl1pPr>
            <a:lvl2pPr>
              <a:defRPr>
                <a:solidFill>
                  <a:schemeClr val="tx1"/>
                </a:solidFill>
                <a:latin typeface="Calibri" pitchFamily="34" charset="0"/>
              </a:defRPr>
            </a:lvl2pPr>
            <a:lvl3pPr>
              <a:defRPr>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Bef>
                <a:spcPct val="0"/>
              </a:spcBef>
              <a:spcAft>
                <a:spcPct val="0"/>
              </a:spcAft>
              <a:defRPr>
                <a:solidFill>
                  <a:schemeClr val="tx1"/>
                </a:solidFill>
                <a:latin typeface="Calibri" pitchFamily="34" charset="0"/>
              </a:defRPr>
            </a:lvl6pPr>
            <a:lvl7pPr fontAlgn="base">
              <a:spcBef>
                <a:spcPct val="0"/>
              </a:spcBef>
              <a:spcAft>
                <a:spcPct val="0"/>
              </a:spcAft>
              <a:defRPr>
                <a:solidFill>
                  <a:schemeClr val="tx1"/>
                </a:solidFill>
                <a:latin typeface="Calibri" pitchFamily="34" charset="0"/>
              </a:defRPr>
            </a:lvl7pPr>
            <a:lvl8pPr fontAlgn="base">
              <a:spcBef>
                <a:spcPct val="0"/>
              </a:spcBef>
              <a:spcAft>
                <a:spcPct val="0"/>
              </a:spcAft>
              <a:defRPr>
                <a:solidFill>
                  <a:schemeClr val="tx1"/>
                </a:solidFill>
                <a:latin typeface="Calibri" pitchFamily="34" charset="0"/>
              </a:defRPr>
            </a:lvl8pPr>
            <a:lvl9pPr fontAlgn="base">
              <a:spcBef>
                <a:spcPct val="0"/>
              </a:spcBef>
              <a:spcAft>
                <a:spcPct val="0"/>
              </a:spcAft>
              <a:defRPr>
                <a:solidFill>
                  <a:schemeClr val="tx1"/>
                </a:solidFill>
                <a:latin typeface="Calibri" pitchFamily="34" charset="0"/>
              </a:defRPr>
            </a:lvl9pPr>
          </a:lstStyle>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here</a:t>
            </a:r>
          </a:p>
          <a:p>
            <a:pPr defTabSz="914400">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here</a:t>
            </a:r>
          </a:p>
          <a:p>
            <a:pPr>
              <a:lnSpc>
                <a:spcPct val="150000"/>
              </a:lnSpc>
              <a:buFontTx/>
              <a:buChar char="•"/>
            </a:pPr>
            <a:r>
              <a:rPr lang="en-US" sz="1200" dirty="0">
                <a:solidFill>
                  <a:schemeClr val="bg1"/>
                </a:solidFill>
                <a:latin typeface="Verdana" pitchFamily="34" charset="0"/>
              </a:rPr>
              <a:t>Your text goes </a:t>
            </a:r>
            <a:r>
              <a:rPr lang="en-US" sz="1200" dirty="0" smtClean="0">
                <a:solidFill>
                  <a:schemeClr val="bg1"/>
                </a:solidFill>
                <a:latin typeface="Verdana" pitchFamily="34" charset="0"/>
              </a:rPr>
              <a:t>here</a:t>
            </a:r>
            <a:endParaRPr lang="en-US" sz="1200" dirty="0">
              <a:solidFill>
                <a:schemeClr val="bg1"/>
              </a:solidFill>
              <a:latin typeface="Verdana" pitchFamily="34" charset="0"/>
            </a:endParaRPr>
          </a:p>
        </p:txBody>
      </p:sp>
    </p:spTree>
    <p:extLst>
      <p:ext uri="{BB962C8B-B14F-4D97-AF65-F5344CB8AC3E}">
        <p14:creationId xmlns:p14="http://schemas.microsoft.com/office/powerpoint/2010/main" val="4107482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a:t>
            </a:r>
            <a:r>
              <a:rPr lang="en-US" dirty="0" smtClean="0"/>
              <a:t>Matrix</a:t>
            </a:r>
            <a:endParaRPr lang="en-US" dirty="0"/>
          </a:p>
        </p:txBody>
      </p:sp>
      <p:sp>
        <p:nvSpPr>
          <p:cNvPr id="2" name="Rectangle 1"/>
          <p:cNvSpPr/>
          <p:nvPr/>
        </p:nvSpPr>
        <p:spPr>
          <a:xfrm>
            <a:off x="2593498" y="1556792"/>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593498" y="3567405"/>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600673" y="1556792"/>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600673" y="3567405"/>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3497" y="5589240"/>
            <a:ext cx="3957003" cy="365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itchFamily="34" charset="0"/>
                <a:cs typeface="Arial" pitchFamily="34" charset="0"/>
              </a:rPr>
              <a:t>Market share</a:t>
            </a:r>
            <a:endParaRPr lang="en-US" b="1" dirty="0">
              <a:latin typeface="Arial" pitchFamily="34" charset="0"/>
              <a:cs typeface="Arial" pitchFamily="34" charset="0"/>
            </a:endParaRPr>
          </a:p>
        </p:txBody>
      </p:sp>
      <p:grpSp>
        <p:nvGrpSpPr>
          <p:cNvPr id="103" name="Groupe 102"/>
          <p:cNvGrpSpPr/>
          <p:nvPr/>
        </p:nvGrpSpPr>
        <p:grpSpPr>
          <a:xfrm>
            <a:off x="5186203" y="1905424"/>
            <a:ext cx="778767" cy="1259435"/>
            <a:chOff x="6545876" y="1594672"/>
            <a:chExt cx="1067517" cy="1726406"/>
          </a:xfrm>
          <a:solidFill>
            <a:schemeClr val="bg2"/>
          </a:solidFill>
        </p:grpSpPr>
        <p:sp>
          <p:nvSpPr>
            <p:cNvPr id="97" name="Rectangle 62"/>
            <p:cNvSpPr>
              <a:spLocks noChangeArrowheads="1"/>
            </p:cNvSpPr>
            <p:nvPr/>
          </p:nvSpPr>
          <p:spPr bwMode="auto">
            <a:xfrm>
              <a:off x="6843060" y="2993588"/>
              <a:ext cx="338243" cy="327490"/>
            </a:xfrm>
            <a:prstGeom prst="rect">
              <a:avLst/>
            </a:prstGeom>
            <a:solidFill>
              <a:schemeClr val="bg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8"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034" name="Freeform 96"/>
          <p:cNvSpPr>
            <a:spLocks/>
          </p:cNvSpPr>
          <p:nvPr/>
        </p:nvSpPr>
        <p:spPr bwMode="auto">
          <a:xfrm>
            <a:off x="2919337" y="1864189"/>
            <a:ext cx="1298149" cy="1335031"/>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solidFill>
                <a:schemeClr val="lt1"/>
              </a:solidFill>
            </a:endParaRPr>
          </a:p>
        </p:txBody>
      </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0" name="Freeform 136"/>
          <p:cNvSpPr>
            <a:spLocks/>
          </p:cNvSpPr>
          <p:nvPr/>
        </p:nvSpPr>
        <p:spPr bwMode="auto">
          <a:xfrm>
            <a:off x="4924788" y="3916810"/>
            <a:ext cx="1203179" cy="117040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2"/>
          </a:solidFill>
          <a:ln w="9525">
            <a:solidFill>
              <a:schemeClr val="bg1">
                <a:lumMod val="75000"/>
              </a:schemeClr>
            </a:solid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21" name="Rectangle 20"/>
          <p:cNvSpPr/>
          <p:nvPr/>
        </p:nvSpPr>
        <p:spPr>
          <a:xfrm rot="16200000">
            <a:off x="328052" y="3355905"/>
            <a:ext cx="3957003" cy="365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itchFamily="34" charset="0"/>
                <a:cs typeface="Arial" pitchFamily="34" charset="0"/>
              </a:rPr>
              <a:t>Market growth</a:t>
            </a:r>
            <a:endParaRPr lang="en-US" b="1" dirty="0">
              <a:latin typeface="Arial" pitchFamily="34" charset="0"/>
              <a:cs typeface="Arial" pitchFamily="34" charset="0"/>
            </a:endParaRPr>
          </a:p>
        </p:txBody>
      </p:sp>
      <p:sp>
        <p:nvSpPr>
          <p:cNvPr id="24" name="Rectangle 23"/>
          <p:cNvSpPr/>
          <p:nvPr/>
        </p:nvSpPr>
        <p:spPr>
          <a:xfrm rot="5400000">
            <a:off x="5788915" y="236152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25" name="Rectangle 24"/>
          <p:cNvSpPr/>
          <p:nvPr/>
        </p:nvSpPr>
        <p:spPr>
          <a:xfrm rot="5400000">
            <a:off x="5788915" y="4373042"/>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26" name="Rectangle 25"/>
          <p:cNvSpPr/>
          <p:nvPr/>
        </p:nvSpPr>
        <p:spPr>
          <a:xfrm>
            <a:off x="2585849"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27" name="Rectangle 26"/>
          <p:cNvSpPr/>
          <p:nvPr/>
        </p:nvSpPr>
        <p:spPr>
          <a:xfrm>
            <a:off x="4600673" y="118746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29" name="Freeform 6"/>
          <p:cNvSpPr>
            <a:spLocks noEditPoints="1"/>
          </p:cNvSpPr>
          <p:nvPr/>
        </p:nvSpPr>
        <p:spPr bwMode="auto">
          <a:xfrm>
            <a:off x="2654300" y="3966055"/>
            <a:ext cx="1812926" cy="1152525"/>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2"/>
          </a:solidFill>
          <a:ln w="9525">
            <a:solidFill>
              <a:schemeClr val="bg1">
                <a:lumMod val="75000"/>
              </a:schemeClr>
            </a:solid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30" name="Freeform 6"/>
          <p:cNvSpPr>
            <a:spLocks/>
          </p:cNvSpPr>
          <p:nvPr/>
        </p:nvSpPr>
        <p:spPr bwMode="auto">
          <a:xfrm>
            <a:off x="3198836" y="4226301"/>
            <a:ext cx="348408" cy="348912"/>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64535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a:t>
            </a:r>
            <a:r>
              <a:rPr lang="en-US" dirty="0" smtClean="0"/>
              <a:t>Matrix</a:t>
            </a:r>
            <a:endParaRPr lang="en-US" dirty="0"/>
          </a:p>
        </p:txBody>
      </p:sp>
      <p:sp>
        <p:nvSpPr>
          <p:cNvPr id="2" name="Rectangle 1"/>
          <p:cNvSpPr/>
          <p:nvPr/>
        </p:nvSpPr>
        <p:spPr>
          <a:xfrm>
            <a:off x="2593498" y="1556792"/>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593498" y="3567405"/>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600673" y="1556792"/>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600673" y="3567405"/>
            <a:ext cx="1949828" cy="1949827"/>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e 102"/>
          <p:cNvGrpSpPr/>
          <p:nvPr/>
        </p:nvGrpSpPr>
        <p:grpSpPr>
          <a:xfrm>
            <a:off x="5186203" y="1905424"/>
            <a:ext cx="778767" cy="1259435"/>
            <a:chOff x="6545876" y="1594672"/>
            <a:chExt cx="1067517" cy="1726406"/>
          </a:xfrm>
          <a:solidFill>
            <a:schemeClr val="bg2"/>
          </a:solidFill>
        </p:grpSpPr>
        <p:sp>
          <p:nvSpPr>
            <p:cNvPr id="97" name="Rectangle 62"/>
            <p:cNvSpPr>
              <a:spLocks noChangeArrowheads="1"/>
            </p:cNvSpPr>
            <p:nvPr/>
          </p:nvSpPr>
          <p:spPr bwMode="auto">
            <a:xfrm>
              <a:off x="6843060" y="2993588"/>
              <a:ext cx="338243" cy="327490"/>
            </a:xfrm>
            <a:prstGeom prst="rect">
              <a:avLst/>
            </a:prstGeom>
            <a:solidFill>
              <a:schemeClr val="bg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98"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solidFill>
              <a:schemeClr val="bg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grpSp>
      <p:sp>
        <p:nvSpPr>
          <p:cNvPr id="1034" name="Freeform 96"/>
          <p:cNvSpPr>
            <a:spLocks/>
          </p:cNvSpPr>
          <p:nvPr/>
        </p:nvSpPr>
        <p:spPr bwMode="auto">
          <a:xfrm>
            <a:off x="2919337" y="1864189"/>
            <a:ext cx="1298149" cy="1335031"/>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solidFill>
            <a:schemeClr val="bg2"/>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1064" name="AutoShape 129"/>
          <p:cNvSpPr>
            <a:spLocks noChangeAspect="1" noChangeArrowheads="1" noTextEdit="1"/>
          </p:cNvSpPr>
          <p:nvPr/>
        </p:nvSpPr>
        <p:spPr bwMode="auto">
          <a:xfrm>
            <a:off x="2735263" y="3594100"/>
            <a:ext cx="166687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0" name="Freeform 136"/>
          <p:cNvSpPr>
            <a:spLocks/>
          </p:cNvSpPr>
          <p:nvPr/>
        </p:nvSpPr>
        <p:spPr bwMode="auto">
          <a:xfrm>
            <a:off x="4924788" y="3916810"/>
            <a:ext cx="1203179" cy="117040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solidFill>
            <a:schemeClr val="bg2"/>
          </a:solidFill>
          <a:ln w="9525">
            <a:solidFill>
              <a:schemeClr val="bg1">
                <a:lumMod val="75000"/>
              </a:schemeClr>
            </a:solid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1071" name="Freeform 137"/>
          <p:cNvSpPr>
            <a:spLocks/>
          </p:cNvSpPr>
          <p:nvPr/>
        </p:nvSpPr>
        <p:spPr bwMode="auto">
          <a:xfrm>
            <a:off x="2744788" y="3838575"/>
            <a:ext cx="1631950" cy="1587500"/>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3"/>
          <p:cNvSpPr/>
          <p:nvPr/>
        </p:nvSpPr>
        <p:spPr>
          <a:xfrm rot="5400000">
            <a:off x="5788915" y="236152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25" name="Rectangle 24"/>
          <p:cNvSpPr/>
          <p:nvPr/>
        </p:nvSpPr>
        <p:spPr>
          <a:xfrm rot="5400000">
            <a:off x="5788915" y="4373042"/>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26" name="Rectangle 25"/>
          <p:cNvSpPr/>
          <p:nvPr/>
        </p:nvSpPr>
        <p:spPr>
          <a:xfrm>
            <a:off x="2585849" y="1190897"/>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High</a:t>
            </a:r>
            <a:endParaRPr lang="en-US" sz="1600" b="1" dirty="0">
              <a:solidFill>
                <a:schemeClr val="accent1"/>
              </a:solidFill>
              <a:latin typeface="Arial" pitchFamily="34" charset="0"/>
              <a:cs typeface="Arial" pitchFamily="34" charset="0"/>
            </a:endParaRPr>
          </a:p>
        </p:txBody>
      </p:sp>
      <p:sp>
        <p:nvSpPr>
          <p:cNvPr id="27" name="Rectangle 26"/>
          <p:cNvSpPr/>
          <p:nvPr/>
        </p:nvSpPr>
        <p:spPr>
          <a:xfrm>
            <a:off x="4600673" y="1187460"/>
            <a:ext cx="1949828" cy="338554"/>
          </a:xfrm>
          <a:prstGeom prst="rect">
            <a:avLst/>
          </a:prstGeom>
        </p:spPr>
        <p:txBody>
          <a:bodyPr wrap="square">
            <a:spAutoFit/>
          </a:bodyPr>
          <a:lstStyle/>
          <a:p>
            <a:pPr algn="ctr"/>
            <a:r>
              <a:rPr lang="en-US" sz="1600" b="1" dirty="0" smtClean="0">
                <a:solidFill>
                  <a:schemeClr val="accent1"/>
                </a:solidFill>
                <a:latin typeface="Arial" pitchFamily="34" charset="0"/>
                <a:cs typeface="Arial" pitchFamily="34" charset="0"/>
              </a:rPr>
              <a:t>Low</a:t>
            </a:r>
            <a:endParaRPr lang="en-US" sz="1600" b="1" dirty="0">
              <a:solidFill>
                <a:schemeClr val="accent1"/>
              </a:solidFill>
              <a:latin typeface="Arial" pitchFamily="34" charset="0"/>
              <a:cs typeface="Arial" pitchFamily="34" charset="0"/>
            </a:endParaRPr>
          </a:p>
        </p:txBody>
      </p:sp>
      <p:sp>
        <p:nvSpPr>
          <p:cNvPr id="28" name="Rectangle 27"/>
          <p:cNvSpPr/>
          <p:nvPr/>
        </p:nvSpPr>
        <p:spPr>
          <a:xfrm>
            <a:off x="2699792" y="1598935"/>
            <a:ext cx="1949828" cy="338554"/>
          </a:xfrm>
          <a:prstGeom prst="rect">
            <a:avLst/>
          </a:prstGeom>
        </p:spPr>
        <p:txBody>
          <a:bodyPr wrap="square">
            <a:spAutoFit/>
          </a:bodyPr>
          <a:lstStyle/>
          <a:p>
            <a:pPr algn="ctr"/>
            <a:r>
              <a:rPr lang="en-US" sz="1600" b="1" dirty="0" smtClean="0">
                <a:solidFill>
                  <a:srgbClr val="C00000"/>
                </a:solidFill>
                <a:latin typeface="Arial" pitchFamily="34" charset="0"/>
                <a:cs typeface="Arial" pitchFamily="34" charset="0"/>
              </a:rPr>
              <a:t>Prioritize</a:t>
            </a:r>
            <a:endParaRPr lang="en-US" sz="1600" b="1" dirty="0">
              <a:solidFill>
                <a:srgbClr val="C00000"/>
              </a:solidFill>
              <a:latin typeface="Arial" pitchFamily="34" charset="0"/>
              <a:cs typeface="Arial" pitchFamily="34" charset="0"/>
            </a:endParaRPr>
          </a:p>
        </p:txBody>
      </p:sp>
      <p:sp>
        <p:nvSpPr>
          <p:cNvPr id="29" name="Rectangle 28"/>
          <p:cNvSpPr/>
          <p:nvPr/>
        </p:nvSpPr>
        <p:spPr>
          <a:xfrm>
            <a:off x="4644724" y="1598935"/>
            <a:ext cx="1949828" cy="338554"/>
          </a:xfrm>
          <a:prstGeom prst="rect">
            <a:avLst/>
          </a:prstGeom>
        </p:spPr>
        <p:txBody>
          <a:bodyPr wrap="square">
            <a:spAutoFit/>
          </a:bodyPr>
          <a:lstStyle/>
          <a:p>
            <a:pPr algn="ctr"/>
            <a:r>
              <a:rPr lang="en-US" sz="1600" b="1" dirty="0" smtClean="0">
                <a:solidFill>
                  <a:srgbClr val="C00000"/>
                </a:solidFill>
                <a:latin typeface="Arial" pitchFamily="34" charset="0"/>
                <a:cs typeface="Arial" pitchFamily="34" charset="0"/>
              </a:rPr>
              <a:t>Divest</a:t>
            </a:r>
            <a:endParaRPr lang="en-US" sz="1600" b="1" dirty="0">
              <a:solidFill>
                <a:srgbClr val="C00000"/>
              </a:solidFill>
              <a:latin typeface="Arial" pitchFamily="34" charset="0"/>
              <a:cs typeface="Arial" pitchFamily="34" charset="0"/>
            </a:endParaRPr>
          </a:p>
        </p:txBody>
      </p:sp>
      <p:sp>
        <p:nvSpPr>
          <p:cNvPr id="30" name="Rectangle 29"/>
          <p:cNvSpPr/>
          <p:nvPr/>
        </p:nvSpPr>
        <p:spPr>
          <a:xfrm>
            <a:off x="4876001" y="3771606"/>
            <a:ext cx="1949828" cy="338554"/>
          </a:xfrm>
          <a:prstGeom prst="rect">
            <a:avLst/>
          </a:prstGeom>
        </p:spPr>
        <p:txBody>
          <a:bodyPr wrap="square">
            <a:spAutoFit/>
          </a:bodyPr>
          <a:lstStyle/>
          <a:p>
            <a:pPr algn="ctr"/>
            <a:r>
              <a:rPr lang="en-US" sz="1600" b="1" dirty="0" smtClean="0">
                <a:solidFill>
                  <a:srgbClr val="C00000"/>
                </a:solidFill>
                <a:latin typeface="Arial" pitchFamily="34" charset="0"/>
                <a:cs typeface="Arial" pitchFamily="34" charset="0"/>
              </a:rPr>
              <a:t>Liquidate</a:t>
            </a:r>
            <a:endParaRPr lang="en-US" sz="1600" b="1" dirty="0">
              <a:solidFill>
                <a:srgbClr val="C00000"/>
              </a:solidFill>
              <a:latin typeface="Arial" pitchFamily="34" charset="0"/>
              <a:cs typeface="Arial" pitchFamily="34" charset="0"/>
            </a:endParaRPr>
          </a:p>
        </p:txBody>
      </p:sp>
      <p:sp>
        <p:nvSpPr>
          <p:cNvPr id="32" name="Rectangle 31"/>
          <p:cNvSpPr/>
          <p:nvPr/>
        </p:nvSpPr>
        <p:spPr>
          <a:xfrm>
            <a:off x="3093997" y="3747533"/>
            <a:ext cx="1949828" cy="338554"/>
          </a:xfrm>
          <a:prstGeom prst="rect">
            <a:avLst/>
          </a:prstGeom>
        </p:spPr>
        <p:txBody>
          <a:bodyPr wrap="square">
            <a:spAutoFit/>
          </a:bodyPr>
          <a:lstStyle/>
          <a:p>
            <a:pPr algn="ctr"/>
            <a:r>
              <a:rPr lang="en-US" sz="1600" b="1" dirty="0" smtClean="0">
                <a:solidFill>
                  <a:srgbClr val="C00000"/>
                </a:solidFill>
                <a:latin typeface="Arial" pitchFamily="34" charset="0"/>
                <a:cs typeface="Arial" pitchFamily="34" charset="0"/>
              </a:rPr>
              <a:t>Invest</a:t>
            </a:r>
            <a:endParaRPr lang="en-US" sz="1600" b="1" dirty="0">
              <a:solidFill>
                <a:srgbClr val="C00000"/>
              </a:solidFill>
              <a:latin typeface="Arial" pitchFamily="34" charset="0"/>
              <a:cs typeface="Arial" pitchFamily="34" charset="0"/>
            </a:endParaRPr>
          </a:p>
        </p:txBody>
      </p:sp>
      <p:cxnSp>
        <p:nvCxnSpPr>
          <p:cNvPr id="33" name="Connecteur droit avec flèche 32"/>
          <p:cNvCxnSpPr/>
          <p:nvPr/>
        </p:nvCxnSpPr>
        <p:spPr>
          <a:xfrm flipH="1">
            <a:off x="4259760" y="1768212"/>
            <a:ext cx="784065"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a:off x="6127967" y="1768212"/>
            <a:ext cx="1764785"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3589184" y="3199220"/>
            <a:ext cx="1" cy="640519"/>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6444208" y="3940883"/>
            <a:ext cx="1448544"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2593497" y="5589240"/>
            <a:ext cx="3957003" cy="365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itchFamily="34" charset="0"/>
                <a:cs typeface="Arial" pitchFamily="34" charset="0"/>
              </a:rPr>
              <a:t>Market share</a:t>
            </a:r>
            <a:endParaRPr lang="en-US" b="1" dirty="0">
              <a:latin typeface="Arial" pitchFamily="34" charset="0"/>
              <a:cs typeface="Arial" pitchFamily="34" charset="0"/>
            </a:endParaRPr>
          </a:p>
        </p:txBody>
      </p:sp>
      <p:sp>
        <p:nvSpPr>
          <p:cNvPr id="43" name="Rectangle 42"/>
          <p:cNvSpPr/>
          <p:nvPr/>
        </p:nvSpPr>
        <p:spPr>
          <a:xfrm rot="16200000">
            <a:off x="328052" y="3355905"/>
            <a:ext cx="3957003" cy="365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itchFamily="34" charset="0"/>
                <a:cs typeface="Arial" pitchFamily="34" charset="0"/>
              </a:rPr>
              <a:t>Market growth</a:t>
            </a:r>
            <a:endParaRPr lang="en-US" b="1" dirty="0">
              <a:latin typeface="Arial" pitchFamily="34" charset="0"/>
              <a:cs typeface="Arial" pitchFamily="34" charset="0"/>
            </a:endParaRPr>
          </a:p>
        </p:txBody>
      </p:sp>
      <p:sp>
        <p:nvSpPr>
          <p:cNvPr id="38" name="Freeform 6"/>
          <p:cNvSpPr>
            <a:spLocks noEditPoints="1"/>
          </p:cNvSpPr>
          <p:nvPr/>
        </p:nvSpPr>
        <p:spPr bwMode="auto">
          <a:xfrm>
            <a:off x="2654300" y="4076675"/>
            <a:ext cx="1812926" cy="1152525"/>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solidFill>
            <a:schemeClr val="bg2"/>
          </a:solidFill>
          <a:ln w="9525">
            <a:solidFill>
              <a:schemeClr val="bg1">
                <a:lumMod val="75000"/>
              </a:schemeClr>
            </a:solid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39" name="Freeform 6"/>
          <p:cNvSpPr>
            <a:spLocks/>
          </p:cNvSpPr>
          <p:nvPr/>
        </p:nvSpPr>
        <p:spPr bwMode="auto">
          <a:xfrm>
            <a:off x="3198836" y="4336921"/>
            <a:ext cx="348408" cy="348912"/>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16086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p:txBody>
          <a:bodyPr/>
          <a:lstStyle/>
          <a:p>
            <a:r>
              <a:rPr lang="en-US" dirty="0" smtClean="0"/>
              <a:t>Diagrams</a:t>
            </a:r>
            <a:endParaRPr lang="en-US" sz="1600" dirty="0"/>
          </a:p>
        </p:txBody>
      </p:sp>
      <p:sp>
        <p:nvSpPr>
          <p:cNvPr id="4" name="Titre 3"/>
          <p:cNvSpPr>
            <a:spLocks noGrp="1"/>
          </p:cNvSpPr>
          <p:nvPr>
            <p:ph type="title"/>
          </p:nvPr>
        </p:nvSpPr>
        <p:spPr/>
        <p:txBody>
          <a:bodyPr/>
          <a:lstStyle/>
          <a:p>
            <a:r>
              <a:rPr lang="en-US" dirty="0" smtClean="0"/>
              <a:t>BCG </a:t>
            </a:r>
            <a:r>
              <a:rPr lang="en-US" dirty="0" smtClean="0"/>
              <a:t>Matrix</a:t>
            </a:r>
            <a:endParaRPr lang="en-US" dirty="0"/>
          </a:p>
        </p:txBody>
      </p:sp>
      <p:sp>
        <p:nvSpPr>
          <p:cNvPr id="2" name="Rectangle 1"/>
          <p:cNvSpPr/>
          <p:nvPr/>
        </p:nvSpPr>
        <p:spPr>
          <a:xfrm>
            <a:off x="2593498" y="1556792"/>
            <a:ext cx="1949828" cy="1949827"/>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06" name="Rectangle 105"/>
          <p:cNvSpPr/>
          <p:nvPr/>
        </p:nvSpPr>
        <p:spPr>
          <a:xfrm>
            <a:off x="2593498" y="3567405"/>
            <a:ext cx="1949828" cy="1949827"/>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07" name="Rectangle 106"/>
          <p:cNvSpPr/>
          <p:nvPr/>
        </p:nvSpPr>
        <p:spPr>
          <a:xfrm>
            <a:off x="4600673" y="1556792"/>
            <a:ext cx="1949828" cy="1949827"/>
          </a:xfrm>
          <a:prstGeom prst="rect">
            <a:avLst/>
          </a:prstGeom>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08" name="Rectangle 107"/>
          <p:cNvSpPr/>
          <p:nvPr/>
        </p:nvSpPr>
        <p:spPr>
          <a:xfrm>
            <a:off x="4600673" y="3567405"/>
            <a:ext cx="1949828" cy="1949827"/>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nvGrpSpPr>
          <p:cNvPr id="103" name="Groupe 102"/>
          <p:cNvGrpSpPr/>
          <p:nvPr/>
        </p:nvGrpSpPr>
        <p:grpSpPr>
          <a:xfrm>
            <a:off x="5186203" y="1905424"/>
            <a:ext cx="778767" cy="1259435"/>
            <a:chOff x="6545876" y="1594672"/>
            <a:chExt cx="1067517" cy="1726406"/>
          </a:xfrm>
          <a:solidFill>
            <a:schemeClr val="bg2"/>
          </a:solidFill>
        </p:grpSpPr>
        <p:sp>
          <p:nvSpPr>
            <p:cNvPr id="97" name="Rectangle 62"/>
            <p:cNvSpPr>
              <a:spLocks noChangeArrowheads="1"/>
            </p:cNvSpPr>
            <p:nvPr/>
          </p:nvSpPr>
          <p:spPr bwMode="auto">
            <a:xfrm>
              <a:off x="6843060" y="2993588"/>
              <a:ext cx="338243" cy="327490"/>
            </a:xfrm>
            <a:prstGeom prst="rect">
              <a:avLst/>
            </a:pr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98" name="Freeform 63"/>
            <p:cNvSpPr>
              <a:spLocks/>
            </p:cNvSpPr>
            <p:nvPr/>
          </p:nvSpPr>
          <p:spPr bwMode="auto">
            <a:xfrm>
              <a:off x="6545876" y="1594672"/>
              <a:ext cx="1067517" cy="1326576"/>
            </a:xfrm>
            <a:custGeom>
              <a:avLst/>
              <a:gdLst>
                <a:gd name="T0" fmla="*/ 644 w 2185"/>
                <a:gd name="T1" fmla="*/ 1007 h 2715"/>
                <a:gd name="T2" fmla="*/ 677 w 2185"/>
                <a:gd name="T3" fmla="*/ 874 h 2715"/>
                <a:gd name="T4" fmla="*/ 748 w 2185"/>
                <a:gd name="T5" fmla="*/ 769 h 2715"/>
                <a:gd name="T6" fmla="*/ 847 w 2185"/>
                <a:gd name="T7" fmla="*/ 695 h 2715"/>
                <a:gd name="T8" fmla="*/ 963 w 2185"/>
                <a:gd name="T9" fmla="*/ 652 h 2715"/>
                <a:gd name="T10" fmla="*/ 1090 w 2185"/>
                <a:gd name="T11" fmla="*/ 644 h 2715"/>
                <a:gd name="T12" fmla="*/ 1218 w 2185"/>
                <a:gd name="T13" fmla="*/ 672 h 2715"/>
                <a:gd name="T14" fmla="*/ 1337 w 2185"/>
                <a:gd name="T15" fmla="*/ 736 h 2715"/>
                <a:gd name="T16" fmla="*/ 1435 w 2185"/>
                <a:gd name="T17" fmla="*/ 833 h 2715"/>
                <a:gd name="T18" fmla="*/ 1490 w 2185"/>
                <a:gd name="T19" fmla="*/ 922 h 2715"/>
                <a:gd name="T20" fmla="*/ 1516 w 2185"/>
                <a:gd name="T21" fmla="*/ 1012 h 2715"/>
                <a:gd name="T22" fmla="*/ 1509 w 2185"/>
                <a:gd name="T23" fmla="*/ 1105 h 2715"/>
                <a:gd name="T24" fmla="*/ 1469 w 2185"/>
                <a:gd name="T25" fmla="*/ 1205 h 2715"/>
                <a:gd name="T26" fmla="*/ 1394 w 2185"/>
                <a:gd name="T27" fmla="*/ 1315 h 2715"/>
                <a:gd name="T28" fmla="*/ 1281 w 2185"/>
                <a:gd name="T29" fmla="*/ 1435 h 2715"/>
                <a:gd name="T30" fmla="*/ 1131 w 2185"/>
                <a:gd name="T31" fmla="*/ 1568 h 2715"/>
                <a:gd name="T32" fmla="*/ 966 w 2185"/>
                <a:gd name="T33" fmla="*/ 1711 h 2715"/>
                <a:gd name="T34" fmla="*/ 873 w 2185"/>
                <a:gd name="T35" fmla="*/ 1834 h 2715"/>
                <a:gd name="T36" fmla="*/ 795 w 2185"/>
                <a:gd name="T37" fmla="*/ 1955 h 2715"/>
                <a:gd name="T38" fmla="*/ 734 w 2185"/>
                <a:gd name="T39" fmla="*/ 2078 h 2715"/>
                <a:gd name="T40" fmla="*/ 687 w 2185"/>
                <a:gd name="T41" fmla="*/ 2202 h 2715"/>
                <a:gd name="T42" fmla="*/ 654 w 2185"/>
                <a:gd name="T43" fmla="*/ 2330 h 2715"/>
                <a:gd name="T44" fmla="*/ 634 w 2185"/>
                <a:gd name="T45" fmla="*/ 2464 h 2715"/>
                <a:gd name="T46" fmla="*/ 622 w 2185"/>
                <a:gd name="T47" fmla="*/ 2604 h 2715"/>
                <a:gd name="T48" fmla="*/ 1280 w 2185"/>
                <a:gd name="T49" fmla="*/ 2715 h 2715"/>
                <a:gd name="T50" fmla="*/ 1279 w 2185"/>
                <a:gd name="T51" fmla="*/ 2626 h 2715"/>
                <a:gd name="T52" fmla="*/ 1284 w 2185"/>
                <a:gd name="T53" fmla="*/ 2541 h 2715"/>
                <a:gd name="T54" fmla="*/ 1299 w 2185"/>
                <a:gd name="T55" fmla="*/ 2460 h 2715"/>
                <a:gd name="T56" fmla="*/ 1322 w 2185"/>
                <a:gd name="T57" fmla="*/ 2383 h 2715"/>
                <a:gd name="T58" fmla="*/ 1357 w 2185"/>
                <a:gd name="T59" fmla="*/ 2309 h 2715"/>
                <a:gd name="T60" fmla="*/ 1403 w 2185"/>
                <a:gd name="T61" fmla="*/ 2240 h 2715"/>
                <a:gd name="T62" fmla="*/ 1462 w 2185"/>
                <a:gd name="T63" fmla="*/ 2177 h 2715"/>
                <a:gd name="T64" fmla="*/ 1535 w 2185"/>
                <a:gd name="T65" fmla="*/ 2117 h 2715"/>
                <a:gd name="T66" fmla="*/ 1647 w 2185"/>
                <a:gd name="T67" fmla="*/ 2035 h 2715"/>
                <a:gd name="T68" fmla="*/ 1760 w 2185"/>
                <a:gd name="T69" fmla="*/ 1939 h 2715"/>
                <a:gd name="T70" fmla="*/ 1869 w 2185"/>
                <a:gd name="T71" fmla="*/ 1832 h 2715"/>
                <a:gd name="T72" fmla="*/ 1970 w 2185"/>
                <a:gd name="T73" fmla="*/ 1711 h 2715"/>
                <a:gd name="T74" fmla="*/ 2057 w 2185"/>
                <a:gd name="T75" fmla="*/ 1578 h 2715"/>
                <a:gd name="T76" fmla="*/ 2125 w 2185"/>
                <a:gd name="T77" fmla="*/ 1435 h 2715"/>
                <a:gd name="T78" fmla="*/ 2170 w 2185"/>
                <a:gd name="T79" fmla="*/ 1281 h 2715"/>
                <a:gd name="T80" fmla="*/ 2185 w 2185"/>
                <a:gd name="T81" fmla="*/ 1118 h 2715"/>
                <a:gd name="T82" fmla="*/ 2163 w 2185"/>
                <a:gd name="T83" fmla="*/ 869 h 2715"/>
                <a:gd name="T84" fmla="*/ 2100 w 2185"/>
                <a:gd name="T85" fmla="*/ 651 h 2715"/>
                <a:gd name="T86" fmla="*/ 1999 w 2185"/>
                <a:gd name="T87" fmla="*/ 463 h 2715"/>
                <a:gd name="T88" fmla="*/ 1870 w 2185"/>
                <a:gd name="T89" fmla="*/ 308 h 2715"/>
                <a:gd name="T90" fmla="*/ 1721 w 2185"/>
                <a:gd name="T91" fmla="*/ 183 h 2715"/>
                <a:gd name="T92" fmla="*/ 1554 w 2185"/>
                <a:gd name="T93" fmla="*/ 91 h 2715"/>
                <a:gd name="T94" fmla="*/ 1379 w 2185"/>
                <a:gd name="T95" fmla="*/ 31 h 2715"/>
                <a:gd name="T96" fmla="*/ 1201 w 2185"/>
                <a:gd name="T97" fmla="*/ 5 h 2715"/>
                <a:gd name="T98" fmla="*/ 954 w 2185"/>
                <a:gd name="T99" fmla="*/ 5 h 2715"/>
                <a:gd name="T100" fmla="*/ 725 w 2185"/>
                <a:gd name="T101" fmla="*/ 42 h 2715"/>
                <a:gd name="T102" fmla="*/ 520 w 2185"/>
                <a:gd name="T103" fmla="*/ 112 h 2715"/>
                <a:gd name="T104" fmla="*/ 343 w 2185"/>
                <a:gd name="T105" fmla="*/ 217 h 2715"/>
                <a:gd name="T106" fmla="*/ 200 w 2185"/>
                <a:gd name="T107" fmla="*/ 354 h 2715"/>
                <a:gd name="T108" fmla="*/ 91 w 2185"/>
                <a:gd name="T109" fmla="*/ 521 h 2715"/>
                <a:gd name="T110" fmla="*/ 23 w 2185"/>
                <a:gd name="T111" fmla="*/ 717 h 2715"/>
                <a:gd name="T112" fmla="*/ 0 w 2185"/>
                <a:gd name="T113" fmla="*/ 940 h 2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5" h="2715">
                  <a:moveTo>
                    <a:pt x="0" y="1340"/>
                  </a:moveTo>
                  <a:lnTo>
                    <a:pt x="643" y="1340"/>
                  </a:lnTo>
                  <a:lnTo>
                    <a:pt x="643" y="1044"/>
                  </a:lnTo>
                  <a:lnTo>
                    <a:pt x="644" y="1007"/>
                  </a:lnTo>
                  <a:lnTo>
                    <a:pt x="649" y="970"/>
                  </a:lnTo>
                  <a:lnTo>
                    <a:pt x="656" y="937"/>
                  </a:lnTo>
                  <a:lnTo>
                    <a:pt x="666" y="903"/>
                  </a:lnTo>
                  <a:lnTo>
                    <a:pt x="677" y="874"/>
                  </a:lnTo>
                  <a:lnTo>
                    <a:pt x="692" y="845"/>
                  </a:lnTo>
                  <a:lnTo>
                    <a:pt x="709" y="818"/>
                  </a:lnTo>
                  <a:lnTo>
                    <a:pt x="728" y="793"/>
                  </a:lnTo>
                  <a:lnTo>
                    <a:pt x="748" y="769"/>
                  </a:lnTo>
                  <a:lnTo>
                    <a:pt x="771" y="748"/>
                  </a:lnTo>
                  <a:lnTo>
                    <a:pt x="794" y="728"/>
                  </a:lnTo>
                  <a:lnTo>
                    <a:pt x="819" y="711"/>
                  </a:lnTo>
                  <a:lnTo>
                    <a:pt x="847" y="695"/>
                  </a:lnTo>
                  <a:lnTo>
                    <a:pt x="874" y="681"/>
                  </a:lnTo>
                  <a:lnTo>
                    <a:pt x="903" y="670"/>
                  </a:lnTo>
                  <a:lnTo>
                    <a:pt x="933" y="660"/>
                  </a:lnTo>
                  <a:lnTo>
                    <a:pt x="963" y="652"/>
                  </a:lnTo>
                  <a:lnTo>
                    <a:pt x="994" y="648"/>
                  </a:lnTo>
                  <a:lnTo>
                    <a:pt x="1025" y="644"/>
                  </a:lnTo>
                  <a:lnTo>
                    <a:pt x="1057" y="643"/>
                  </a:lnTo>
                  <a:lnTo>
                    <a:pt x="1090" y="644"/>
                  </a:lnTo>
                  <a:lnTo>
                    <a:pt x="1122" y="648"/>
                  </a:lnTo>
                  <a:lnTo>
                    <a:pt x="1154" y="653"/>
                  </a:lnTo>
                  <a:lnTo>
                    <a:pt x="1186" y="662"/>
                  </a:lnTo>
                  <a:lnTo>
                    <a:pt x="1218" y="672"/>
                  </a:lnTo>
                  <a:lnTo>
                    <a:pt x="1249" y="683"/>
                  </a:lnTo>
                  <a:lnTo>
                    <a:pt x="1279" y="700"/>
                  </a:lnTo>
                  <a:lnTo>
                    <a:pt x="1309" y="717"/>
                  </a:lnTo>
                  <a:lnTo>
                    <a:pt x="1337" y="736"/>
                  </a:lnTo>
                  <a:lnTo>
                    <a:pt x="1365" y="758"/>
                  </a:lnTo>
                  <a:lnTo>
                    <a:pt x="1391" y="784"/>
                  </a:lnTo>
                  <a:lnTo>
                    <a:pt x="1417" y="811"/>
                  </a:lnTo>
                  <a:lnTo>
                    <a:pt x="1435" y="833"/>
                  </a:lnTo>
                  <a:lnTo>
                    <a:pt x="1451" y="855"/>
                  </a:lnTo>
                  <a:lnTo>
                    <a:pt x="1466" y="878"/>
                  </a:lnTo>
                  <a:lnTo>
                    <a:pt x="1480" y="900"/>
                  </a:lnTo>
                  <a:lnTo>
                    <a:pt x="1490" y="922"/>
                  </a:lnTo>
                  <a:lnTo>
                    <a:pt x="1501" y="944"/>
                  </a:lnTo>
                  <a:lnTo>
                    <a:pt x="1507" y="966"/>
                  </a:lnTo>
                  <a:lnTo>
                    <a:pt x="1513" y="989"/>
                  </a:lnTo>
                  <a:lnTo>
                    <a:pt x="1516" y="1012"/>
                  </a:lnTo>
                  <a:lnTo>
                    <a:pt x="1518" y="1035"/>
                  </a:lnTo>
                  <a:lnTo>
                    <a:pt x="1517" y="1058"/>
                  </a:lnTo>
                  <a:lnTo>
                    <a:pt x="1513" y="1082"/>
                  </a:lnTo>
                  <a:lnTo>
                    <a:pt x="1509" y="1105"/>
                  </a:lnTo>
                  <a:lnTo>
                    <a:pt x="1502" y="1130"/>
                  </a:lnTo>
                  <a:lnTo>
                    <a:pt x="1493" y="1155"/>
                  </a:lnTo>
                  <a:lnTo>
                    <a:pt x="1481" y="1180"/>
                  </a:lnTo>
                  <a:lnTo>
                    <a:pt x="1469" y="1205"/>
                  </a:lnTo>
                  <a:lnTo>
                    <a:pt x="1454" y="1232"/>
                  </a:lnTo>
                  <a:lnTo>
                    <a:pt x="1435" y="1260"/>
                  </a:lnTo>
                  <a:lnTo>
                    <a:pt x="1414" y="1287"/>
                  </a:lnTo>
                  <a:lnTo>
                    <a:pt x="1394" y="1315"/>
                  </a:lnTo>
                  <a:lnTo>
                    <a:pt x="1368" y="1344"/>
                  </a:lnTo>
                  <a:lnTo>
                    <a:pt x="1342" y="1374"/>
                  </a:lnTo>
                  <a:lnTo>
                    <a:pt x="1312" y="1404"/>
                  </a:lnTo>
                  <a:lnTo>
                    <a:pt x="1281" y="1435"/>
                  </a:lnTo>
                  <a:lnTo>
                    <a:pt x="1247" y="1467"/>
                  </a:lnTo>
                  <a:lnTo>
                    <a:pt x="1212" y="1500"/>
                  </a:lnTo>
                  <a:lnTo>
                    <a:pt x="1173" y="1534"/>
                  </a:lnTo>
                  <a:lnTo>
                    <a:pt x="1131" y="1568"/>
                  </a:lnTo>
                  <a:lnTo>
                    <a:pt x="1087" y="1604"/>
                  </a:lnTo>
                  <a:lnTo>
                    <a:pt x="1042" y="1641"/>
                  </a:lnTo>
                  <a:lnTo>
                    <a:pt x="994" y="1679"/>
                  </a:lnTo>
                  <a:lnTo>
                    <a:pt x="966" y="1711"/>
                  </a:lnTo>
                  <a:lnTo>
                    <a:pt x="942" y="1741"/>
                  </a:lnTo>
                  <a:lnTo>
                    <a:pt x="918" y="1772"/>
                  </a:lnTo>
                  <a:lnTo>
                    <a:pt x="894" y="1803"/>
                  </a:lnTo>
                  <a:lnTo>
                    <a:pt x="873" y="1834"/>
                  </a:lnTo>
                  <a:lnTo>
                    <a:pt x="851" y="1864"/>
                  </a:lnTo>
                  <a:lnTo>
                    <a:pt x="832" y="1896"/>
                  </a:lnTo>
                  <a:lnTo>
                    <a:pt x="813" y="1924"/>
                  </a:lnTo>
                  <a:lnTo>
                    <a:pt x="795" y="1955"/>
                  </a:lnTo>
                  <a:lnTo>
                    <a:pt x="779" y="1985"/>
                  </a:lnTo>
                  <a:lnTo>
                    <a:pt x="761" y="2017"/>
                  </a:lnTo>
                  <a:lnTo>
                    <a:pt x="748" y="2048"/>
                  </a:lnTo>
                  <a:lnTo>
                    <a:pt x="734" y="2078"/>
                  </a:lnTo>
                  <a:lnTo>
                    <a:pt x="721" y="2109"/>
                  </a:lnTo>
                  <a:lnTo>
                    <a:pt x="709" y="2140"/>
                  </a:lnTo>
                  <a:lnTo>
                    <a:pt x="698" y="2171"/>
                  </a:lnTo>
                  <a:lnTo>
                    <a:pt x="687" y="2202"/>
                  </a:lnTo>
                  <a:lnTo>
                    <a:pt x="677" y="2233"/>
                  </a:lnTo>
                  <a:lnTo>
                    <a:pt x="669" y="2265"/>
                  </a:lnTo>
                  <a:lnTo>
                    <a:pt x="661" y="2298"/>
                  </a:lnTo>
                  <a:lnTo>
                    <a:pt x="654" y="2330"/>
                  </a:lnTo>
                  <a:lnTo>
                    <a:pt x="647" y="2362"/>
                  </a:lnTo>
                  <a:lnTo>
                    <a:pt x="642" y="2397"/>
                  </a:lnTo>
                  <a:lnTo>
                    <a:pt x="637" y="2429"/>
                  </a:lnTo>
                  <a:lnTo>
                    <a:pt x="634" y="2464"/>
                  </a:lnTo>
                  <a:lnTo>
                    <a:pt x="629" y="2498"/>
                  </a:lnTo>
                  <a:lnTo>
                    <a:pt x="627" y="2533"/>
                  </a:lnTo>
                  <a:lnTo>
                    <a:pt x="623" y="2567"/>
                  </a:lnTo>
                  <a:lnTo>
                    <a:pt x="622" y="2604"/>
                  </a:lnTo>
                  <a:lnTo>
                    <a:pt x="621" y="2640"/>
                  </a:lnTo>
                  <a:lnTo>
                    <a:pt x="620" y="2677"/>
                  </a:lnTo>
                  <a:lnTo>
                    <a:pt x="620" y="2715"/>
                  </a:lnTo>
                  <a:lnTo>
                    <a:pt x="1280" y="2715"/>
                  </a:lnTo>
                  <a:lnTo>
                    <a:pt x="1280" y="2692"/>
                  </a:lnTo>
                  <a:lnTo>
                    <a:pt x="1279" y="2670"/>
                  </a:lnTo>
                  <a:lnTo>
                    <a:pt x="1279" y="2648"/>
                  </a:lnTo>
                  <a:lnTo>
                    <a:pt x="1279" y="2626"/>
                  </a:lnTo>
                  <a:lnTo>
                    <a:pt x="1280" y="2604"/>
                  </a:lnTo>
                  <a:lnTo>
                    <a:pt x="1281" y="2582"/>
                  </a:lnTo>
                  <a:lnTo>
                    <a:pt x="1282" y="2562"/>
                  </a:lnTo>
                  <a:lnTo>
                    <a:pt x="1284" y="2541"/>
                  </a:lnTo>
                  <a:lnTo>
                    <a:pt x="1287" y="2520"/>
                  </a:lnTo>
                  <a:lnTo>
                    <a:pt x="1291" y="2499"/>
                  </a:lnTo>
                  <a:lnTo>
                    <a:pt x="1295" y="2480"/>
                  </a:lnTo>
                  <a:lnTo>
                    <a:pt x="1299" y="2460"/>
                  </a:lnTo>
                  <a:lnTo>
                    <a:pt x="1304" y="2441"/>
                  </a:lnTo>
                  <a:lnTo>
                    <a:pt x="1310" y="2421"/>
                  </a:lnTo>
                  <a:lnTo>
                    <a:pt x="1315" y="2401"/>
                  </a:lnTo>
                  <a:lnTo>
                    <a:pt x="1322" y="2383"/>
                  </a:lnTo>
                  <a:lnTo>
                    <a:pt x="1329" y="2365"/>
                  </a:lnTo>
                  <a:lnTo>
                    <a:pt x="1338" y="2345"/>
                  </a:lnTo>
                  <a:lnTo>
                    <a:pt x="1347" y="2328"/>
                  </a:lnTo>
                  <a:lnTo>
                    <a:pt x="1357" y="2309"/>
                  </a:lnTo>
                  <a:lnTo>
                    <a:pt x="1367" y="2292"/>
                  </a:lnTo>
                  <a:lnTo>
                    <a:pt x="1379" y="2275"/>
                  </a:lnTo>
                  <a:lnTo>
                    <a:pt x="1390" y="2257"/>
                  </a:lnTo>
                  <a:lnTo>
                    <a:pt x="1403" y="2240"/>
                  </a:lnTo>
                  <a:lnTo>
                    <a:pt x="1417" y="2224"/>
                  </a:lnTo>
                  <a:lnTo>
                    <a:pt x="1431" y="2208"/>
                  </a:lnTo>
                  <a:lnTo>
                    <a:pt x="1446" y="2193"/>
                  </a:lnTo>
                  <a:lnTo>
                    <a:pt x="1462" y="2177"/>
                  </a:lnTo>
                  <a:lnTo>
                    <a:pt x="1479" y="2161"/>
                  </a:lnTo>
                  <a:lnTo>
                    <a:pt x="1496" y="2146"/>
                  </a:lnTo>
                  <a:lnTo>
                    <a:pt x="1516" y="2131"/>
                  </a:lnTo>
                  <a:lnTo>
                    <a:pt x="1535" y="2117"/>
                  </a:lnTo>
                  <a:lnTo>
                    <a:pt x="1563" y="2097"/>
                  </a:lnTo>
                  <a:lnTo>
                    <a:pt x="1591" y="2078"/>
                  </a:lnTo>
                  <a:lnTo>
                    <a:pt x="1618" y="2057"/>
                  </a:lnTo>
                  <a:lnTo>
                    <a:pt x="1647" y="2035"/>
                  </a:lnTo>
                  <a:lnTo>
                    <a:pt x="1676" y="2012"/>
                  </a:lnTo>
                  <a:lnTo>
                    <a:pt x="1703" y="1989"/>
                  </a:lnTo>
                  <a:lnTo>
                    <a:pt x="1731" y="1964"/>
                  </a:lnTo>
                  <a:lnTo>
                    <a:pt x="1760" y="1939"/>
                  </a:lnTo>
                  <a:lnTo>
                    <a:pt x="1788" y="1914"/>
                  </a:lnTo>
                  <a:lnTo>
                    <a:pt x="1815" y="1887"/>
                  </a:lnTo>
                  <a:lnTo>
                    <a:pt x="1843" y="1861"/>
                  </a:lnTo>
                  <a:lnTo>
                    <a:pt x="1869" y="1832"/>
                  </a:lnTo>
                  <a:lnTo>
                    <a:pt x="1896" y="1802"/>
                  </a:lnTo>
                  <a:lnTo>
                    <a:pt x="1921" y="1772"/>
                  </a:lnTo>
                  <a:lnTo>
                    <a:pt x="1945" y="1742"/>
                  </a:lnTo>
                  <a:lnTo>
                    <a:pt x="1970" y="1711"/>
                  </a:lnTo>
                  <a:lnTo>
                    <a:pt x="1993" y="1679"/>
                  </a:lnTo>
                  <a:lnTo>
                    <a:pt x="2016" y="1647"/>
                  </a:lnTo>
                  <a:lnTo>
                    <a:pt x="2036" y="1612"/>
                  </a:lnTo>
                  <a:lnTo>
                    <a:pt x="2057" y="1578"/>
                  </a:lnTo>
                  <a:lnTo>
                    <a:pt x="2075" y="1544"/>
                  </a:lnTo>
                  <a:lnTo>
                    <a:pt x="2093" y="1507"/>
                  </a:lnTo>
                  <a:lnTo>
                    <a:pt x="2110" y="1472"/>
                  </a:lnTo>
                  <a:lnTo>
                    <a:pt x="2125" y="1435"/>
                  </a:lnTo>
                  <a:lnTo>
                    <a:pt x="2138" y="1398"/>
                  </a:lnTo>
                  <a:lnTo>
                    <a:pt x="2150" y="1360"/>
                  </a:lnTo>
                  <a:lnTo>
                    <a:pt x="2161" y="1321"/>
                  </a:lnTo>
                  <a:lnTo>
                    <a:pt x="2170" y="1281"/>
                  </a:lnTo>
                  <a:lnTo>
                    <a:pt x="2177" y="1242"/>
                  </a:lnTo>
                  <a:lnTo>
                    <a:pt x="2181" y="1201"/>
                  </a:lnTo>
                  <a:lnTo>
                    <a:pt x="2185" y="1160"/>
                  </a:lnTo>
                  <a:lnTo>
                    <a:pt x="2185" y="1118"/>
                  </a:lnTo>
                  <a:lnTo>
                    <a:pt x="2184" y="1053"/>
                  </a:lnTo>
                  <a:lnTo>
                    <a:pt x="2180" y="990"/>
                  </a:lnTo>
                  <a:lnTo>
                    <a:pt x="2173" y="929"/>
                  </a:lnTo>
                  <a:lnTo>
                    <a:pt x="2163" y="869"/>
                  </a:lnTo>
                  <a:lnTo>
                    <a:pt x="2150" y="811"/>
                  </a:lnTo>
                  <a:lnTo>
                    <a:pt x="2135" y="756"/>
                  </a:lnTo>
                  <a:lnTo>
                    <a:pt x="2118" y="703"/>
                  </a:lnTo>
                  <a:lnTo>
                    <a:pt x="2100" y="651"/>
                  </a:lnTo>
                  <a:lnTo>
                    <a:pt x="2078" y="600"/>
                  </a:lnTo>
                  <a:lnTo>
                    <a:pt x="2054" y="553"/>
                  </a:lnTo>
                  <a:lnTo>
                    <a:pt x="2027" y="507"/>
                  </a:lnTo>
                  <a:lnTo>
                    <a:pt x="1999" y="463"/>
                  </a:lnTo>
                  <a:lnTo>
                    <a:pt x="1970" y="422"/>
                  </a:lnTo>
                  <a:lnTo>
                    <a:pt x="1938" y="382"/>
                  </a:lnTo>
                  <a:lnTo>
                    <a:pt x="1905" y="344"/>
                  </a:lnTo>
                  <a:lnTo>
                    <a:pt x="1870" y="308"/>
                  </a:lnTo>
                  <a:lnTo>
                    <a:pt x="1835" y="273"/>
                  </a:lnTo>
                  <a:lnTo>
                    <a:pt x="1798" y="242"/>
                  </a:lnTo>
                  <a:lnTo>
                    <a:pt x="1760" y="212"/>
                  </a:lnTo>
                  <a:lnTo>
                    <a:pt x="1721" y="183"/>
                  </a:lnTo>
                  <a:lnTo>
                    <a:pt x="1680" y="158"/>
                  </a:lnTo>
                  <a:lnTo>
                    <a:pt x="1639" y="134"/>
                  </a:lnTo>
                  <a:lnTo>
                    <a:pt x="1596" y="112"/>
                  </a:lnTo>
                  <a:lnTo>
                    <a:pt x="1554" y="91"/>
                  </a:lnTo>
                  <a:lnTo>
                    <a:pt x="1511" y="74"/>
                  </a:lnTo>
                  <a:lnTo>
                    <a:pt x="1467" y="58"/>
                  </a:lnTo>
                  <a:lnTo>
                    <a:pt x="1424" y="44"/>
                  </a:lnTo>
                  <a:lnTo>
                    <a:pt x="1379" y="31"/>
                  </a:lnTo>
                  <a:lnTo>
                    <a:pt x="1335" y="22"/>
                  </a:lnTo>
                  <a:lnTo>
                    <a:pt x="1290" y="14"/>
                  </a:lnTo>
                  <a:lnTo>
                    <a:pt x="1246" y="8"/>
                  </a:lnTo>
                  <a:lnTo>
                    <a:pt x="1201" y="5"/>
                  </a:lnTo>
                  <a:lnTo>
                    <a:pt x="1138" y="1"/>
                  </a:lnTo>
                  <a:lnTo>
                    <a:pt x="1075" y="0"/>
                  </a:lnTo>
                  <a:lnTo>
                    <a:pt x="1013" y="1"/>
                  </a:lnTo>
                  <a:lnTo>
                    <a:pt x="954" y="5"/>
                  </a:lnTo>
                  <a:lnTo>
                    <a:pt x="894" y="11"/>
                  </a:lnTo>
                  <a:lnTo>
                    <a:pt x="836" y="19"/>
                  </a:lnTo>
                  <a:lnTo>
                    <a:pt x="780" y="29"/>
                  </a:lnTo>
                  <a:lnTo>
                    <a:pt x="725" y="42"/>
                  </a:lnTo>
                  <a:lnTo>
                    <a:pt x="672" y="55"/>
                  </a:lnTo>
                  <a:lnTo>
                    <a:pt x="619" y="72"/>
                  </a:lnTo>
                  <a:lnTo>
                    <a:pt x="569" y="91"/>
                  </a:lnTo>
                  <a:lnTo>
                    <a:pt x="520" y="112"/>
                  </a:lnTo>
                  <a:lnTo>
                    <a:pt x="474" y="136"/>
                  </a:lnTo>
                  <a:lnTo>
                    <a:pt x="429" y="160"/>
                  </a:lnTo>
                  <a:lnTo>
                    <a:pt x="385" y="187"/>
                  </a:lnTo>
                  <a:lnTo>
                    <a:pt x="343" y="217"/>
                  </a:lnTo>
                  <a:lnTo>
                    <a:pt x="304" y="248"/>
                  </a:lnTo>
                  <a:lnTo>
                    <a:pt x="267" y="281"/>
                  </a:lnTo>
                  <a:lnTo>
                    <a:pt x="232" y="316"/>
                  </a:lnTo>
                  <a:lnTo>
                    <a:pt x="200" y="354"/>
                  </a:lnTo>
                  <a:lnTo>
                    <a:pt x="168" y="393"/>
                  </a:lnTo>
                  <a:lnTo>
                    <a:pt x="141" y="433"/>
                  </a:lnTo>
                  <a:lnTo>
                    <a:pt x="114" y="476"/>
                  </a:lnTo>
                  <a:lnTo>
                    <a:pt x="91" y="521"/>
                  </a:lnTo>
                  <a:lnTo>
                    <a:pt x="71" y="567"/>
                  </a:lnTo>
                  <a:lnTo>
                    <a:pt x="52" y="615"/>
                  </a:lnTo>
                  <a:lnTo>
                    <a:pt x="37" y="665"/>
                  </a:lnTo>
                  <a:lnTo>
                    <a:pt x="23" y="717"/>
                  </a:lnTo>
                  <a:lnTo>
                    <a:pt x="13" y="770"/>
                  </a:lnTo>
                  <a:lnTo>
                    <a:pt x="6" y="825"/>
                  </a:lnTo>
                  <a:lnTo>
                    <a:pt x="1" y="883"/>
                  </a:lnTo>
                  <a:lnTo>
                    <a:pt x="0" y="940"/>
                  </a:lnTo>
                  <a:lnTo>
                    <a:pt x="0" y="1340"/>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grpSp>
      <p:sp>
        <p:nvSpPr>
          <p:cNvPr id="1034" name="Freeform 96"/>
          <p:cNvSpPr>
            <a:spLocks/>
          </p:cNvSpPr>
          <p:nvPr/>
        </p:nvSpPr>
        <p:spPr bwMode="auto">
          <a:xfrm>
            <a:off x="2919337" y="1864189"/>
            <a:ext cx="1298149" cy="1335031"/>
          </a:xfrm>
          <a:custGeom>
            <a:avLst/>
            <a:gdLst>
              <a:gd name="T0" fmla="*/ 314 w 352"/>
              <a:gd name="T1" fmla="*/ 304 h 363"/>
              <a:gd name="T2" fmla="*/ 215 w 352"/>
              <a:gd name="T3" fmla="*/ 270 h 363"/>
              <a:gd name="T4" fmla="*/ 201 w 352"/>
              <a:gd name="T5" fmla="*/ 274 h 363"/>
              <a:gd name="T6" fmla="*/ 137 w 352"/>
              <a:gd name="T7" fmla="*/ 363 h 363"/>
              <a:gd name="T8" fmla="*/ 114 w 352"/>
              <a:gd name="T9" fmla="*/ 261 h 363"/>
              <a:gd name="T10" fmla="*/ 97 w 352"/>
              <a:gd name="T11" fmla="*/ 249 h 363"/>
              <a:gd name="T12" fmla="*/ 0 w 352"/>
              <a:gd name="T13" fmla="*/ 240 h 363"/>
              <a:gd name="T14" fmla="*/ 74 w 352"/>
              <a:gd name="T15" fmla="*/ 169 h 363"/>
              <a:gd name="T16" fmla="*/ 76 w 352"/>
              <a:gd name="T17" fmla="*/ 152 h 363"/>
              <a:gd name="T18" fmla="*/ 36 w 352"/>
              <a:gd name="T19" fmla="*/ 59 h 363"/>
              <a:gd name="T20" fmla="*/ 139 w 352"/>
              <a:gd name="T21" fmla="*/ 95 h 363"/>
              <a:gd name="T22" fmla="*/ 148 w 352"/>
              <a:gd name="T23" fmla="*/ 92 h 363"/>
              <a:gd name="T24" fmla="*/ 211 w 352"/>
              <a:gd name="T25" fmla="*/ 0 h 363"/>
              <a:gd name="T26" fmla="*/ 236 w 352"/>
              <a:gd name="T27" fmla="*/ 112 h 363"/>
              <a:gd name="T28" fmla="*/ 241 w 352"/>
              <a:gd name="T29" fmla="*/ 118 h 363"/>
              <a:gd name="T30" fmla="*/ 352 w 352"/>
              <a:gd name="T31" fmla="*/ 122 h 363"/>
              <a:gd name="T32" fmla="*/ 272 w 352"/>
              <a:gd name="T33" fmla="*/ 192 h 363"/>
              <a:gd name="T34" fmla="*/ 268 w 352"/>
              <a:gd name="T35" fmla="*/ 207 h 363"/>
              <a:gd name="T36" fmla="*/ 314 w 352"/>
              <a:gd name="T37" fmla="*/ 304 h 363"/>
              <a:gd name="T38" fmla="*/ 314 w 352"/>
              <a:gd name="T39" fmla="*/ 30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363">
                <a:moveTo>
                  <a:pt x="314" y="304"/>
                </a:moveTo>
                <a:lnTo>
                  <a:pt x="215" y="270"/>
                </a:lnTo>
                <a:lnTo>
                  <a:pt x="201" y="274"/>
                </a:lnTo>
                <a:lnTo>
                  <a:pt x="137" y="363"/>
                </a:lnTo>
                <a:lnTo>
                  <a:pt x="114" y="261"/>
                </a:lnTo>
                <a:lnTo>
                  <a:pt x="97" y="249"/>
                </a:lnTo>
                <a:lnTo>
                  <a:pt x="0" y="240"/>
                </a:lnTo>
                <a:lnTo>
                  <a:pt x="74" y="169"/>
                </a:lnTo>
                <a:lnTo>
                  <a:pt x="76" y="152"/>
                </a:lnTo>
                <a:lnTo>
                  <a:pt x="36" y="59"/>
                </a:lnTo>
                <a:lnTo>
                  <a:pt x="139" y="95"/>
                </a:lnTo>
                <a:lnTo>
                  <a:pt x="148" y="92"/>
                </a:lnTo>
                <a:lnTo>
                  <a:pt x="211" y="0"/>
                </a:lnTo>
                <a:lnTo>
                  <a:pt x="236" y="112"/>
                </a:lnTo>
                <a:lnTo>
                  <a:pt x="241" y="118"/>
                </a:lnTo>
                <a:lnTo>
                  <a:pt x="352" y="122"/>
                </a:lnTo>
                <a:lnTo>
                  <a:pt x="272" y="192"/>
                </a:lnTo>
                <a:lnTo>
                  <a:pt x="268" y="207"/>
                </a:lnTo>
                <a:lnTo>
                  <a:pt x="314" y="304"/>
                </a:lnTo>
                <a:lnTo>
                  <a:pt x="314" y="304"/>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1070" name="Freeform 136"/>
          <p:cNvSpPr>
            <a:spLocks/>
          </p:cNvSpPr>
          <p:nvPr/>
        </p:nvSpPr>
        <p:spPr bwMode="auto">
          <a:xfrm>
            <a:off x="4924788" y="3916810"/>
            <a:ext cx="1203179" cy="1170408"/>
          </a:xfrm>
          <a:custGeom>
            <a:avLst/>
            <a:gdLst>
              <a:gd name="T0" fmla="*/ 94 w 1028"/>
              <a:gd name="T1" fmla="*/ 10 h 1000"/>
              <a:gd name="T2" fmla="*/ 38 w 1028"/>
              <a:gd name="T3" fmla="*/ 84 h 1000"/>
              <a:gd name="T4" fmla="*/ 42 w 1028"/>
              <a:gd name="T5" fmla="*/ 130 h 1000"/>
              <a:gd name="T6" fmla="*/ 0 w 1028"/>
              <a:gd name="T7" fmla="*/ 182 h 1000"/>
              <a:gd name="T8" fmla="*/ 46 w 1028"/>
              <a:gd name="T9" fmla="*/ 228 h 1000"/>
              <a:gd name="T10" fmla="*/ 154 w 1028"/>
              <a:gd name="T11" fmla="*/ 218 h 1000"/>
              <a:gd name="T12" fmla="*/ 188 w 1028"/>
              <a:gd name="T13" fmla="*/ 310 h 1000"/>
              <a:gd name="T14" fmla="*/ 186 w 1028"/>
              <a:gd name="T15" fmla="*/ 432 h 1000"/>
              <a:gd name="T16" fmla="*/ 198 w 1028"/>
              <a:gd name="T17" fmla="*/ 568 h 1000"/>
              <a:gd name="T18" fmla="*/ 206 w 1028"/>
              <a:gd name="T19" fmla="*/ 750 h 1000"/>
              <a:gd name="T20" fmla="*/ 212 w 1028"/>
              <a:gd name="T21" fmla="*/ 876 h 1000"/>
              <a:gd name="T22" fmla="*/ 172 w 1028"/>
              <a:gd name="T23" fmla="*/ 940 h 1000"/>
              <a:gd name="T24" fmla="*/ 180 w 1028"/>
              <a:gd name="T25" fmla="*/ 954 h 1000"/>
              <a:gd name="T26" fmla="*/ 202 w 1028"/>
              <a:gd name="T27" fmla="*/ 958 h 1000"/>
              <a:gd name="T28" fmla="*/ 234 w 1028"/>
              <a:gd name="T29" fmla="*/ 926 h 1000"/>
              <a:gd name="T30" fmla="*/ 250 w 1028"/>
              <a:gd name="T31" fmla="*/ 892 h 1000"/>
              <a:gd name="T32" fmla="*/ 260 w 1028"/>
              <a:gd name="T33" fmla="*/ 636 h 1000"/>
              <a:gd name="T34" fmla="*/ 268 w 1028"/>
              <a:gd name="T35" fmla="*/ 542 h 1000"/>
              <a:gd name="T36" fmla="*/ 330 w 1028"/>
              <a:gd name="T37" fmla="*/ 558 h 1000"/>
              <a:gd name="T38" fmla="*/ 416 w 1028"/>
              <a:gd name="T39" fmla="*/ 586 h 1000"/>
              <a:gd name="T40" fmla="*/ 426 w 1028"/>
              <a:gd name="T41" fmla="*/ 780 h 1000"/>
              <a:gd name="T42" fmla="*/ 416 w 1028"/>
              <a:gd name="T43" fmla="*/ 918 h 1000"/>
              <a:gd name="T44" fmla="*/ 376 w 1028"/>
              <a:gd name="T45" fmla="*/ 982 h 1000"/>
              <a:gd name="T46" fmla="*/ 390 w 1028"/>
              <a:gd name="T47" fmla="*/ 992 h 1000"/>
              <a:gd name="T48" fmla="*/ 416 w 1028"/>
              <a:gd name="T49" fmla="*/ 984 h 1000"/>
              <a:gd name="T50" fmla="*/ 426 w 1028"/>
              <a:gd name="T51" fmla="*/ 992 h 1000"/>
              <a:gd name="T52" fmla="*/ 460 w 1028"/>
              <a:gd name="T53" fmla="*/ 928 h 1000"/>
              <a:gd name="T54" fmla="*/ 464 w 1028"/>
              <a:gd name="T55" fmla="*/ 880 h 1000"/>
              <a:gd name="T56" fmla="*/ 492 w 1028"/>
              <a:gd name="T57" fmla="*/ 614 h 1000"/>
              <a:gd name="T58" fmla="*/ 536 w 1028"/>
              <a:gd name="T59" fmla="*/ 538 h 1000"/>
              <a:gd name="T60" fmla="*/ 584 w 1028"/>
              <a:gd name="T61" fmla="*/ 554 h 1000"/>
              <a:gd name="T62" fmla="*/ 646 w 1028"/>
              <a:gd name="T63" fmla="*/ 636 h 1000"/>
              <a:gd name="T64" fmla="*/ 712 w 1028"/>
              <a:gd name="T65" fmla="*/ 708 h 1000"/>
              <a:gd name="T66" fmla="*/ 684 w 1028"/>
              <a:gd name="T67" fmla="*/ 792 h 1000"/>
              <a:gd name="T68" fmla="*/ 648 w 1028"/>
              <a:gd name="T69" fmla="*/ 820 h 1000"/>
              <a:gd name="T70" fmla="*/ 700 w 1028"/>
              <a:gd name="T71" fmla="*/ 822 h 1000"/>
              <a:gd name="T72" fmla="*/ 762 w 1028"/>
              <a:gd name="T73" fmla="*/ 690 h 1000"/>
              <a:gd name="T74" fmla="*/ 730 w 1028"/>
              <a:gd name="T75" fmla="*/ 620 h 1000"/>
              <a:gd name="T76" fmla="*/ 704 w 1028"/>
              <a:gd name="T77" fmla="*/ 540 h 1000"/>
              <a:gd name="T78" fmla="*/ 736 w 1028"/>
              <a:gd name="T79" fmla="*/ 488 h 1000"/>
              <a:gd name="T80" fmla="*/ 798 w 1028"/>
              <a:gd name="T81" fmla="*/ 556 h 1000"/>
              <a:gd name="T82" fmla="*/ 900 w 1028"/>
              <a:gd name="T83" fmla="*/ 674 h 1000"/>
              <a:gd name="T84" fmla="*/ 994 w 1028"/>
              <a:gd name="T85" fmla="*/ 790 h 1000"/>
              <a:gd name="T86" fmla="*/ 994 w 1028"/>
              <a:gd name="T87" fmla="*/ 870 h 1000"/>
              <a:gd name="T88" fmla="*/ 972 w 1028"/>
              <a:gd name="T89" fmla="*/ 910 h 1000"/>
              <a:gd name="T90" fmla="*/ 990 w 1028"/>
              <a:gd name="T91" fmla="*/ 918 h 1000"/>
              <a:gd name="T92" fmla="*/ 1010 w 1028"/>
              <a:gd name="T93" fmla="*/ 908 h 1000"/>
              <a:gd name="T94" fmla="*/ 1024 w 1028"/>
              <a:gd name="T95" fmla="*/ 902 h 1000"/>
              <a:gd name="T96" fmla="*/ 1016 w 1028"/>
              <a:gd name="T97" fmla="*/ 740 h 1000"/>
              <a:gd name="T98" fmla="*/ 936 w 1028"/>
              <a:gd name="T99" fmla="*/ 610 h 1000"/>
              <a:gd name="T100" fmla="*/ 848 w 1028"/>
              <a:gd name="T101" fmla="*/ 364 h 1000"/>
              <a:gd name="T102" fmla="*/ 762 w 1028"/>
              <a:gd name="T103" fmla="*/ 272 h 1000"/>
              <a:gd name="T104" fmla="*/ 586 w 1028"/>
              <a:gd name="T105" fmla="*/ 244 h 1000"/>
              <a:gd name="T106" fmla="*/ 398 w 1028"/>
              <a:gd name="T107" fmla="*/ 226 h 1000"/>
              <a:gd name="T108" fmla="*/ 308 w 1028"/>
              <a:gd name="T109" fmla="*/ 148 h 1000"/>
              <a:gd name="T110" fmla="*/ 226 w 1028"/>
              <a:gd name="T111" fmla="*/ 16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8" h="1000">
                <a:moveTo>
                  <a:pt x="174" y="0"/>
                </a:moveTo>
                <a:lnTo>
                  <a:pt x="174" y="0"/>
                </a:lnTo>
                <a:lnTo>
                  <a:pt x="166" y="0"/>
                </a:lnTo>
                <a:lnTo>
                  <a:pt x="142" y="0"/>
                </a:lnTo>
                <a:lnTo>
                  <a:pt x="116" y="4"/>
                </a:lnTo>
                <a:lnTo>
                  <a:pt x="104" y="6"/>
                </a:lnTo>
                <a:lnTo>
                  <a:pt x="94" y="10"/>
                </a:lnTo>
                <a:lnTo>
                  <a:pt x="94" y="10"/>
                </a:lnTo>
                <a:lnTo>
                  <a:pt x="86" y="16"/>
                </a:lnTo>
                <a:lnTo>
                  <a:pt x="78" y="26"/>
                </a:lnTo>
                <a:lnTo>
                  <a:pt x="60" y="48"/>
                </a:lnTo>
                <a:lnTo>
                  <a:pt x="44" y="70"/>
                </a:lnTo>
                <a:lnTo>
                  <a:pt x="38" y="84"/>
                </a:lnTo>
                <a:lnTo>
                  <a:pt x="38" y="84"/>
                </a:lnTo>
                <a:lnTo>
                  <a:pt x="38" y="88"/>
                </a:lnTo>
                <a:lnTo>
                  <a:pt x="38" y="92"/>
                </a:lnTo>
                <a:lnTo>
                  <a:pt x="42" y="104"/>
                </a:lnTo>
                <a:lnTo>
                  <a:pt x="44" y="116"/>
                </a:lnTo>
                <a:lnTo>
                  <a:pt x="44" y="124"/>
                </a:lnTo>
                <a:lnTo>
                  <a:pt x="42" y="130"/>
                </a:lnTo>
                <a:lnTo>
                  <a:pt x="42" y="130"/>
                </a:lnTo>
                <a:lnTo>
                  <a:pt x="32" y="144"/>
                </a:lnTo>
                <a:lnTo>
                  <a:pt x="20" y="156"/>
                </a:lnTo>
                <a:lnTo>
                  <a:pt x="8" y="166"/>
                </a:lnTo>
                <a:lnTo>
                  <a:pt x="2" y="174"/>
                </a:lnTo>
                <a:lnTo>
                  <a:pt x="2" y="174"/>
                </a:lnTo>
                <a:lnTo>
                  <a:pt x="0" y="178"/>
                </a:lnTo>
                <a:lnTo>
                  <a:pt x="0" y="182"/>
                </a:lnTo>
                <a:lnTo>
                  <a:pt x="4" y="196"/>
                </a:lnTo>
                <a:lnTo>
                  <a:pt x="14" y="210"/>
                </a:lnTo>
                <a:lnTo>
                  <a:pt x="18" y="216"/>
                </a:lnTo>
                <a:lnTo>
                  <a:pt x="26" y="222"/>
                </a:lnTo>
                <a:lnTo>
                  <a:pt x="26" y="222"/>
                </a:lnTo>
                <a:lnTo>
                  <a:pt x="34" y="226"/>
                </a:lnTo>
                <a:lnTo>
                  <a:pt x="46" y="228"/>
                </a:lnTo>
                <a:lnTo>
                  <a:pt x="58" y="230"/>
                </a:lnTo>
                <a:lnTo>
                  <a:pt x="72" y="230"/>
                </a:lnTo>
                <a:lnTo>
                  <a:pt x="104" y="226"/>
                </a:lnTo>
                <a:lnTo>
                  <a:pt x="132" y="222"/>
                </a:lnTo>
                <a:lnTo>
                  <a:pt x="132" y="222"/>
                </a:lnTo>
                <a:lnTo>
                  <a:pt x="150" y="218"/>
                </a:lnTo>
                <a:lnTo>
                  <a:pt x="154" y="218"/>
                </a:lnTo>
                <a:lnTo>
                  <a:pt x="156" y="218"/>
                </a:lnTo>
                <a:lnTo>
                  <a:pt x="158" y="224"/>
                </a:lnTo>
                <a:lnTo>
                  <a:pt x="162" y="234"/>
                </a:lnTo>
                <a:lnTo>
                  <a:pt x="162" y="234"/>
                </a:lnTo>
                <a:lnTo>
                  <a:pt x="174" y="272"/>
                </a:lnTo>
                <a:lnTo>
                  <a:pt x="188" y="310"/>
                </a:lnTo>
                <a:lnTo>
                  <a:pt x="188" y="310"/>
                </a:lnTo>
                <a:lnTo>
                  <a:pt x="190" y="318"/>
                </a:lnTo>
                <a:lnTo>
                  <a:pt x="192" y="330"/>
                </a:lnTo>
                <a:lnTo>
                  <a:pt x="190" y="358"/>
                </a:lnTo>
                <a:lnTo>
                  <a:pt x="188" y="388"/>
                </a:lnTo>
                <a:lnTo>
                  <a:pt x="186" y="410"/>
                </a:lnTo>
                <a:lnTo>
                  <a:pt x="186" y="410"/>
                </a:lnTo>
                <a:lnTo>
                  <a:pt x="186" y="432"/>
                </a:lnTo>
                <a:lnTo>
                  <a:pt x="188" y="460"/>
                </a:lnTo>
                <a:lnTo>
                  <a:pt x="190" y="492"/>
                </a:lnTo>
                <a:lnTo>
                  <a:pt x="196" y="526"/>
                </a:lnTo>
                <a:lnTo>
                  <a:pt x="196" y="526"/>
                </a:lnTo>
                <a:lnTo>
                  <a:pt x="200" y="542"/>
                </a:lnTo>
                <a:lnTo>
                  <a:pt x="200" y="556"/>
                </a:lnTo>
                <a:lnTo>
                  <a:pt x="198" y="568"/>
                </a:lnTo>
                <a:lnTo>
                  <a:pt x="196" y="578"/>
                </a:lnTo>
                <a:lnTo>
                  <a:pt x="192" y="600"/>
                </a:lnTo>
                <a:lnTo>
                  <a:pt x="190" y="610"/>
                </a:lnTo>
                <a:lnTo>
                  <a:pt x="190" y="622"/>
                </a:lnTo>
                <a:lnTo>
                  <a:pt x="190" y="622"/>
                </a:lnTo>
                <a:lnTo>
                  <a:pt x="196" y="680"/>
                </a:lnTo>
                <a:lnTo>
                  <a:pt x="206" y="750"/>
                </a:lnTo>
                <a:lnTo>
                  <a:pt x="206" y="750"/>
                </a:lnTo>
                <a:lnTo>
                  <a:pt x="212" y="786"/>
                </a:lnTo>
                <a:lnTo>
                  <a:pt x="216" y="822"/>
                </a:lnTo>
                <a:lnTo>
                  <a:pt x="216" y="852"/>
                </a:lnTo>
                <a:lnTo>
                  <a:pt x="214" y="864"/>
                </a:lnTo>
                <a:lnTo>
                  <a:pt x="212" y="876"/>
                </a:lnTo>
                <a:lnTo>
                  <a:pt x="212" y="876"/>
                </a:lnTo>
                <a:lnTo>
                  <a:pt x="202" y="904"/>
                </a:lnTo>
                <a:lnTo>
                  <a:pt x="198" y="914"/>
                </a:lnTo>
                <a:lnTo>
                  <a:pt x="190" y="920"/>
                </a:lnTo>
                <a:lnTo>
                  <a:pt x="190" y="920"/>
                </a:lnTo>
                <a:lnTo>
                  <a:pt x="184" y="926"/>
                </a:lnTo>
                <a:lnTo>
                  <a:pt x="176" y="932"/>
                </a:lnTo>
                <a:lnTo>
                  <a:pt x="172" y="940"/>
                </a:lnTo>
                <a:lnTo>
                  <a:pt x="166" y="950"/>
                </a:lnTo>
                <a:lnTo>
                  <a:pt x="166" y="950"/>
                </a:lnTo>
                <a:lnTo>
                  <a:pt x="172" y="952"/>
                </a:lnTo>
                <a:lnTo>
                  <a:pt x="178" y="954"/>
                </a:lnTo>
                <a:lnTo>
                  <a:pt x="182" y="950"/>
                </a:lnTo>
                <a:lnTo>
                  <a:pt x="182" y="950"/>
                </a:lnTo>
                <a:lnTo>
                  <a:pt x="180" y="954"/>
                </a:lnTo>
                <a:lnTo>
                  <a:pt x="180" y="958"/>
                </a:lnTo>
                <a:lnTo>
                  <a:pt x="180" y="966"/>
                </a:lnTo>
                <a:lnTo>
                  <a:pt x="180" y="966"/>
                </a:lnTo>
                <a:lnTo>
                  <a:pt x="188" y="964"/>
                </a:lnTo>
                <a:lnTo>
                  <a:pt x="196" y="962"/>
                </a:lnTo>
                <a:lnTo>
                  <a:pt x="202" y="958"/>
                </a:lnTo>
                <a:lnTo>
                  <a:pt x="202" y="958"/>
                </a:lnTo>
                <a:lnTo>
                  <a:pt x="204" y="962"/>
                </a:lnTo>
                <a:lnTo>
                  <a:pt x="208" y="964"/>
                </a:lnTo>
                <a:lnTo>
                  <a:pt x="212" y="964"/>
                </a:lnTo>
                <a:lnTo>
                  <a:pt x="212" y="964"/>
                </a:lnTo>
                <a:lnTo>
                  <a:pt x="218" y="958"/>
                </a:lnTo>
                <a:lnTo>
                  <a:pt x="224" y="948"/>
                </a:lnTo>
                <a:lnTo>
                  <a:pt x="234" y="926"/>
                </a:lnTo>
                <a:lnTo>
                  <a:pt x="234" y="926"/>
                </a:lnTo>
                <a:lnTo>
                  <a:pt x="242" y="900"/>
                </a:lnTo>
                <a:lnTo>
                  <a:pt x="242" y="900"/>
                </a:lnTo>
                <a:lnTo>
                  <a:pt x="242" y="900"/>
                </a:lnTo>
                <a:lnTo>
                  <a:pt x="246" y="902"/>
                </a:lnTo>
                <a:lnTo>
                  <a:pt x="248" y="900"/>
                </a:lnTo>
                <a:lnTo>
                  <a:pt x="250" y="892"/>
                </a:lnTo>
                <a:lnTo>
                  <a:pt x="250" y="892"/>
                </a:lnTo>
                <a:lnTo>
                  <a:pt x="252" y="834"/>
                </a:lnTo>
                <a:lnTo>
                  <a:pt x="256" y="754"/>
                </a:lnTo>
                <a:lnTo>
                  <a:pt x="256" y="754"/>
                </a:lnTo>
                <a:lnTo>
                  <a:pt x="260" y="692"/>
                </a:lnTo>
                <a:lnTo>
                  <a:pt x="262" y="662"/>
                </a:lnTo>
                <a:lnTo>
                  <a:pt x="260" y="636"/>
                </a:lnTo>
                <a:lnTo>
                  <a:pt x="260" y="636"/>
                </a:lnTo>
                <a:lnTo>
                  <a:pt x="256" y="612"/>
                </a:lnTo>
                <a:lnTo>
                  <a:pt x="254" y="584"/>
                </a:lnTo>
                <a:lnTo>
                  <a:pt x="254" y="572"/>
                </a:lnTo>
                <a:lnTo>
                  <a:pt x="256" y="560"/>
                </a:lnTo>
                <a:lnTo>
                  <a:pt x="260" y="550"/>
                </a:lnTo>
                <a:lnTo>
                  <a:pt x="268" y="542"/>
                </a:lnTo>
                <a:lnTo>
                  <a:pt x="268" y="542"/>
                </a:lnTo>
                <a:lnTo>
                  <a:pt x="274" y="538"/>
                </a:lnTo>
                <a:lnTo>
                  <a:pt x="280" y="536"/>
                </a:lnTo>
                <a:lnTo>
                  <a:pt x="286" y="538"/>
                </a:lnTo>
                <a:lnTo>
                  <a:pt x="292" y="540"/>
                </a:lnTo>
                <a:lnTo>
                  <a:pt x="308" y="548"/>
                </a:lnTo>
                <a:lnTo>
                  <a:pt x="330" y="558"/>
                </a:lnTo>
                <a:lnTo>
                  <a:pt x="330" y="558"/>
                </a:lnTo>
                <a:lnTo>
                  <a:pt x="372" y="572"/>
                </a:lnTo>
                <a:lnTo>
                  <a:pt x="388" y="576"/>
                </a:lnTo>
                <a:lnTo>
                  <a:pt x="404" y="578"/>
                </a:lnTo>
                <a:lnTo>
                  <a:pt x="404" y="578"/>
                </a:lnTo>
                <a:lnTo>
                  <a:pt x="412" y="582"/>
                </a:lnTo>
                <a:lnTo>
                  <a:pt x="416" y="586"/>
                </a:lnTo>
                <a:lnTo>
                  <a:pt x="420" y="592"/>
                </a:lnTo>
                <a:lnTo>
                  <a:pt x="424" y="600"/>
                </a:lnTo>
                <a:lnTo>
                  <a:pt x="426" y="620"/>
                </a:lnTo>
                <a:lnTo>
                  <a:pt x="426" y="642"/>
                </a:lnTo>
                <a:lnTo>
                  <a:pt x="426" y="642"/>
                </a:lnTo>
                <a:lnTo>
                  <a:pt x="426" y="730"/>
                </a:lnTo>
                <a:lnTo>
                  <a:pt x="426" y="780"/>
                </a:lnTo>
                <a:lnTo>
                  <a:pt x="426" y="810"/>
                </a:lnTo>
                <a:lnTo>
                  <a:pt x="426" y="810"/>
                </a:lnTo>
                <a:lnTo>
                  <a:pt x="420" y="850"/>
                </a:lnTo>
                <a:lnTo>
                  <a:pt x="418" y="892"/>
                </a:lnTo>
                <a:lnTo>
                  <a:pt x="418" y="892"/>
                </a:lnTo>
                <a:lnTo>
                  <a:pt x="418" y="906"/>
                </a:lnTo>
                <a:lnTo>
                  <a:pt x="416" y="918"/>
                </a:lnTo>
                <a:lnTo>
                  <a:pt x="412" y="930"/>
                </a:lnTo>
                <a:lnTo>
                  <a:pt x="404" y="942"/>
                </a:lnTo>
                <a:lnTo>
                  <a:pt x="404" y="942"/>
                </a:lnTo>
                <a:lnTo>
                  <a:pt x="396" y="952"/>
                </a:lnTo>
                <a:lnTo>
                  <a:pt x="388" y="958"/>
                </a:lnTo>
                <a:lnTo>
                  <a:pt x="382" y="966"/>
                </a:lnTo>
                <a:lnTo>
                  <a:pt x="376" y="982"/>
                </a:lnTo>
                <a:lnTo>
                  <a:pt x="376" y="982"/>
                </a:lnTo>
                <a:lnTo>
                  <a:pt x="382" y="982"/>
                </a:lnTo>
                <a:lnTo>
                  <a:pt x="388" y="982"/>
                </a:lnTo>
                <a:lnTo>
                  <a:pt x="394" y="980"/>
                </a:lnTo>
                <a:lnTo>
                  <a:pt x="394" y="980"/>
                </a:lnTo>
                <a:lnTo>
                  <a:pt x="390" y="986"/>
                </a:lnTo>
                <a:lnTo>
                  <a:pt x="390" y="992"/>
                </a:lnTo>
                <a:lnTo>
                  <a:pt x="390" y="1000"/>
                </a:lnTo>
                <a:lnTo>
                  <a:pt x="390" y="1000"/>
                </a:lnTo>
                <a:lnTo>
                  <a:pt x="394" y="998"/>
                </a:lnTo>
                <a:lnTo>
                  <a:pt x="400" y="998"/>
                </a:lnTo>
                <a:lnTo>
                  <a:pt x="408" y="994"/>
                </a:lnTo>
                <a:lnTo>
                  <a:pt x="416" y="984"/>
                </a:lnTo>
                <a:lnTo>
                  <a:pt x="416" y="984"/>
                </a:lnTo>
                <a:lnTo>
                  <a:pt x="414" y="988"/>
                </a:lnTo>
                <a:lnTo>
                  <a:pt x="416" y="992"/>
                </a:lnTo>
                <a:lnTo>
                  <a:pt x="416" y="994"/>
                </a:lnTo>
                <a:lnTo>
                  <a:pt x="418" y="996"/>
                </a:lnTo>
                <a:lnTo>
                  <a:pt x="422" y="996"/>
                </a:lnTo>
                <a:lnTo>
                  <a:pt x="426" y="992"/>
                </a:lnTo>
                <a:lnTo>
                  <a:pt x="426" y="992"/>
                </a:lnTo>
                <a:lnTo>
                  <a:pt x="428" y="992"/>
                </a:lnTo>
                <a:lnTo>
                  <a:pt x="432" y="988"/>
                </a:lnTo>
                <a:lnTo>
                  <a:pt x="440" y="980"/>
                </a:lnTo>
                <a:lnTo>
                  <a:pt x="448" y="966"/>
                </a:lnTo>
                <a:lnTo>
                  <a:pt x="448" y="966"/>
                </a:lnTo>
                <a:lnTo>
                  <a:pt x="458" y="938"/>
                </a:lnTo>
                <a:lnTo>
                  <a:pt x="460" y="928"/>
                </a:lnTo>
                <a:lnTo>
                  <a:pt x="460" y="928"/>
                </a:lnTo>
                <a:lnTo>
                  <a:pt x="462" y="930"/>
                </a:lnTo>
                <a:lnTo>
                  <a:pt x="466" y="930"/>
                </a:lnTo>
                <a:lnTo>
                  <a:pt x="468" y="926"/>
                </a:lnTo>
                <a:lnTo>
                  <a:pt x="468" y="918"/>
                </a:lnTo>
                <a:lnTo>
                  <a:pt x="468" y="918"/>
                </a:lnTo>
                <a:lnTo>
                  <a:pt x="464" y="880"/>
                </a:lnTo>
                <a:lnTo>
                  <a:pt x="462" y="854"/>
                </a:lnTo>
                <a:lnTo>
                  <a:pt x="464" y="826"/>
                </a:lnTo>
                <a:lnTo>
                  <a:pt x="464" y="826"/>
                </a:lnTo>
                <a:lnTo>
                  <a:pt x="474" y="764"/>
                </a:lnTo>
                <a:lnTo>
                  <a:pt x="484" y="688"/>
                </a:lnTo>
                <a:lnTo>
                  <a:pt x="484" y="688"/>
                </a:lnTo>
                <a:lnTo>
                  <a:pt x="492" y="614"/>
                </a:lnTo>
                <a:lnTo>
                  <a:pt x="494" y="578"/>
                </a:lnTo>
                <a:lnTo>
                  <a:pt x="494" y="562"/>
                </a:lnTo>
                <a:lnTo>
                  <a:pt x="492" y="550"/>
                </a:lnTo>
                <a:lnTo>
                  <a:pt x="492" y="550"/>
                </a:lnTo>
                <a:lnTo>
                  <a:pt x="502" y="548"/>
                </a:lnTo>
                <a:lnTo>
                  <a:pt x="522" y="542"/>
                </a:lnTo>
                <a:lnTo>
                  <a:pt x="536" y="538"/>
                </a:lnTo>
                <a:lnTo>
                  <a:pt x="552" y="530"/>
                </a:lnTo>
                <a:lnTo>
                  <a:pt x="568" y="518"/>
                </a:lnTo>
                <a:lnTo>
                  <a:pt x="584" y="504"/>
                </a:lnTo>
                <a:lnTo>
                  <a:pt x="584" y="504"/>
                </a:lnTo>
                <a:lnTo>
                  <a:pt x="582" y="514"/>
                </a:lnTo>
                <a:lnTo>
                  <a:pt x="584" y="540"/>
                </a:lnTo>
                <a:lnTo>
                  <a:pt x="584" y="554"/>
                </a:lnTo>
                <a:lnTo>
                  <a:pt x="588" y="570"/>
                </a:lnTo>
                <a:lnTo>
                  <a:pt x="592" y="584"/>
                </a:lnTo>
                <a:lnTo>
                  <a:pt x="600" y="594"/>
                </a:lnTo>
                <a:lnTo>
                  <a:pt x="600" y="594"/>
                </a:lnTo>
                <a:lnTo>
                  <a:pt x="608" y="604"/>
                </a:lnTo>
                <a:lnTo>
                  <a:pt x="620" y="614"/>
                </a:lnTo>
                <a:lnTo>
                  <a:pt x="646" y="636"/>
                </a:lnTo>
                <a:lnTo>
                  <a:pt x="674" y="656"/>
                </a:lnTo>
                <a:lnTo>
                  <a:pt x="686" y="666"/>
                </a:lnTo>
                <a:lnTo>
                  <a:pt x="696" y="678"/>
                </a:lnTo>
                <a:lnTo>
                  <a:pt x="696" y="678"/>
                </a:lnTo>
                <a:lnTo>
                  <a:pt x="704" y="688"/>
                </a:lnTo>
                <a:lnTo>
                  <a:pt x="708" y="698"/>
                </a:lnTo>
                <a:lnTo>
                  <a:pt x="712" y="708"/>
                </a:lnTo>
                <a:lnTo>
                  <a:pt x="714" y="718"/>
                </a:lnTo>
                <a:lnTo>
                  <a:pt x="714" y="726"/>
                </a:lnTo>
                <a:lnTo>
                  <a:pt x="712" y="736"/>
                </a:lnTo>
                <a:lnTo>
                  <a:pt x="704" y="754"/>
                </a:lnTo>
                <a:lnTo>
                  <a:pt x="704" y="754"/>
                </a:lnTo>
                <a:lnTo>
                  <a:pt x="690" y="784"/>
                </a:lnTo>
                <a:lnTo>
                  <a:pt x="684" y="792"/>
                </a:lnTo>
                <a:lnTo>
                  <a:pt x="674" y="798"/>
                </a:lnTo>
                <a:lnTo>
                  <a:pt x="674" y="798"/>
                </a:lnTo>
                <a:lnTo>
                  <a:pt x="664" y="802"/>
                </a:lnTo>
                <a:lnTo>
                  <a:pt x="656" y="804"/>
                </a:lnTo>
                <a:lnTo>
                  <a:pt x="652" y="810"/>
                </a:lnTo>
                <a:lnTo>
                  <a:pt x="648" y="820"/>
                </a:lnTo>
                <a:lnTo>
                  <a:pt x="648" y="820"/>
                </a:lnTo>
                <a:lnTo>
                  <a:pt x="648" y="820"/>
                </a:lnTo>
                <a:lnTo>
                  <a:pt x="652" y="824"/>
                </a:lnTo>
                <a:lnTo>
                  <a:pt x="660" y="826"/>
                </a:lnTo>
                <a:lnTo>
                  <a:pt x="680" y="828"/>
                </a:lnTo>
                <a:lnTo>
                  <a:pt x="680" y="828"/>
                </a:lnTo>
                <a:lnTo>
                  <a:pt x="690" y="826"/>
                </a:lnTo>
                <a:lnTo>
                  <a:pt x="700" y="822"/>
                </a:lnTo>
                <a:lnTo>
                  <a:pt x="714" y="816"/>
                </a:lnTo>
                <a:lnTo>
                  <a:pt x="722" y="810"/>
                </a:lnTo>
                <a:lnTo>
                  <a:pt x="724" y="808"/>
                </a:lnTo>
                <a:lnTo>
                  <a:pt x="724" y="808"/>
                </a:lnTo>
                <a:lnTo>
                  <a:pt x="756" y="706"/>
                </a:lnTo>
                <a:lnTo>
                  <a:pt x="756" y="706"/>
                </a:lnTo>
                <a:lnTo>
                  <a:pt x="762" y="690"/>
                </a:lnTo>
                <a:lnTo>
                  <a:pt x="766" y="676"/>
                </a:lnTo>
                <a:lnTo>
                  <a:pt x="764" y="666"/>
                </a:lnTo>
                <a:lnTo>
                  <a:pt x="762" y="660"/>
                </a:lnTo>
                <a:lnTo>
                  <a:pt x="760" y="656"/>
                </a:lnTo>
                <a:lnTo>
                  <a:pt x="760" y="656"/>
                </a:lnTo>
                <a:lnTo>
                  <a:pt x="748" y="642"/>
                </a:lnTo>
                <a:lnTo>
                  <a:pt x="730" y="620"/>
                </a:lnTo>
                <a:lnTo>
                  <a:pt x="722" y="606"/>
                </a:lnTo>
                <a:lnTo>
                  <a:pt x="716" y="592"/>
                </a:lnTo>
                <a:lnTo>
                  <a:pt x="710" y="578"/>
                </a:lnTo>
                <a:lnTo>
                  <a:pt x="706" y="566"/>
                </a:lnTo>
                <a:lnTo>
                  <a:pt x="706" y="566"/>
                </a:lnTo>
                <a:lnTo>
                  <a:pt x="704" y="552"/>
                </a:lnTo>
                <a:lnTo>
                  <a:pt x="704" y="540"/>
                </a:lnTo>
                <a:lnTo>
                  <a:pt x="706" y="528"/>
                </a:lnTo>
                <a:lnTo>
                  <a:pt x="710" y="518"/>
                </a:lnTo>
                <a:lnTo>
                  <a:pt x="714" y="508"/>
                </a:lnTo>
                <a:lnTo>
                  <a:pt x="720" y="500"/>
                </a:lnTo>
                <a:lnTo>
                  <a:pt x="726" y="494"/>
                </a:lnTo>
                <a:lnTo>
                  <a:pt x="736" y="488"/>
                </a:lnTo>
                <a:lnTo>
                  <a:pt x="736" y="488"/>
                </a:lnTo>
                <a:lnTo>
                  <a:pt x="740" y="488"/>
                </a:lnTo>
                <a:lnTo>
                  <a:pt x="744" y="488"/>
                </a:lnTo>
                <a:lnTo>
                  <a:pt x="750" y="490"/>
                </a:lnTo>
                <a:lnTo>
                  <a:pt x="756" y="494"/>
                </a:lnTo>
                <a:lnTo>
                  <a:pt x="766" y="506"/>
                </a:lnTo>
                <a:lnTo>
                  <a:pt x="776" y="520"/>
                </a:lnTo>
                <a:lnTo>
                  <a:pt x="798" y="556"/>
                </a:lnTo>
                <a:lnTo>
                  <a:pt x="816" y="586"/>
                </a:lnTo>
                <a:lnTo>
                  <a:pt x="816" y="586"/>
                </a:lnTo>
                <a:lnTo>
                  <a:pt x="824" y="598"/>
                </a:lnTo>
                <a:lnTo>
                  <a:pt x="832" y="610"/>
                </a:lnTo>
                <a:lnTo>
                  <a:pt x="852" y="628"/>
                </a:lnTo>
                <a:lnTo>
                  <a:pt x="874" y="648"/>
                </a:lnTo>
                <a:lnTo>
                  <a:pt x="900" y="674"/>
                </a:lnTo>
                <a:lnTo>
                  <a:pt x="900" y="674"/>
                </a:lnTo>
                <a:lnTo>
                  <a:pt x="930" y="704"/>
                </a:lnTo>
                <a:lnTo>
                  <a:pt x="956" y="732"/>
                </a:lnTo>
                <a:lnTo>
                  <a:pt x="968" y="744"/>
                </a:lnTo>
                <a:lnTo>
                  <a:pt x="980" y="758"/>
                </a:lnTo>
                <a:lnTo>
                  <a:pt x="988" y="774"/>
                </a:lnTo>
                <a:lnTo>
                  <a:pt x="994" y="790"/>
                </a:lnTo>
                <a:lnTo>
                  <a:pt x="994" y="790"/>
                </a:lnTo>
                <a:lnTo>
                  <a:pt x="1002" y="818"/>
                </a:lnTo>
                <a:lnTo>
                  <a:pt x="1004" y="840"/>
                </a:lnTo>
                <a:lnTo>
                  <a:pt x="1004" y="848"/>
                </a:lnTo>
                <a:lnTo>
                  <a:pt x="1002" y="856"/>
                </a:lnTo>
                <a:lnTo>
                  <a:pt x="998" y="862"/>
                </a:lnTo>
                <a:lnTo>
                  <a:pt x="994" y="870"/>
                </a:lnTo>
                <a:lnTo>
                  <a:pt x="994" y="870"/>
                </a:lnTo>
                <a:lnTo>
                  <a:pt x="984" y="880"/>
                </a:lnTo>
                <a:lnTo>
                  <a:pt x="976" y="888"/>
                </a:lnTo>
                <a:lnTo>
                  <a:pt x="974" y="892"/>
                </a:lnTo>
                <a:lnTo>
                  <a:pt x="972" y="896"/>
                </a:lnTo>
                <a:lnTo>
                  <a:pt x="972" y="902"/>
                </a:lnTo>
                <a:lnTo>
                  <a:pt x="972" y="910"/>
                </a:lnTo>
                <a:lnTo>
                  <a:pt x="972" y="910"/>
                </a:lnTo>
                <a:lnTo>
                  <a:pt x="978" y="912"/>
                </a:lnTo>
                <a:lnTo>
                  <a:pt x="982" y="912"/>
                </a:lnTo>
                <a:lnTo>
                  <a:pt x="986" y="908"/>
                </a:lnTo>
                <a:lnTo>
                  <a:pt x="986" y="908"/>
                </a:lnTo>
                <a:lnTo>
                  <a:pt x="988" y="914"/>
                </a:lnTo>
                <a:lnTo>
                  <a:pt x="990" y="918"/>
                </a:lnTo>
                <a:lnTo>
                  <a:pt x="994" y="920"/>
                </a:lnTo>
                <a:lnTo>
                  <a:pt x="994" y="920"/>
                </a:lnTo>
                <a:lnTo>
                  <a:pt x="998" y="920"/>
                </a:lnTo>
                <a:lnTo>
                  <a:pt x="1002" y="918"/>
                </a:lnTo>
                <a:lnTo>
                  <a:pt x="1006" y="914"/>
                </a:lnTo>
                <a:lnTo>
                  <a:pt x="1010" y="908"/>
                </a:lnTo>
                <a:lnTo>
                  <a:pt x="1010" y="908"/>
                </a:lnTo>
                <a:lnTo>
                  <a:pt x="1012" y="910"/>
                </a:lnTo>
                <a:lnTo>
                  <a:pt x="1012" y="912"/>
                </a:lnTo>
                <a:lnTo>
                  <a:pt x="1014" y="914"/>
                </a:lnTo>
                <a:lnTo>
                  <a:pt x="1014" y="914"/>
                </a:lnTo>
                <a:lnTo>
                  <a:pt x="1018" y="914"/>
                </a:lnTo>
                <a:lnTo>
                  <a:pt x="1020" y="910"/>
                </a:lnTo>
                <a:lnTo>
                  <a:pt x="1024" y="902"/>
                </a:lnTo>
                <a:lnTo>
                  <a:pt x="1024" y="902"/>
                </a:lnTo>
                <a:lnTo>
                  <a:pt x="1026" y="866"/>
                </a:lnTo>
                <a:lnTo>
                  <a:pt x="1028" y="842"/>
                </a:lnTo>
                <a:lnTo>
                  <a:pt x="1026" y="820"/>
                </a:lnTo>
                <a:lnTo>
                  <a:pt x="1026" y="820"/>
                </a:lnTo>
                <a:lnTo>
                  <a:pt x="1020" y="768"/>
                </a:lnTo>
                <a:lnTo>
                  <a:pt x="1016" y="740"/>
                </a:lnTo>
                <a:lnTo>
                  <a:pt x="1012" y="720"/>
                </a:lnTo>
                <a:lnTo>
                  <a:pt x="1012" y="720"/>
                </a:lnTo>
                <a:lnTo>
                  <a:pt x="1008" y="710"/>
                </a:lnTo>
                <a:lnTo>
                  <a:pt x="998" y="696"/>
                </a:lnTo>
                <a:lnTo>
                  <a:pt x="970" y="658"/>
                </a:lnTo>
                <a:lnTo>
                  <a:pt x="952" y="634"/>
                </a:lnTo>
                <a:lnTo>
                  <a:pt x="936" y="610"/>
                </a:lnTo>
                <a:lnTo>
                  <a:pt x="922" y="582"/>
                </a:lnTo>
                <a:lnTo>
                  <a:pt x="912" y="554"/>
                </a:lnTo>
                <a:lnTo>
                  <a:pt x="912" y="554"/>
                </a:lnTo>
                <a:lnTo>
                  <a:pt x="892" y="492"/>
                </a:lnTo>
                <a:lnTo>
                  <a:pt x="870" y="424"/>
                </a:lnTo>
                <a:lnTo>
                  <a:pt x="860" y="392"/>
                </a:lnTo>
                <a:lnTo>
                  <a:pt x="848" y="364"/>
                </a:lnTo>
                <a:lnTo>
                  <a:pt x="836" y="340"/>
                </a:lnTo>
                <a:lnTo>
                  <a:pt x="824" y="322"/>
                </a:lnTo>
                <a:lnTo>
                  <a:pt x="824" y="322"/>
                </a:lnTo>
                <a:lnTo>
                  <a:pt x="810" y="310"/>
                </a:lnTo>
                <a:lnTo>
                  <a:pt x="796" y="296"/>
                </a:lnTo>
                <a:lnTo>
                  <a:pt x="780" y="284"/>
                </a:lnTo>
                <a:lnTo>
                  <a:pt x="762" y="272"/>
                </a:lnTo>
                <a:lnTo>
                  <a:pt x="742" y="262"/>
                </a:lnTo>
                <a:lnTo>
                  <a:pt x="716" y="254"/>
                </a:lnTo>
                <a:lnTo>
                  <a:pt x="688" y="248"/>
                </a:lnTo>
                <a:lnTo>
                  <a:pt x="656" y="246"/>
                </a:lnTo>
                <a:lnTo>
                  <a:pt x="656" y="246"/>
                </a:lnTo>
                <a:lnTo>
                  <a:pt x="620" y="244"/>
                </a:lnTo>
                <a:lnTo>
                  <a:pt x="586" y="244"/>
                </a:lnTo>
                <a:lnTo>
                  <a:pt x="522" y="246"/>
                </a:lnTo>
                <a:lnTo>
                  <a:pt x="494" y="246"/>
                </a:lnTo>
                <a:lnTo>
                  <a:pt x="468" y="244"/>
                </a:lnTo>
                <a:lnTo>
                  <a:pt x="446" y="242"/>
                </a:lnTo>
                <a:lnTo>
                  <a:pt x="428" y="238"/>
                </a:lnTo>
                <a:lnTo>
                  <a:pt x="428" y="238"/>
                </a:lnTo>
                <a:lnTo>
                  <a:pt x="398" y="226"/>
                </a:lnTo>
                <a:lnTo>
                  <a:pt x="374" y="214"/>
                </a:lnTo>
                <a:lnTo>
                  <a:pt x="354" y="202"/>
                </a:lnTo>
                <a:lnTo>
                  <a:pt x="340" y="192"/>
                </a:lnTo>
                <a:lnTo>
                  <a:pt x="340" y="192"/>
                </a:lnTo>
                <a:lnTo>
                  <a:pt x="334" y="184"/>
                </a:lnTo>
                <a:lnTo>
                  <a:pt x="326" y="174"/>
                </a:lnTo>
                <a:lnTo>
                  <a:pt x="308" y="148"/>
                </a:lnTo>
                <a:lnTo>
                  <a:pt x="280" y="96"/>
                </a:lnTo>
                <a:lnTo>
                  <a:pt x="280" y="96"/>
                </a:lnTo>
                <a:lnTo>
                  <a:pt x="256" y="56"/>
                </a:lnTo>
                <a:lnTo>
                  <a:pt x="242" y="36"/>
                </a:lnTo>
                <a:lnTo>
                  <a:pt x="232" y="22"/>
                </a:lnTo>
                <a:lnTo>
                  <a:pt x="232" y="22"/>
                </a:lnTo>
                <a:lnTo>
                  <a:pt x="226" y="16"/>
                </a:lnTo>
                <a:lnTo>
                  <a:pt x="218" y="12"/>
                </a:lnTo>
                <a:lnTo>
                  <a:pt x="202" y="6"/>
                </a:lnTo>
                <a:lnTo>
                  <a:pt x="174"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24" name="Rectangle 23"/>
          <p:cNvSpPr/>
          <p:nvPr/>
        </p:nvSpPr>
        <p:spPr>
          <a:xfrm rot="5400000">
            <a:off x="5788915" y="2361520"/>
            <a:ext cx="1949828" cy="338554"/>
          </a:xfrm>
          <a:prstGeom prst="rect">
            <a:avLst/>
          </a:prstGeom>
        </p:spPr>
        <p:txBody>
          <a:bodyPr wrap="square">
            <a:spAutoFit/>
          </a:bodyPr>
          <a:lstStyle/>
          <a:p>
            <a:pPr algn="ctr"/>
            <a:r>
              <a:rPr lang="en-US" sz="1600" i="1" dirty="0" smtClean="0">
                <a:solidFill>
                  <a:schemeClr val="accent1"/>
                </a:solidFill>
                <a:latin typeface="Arial" pitchFamily="34" charset="0"/>
                <a:cs typeface="Arial" pitchFamily="34" charset="0"/>
              </a:rPr>
              <a:t>High</a:t>
            </a:r>
            <a:endParaRPr lang="en-US" sz="1600" i="1" dirty="0">
              <a:solidFill>
                <a:schemeClr val="accent1"/>
              </a:solidFill>
              <a:latin typeface="Arial" pitchFamily="34" charset="0"/>
              <a:cs typeface="Arial" pitchFamily="34" charset="0"/>
            </a:endParaRPr>
          </a:p>
        </p:txBody>
      </p:sp>
      <p:sp>
        <p:nvSpPr>
          <p:cNvPr id="25" name="Rectangle 24"/>
          <p:cNvSpPr/>
          <p:nvPr/>
        </p:nvSpPr>
        <p:spPr>
          <a:xfrm rot="5400000">
            <a:off x="5788915" y="4373042"/>
            <a:ext cx="1949828" cy="338554"/>
          </a:xfrm>
          <a:prstGeom prst="rect">
            <a:avLst/>
          </a:prstGeom>
        </p:spPr>
        <p:txBody>
          <a:bodyPr wrap="square">
            <a:spAutoFit/>
          </a:bodyPr>
          <a:lstStyle/>
          <a:p>
            <a:pPr algn="ctr"/>
            <a:r>
              <a:rPr lang="en-US" sz="1600" i="1" dirty="0" smtClean="0">
                <a:solidFill>
                  <a:schemeClr val="accent1"/>
                </a:solidFill>
                <a:latin typeface="Arial" pitchFamily="34" charset="0"/>
                <a:cs typeface="Arial" pitchFamily="34" charset="0"/>
              </a:rPr>
              <a:t>Low</a:t>
            </a:r>
            <a:endParaRPr lang="en-US" sz="1600" i="1" dirty="0">
              <a:solidFill>
                <a:schemeClr val="accent1"/>
              </a:solidFill>
              <a:latin typeface="Arial" pitchFamily="34" charset="0"/>
              <a:cs typeface="Arial" pitchFamily="34" charset="0"/>
            </a:endParaRPr>
          </a:p>
        </p:txBody>
      </p:sp>
      <p:sp>
        <p:nvSpPr>
          <p:cNvPr id="26" name="Rectangle 25"/>
          <p:cNvSpPr/>
          <p:nvPr/>
        </p:nvSpPr>
        <p:spPr>
          <a:xfrm>
            <a:off x="2585849" y="1190897"/>
            <a:ext cx="1949828" cy="338554"/>
          </a:xfrm>
          <a:prstGeom prst="rect">
            <a:avLst/>
          </a:prstGeom>
        </p:spPr>
        <p:txBody>
          <a:bodyPr wrap="square">
            <a:spAutoFit/>
          </a:bodyPr>
          <a:lstStyle/>
          <a:p>
            <a:pPr algn="ctr"/>
            <a:r>
              <a:rPr lang="en-US" sz="1600" i="1" dirty="0" smtClean="0">
                <a:solidFill>
                  <a:schemeClr val="accent1"/>
                </a:solidFill>
                <a:latin typeface="Arial" pitchFamily="34" charset="0"/>
                <a:cs typeface="Arial" pitchFamily="34" charset="0"/>
              </a:rPr>
              <a:t>High</a:t>
            </a:r>
            <a:endParaRPr lang="en-US" sz="1600" i="1" dirty="0">
              <a:solidFill>
                <a:schemeClr val="accent1"/>
              </a:solidFill>
              <a:latin typeface="Arial" pitchFamily="34" charset="0"/>
              <a:cs typeface="Arial" pitchFamily="34" charset="0"/>
            </a:endParaRPr>
          </a:p>
        </p:txBody>
      </p:sp>
      <p:sp>
        <p:nvSpPr>
          <p:cNvPr id="27" name="Rectangle 26"/>
          <p:cNvSpPr/>
          <p:nvPr/>
        </p:nvSpPr>
        <p:spPr>
          <a:xfrm>
            <a:off x="4600673" y="1187460"/>
            <a:ext cx="1949828" cy="338554"/>
          </a:xfrm>
          <a:prstGeom prst="rect">
            <a:avLst/>
          </a:prstGeom>
        </p:spPr>
        <p:txBody>
          <a:bodyPr wrap="square">
            <a:spAutoFit/>
          </a:bodyPr>
          <a:lstStyle/>
          <a:p>
            <a:pPr algn="ctr"/>
            <a:r>
              <a:rPr lang="en-US" sz="1600" i="1" dirty="0" smtClean="0">
                <a:solidFill>
                  <a:schemeClr val="accent1"/>
                </a:solidFill>
                <a:latin typeface="Arial" pitchFamily="34" charset="0"/>
                <a:cs typeface="Arial" pitchFamily="34" charset="0"/>
              </a:rPr>
              <a:t>Low</a:t>
            </a:r>
            <a:endParaRPr lang="en-US" sz="1600" i="1" dirty="0">
              <a:solidFill>
                <a:schemeClr val="accent1"/>
              </a:solidFill>
              <a:latin typeface="Arial" pitchFamily="34" charset="0"/>
              <a:cs typeface="Arial" pitchFamily="34" charset="0"/>
            </a:endParaRPr>
          </a:p>
        </p:txBody>
      </p:sp>
      <p:sp>
        <p:nvSpPr>
          <p:cNvPr id="42" name="Rectangle 41"/>
          <p:cNvSpPr/>
          <p:nvPr/>
        </p:nvSpPr>
        <p:spPr>
          <a:xfrm>
            <a:off x="2593497" y="5589240"/>
            <a:ext cx="3957003" cy="50405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cap="small" dirty="0">
                <a:latin typeface="Arial" pitchFamily="34" charset="0"/>
                <a:cs typeface="Arial" pitchFamily="34" charset="0"/>
              </a:rPr>
              <a:t>Market share</a:t>
            </a:r>
            <a:endParaRPr lang="en-US" b="1" cap="small" dirty="0">
              <a:latin typeface="Arial" pitchFamily="34" charset="0"/>
              <a:cs typeface="Arial" pitchFamily="34" charset="0"/>
            </a:endParaRPr>
          </a:p>
        </p:txBody>
      </p:sp>
      <p:sp>
        <p:nvSpPr>
          <p:cNvPr id="43" name="Rectangle 42"/>
          <p:cNvSpPr/>
          <p:nvPr/>
        </p:nvSpPr>
        <p:spPr>
          <a:xfrm rot="16200000">
            <a:off x="202933" y="3230784"/>
            <a:ext cx="3991217" cy="58167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cap="small" dirty="0">
                <a:latin typeface="Arial" pitchFamily="34" charset="0"/>
                <a:cs typeface="Arial" pitchFamily="34" charset="0"/>
              </a:rPr>
              <a:t>Market growth</a:t>
            </a:r>
            <a:endParaRPr lang="en-US" b="1" cap="small" dirty="0">
              <a:latin typeface="Arial" pitchFamily="34" charset="0"/>
              <a:cs typeface="Arial" pitchFamily="34" charset="0"/>
            </a:endParaRPr>
          </a:p>
        </p:txBody>
      </p:sp>
      <p:sp>
        <p:nvSpPr>
          <p:cNvPr id="39" name="Freeform 6"/>
          <p:cNvSpPr>
            <a:spLocks noEditPoints="1"/>
          </p:cNvSpPr>
          <p:nvPr/>
        </p:nvSpPr>
        <p:spPr bwMode="auto">
          <a:xfrm>
            <a:off x="2654300" y="3966055"/>
            <a:ext cx="1812926" cy="1152525"/>
          </a:xfrm>
          <a:custGeom>
            <a:avLst/>
            <a:gdLst>
              <a:gd name="T0" fmla="*/ 366 w 2284"/>
              <a:gd name="T1" fmla="*/ 1286 h 1452"/>
              <a:gd name="T2" fmla="*/ 2125 w 2284"/>
              <a:gd name="T3" fmla="*/ 128 h 1452"/>
              <a:gd name="T4" fmla="*/ 2024 w 2284"/>
              <a:gd name="T5" fmla="*/ 66 h 1452"/>
              <a:gd name="T6" fmla="*/ 1923 w 2284"/>
              <a:gd name="T7" fmla="*/ 51 h 1452"/>
              <a:gd name="T8" fmla="*/ 1798 w 2284"/>
              <a:gd name="T9" fmla="*/ 76 h 1452"/>
              <a:gd name="T10" fmla="*/ 1702 w 2284"/>
              <a:gd name="T11" fmla="*/ 2 h 1452"/>
              <a:gd name="T12" fmla="*/ 1695 w 2284"/>
              <a:gd name="T13" fmla="*/ 98 h 1452"/>
              <a:gd name="T14" fmla="*/ 1641 w 2284"/>
              <a:gd name="T15" fmla="*/ 93 h 1452"/>
              <a:gd name="T16" fmla="*/ 1294 w 2284"/>
              <a:gd name="T17" fmla="*/ 87 h 1452"/>
              <a:gd name="T18" fmla="*/ 721 w 2284"/>
              <a:gd name="T19" fmla="*/ 140 h 1452"/>
              <a:gd name="T20" fmla="*/ 512 w 2284"/>
              <a:gd name="T21" fmla="*/ 141 h 1452"/>
              <a:gd name="T22" fmla="*/ 418 w 2284"/>
              <a:gd name="T23" fmla="*/ 126 h 1452"/>
              <a:gd name="T24" fmla="*/ 296 w 2284"/>
              <a:gd name="T25" fmla="*/ 196 h 1452"/>
              <a:gd name="T26" fmla="*/ 253 w 2284"/>
              <a:gd name="T27" fmla="*/ 342 h 1452"/>
              <a:gd name="T28" fmla="*/ 202 w 2284"/>
              <a:gd name="T29" fmla="*/ 707 h 1452"/>
              <a:gd name="T30" fmla="*/ 107 w 2284"/>
              <a:gd name="T31" fmla="*/ 868 h 1452"/>
              <a:gd name="T32" fmla="*/ 16 w 2284"/>
              <a:gd name="T33" fmla="*/ 949 h 1452"/>
              <a:gd name="T34" fmla="*/ 42 w 2284"/>
              <a:gd name="T35" fmla="*/ 947 h 1452"/>
              <a:gd name="T36" fmla="*/ 63 w 2284"/>
              <a:gd name="T37" fmla="*/ 955 h 1452"/>
              <a:gd name="T38" fmla="*/ 115 w 2284"/>
              <a:gd name="T39" fmla="*/ 923 h 1452"/>
              <a:gd name="T40" fmla="*/ 178 w 2284"/>
              <a:gd name="T41" fmla="*/ 802 h 1452"/>
              <a:gd name="T42" fmla="*/ 258 w 2284"/>
              <a:gd name="T43" fmla="*/ 501 h 1452"/>
              <a:gd name="T44" fmla="*/ 299 w 2284"/>
              <a:gd name="T45" fmla="*/ 831 h 1452"/>
              <a:gd name="T46" fmla="*/ 240 w 2284"/>
              <a:gd name="T47" fmla="*/ 1034 h 1452"/>
              <a:gd name="T48" fmla="*/ 285 w 2284"/>
              <a:gd name="T49" fmla="*/ 1275 h 1452"/>
              <a:gd name="T50" fmla="*/ 322 w 2284"/>
              <a:gd name="T51" fmla="*/ 1431 h 1452"/>
              <a:gd name="T52" fmla="*/ 389 w 2284"/>
              <a:gd name="T53" fmla="*/ 1448 h 1452"/>
              <a:gd name="T54" fmla="*/ 410 w 2284"/>
              <a:gd name="T55" fmla="*/ 1373 h 1452"/>
              <a:gd name="T56" fmla="*/ 463 w 2284"/>
              <a:gd name="T57" fmla="*/ 1370 h 1452"/>
              <a:gd name="T58" fmla="*/ 461 w 2284"/>
              <a:gd name="T59" fmla="*/ 1163 h 1452"/>
              <a:gd name="T60" fmla="*/ 556 w 2284"/>
              <a:gd name="T61" fmla="*/ 1006 h 1452"/>
              <a:gd name="T62" fmla="*/ 566 w 2284"/>
              <a:gd name="T63" fmla="*/ 1039 h 1452"/>
              <a:gd name="T64" fmla="*/ 589 w 2284"/>
              <a:gd name="T65" fmla="*/ 1018 h 1452"/>
              <a:gd name="T66" fmla="*/ 613 w 2284"/>
              <a:gd name="T67" fmla="*/ 1006 h 1452"/>
              <a:gd name="T68" fmla="*/ 628 w 2284"/>
              <a:gd name="T69" fmla="*/ 1048 h 1452"/>
              <a:gd name="T70" fmla="*/ 663 w 2284"/>
              <a:gd name="T71" fmla="*/ 988 h 1452"/>
              <a:gd name="T72" fmla="*/ 690 w 2284"/>
              <a:gd name="T73" fmla="*/ 1032 h 1452"/>
              <a:gd name="T74" fmla="*/ 760 w 2284"/>
              <a:gd name="T75" fmla="*/ 949 h 1452"/>
              <a:gd name="T76" fmla="*/ 885 w 2284"/>
              <a:gd name="T77" fmla="*/ 966 h 1452"/>
              <a:gd name="T78" fmla="*/ 1006 w 2284"/>
              <a:gd name="T79" fmla="*/ 968 h 1452"/>
              <a:gd name="T80" fmla="*/ 1288 w 2284"/>
              <a:gd name="T81" fmla="*/ 896 h 1452"/>
              <a:gd name="T82" fmla="*/ 1352 w 2284"/>
              <a:gd name="T83" fmla="*/ 1162 h 1452"/>
              <a:gd name="T84" fmla="*/ 1336 w 2284"/>
              <a:gd name="T85" fmla="*/ 1369 h 1452"/>
              <a:gd name="T86" fmla="*/ 1408 w 2284"/>
              <a:gd name="T87" fmla="*/ 1440 h 1452"/>
              <a:gd name="T88" fmla="*/ 1436 w 2284"/>
              <a:gd name="T89" fmla="*/ 1370 h 1452"/>
              <a:gd name="T90" fmla="*/ 1440 w 2284"/>
              <a:gd name="T91" fmla="*/ 1177 h 1452"/>
              <a:gd name="T92" fmla="*/ 1455 w 2284"/>
              <a:gd name="T93" fmla="*/ 1006 h 1452"/>
              <a:gd name="T94" fmla="*/ 1531 w 2284"/>
              <a:gd name="T95" fmla="*/ 965 h 1452"/>
              <a:gd name="T96" fmla="*/ 1555 w 2284"/>
              <a:gd name="T97" fmla="*/ 1123 h 1452"/>
              <a:gd name="T98" fmla="*/ 1574 w 2284"/>
              <a:gd name="T99" fmla="*/ 1329 h 1452"/>
              <a:gd name="T100" fmla="*/ 1661 w 2284"/>
              <a:gd name="T101" fmla="*/ 1345 h 1452"/>
              <a:gd name="T102" fmla="*/ 1642 w 2284"/>
              <a:gd name="T103" fmla="*/ 1179 h 1452"/>
              <a:gd name="T104" fmla="*/ 1656 w 2284"/>
              <a:gd name="T105" fmla="*/ 1034 h 1452"/>
              <a:gd name="T106" fmla="*/ 1749 w 2284"/>
              <a:gd name="T107" fmla="*/ 848 h 1452"/>
              <a:gd name="T108" fmla="*/ 1865 w 2284"/>
              <a:gd name="T109" fmla="*/ 608 h 1452"/>
              <a:gd name="T110" fmla="*/ 1969 w 2284"/>
              <a:gd name="T111" fmla="*/ 542 h 1452"/>
              <a:gd name="T112" fmla="*/ 2044 w 2284"/>
              <a:gd name="T113" fmla="*/ 523 h 1452"/>
              <a:gd name="T114" fmla="*/ 2078 w 2284"/>
              <a:gd name="T115" fmla="*/ 465 h 1452"/>
              <a:gd name="T116" fmla="*/ 2080 w 2284"/>
              <a:gd name="T117" fmla="*/ 334 h 1452"/>
              <a:gd name="T118" fmla="*/ 2210 w 2284"/>
              <a:gd name="T119" fmla="*/ 221 h 1452"/>
              <a:gd name="T120" fmla="*/ 2277 w 2284"/>
              <a:gd name="T121" fmla="*/ 138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84" h="1452">
                <a:moveTo>
                  <a:pt x="366" y="1286"/>
                </a:moveTo>
                <a:lnTo>
                  <a:pt x="366" y="1286"/>
                </a:lnTo>
                <a:lnTo>
                  <a:pt x="363" y="1256"/>
                </a:lnTo>
                <a:lnTo>
                  <a:pt x="363" y="1229"/>
                </a:lnTo>
                <a:lnTo>
                  <a:pt x="363" y="1199"/>
                </a:lnTo>
                <a:lnTo>
                  <a:pt x="363" y="1199"/>
                </a:lnTo>
                <a:lnTo>
                  <a:pt x="367" y="1221"/>
                </a:lnTo>
                <a:lnTo>
                  <a:pt x="369" y="1240"/>
                </a:lnTo>
                <a:lnTo>
                  <a:pt x="369" y="1255"/>
                </a:lnTo>
                <a:lnTo>
                  <a:pt x="369" y="1266"/>
                </a:lnTo>
                <a:lnTo>
                  <a:pt x="368" y="1275"/>
                </a:lnTo>
                <a:lnTo>
                  <a:pt x="367" y="1281"/>
                </a:lnTo>
                <a:lnTo>
                  <a:pt x="366" y="1286"/>
                </a:lnTo>
                <a:lnTo>
                  <a:pt x="366" y="1286"/>
                </a:lnTo>
                <a:close/>
                <a:moveTo>
                  <a:pt x="2260" y="128"/>
                </a:moveTo>
                <a:lnTo>
                  <a:pt x="2260" y="128"/>
                </a:lnTo>
                <a:lnTo>
                  <a:pt x="2249" y="125"/>
                </a:lnTo>
                <a:lnTo>
                  <a:pt x="2238" y="123"/>
                </a:lnTo>
                <a:lnTo>
                  <a:pt x="2226" y="122"/>
                </a:lnTo>
                <a:lnTo>
                  <a:pt x="2213" y="122"/>
                </a:lnTo>
                <a:lnTo>
                  <a:pt x="2190" y="123"/>
                </a:lnTo>
                <a:lnTo>
                  <a:pt x="2171" y="125"/>
                </a:lnTo>
                <a:lnTo>
                  <a:pt x="2171" y="125"/>
                </a:lnTo>
                <a:lnTo>
                  <a:pt x="2155" y="126"/>
                </a:lnTo>
                <a:lnTo>
                  <a:pt x="2140" y="128"/>
                </a:lnTo>
                <a:lnTo>
                  <a:pt x="2125" y="128"/>
                </a:lnTo>
                <a:lnTo>
                  <a:pt x="2111" y="126"/>
                </a:lnTo>
                <a:lnTo>
                  <a:pt x="2111" y="126"/>
                </a:lnTo>
                <a:lnTo>
                  <a:pt x="2103" y="124"/>
                </a:lnTo>
                <a:lnTo>
                  <a:pt x="2096" y="122"/>
                </a:lnTo>
                <a:lnTo>
                  <a:pt x="2083" y="114"/>
                </a:lnTo>
                <a:lnTo>
                  <a:pt x="2071" y="104"/>
                </a:lnTo>
                <a:lnTo>
                  <a:pt x="2058" y="97"/>
                </a:lnTo>
                <a:lnTo>
                  <a:pt x="2058" y="97"/>
                </a:lnTo>
                <a:lnTo>
                  <a:pt x="2053" y="93"/>
                </a:lnTo>
                <a:lnTo>
                  <a:pt x="2049" y="91"/>
                </a:lnTo>
                <a:lnTo>
                  <a:pt x="2041" y="83"/>
                </a:lnTo>
                <a:lnTo>
                  <a:pt x="2034" y="74"/>
                </a:lnTo>
                <a:lnTo>
                  <a:pt x="2024" y="66"/>
                </a:lnTo>
                <a:lnTo>
                  <a:pt x="2024" y="66"/>
                </a:lnTo>
                <a:lnTo>
                  <a:pt x="2003" y="48"/>
                </a:lnTo>
                <a:lnTo>
                  <a:pt x="1987" y="36"/>
                </a:lnTo>
                <a:lnTo>
                  <a:pt x="1987" y="36"/>
                </a:lnTo>
                <a:lnTo>
                  <a:pt x="1983" y="33"/>
                </a:lnTo>
                <a:lnTo>
                  <a:pt x="1979" y="33"/>
                </a:lnTo>
                <a:lnTo>
                  <a:pt x="1972" y="35"/>
                </a:lnTo>
                <a:lnTo>
                  <a:pt x="1962" y="38"/>
                </a:lnTo>
                <a:lnTo>
                  <a:pt x="1949" y="41"/>
                </a:lnTo>
                <a:lnTo>
                  <a:pt x="1949" y="41"/>
                </a:lnTo>
                <a:lnTo>
                  <a:pt x="1943" y="42"/>
                </a:lnTo>
                <a:lnTo>
                  <a:pt x="1936" y="43"/>
                </a:lnTo>
                <a:lnTo>
                  <a:pt x="1923" y="51"/>
                </a:lnTo>
                <a:lnTo>
                  <a:pt x="1900" y="63"/>
                </a:lnTo>
                <a:lnTo>
                  <a:pt x="1900" y="63"/>
                </a:lnTo>
                <a:lnTo>
                  <a:pt x="1876" y="76"/>
                </a:lnTo>
                <a:lnTo>
                  <a:pt x="1863" y="81"/>
                </a:lnTo>
                <a:lnTo>
                  <a:pt x="1855" y="82"/>
                </a:lnTo>
                <a:lnTo>
                  <a:pt x="1848" y="83"/>
                </a:lnTo>
                <a:lnTo>
                  <a:pt x="1848" y="83"/>
                </a:lnTo>
                <a:lnTo>
                  <a:pt x="1834" y="84"/>
                </a:lnTo>
                <a:lnTo>
                  <a:pt x="1822" y="84"/>
                </a:lnTo>
                <a:lnTo>
                  <a:pt x="1816" y="83"/>
                </a:lnTo>
                <a:lnTo>
                  <a:pt x="1809" y="82"/>
                </a:lnTo>
                <a:lnTo>
                  <a:pt x="1804" y="79"/>
                </a:lnTo>
                <a:lnTo>
                  <a:pt x="1798" y="76"/>
                </a:lnTo>
                <a:lnTo>
                  <a:pt x="1798" y="76"/>
                </a:lnTo>
                <a:lnTo>
                  <a:pt x="1775" y="60"/>
                </a:lnTo>
                <a:lnTo>
                  <a:pt x="1750" y="42"/>
                </a:lnTo>
                <a:lnTo>
                  <a:pt x="1750" y="42"/>
                </a:lnTo>
                <a:lnTo>
                  <a:pt x="1742" y="36"/>
                </a:lnTo>
                <a:lnTo>
                  <a:pt x="1736" y="30"/>
                </a:lnTo>
                <a:lnTo>
                  <a:pt x="1725" y="17"/>
                </a:lnTo>
                <a:lnTo>
                  <a:pt x="1716" y="7"/>
                </a:lnTo>
                <a:lnTo>
                  <a:pt x="1713" y="4"/>
                </a:lnTo>
                <a:lnTo>
                  <a:pt x="1709" y="1"/>
                </a:lnTo>
                <a:lnTo>
                  <a:pt x="1709" y="1"/>
                </a:lnTo>
                <a:lnTo>
                  <a:pt x="1705" y="0"/>
                </a:lnTo>
                <a:lnTo>
                  <a:pt x="1702" y="2"/>
                </a:lnTo>
                <a:lnTo>
                  <a:pt x="1699" y="5"/>
                </a:lnTo>
                <a:lnTo>
                  <a:pt x="1698" y="11"/>
                </a:lnTo>
                <a:lnTo>
                  <a:pt x="1697" y="17"/>
                </a:lnTo>
                <a:lnTo>
                  <a:pt x="1697" y="25"/>
                </a:lnTo>
                <a:lnTo>
                  <a:pt x="1697" y="41"/>
                </a:lnTo>
                <a:lnTo>
                  <a:pt x="1697" y="41"/>
                </a:lnTo>
                <a:lnTo>
                  <a:pt x="1702" y="60"/>
                </a:lnTo>
                <a:lnTo>
                  <a:pt x="1708" y="81"/>
                </a:lnTo>
                <a:lnTo>
                  <a:pt x="1715" y="105"/>
                </a:lnTo>
                <a:lnTo>
                  <a:pt x="1715" y="105"/>
                </a:lnTo>
                <a:lnTo>
                  <a:pt x="1711" y="103"/>
                </a:lnTo>
                <a:lnTo>
                  <a:pt x="1702" y="99"/>
                </a:lnTo>
                <a:lnTo>
                  <a:pt x="1695" y="98"/>
                </a:lnTo>
                <a:lnTo>
                  <a:pt x="1690" y="97"/>
                </a:lnTo>
                <a:lnTo>
                  <a:pt x="1685" y="98"/>
                </a:lnTo>
                <a:lnTo>
                  <a:pt x="1680" y="100"/>
                </a:lnTo>
                <a:lnTo>
                  <a:pt x="1680" y="100"/>
                </a:lnTo>
                <a:lnTo>
                  <a:pt x="1677" y="103"/>
                </a:lnTo>
                <a:lnTo>
                  <a:pt x="1672" y="104"/>
                </a:lnTo>
                <a:lnTo>
                  <a:pt x="1667" y="104"/>
                </a:lnTo>
                <a:lnTo>
                  <a:pt x="1662" y="104"/>
                </a:lnTo>
                <a:lnTo>
                  <a:pt x="1652" y="100"/>
                </a:lnTo>
                <a:lnTo>
                  <a:pt x="1648" y="98"/>
                </a:lnTo>
                <a:lnTo>
                  <a:pt x="1645" y="95"/>
                </a:lnTo>
                <a:lnTo>
                  <a:pt x="1645" y="95"/>
                </a:lnTo>
                <a:lnTo>
                  <a:pt x="1641" y="93"/>
                </a:lnTo>
                <a:lnTo>
                  <a:pt x="1637" y="91"/>
                </a:lnTo>
                <a:lnTo>
                  <a:pt x="1630" y="91"/>
                </a:lnTo>
                <a:lnTo>
                  <a:pt x="1619" y="91"/>
                </a:lnTo>
                <a:lnTo>
                  <a:pt x="1602" y="92"/>
                </a:lnTo>
                <a:lnTo>
                  <a:pt x="1602" y="92"/>
                </a:lnTo>
                <a:lnTo>
                  <a:pt x="1584" y="92"/>
                </a:lnTo>
                <a:lnTo>
                  <a:pt x="1563" y="89"/>
                </a:lnTo>
                <a:lnTo>
                  <a:pt x="1493" y="83"/>
                </a:lnTo>
                <a:lnTo>
                  <a:pt x="1493" y="83"/>
                </a:lnTo>
                <a:lnTo>
                  <a:pt x="1469" y="82"/>
                </a:lnTo>
                <a:lnTo>
                  <a:pt x="1441" y="82"/>
                </a:lnTo>
                <a:lnTo>
                  <a:pt x="1384" y="83"/>
                </a:lnTo>
                <a:lnTo>
                  <a:pt x="1294" y="87"/>
                </a:lnTo>
                <a:lnTo>
                  <a:pt x="1294" y="87"/>
                </a:lnTo>
                <a:lnTo>
                  <a:pt x="1276" y="88"/>
                </a:lnTo>
                <a:lnTo>
                  <a:pt x="1257" y="91"/>
                </a:lnTo>
                <a:lnTo>
                  <a:pt x="1210" y="98"/>
                </a:lnTo>
                <a:lnTo>
                  <a:pt x="1162" y="107"/>
                </a:lnTo>
                <a:lnTo>
                  <a:pt x="1120" y="113"/>
                </a:lnTo>
                <a:lnTo>
                  <a:pt x="1120" y="113"/>
                </a:lnTo>
                <a:lnTo>
                  <a:pt x="1096" y="117"/>
                </a:lnTo>
                <a:lnTo>
                  <a:pt x="1058" y="119"/>
                </a:lnTo>
                <a:lnTo>
                  <a:pt x="960" y="125"/>
                </a:lnTo>
                <a:lnTo>
                  <a:pt x="758" y="138"/>
                </a:lnTo>
                <a:lnTo>
                  <a:pt x="758" y="138"/>
                </a:lnTo>
                <a:lnTo>
                  <a:pt x="721" y="140"/>
                </a:lnTo>
                <a:lnTo>
                  <a:pt x="690" y="140"/>
                </a:lnTo>
                <a:lnTo>
                  <a:pt x="662" y="139"/>
                </a:lnTo>
                <a:lnTo>
                  <a:pt x="638" y="138"/>
                </a:lnTo>
                <a:lnTo>
                  <a:pt x="604" y="133"/>
                </a:lnTo>
                <a:lnTo>
                  <a:pt x="584" y="130"/>
                </a:lnTo>
                <a:lnTo>
                  <a:pt x="584" y="130"/>
                </a:lnTo>
                <a:lnTo>
                  <a:pt x="576" y="130"/>
                </a:lnTo>
                <a:lnTo>
                  <a:pt x="569" y="130"/>
                </a:lnTo>
                <a:lnTo>
                  <a:pt x="553" y="133"/>
                </a:lnTo>
                <a:lnTo>
                  <a:pt x="525" y="140"/>
                </a:lnTo>
                <a:lnTo>
                  <a:pt x="525" y="140"/>
                </a:lnTo>
                <a:lnTo>
                  <a:pt x="519" y="140"/>
                </a:lnTo>
                <a:lnTo>
                  <a:pt x="512" y="141"/>
                </a:lnTo>
                <a:lnTo>
                  <a:pt x="494" y="140"/>
                </a:lnTo>
                <a:lnTo>
                  <a:pt x="486" y="138"/>
                </a:lnTo>
                <a:lnTo>
                  <a:pt x="477" y="135"/>
                </a:lnTo>
                <a:lnTo>
                  <a:pt x="470" y="133"/>
                </a:lnTo>
                <a:lnTo>
                  <a:pt x="462" y="128"/>
                </a:lnTo>
                <a:lnTo>
                  <a:pt x="462" y="128"/>
                </a:lnTo>
                <a:lnTo>
                  <a:pt x="457" y="125"/>
                </a:lnTo>
                <a:lnTo>
                  <a:pt x="451" y="123"/>
                </a:lnTo>
                <a:lnTo>
                  <a:pt x="446" y="123"/>
                </a:lnTo>
                <a:lnTo>
                  <a:pt x="441" y="123"/>
                </a:lnTo>
                <a:lnTo>
                  <a:pt x="430" y="125"/>
                </a:lnTo>
                <a:lnTo>
                  <a:pt x="425" y="126"/>
                </a:lnTo>
                <a:lnTo>
                  <a:pt x="418" y="126"/>
                </a:lnTo>
                <a:lnTo>
                  <a:pt x="418" y="126"/>
                </a:lnTo>
                <a:lnTo>
                  <a:pt x="385" y="125"/>
                </a:lnTo>
                <a:lnTo>
                  <a:pt x="369" y="125"/>
                </a:lnTo>
                <a:lnTo>
                  <a:pt x="363" y="126"/>
                </a:lnTo>
                <a:lnTo>
                  <a:pt x="357" y="128"/>
                </a:lnTo>
                <a:lnTo>
                  <a:pt x="357" y="128"/>
                </a:lnTo>
                <a:lnTo>
                  <a:pt x="347" y="134"/>
                </a:lnTo>
                <a:lnTo>
                  <a:pt x="336" y="141"/>
                </a:lnTo>
                <a:lnTo>
                  <a:pt x="325" y="153"/>
                </a:lnTo>
                <a:lnTo>
                  <a:pt x="314" y="166"/>
                </a:lnTo>
                <a:lnTo>
                  <a:pt x="314" y="166"/>
                </a:lnTo>
                <a:lnTo>
                  <a:pt x="305" y="181"/>
                </a:lnTo>
                <a:lnTo>
                  <a:pt x="296" y="196"/>
                </a:lnTo>
                <a:lnTo>
                  <a:pt x="288" y="211"/>
                </a:lnTo>
                <a:lnTo>
                  <a:pt x="278" y="224"/>
                </a:lnTo>
                <a:lnTo>
                  <a:pt x="278" y="224"/>
                </a:lnTo>
                <a:lnTo>
                  <a:pt x="273" y="231"/>
                </a:lnTo>
                <a:lnTo>
                  <a:pt x="270" y="236"/>
                </a:lnTo>
                <a:lnTo>
                  <a:pt x="268" y="242"/>
                </a:lnTo>
                <a:lnTo>
                  <a:pt x="266" y="248"/>
                </a:lnTo>
                <a:lnTo>
                  <a:pt x="264" y="260"/>
                </a:lnTo>
                <a:lnTo>
                  <a:pt x="263" y="275"/>
                </a:lnTo>
                <a:lnTo>
                  <a:pt x="263" y="275"/>
                </a:lnTo>
                <a:lnTo>
                  <a:pt x="260" y="293"/>
                </a:lnTo>
                <a:lnTo>
                  <a:pt x="257" y="314"/>
                </a:lnTo>
                <a:lnTo>
                  <a:pt x="253" y="342"/>
                </a:lnTo>
                <a:lnTo>
                  <a:pt x="253" y="361"/>
                </a:lnTo>
                <a:lnTo>
                  <a:pt x="253" y="383"/>
                </a:lnTo>
                <a:lnTo>
                  <a:pt x="253" y="383"/>
                </a:lnTo>
                <a:lnTo>
                  <a:pt x="253" y="399"/>
                </a:lnTo>
                <a:lnTo>
                  <a:pt x="253" y="399"/>
                </a:lnTo>
                <a:lnTo>
                  <a:pt x="238" y="476"/>
                </a:lnTo>
                <a:lnTo>
                  <a:pt x="224" y="549"/>
                </a:lnTo>
                <a:lnTo>
                  <a:pt x="224" y="549"/>
                </a:lnTo>
                <a:lnTo>
                  <a:pt x="219" y="580"/>
                </a:lnTo>
                <a:lnTo>
                  <a:pt x="216" y="609"/>
                </a:lnTo>
                <a:lnTo>
                  <a:pt x="209" y="661"/>
                </a:lnTo>
                <a:lnTo>
                  <a:pt x="206" y="684"/>
                </a:lnTo>
                <a:lnTo>
                  <a:pt x="202" y="707"/>
                </a:lnTo>
                <a:lnTo>
                  <a:pt x="196" y="729"/>
                </a:lnTo>
                <a:lnTo>
                  <a:pt x="188" y="750"/>
                </a:lnTo>
                <a:lnTo>
                  <a:pt x="188" y="750"/>
                </a:lnTo>
                <a:lnTo>
                  <a:pt x="178" y="770"/>
                </a:lnTo>
                <a:lnTo>
                  <a:pt x="169" y="791"/>
                </a:lnTo>
                <a:lnTo>
                  <a:pt x="157" y="810"/>
                </a:lnTo>
                <a:lnTo>
                  <a:pt x="147" y="828"/>
                </a:lnTo>
                <a:lnTo>
                  <a:pt x="129" y="856"/>
                </a:lnTo>
                <a:lnTo>
                  <a:pt x="121" y="863"/>
                </a:lnTo>
                <a:lnTo>
                  <a:pt x="118" y="867"/>
                </a:lnTo>
                <a:lnTo>
                  <a:pt x="118" y="867"/>
                </a:lnTo>
                <a:lnTo>
                  <a:pt x="113" y="868"/>
                </a:lnTo>
                <a:lnTo>
                  <a:pt x="107" y="868"/>
                </a:lnTo>
                <a:lnTo>
                  <a:pt x="92" y="865"/>
                </a:lnTo>
                <a:lnTo>
                  <a:pt x="83" y="864"/>
                </a:lnTo>
                <a:lnTo>
                  <a:pt x="76" y="864"/>
                </a:lnTo>
                <a:lnTo>
                  <a:pt x="68" y="865"/>
                </a:lnTo>
                <a:lnTo>
                  <a:pt x="63" y="869"/>
                </a:lnTo>
                <a:lnTo>
                  <a:pt x="63" y="869"/>
                </a:lnTo>
                <a:lnTo>
                  <a:pt x="58" y="874"/>
                </a:lnTo>
                <a:lnTo>
                  <a:pt x="53" y="883"/>
                </a:lnTo>
                <a:lnTo>
                  <a:pt x="42" y="905"/>
                </a:lnTo>
                <a:lnTo>
                  <a:pt x="30" y="930"/>
                </a:lnTo>
                <a:lnTo>
                  <a:pt x="24" y="940"/>
                </a:lnTo>
                <a:lnTo>
                  <a:pt x="16" y="949"/>
                </a:lnTo>
                <a:lnTo>
                  <a:pt x="16" y="949"/>
                </a:lnTo>
                <a:lnTo>
                  <a:pt x="11" y="955"/>
                </a:lnTo>
                <a:lnTo>
                  <a:pt x="9" y="958"/>
                </a:lnTo>
                <a:lnTo>
                  <a:pt x="10" y="961"/>
                </a:lnTo>
                <a:lnTo>
                  <a:pt x="12" y="962"/>
                </a:lnTo>
                <a:lnTo>
                  <a:pt x="17" y="961"/>
                </a:lnTo>
                <a:lnTo>
                  <a:pt x="24" y="957"/>
                </a:lnTo>
                <a:lnTo>
                  <a:pt x="30" y="952"/>
                </a:lnTo>
                <a:lnTo>
                  <a:pt x="38" y="945"/>
                </a:lnTo>
                <a:lnTo>
                  <a:pt x="38" y="945"/>
                </a:lnTo>
                <a:lnTo>
                  <a:pt x="43" y="940"/>
                </a:lnTo>
                <a:lnTo>
                  <a:pt x="45" y="940"/>
                </a:lnTo>
                <a:lnTo>
                  <a:pt x="45" y="941"/>
                </a:lnTo>
                <a:lnTo>
                  <a:pt x="42" y="947"/>
                </a:lnTo>
                <a:lnTo>
                  <a:pt x="36" y="957"/>
                </a:lnTo>
                <a:lnTo>
                  <a:pt x="27" y="968"/>
                </a:lnTo>
                <a:lnTo>
                  <a:pt x="19" y="980"/>
                </a:lnTo>
                <a:lnTo>
                  <a:pt x="9" y="988"/>
                </a:lnTo>
                <a:lnTo>
                  <a:pt x="5" y="992"/>
                </a:lnTo>
                <a:lnTo>
                  <a:pt x="0" y="994"/>
                </a:lnTo>
                <a:lnTo>
                  <a:pt x="0" y="994"/>
                </a:lnTo>
                <a:lnTo>
                  <a:pt x="7" y="991"/>
                </a:lnTo>
                <a:lnTo>
                  <a:pt x="26" y="982"/>
                </a:lnTo>
                <a:lnTo>
                  <a:pt x="37" y="976"/>
                </a:lnTo>
                <a:lnTo>
                  <a:pt x="47" y="970"/>
                </a:lnTo>
                <a:lnTo>
                  <a:pt x="56" y="962"/>
                </a:lnTo>
                <a:lnTo>
                  <a:pt x="63" y="955"/>
                </a:lnTo>
                <a:lnTo>
                  <a:pt x="63" y="955"/>
                </a:lnTo>
                <a:lnTo>
                  <a:pt x="66" y="950"/>
                </a:lnTo>
                <a:lnTo>
                  <a:pt x="67" y="950"/>
                </a:lnTo>
                <a:lnTo>
                  <a:pt x="67" y="951"/>
                </a:lnTo>
                <a:lnTo>
                  <a:pt x="63" y="962"/>
                </a:lnTo>
                <a:lnTo>
                  <a:pt x="55" y="985"/>
                </a:lnTo>
                <a:lnTo>
                  <a:pt x="55" y="985"/>
                </a:lnTo>
                <a:lnTo>
                  <a:pt x="63" y="978"/>
                </a:lnTo>
                <a:lnTo>
                  <a:pt x="73" y="972"/>
                </a:lnTo>
                <a:lnTo>
                  <a:pt x="86" y="961"/>
                </a:lnTo>
                <a:lnTo>
                  <a:pt x="98" y="949"/>
                </a:lnTo>
                <a:lnTo>
                  <a:pt x="109" y="931"/>
                </a:lnTo>
                <a:lnTo>
                  <a:pt x="115" y="923"/>
                </a:lnTo>
                <a:lnTo>
                  <a:pt x="120" y="911"/>
                </a:lnTo>
                <a:lnTo>
                  <a:pt x="125" y="900"/>
                </a:lnTo>
                <a:lnTo>
                  <a:pt x="129" y="889"/>
                </a:lnTo>
                <a:lnTo>
                  <a:pt x="129" y="889"/>
                </a:lnTo>
                <a:lnTo>
                  <a:pt x="135" y="869"/>
                </a:lnTo>
                <a:lnTo>
                  <a:pt x="140" y="857"/>
                </a:lnTo>
                <a:lnTo>
                  <a:pt x="144" y="849"/>
                </a:lnTo>
                <a:lnTo>
                  <a:pt x="149" y="846"/>
                </a:lnTo>
                <a:lnTo>
                  <a:pt x="154" y="841"/>
                </a:lnTo>
                <a:lnTo>
                  <a:pt x="160" y="834"/>
                </a:lnTo>
                <a:lnTo>
                  <a:pt x="169" y="822"/>
                </a:lnTo>
                <a:lnTo>
                  <a:pt x="178" y="802"/>
                </a:lnTo>
                <a:lnTo>
                  <a:pt x="178" y="802"/>
                </a:lnTo>
                <a:lnTo>
                  <a:pt x="190" y="777"/>
                </a:lnTo>
                <a:lnTo>
                  <a:pt x="201" y="751"/>
                </a:lnTo>
                <a:lnTo>
                  <a:pt x="212" y="724"/>
                </a:lnTo>
                <a:lnTo>
                  <a:pt x="222" y="697"/>
                </a:lnTo>
                <a:lnTo>
                  <a:pt x="229" y="668"/>
                </a:lnTo>
                <a:lnTo>
                  <a:pt x="235" y="640"/>
                </a:lnTo>
                <a:lnTo>
                  <a:pt x="240" y="613"/>
                </a:lnTo>
                <a:lnTo>
                  <a:pt x="243" y="587"/>
                </a:lnTo>
                <a:lnTo>
                  <a:pt x="243" y="587"/>
                </a:lnTo>
                <a:lnTo>
                  <a:pt x="245" y="560"/>
                </a:lnTo>
                <a:lnTo>
                  <a:pt x="249" y="538"/>
                </a:lnTo>
                <a:lnTo>
                  <a:pt x="253" y="518"/>
                </a:lnTo>
                <a:lnTo>
                  <a:pt x="258" y="501"/>
                </a:lnTo>
                <a:lnTo>
                  <a:pt x="258" y="501"/>
                </a:lnTo>
                <a:lnTo>
                  <a:pt x="263" y="557"/>
                </a:lnTo>
                <a:lnTo>
                  <a:pt x="266" y="601"/>
                </a:lnTo>
                <a:lnTo>
                  <a:pt x="266" y="601"/>
                </a:lnTo>
                <a:lnTo>
                  <a:pt x="269" y="621"/>
                </a:lnTo>
                <a:lnTo>
                  <a:pt x="273" y="647"/>
                </a:lnTo>
                <a:lnTo>
                  <a:pt x="283" y="706"/>
                </a:lnTo>
                <a:lnTo>
                  <a:pt x="294" y="765"/>
                </a:lnTo>
                <a:lnTo>
                  <a:pt x="297" y="790"/>
                </a:lnTo>
                <a:lnTo>
                  <a:pt x="299" y="811"/>
                </a:lnTo>
                <a:lnTo>
                  <a:pt x="299" y="811"/>
                </a:lnTo>
                <a:lnTo>
                  <a:pt x="299" y="821"/>
                </a:lnTo>
                <a:lnTo>
                  <a:pt x="299" y="831"/>
                </a:lnTo>
                <a:lnTo>
                  <a:pt x="295" y="854"/>
                </a:lnTo>
                <a:lnTo>
                  <a:pt x="290" y="879"/>
                </a:lnTo>
                <a:lnTo>
                  <a:pt x="284" y="904"/>
                </a:lnTo>
                <a:lnTo>
                  <a:pt x="271" y="944"/>
                </a:lnTo>
                <a:lnTo>
                  <a:pt x="266" y="960"/>
                </a:lnTo>
                <a:lnTo>
                  <a:pt x="266" y="960"/>
                </a:lnTo>
                <a:lnTo>
                  <a:pt x="260" y="973"/>
                </a:lnTo>
                <a:lnTo>
                  <a:pt x="252" y="988"/>
                </a:lnTo>
                <a:lnTo>
                  <a:pt x="245" y="1003"/>
                </a:lnTo>
                <a:lnTo>
                  <a:pt x="239" y="1016"/>
                </a:lnTo>
                <a:lnTo>
                  <a:pt x="239" y="1016"/>
                </a:lnTo>
                <a:lnTo>
                  <a:pt x="239" y="1024"/>
                </a:lnTo>
                <a:lnTo>
                  <a:pt x="240" y="1034"/>
                </a:lnTo>
                <a:lnTo>
                  <a:pt x="244" y="1048"/>
                </a:lnTo>
                <a:lnTo>
                  <a:pt x="248" y="1063"/>
                </a:lnTo>
                <a:lnTo>
                  <a:pt x="258" y="1092"/>
                </a:lnTo>
                <a:lnTo>
                  <a:pt x="266" y="1115"/>
                </a:lnTo>
                <a:lnTo>
                  <a:pt x="266" y="1115"/>
                </a:lnTo>
                <a:lnTo>
                  <a:pt x="269" y="1126"/>
                </a:lnTo>
                <a:lnTo>
                  <a:pt x="273" y="1141"/>
                </a:lnTo>
                <a:lnTo>
                  <a:pt x="278" y="1179"/>
                </a:lnTo>
                <a:lnTo>
                  <a:pt x="281" y="1218"/>
                </a:lnTo>
                <a:lnTo>
                  <a:pt x="283" y="1247"/>
                </a:lnTo>
                <a:lnTo>
                  <a:pt x="283" y="1247"/>
                </a:lnTo>
                <a:lnTo>
                  <a:pt x="283" y="1260"/>
                </a:lnTo>
                <a:lnTo>
                  <a:pt x="285" y="1275"/>
                </a:lnTo>
                <a:lnTo>
                  <a:pt x="290" y="1309"/>
                </a:lnTo>
                <a:lnTo>
                  <a:pt x="299" y="1363"/>
                </a:lnTo>
                <a:lnTo>
                  <a:pt x="299" y="1363"/>
                </a:lnTo>
                <a:lnTo>
                  <a:pt x="301" y="1380"/>
                </a:lnTo>
                <a:lnTo>
                  <a:pt x="302" y="1400"/>
                </a:lnTo>
                <a:lnTo>
                  <a:pt x="305" y="1419"/>
                </a:lnTo>
                <a:lnTo>
                  <a:pt x="306" y="1425"/>
                </a:lnTo>
                <a:lnTo>
                  <a:pt x="307" y="1430"/>
                </a:lnTo>
                <a:lnTo>
                  <a:pt x="307" y="1430"/>
                </a:lnTo>
                <a:lnTo>
                  <a:pt x="310" y="1431"/>
                </a:lnTo>
                <a:lnTo>
                  <a:pt x="312" y="1432"/>
                </a:lnTo>
                <a:lnTo>
                  <a:pt x="318" y="1431"/>
                </a:lnTo>
                <a:lnTo>
                  <a:pt x="322" y="1431"/>
                </a:lnTo>
                <a:lnTo>
                  <a:pt x="327" y="1432"/>
                </a:lnTo>
                <a:lnTo>
                  <a:pt x="333" y="1435"/>
                </a:lnTo>
                <a:lnTo>
                  <a:pt x="341" y="1440"/>
                </a:lnTo>
                <a:lnTo>
                  <a:pt x="341" y="1440"/>
                </a:lnTo>
                <a:lnTo>
                  <a:pt x="348" y="1445"/>
                </a:lnTo>
                <a:lnTo>
                  <a:pt x="356" y="1448"/>
                </a:lnTo>
                <a:lnTo>
                  <a:pt x="363" y="1451"/>
                </a:lnTo>
                <a:lnTo>
                  <a:pt x="371" y="1452"/>
                </a:lnTo>
                <a:lnTo>
                  <a:pt x="382" y="1452"/>
                </a:lnTo>
                <a:lnTo>
                  <a:pt x="388" y="1451"/>
                </a:lnTo>
                <a:lnTo>
                  <a:pt x="388" y="1451"/>
                </a:lnTo>
                <a:lnTo>
                  <a:pt x="389" y="1450"/>
                </a:lnTo>
                <a:lnTo>
                  <a:pt x="389" y="1448"/>
                </a:lnTo>
                <a:lnTo>
                  <a:pt x="389" y="1442"/>
                </a:lnTo>
                <a:lnTo>
                  <a:pt x="385" y="1425"/>
                </a:lnTo>
                <a:lnTo>
                  <a:pt x="380" y="1406"/>
                </a:lnTo>
                <a:lnTo>
                  <a:pt x="377" y="1391"/>
                </a:lnTo>
                <a:lnTo>
                  <a:pt x="377" y="1391"/>
                </a:lnTo>
                <a:lnTo>
                  <a:pt x="376" y="1371"/>
                </a:lnTo>
                <a:lnTo>
                  <a:pt x="376" y="1366"/>
                </a:lnTo>
                <a:lnTo>
                  <a:pt x="377" y="1365"/>
                </a:lnTo>
                <a:lnTo>
                  <a:pt x="378" y="1366"/>
                </a:lnTo>
                <a:lnTo>
                  <a:pt x="378" y="1366"/>
                </a:lnTo>
                <a:lnTo>
                  <a:pt x="400" y="1390"/>
                </a:lnTo>
                <a:lnTo>
                  <a:pt x="410" y="1373"/>
                </a:lnTo>
                <a:lnTo>
                  <a:pt x="410" y="1373"/>
                </a:lnTo>
                <a:lnTo>
                  <a:pt x="414" y="1384"/>
                </a:lnTo>
                <a:lnTo>
                  <a:pt x="419" y="1394"/>
                </a:lnTo>
                <a:lnTo>
                  <a:pt x="425" y="1402"/>
                </a:lnTo>
                <a:lnTo>
                  <a:pt x="425" y="1402"/>
                </a:lnTo>
                <a:lnTo>
                  <a:pt x="428" y="1406"/>
                </a:lnTo>
                <a:lnTo>
                  <a:pt x="433" y="1410"/>
                </a:lnTo>
                <a:lnTo>
                  <a:pt x="440" y="1414"/>
                </a:lnTo>
                <a:lnTo>
                  <a:pt x="446" y="1415"/>
                </a:lnTo>
                <a:lnTo>
                  <a:pt x="450" y="1415"/>
                </a:lnTo>
                <a:lnTo>
                  <a:pt x="475" y="1405"/>
                </a:lnTo>
                <a:lnTo>
                  <a:pt x="475" y="1405"/>
                </a:lnTo>
                <a:lnTo>
                  <a:pt x="468" y="1386"/>
                </a:lnTo>
                <a:lnTo>
                  <a:pt x="463" y="1370"/>
                </a:lnTo>
                <a:lnTo>
                  <a:pt x="460" y="1357"/>
                </a:lnTo>
                <a:lnTo>
                  <a:pt x="460" y="1357"/>
                </a:lnTo>
                <a:lnTo>
                  <a:pt x="457" y="1344"/>
                </a:lnTo>
                <a:lnTo>
                  <a:pt x="455" y="1329"/>
                </a:lnTo>
                <a:lnTo>
                  <a:pt x="452" y="1298"/>
                </a:lnTo>
                <a:lnTo>
                  <a:pt x="452" y="1298"/>
                </a:lnTo>
                <a:lnTo>
                  <a:pt x="451" y="1259"/>
                </a:lnTo>
                <a:lnTo>
                  <a:pt x="450" y="1209"/>
                </a:lnTo>
                <a:lnTo>
                  <a:pt x="450" y="1209"/>
                </a:lnTo>
                <a:lnTo>
                  <a:pt x="450" y="1198"/>
                </a:lnTo>
                <a:lnTo>
                  <a:pt x="452" y="1187"/>
                </a:lnTo>
                <a:lnTo>
                  <a:pt x="456" y="1174"/>
                </a:lnTo>
                <a:lnTo>
                  <a:pt x="461" y="1163"/>
                </a:lnTo>
                <a:lnTo>
                  <a:pt x="471" y="1141"/>
                </a:lnTo>
                <a:lnTo>
                  <a:pt x="481" y="1122"/>
                </a:lnTo>
                <a:lnTo>
                  <a:pt x="481" y="1122"/>
                </a:lnTo>
                <a:lnTo>
                  <a:pt x="506" y="1074"/>
                </a:lnTo>
                <a:lnTo>
                  <a:pt x="519" y="1048"/>
                </a:lnTo>
                <a:lnTo>
                  <a:pt x="529" y="1030"/>
                </a:lnTo>
                <a:lnTo>
                  <a:pt x="529" y="1030"/>
                </a:lnTo>
                <a:lnTo>
                  <a:pt x="543" y="1012"/>
                </a:lnTo>
                <a:lnTo>
                  <a:pt x="549" y="1006"/>
                </a:lnTo>
                <a:lnTo>
                  <a:pt x="551" y="1004"/>
                </a:lnTo>
                <a:lnTo>
                  <a:pt x="555" y="1004"/>
                </a:lnTo>
                <a:lnTo>
                  <a:pt x="555" y="1004"/>
                </a:lnTo>
                <a:lnTo>
                  <a:pt x="556" y="1006"/>
                </a:lnTo>
                <a:lnTo>
                  <a:pt x="558" y="1006"/>
                </a:lnTo>
                <a:lnTo>
                  <a:pt x="558" y="1011"/>
                </a:lnTo>
                <a:lnTo>
                  <a:pt x="556" y="1022"/>
                </a:lnTo>
                <a:lnTo>
                  <a:pt x="553" y="1037"/>
                </a:lnTo>
                <a:lnTo>
                  <a:pt x="551" y="1043"/>
                </a:lnTo>
                <a:lnTo>
                  <a:pt x="551" y="1048"/>
                </a:lnTo>
                <a:lnTo>
                  <a:pt x="551" y="1048"/>
                </a:lnTo>
                <a:lnTo>
                  <a:pt x="553" y="1050"/>
                </a:lnTo>
                <a:lnTo>
                  <a:pt x="555" y="1051"/>
                </a:lnTo>
                <a:lnTo>
                  <a:pt x="558" y="1050"/>
                </a:lnTo>
                <a:lnTo>
                  <a:pt x="560" y="1048"/>
                </a:lnTo>
                <a:lnTo>
                  <a:pt x="564" y="1044"/>
                </a:lnTo>
                <a:lnTo>
                  <a:pt x="566" y="1039"/>
                </a:lnTo>
                <a:lnTo>
                  <a:pt x="569" y="1033"/>
                </a:lnTo>
                <a:lnTo>
                  <a:pt x="570" y="1025"/>
                </a:lnTo>
                <a:lnTo>
                  <a:pt x="570" y="1025"/>
                </a:lnTo>
                <a:lnTo>
                  <a:pt x="571" y="1019"/>
                </a:lnTo>
                <a:lnTo>
                  <a:pt x="574" y="1013"/>
                </a:lnTo>
                <a:lnTo>
                  <a:pt x="580" y="1003"/>
                </a:lnTo>
                <a:lnTo>
                  <a:pt x="582" y="999"/>
                </a:lnTo>
                <a:lnTo>
                  <a:pt x="585" y="998"/>
                </a:lnTo>
                <a:lnTo>
                  <a:pt x="587" y="998"/>
                </a:lnTo>
                <a:lnTo>
                  <a:pt x="589" y="1001"/>
                </a:lnTo>
                <a:lnTo>
                  <a:pt x="589" y="1001"/>
                </a:lnTo>
                <a:lnTo>
                  <a:pt x="589" y="1009"/>
                </a:lnTo>
                <a:lnTo>
                  <a:pt x="589" y="1018"/>
                </a:lnTo>
                <a:lnTo>
                  <a:pt x="589" y="1024"/>
                </a:lnTo>
                <a:lnTo>
                  <a:pt x="591" y="1027"/>
                </a:lnTo>
                <a:lnTo>
                  <a:pt x="594" y="1028"/>
                </a:lnTo>
                <a:lnTo>
                  <a:pt x="594" y="1028"/>
                </a:lnTo>
                <a:lnTo>
                  <a:pt x="596" y="1027"/>
                </a:lnTo>
                <a:lnTo>
                  <a:pt x="599" y="1024"/>
                </a:lnTo>
                <a:lnTo>
                  <a:pt x="601" y="1017"/>
                </a:lnTo>
                <a:lnTo>
                  <a:pt x="602" y="1009"/>
                </a:lnTo>
                <a:lnTo>
                  <a:pt x="604" y="1006"/>
                </a:lnTo>
                <a:lnTo>
                  <a:pt x="604" y="1006"/>
                </a:lnTo>
                <a:lnTo>
                  <a:pt x="605" y="1006"/>
                </a:lnTo>
                <a:lnTo>
                  <a:pt x="608" y="1004"/>
                </a:lnTo>
                <a:lnTo>
                  <a:pt x="613" y="1006"/>
                </a:lnTo>
                <a:lnTo>
                  <a:pt x="616" y="1008"/>
                </a:lnTo>
                <a:lnTo>
                  <a:pt x="618" y="1011"/>
                </a:lnTo>
                <a:lnTo>
                  <a:pt x="618" y="1011"/>
                </a:lnTo>
                <a:lnTo>
                  <a:pt x="620" y="1016"/>
                </a:lnTo>
                <a:lnTo>
                  <a:pt x="621" y="1022"/>
                </a:lnTo>
                <a:lnTo>
                  <a:pt x="620" y="1037"/>
                </a:lnTo>
                <a:lnTo>
                  <a:pt x="620" y="1043"/>
                </a:lnTo>
                <a:lnTo>
                  <a:pt x="621" y="1048"/>
                </a:lnTo>
                <a:lnTo>
                  <a:pt x="622" y="1050"/>
                </a:lnTo>
                <a:lnTo>
                  <a:pt x="623" y="1051"/>
                </a:lnTo>
                <a:lnTo>
                  <a:pt x="625" y="1050"/>
                </a:lnTo>
                <a:lnTo>
                  <a:pt x="625" y="1050"/>
                </a:lnTo>
                <a:lnTo>
                  <a:pt x="628" y="1048"/>
                </a:lnTo>
                <a:lnTo>
                  <a:pt x="631" y="1044"/>
                </a:lnTo>
                <a:lnTo>
                  <a:pt x="633" y="1038"/>
                </a:lnTo>
                <a:lnTo>
                  <a:pt x="635" y="1032"/>
                </a:lnTo>
                <a:lnTo>
                  <a:pt x="637" y="1018"/>
                </a:lnTo>
                <a:lnTo>
                  <a:pt x="638" y="1008"/>
                </a:lnTo>
                <a:lnTo>
                  <a:pt x="638" y="1008"/>
                </a:lnTo>
                <a:lnTo>
                  <a:pt x="639" y="1003"/>
                </a:lnTo>
                <a:lnTo>
                  <a:pt x="641" y="1001"/>
                </a:lnTo>
                <a:lnTo>
                  <a:pt x="643" y="998"/>
                </a:lnTo>
                <a:lnTo>
                  <a:pt x="647" y="996"/>
                </a:lnTo>
                <a:lnTo>
                  <a:pt x="654" y="992"/>
                </a:lnTo>
                <a:lnTo>
                  <a:pt x="663" y="988"/>
                </a:lnTo>
                <a:lnTo>
                  <a:pt x="663" y="988"/>
                </a:lnTo>
                <a:lnTo>
                  <a:pt x="667" y="985"/>
                </a:lnTo>
                <a:lnTo>
                  <a:pt x="670" y="981"/>
                </a:lnTo>
                <a:lnTo>
                  <a:pt x="675" y="975"/>
                </a:lnTo>
                <a:lnTo>
                  <a:pt x="677" y="975"/>
                </a:lnTo>
                <a:lnTo>
                  <a:pt x="678" y="975"/>
                </a:lnTo>
                <a:lnTo>
                  <a:pt x="679" y="978"/>
                </a:lnTo>
                <a:lnTo>
                  <a:pt x="682" y="986"/>
                </a:lnTo>
                <a:lnTo>
                  <a:pt x="683" y="999"/>
                </a:lnTo>
                <a:lnTo>
                  <a:pt x="683" y="999"/>
                </a:lnTo>
                <a:lnTo>
                  <a:pt x="684" y="1014"/>
                </a:lnTo>
                <a:lnTo>
                  <a:pt x="687" y="1023"/>
                </a:lnTo>
                <a:lnTo>
                  <a:pt x="688" y="1029"/>
                </a:lnTo>
                <a:lnTo>
                  <a:pt x="690" y="1032"/>
                </a:lnTo>
                <a:lnTo>
                  <a:pt x="694" y="1030"/>
                </a:lnTo>
                <a:lnTo>
                  <a:pt x="696" y="1028"/>
                </a:lnTo>
                <a:lnTo>
                  <a:pt x="699" y="1023"/>
                </a:lnTo>
                <a:lnTo>
                  <a:pt x="700" y="1018"/>
                </a:lnTo>
                <a:lnTo>
                  <a:pt x="700" y="1018"/>
                </a:lnTo>
                <a:lnTo>
                  <a:pt x="704" y="1004"/>
                </a:lnTo>
                <a:lnTo>
                  <a:pt x="706" y="992"/>
                </a:lnTo>
                <a:lnTo>
                  <a:pt x="709" y="980"/>
                </a:lnTo>
                <a:lnTo>
                  <a:pt x="709" y="980"/>
                </a:lnTo>
                <a:lnTo>
                  <a:pt x="719" y="976"/>
                </a:lnTo>
                <a:lnTo>
                  <a:pt x="727" y="971"/>
                </a:lnTo>
                <a:lnTo>
                  <a:pt x="742" y="962"/>
                </a:lnTo>
                <a:lnTo>
                  <a:pt x="760" y="949"/>
                </a:lnTo>
                <a:lnTo>
                  <a:pt x="760" y="949"/>
                </a:lnTo>
                <a:lnTo>
                  <a:pt x="762" y="947"/>
                </a:lnTo>
                <a:lnTo>
                  <a:pt x="766" y="946"/>
                </a:lnTo>
                <a:lnTo>
                  <a:pt x="773" y="949"/>
                </a:lnTo>
                <a:lnTo>
                  <a:pt x="784" y="952"/>
                </a:lnTo>
                <a:lnTo>
                  <a:pt x="799" y="956"/>
                </a:lnTo>
                <a:lnTo>
                  <a:pt x="799" y="956"/>
                </a:lnTo>
                <a:lnTo>
                  <a:pt x="819" y="960"/>
                </a:lnTo>
                <a:lnTo>
                  <a:pt x="841" y="962"/>
                </a:lnTo>
                <a:lnTo>
                  <a:pt x="874" y="963"/>
                </a:lnTo>
                <a:lnTo>
                  <a:pt x="874" y="963"/>
                </a:lnTo>
                <a:lnTo>
                  <a:pt x="879" y="963"/>
                </a:lnTo>
                <a:lnTo>
                  <a:pt x="885" y="966"/>
                </a:lnTo>
                <a:lnTo>
                  <a:pt x="900" y="972"/>
                </a:lnTo>
                <a:lnTo>
                  <a:pt x="931" y="986"/>
                </a:lnTo>
                <a:lnTo>
                  <a:pt x="931" y="986"/>
                </a:lnTo>
                <a:lnTo>
                  <a:pt x="942" y="992"/>
                </a:lnTo>
                <a:lnTo>
                  <a:pt x="951" y="996"/>
                </a:lnTo>
                <a:lnTo>
                  <a:pt x="955" y="996"/>
                </a:lnTo>
                <a:lnTo>
                  <a:pt x="959" y="996"/>
                </a:lnTo>
                <a:lnTo>
                  <a:pt x="964" y="994"/>
                </a:lnTo>
                <a:lnTo>
                  <a:pt x="970" y="991"/>
                </a:lnTo>
                <a:lnTo>
                  <a:pt x="970" y="991"/>
                </a:lnTo>
                <a:lnTo>
                  <a:pt x="982" y="983"/>
                </a:lnTo>
                <a:lnTo>
                  <a:pt x="993" y="976"/>
                </a:lnTo>
                <a:lnTo>
                  <a:pt x="1006" y="968"/>
                </a:lnTo>
                <a:lnTo>
                  <a:pt x="1015" y="965"/>
                </a:lnTo>
                <a:lnTo>
                  <a:pt x="1025" y="961"/>
                </a:lnTo>
                <a:lnTo>
                  <a:pt x="1025" y="961"/>
                </a:lnTo>
                <a:lnTo>
                  <a:pt x="1039" y="958"/>
                </a:lnTo>
                <a:lnTo>
                  <a:pt x="1060" y="954"/>
                </a:lnTo>
                <a:lnTo>
                  <a:pt x="1112" y="946"/>
                </a:lnTo>
                <a:lnTo>
                  <a:pt x="1167" y="936"/>
                </a:lnTo>
                <a:lnTo>
                  <a:pt x="1210" y="929"/>
                </a:lnTo>
                <a:lnTo>
                  <a:pt x="1210" y="929"/>
                </a:lnTo>
                <a:lnTo>
                  <a:pt x="1226" y="924"/>
                </a:lnTo>
                <a:lnTo>
                  <a:pt x="1241" y="919"/>
                </a:lnTo>
                <a:lnTo>
                  <a:pt x="1268" y="906"/>
                </a:lnTo>
                <a:lnTo>
                  <a:pt x="1288" y="896"/>
                </a:lnTo>
                <a:lnTo>
                  <a:pt x="1295" y="892"/>
                </a:lnTo>
                <a:lnTo>
                  <a:pt x="1295" y="892"/>
                </a:lnTo>
                <a:lnTo>
                  <a:pt x="1306" y="930"/>
                </a:lnTo>
                <a:lnTo>
                  <a:pt x="1315" y="961"/>
                </a:lnTo>
                <a:lnTo>
                  <a:pt x="1320" y="986"/>
                </a:lnTo>
                <a:lnTo>
                  <a:pt x="1320" y="986"/>
                </a:lnTo>
                <a:lnTo>
                  <a:pt x="1329" y="1059"/>
                </a:lnTo>
                <a:lnTo>
                  <a:pt x="1333" y="1101"/>
                </a:lnTo>
                <a:lnTo>
                  <a:pt x="1338" y="1127"/>
                </a:lnTo>
                <a:lnTo>
                  <a:pt x="1338" y="1127"/>
                </a:lnTo>
                <a:lnTo>
                  <a:pt x="1343" y="1138"/>
                </a:lnTo>
                <a:lnTo>
                  <a:pt x="1348" y="1149"/>
                </a:lnTo>
                <a:lnTo>
                  <a:pt x="1352" y="1162"/>
                </a:lnTo>
                <a:lnTo>
                  <a:pt x="1353" y="1171"/>
                </a:lnTo>
                <a:lnTo>
                  <a:pt x="1353" y="1179"/>
                </a:lnTo>
                <a:lnTo>
                  <a:pt x="1353" y="1179"/>
                </a:lnTo>
                <a:lnTo>
                  <a:pt x="1353" y="1210"/>
                </a:lnTo>
                <a:lnTo>
                  <a:pt x="1352" y="1254"/>
                </a:lnTo>
                <a:lnTo>
                  <a:pt x="1350" y="1277"/>
                </a:lnTo>
                <a:lnTo>
                  <a:pt x="1347" y="1298"/>
                </a:lnTo>
                <a:lnTo>
                  <a:pt x="1345" y="1318"/>
                </a:lnTo>
                <a:lnTo>
                  <a:pt x="1340" y="1335"/>
                </a:lnTo>
                <a:lnTo>
                  <a:pt x="1340" y="1335"/>
                </a:lnTo>
                <a:lnTo>
                  <a:pt x="1336" y="1348"/>
                </a:lnTo>
                <a:lnTo>
                  <a:pt x="1335" y="1359"/>
                </a:lnTo>
                <a:lnTo>
                  <a:pt x="1336" y="1369"/>
                </a:lnTo>
                <a:lnTo>
                  <a:pt x="1337" y="1376"/>
                </a:lnTo>
                <a:lnTo>
                  <a:pt x="1340" y="1381"/>
                </a:lnTo>
                <a:lnTo>
                  <a:pt x="1342" y="1385"/>
                </a:lnTo>
                <a:lnTo>
                  <a:pt x="1345" y="1388"/>
                </a:lnTo>
                <a:lnTo>
                  <a:pt x="1364" y="1390"/>
                </a:lnTo>
                <a:lnTo>
                  <a:pt x="1363" y="1417"/>
                </a:lnTo>
                <a:lnTo>
                  <a:pt x="1363" y="1417"/>
                </a:lnTo>
                <a:lnTo>
                  <a:pt x="1367" y="1421"/>
                </a:lnTo>
                <a:lnTo>
                  <a:pt x="1377" y="1430"/>
                </a:lnTo>
                <a:lnTo>
                  <a:pt x="1383" y="1433"/>
                </a:lnTo>
                <a:lnTo>
                  <a:pt x="1390" y="1437"/>
                </a:lnTo>
                <a:lnTo>
                  <a:pt x="1399" y="1438"/>
                </a:lnTo>
                <a:lnTo>
                  <a:pt x="1408" y="1440"/>
                </a:lnTo>
                <a:lnTo>
                  <a:pt x="1408" y="1440"/>
                </a:lnTo>
                <a:lnTo>
                  <a:pt x="1417" y="1437"/>
                </a:lnTo>
                <a:lnTo>
                  <a:pt x="1425" y="1435"/>
                </a:lnTo>
                <a:lnTo>
                  <a:pt x="1431" y="1431"/>
                </a:lnTo>
                <a:lnTo>
                  <a:pt x="1438" y="1427"/>
                </a:lnTo>
                <a:lnTo>
                  <a:pt x="1446" y="1420"/>
                </a:lnTo>
                <a:lnTo>
                  <a:pt x="1449" y="1416"/>
                </a:lnTo>
                <a:lnTo>
                  <a:pt x="1449" y="1416"/>
                </a:lnTo>
                <a:lnTo>
                  <a:pt x="1447" y="1405"/>
                </a:lnTo>
                <a:lnTo>
                  <a:pt x="1444" y="1395"/>
                </a:lnTo>
                <a:lnTo>
                  <a:pt x="1441" y="1385"/>
                </a:lnTo>
                <a:lnTo>
                  <a:pt x="1441" y="1385"/>
                </a:lnTo>
                <a:lnTo>
                  <a:pt x="1436" y="1370"/>
                </a:lnTo>
                <a:lnTo>
                  <a:pt x="1430" y="1350"/>
                </a:lnTo>
                <a:lnTo>
                  <a:pt x="1424" y="1328"/>
                </a:lnTo>
                <a:lnTo>
                  <a:pt x="1419" y="1311"/>
                </a:lnTo>
                <a:lnTo>
                  <a:pt x="1419" y="1311"/>
                </a:lnTo>
                <a:lnTo>
                  <a:pt x="1419" y="1302"/>
                </a:lnTo>
                <a:lnTo>
                  <a:pt x="1418" y="1290"/>
                </a:lnTo>
                <a:lnTo>
                  <a:pt x="1419" y="1260"/>
                </a:lnTo>
                <a:lnTo>
                  <a:pt x="1421" y="1230"/>
                </a:lnTo>
                <a:lnTo>
                  <a:pt x="1424" y="1209"/>
                </a:lnTo>
                <a:lnTo>
                  <a:pt x="1424" y="1209"/>
                </a:lnTo>
                <a:lnTo>
                  <a:pt x="1426" y="1203"/>
                </a:lnTo>
                <a:lnTo>
                  <a:pt x="1430" y="1194"/>
                </a:lnTo>
                <a:lnTo>
                  <a:pt x="1440" y="1177"/>
                </a:lnTo>
                <a:lnTo>
                  <a:pt x="1451" y="1158"/>
                </a:lnTo>
                <a:lnTo>
                  <a:pt x="1456" y="1149"/>
                </a:lnTo>
                <a:lnTo>
                  <a:pt x="1459" y="1142"/>
                </a:lnTo>
                <a:lnTo>
                  <a:pt x="1459" y="1142"/>
                </a:lnTo>
                <a:lnTo>
                  <a:pt x="1461" y="1133"/>
                </a:lnTo>
                <a:lnTo>
                  <a:pt x="1461" y="1125"/>
                </a:lnTo>
                <a:lnTo>
                  <a:pt x="1459" y="1104"/>
                </a:lnTo>
                <a:lnTo>
                  <a:pt x="1456" y="1081"/>
                </a:lnTo>
                <a:lnTo>
                  <a:pt x="1455" y="1071"/>
                </a:lnTo>
                <a:lnTo>
                  <a:pt x="1454" y="1063"/>
                </a:lnTo>
                <a:lnTo>
                  <a:pt x="1454" y="1063"/>
                </a:lnTo>
                <a:lnTo>
                  <a:pt x="1455" y="1024"/>
                </a:lnTo>
                <a:lnTo>
                  <a:pt x="1455" y="1006"/>
                </a:lnTo>
                <a:lnTo>
                  <a:pt x="1457" y="991"/>
                </a:lnTo>
                <a:lnTo>
                  <a:pt x="1457" y="991"/>
                </a:lnTo>
                <a:lnTo>
                  <a:pt x="1460" y="973"/>
                </a:lnTo>
                <a:lnTo>
                  <a:pt x="1462" y="951"/>
                </a:lnTo>
                <a:lnTo>
                  <a:pt x="1464" y="924"/>
                </a:lnTo>
                <a:lnTo>
                  <a:pt x="1464" y="924"/>
                </a:lnTo>
                <a:lnTo>
                  <a:pt x="1477" y="937"/>
                </a:lnTo>
                <a:lnTo>
                  <a:pt x="1488" y="947"/>
                </a:lnTo>
                <a:lnTo>
                  <a:pt x="1501" y="955"/>
                </a:lnTo>
                <a:lnTo>
                  <a:pt x="1511" y="960"/>
                </a:lnTo>
                <a:lnTo>
                  <a:pt x="1518" y="962"/>
                </a:lnTo>
                <a:lnTo>
                  <a:pt x="1524" y="963"/>
                </a:lnTo>
                <a:lnTo>
                  <a:pt x="1531" y="965"/>
                </a:lnTo>
                <a:lnTo>
                  <a:pt x="1531" y="965"/>
                </a:lnTo>
                <a:lnTo>
                  <a:pt x="1538" y="1043"/>
                </a:lnTo>
                <a:lnTo>
                  <a:pt x="1538" y="1043"/>
                </a:lnTo>
                <a:lnTo>
                  <a:pt x="1540" y="1051"/>
                </a:lnTo>
                <a:lnTo>
                  <a:pt x="1544" y="1060"/>
                </a:lnTo>
                <a:lnTo>
                  <a:pt x="1547" y="1068"/>
                </a:lnTo>
                <a:lnTo>
                  <a:pt x="1548" y="1073"/>
                </a:lnTo>
                <a:lnTo>
                  <a:pt x="1548" y="1078"/>
                </a:lnTo>
                <a:lnTo>
                  <a:pt x="1548" y="1078"/>
                </a:lnTo>
                <a:lnTo>
                  <a:pt x="1549" y="1089"/>
                </a:lnTo>
                <a:lnTo>
                  <a:pt x="1550" y="1101"/>
                </a:lnTo>
                <a:lnTo>
                  <a:pt x="1552" y="1112"/>
                </a:lnTo>
                <a:lnTo>
                  <a:pt x="1555" y="1123"/>
                </a:lnTo>
                <a:lnTo>
                  <a:pt x="1555" y="1123"/>
                </a:lnTo>
                <a:lnTo>
                  <a:pt x="1559" y="1135"/>
                </a:lnTo>
                <a:lnTo>
                  <a:pt x="1563" y="1148"/>
                </a:lnTo>
                <a:lnTo>
                  <a:pt x="1568" y="1166"/>
                </a:lnTo>
                <a:lnTo>
                  <a:pt x="1571" y="1189"/>
                </a:lnTo>
                <a:lnTo>
                  <a:pt x="1571" y="1189"/>
                </a:lnTo>
                <a:lnTo>
                  <a:pt x="1574" y="1224"/>
                </a:lnTo>
                <a:lnTo>
                  <a:pt x="1576" y="1267"/>
                </a:lnTo>
                <a:lnTo>
                  <a:pt x="1576" y="1304"/>
                </a:lnTo>
                <a:lnTo>
                  <a:pt x="1575" y="1317"/>
                </a:lnTo>
                <a:lnTo>
                  <a:pt x="1575" y="1326"/>
                </a:lnTo>
                <a:lnTo>
                  <a:pt x="1575" y="1326"/>
                </a:lnTo>
                <a:lnTo>
                  <a:pt x="1574" y="1329"/>
                </a:lnTo>
                <a:lnTo>
                  <a:pt x="1574" y="1334"/>
                </a:lnTo>
                <a:lnTo>
                  <a:pt x="1575" y="1344"/>
                </a:lnTo>
                <a:lnTo>
                  <a:pt x="1579" y="1353"/>
                </a:lnTo>
                <a:lnTo>
                  <a:pt x="1583" y="1360"/>
                </a:lnTo>
                <a:lnTo>
                  <a:pt x="1583" y="1360"/>
                </a:lnTo>
                <a:lnTo>
                  <a:pt x="1591" y="1366"/>
                </a:lnTo>
                <a:lnTo>
                  <a:pt x="1602" y="1375"/>
                </a:lnTo>
                <a:lnTo>
                  <a:pt x="1616" y="1385"/>
                </a:lnTo>
                <a:lnTo>
                  <a:pt x="1632" y="1373"/>
                </a:lnTo>
                <a:lnTo>
                  <a:pt x="1662" y="1368"/>
                </a:lnTo>
                <a:lnTo>
                  <a:pt x="1662" y="1368"/>
                </a:lnTo>
                <a:lnTo>
                  <a:pt x="1662" y="1357"/>
                </a:lnTo>
                <a:lnTo>
                  <a:pt x="1661" y="1345"/>
                </a:lnTo>
                <a:lnTo>
                  <a:pt x="1657" y="1337"/>
                </a:lnTo>
                <a:lnTo>
                  <a:pt x="1657" y="1337"/>
                </a:lnTo>
                <a:lnTo>
                  <a:pt x="1649" y="1318"/>
                </a:lnTo>
                <a:lnTo>
                  <a:pt x="1646" y="1308"/>
                </a:lnTo>
                <a:lnTo>
                  <a:pt x="1642" y="1297"/>
                </a:lnTo>
                <a:lnTo>
                  <a:pt x="1642" y="1297"/>
                </a:lnTo>
                <a:lnTo>
                  <a:pt x="1640" y="1277"/>
                </a:lnTo>
                <a:lnTo>
                  <a:pt x="1637" y="1247"/>
                </a:lnTo>
                <a:lnTo>
                  <a:pt x="1635" y="1218"/>
                </a:lnTo>
                <a:lnTo>
                  <a:pt x="1635" y="1206"/>
                </a:lnTo>
                <a:lnTo>
                  <a:pt x="1636" y="1199"/>
                </a:lnTo>
                <a:lnTo>
                  <a:pt x="1636" y="1199"/>
                </a:lnTo>
                <a:lnTo>
                  <a:pt x="1642" y="1179"/>
                </a:lnTo>
                <a:lnTo>
                  <a:pt x="1651" y="1157"/>
                </a:lnTo>
                <a:lnTo>
                  <a:pt x="1651" y="1157"/>
                </a:lnTo>
                <a:lnTo>
                  <a:pt x="1654" y="1143"/>
                </a:lnTo>
                <a:lnTo>
                  <a:pt x="1657" y="1128"/>
                </a:lnTo>
                <a:lnTo>
                  <a:pt x="1657" y="1115"/>
                </a:lnTo>
                <a:lnTo>
                  <a:pt x="1656" y="1109"/>
                </a:lnTo>
                <a:lnTo>
                  <a:pt x="1654" y="1104"/>
                </a:lnTo>
                <a:lnTo>
                  <a:pt x="1654" y="1104"/>
                </a:lnTo>
                <a:lnTo>
                  <a:pt x="1652" y="1099"/>
                </a:lnTo>
                <a:lnTo>
                  <a:pt x="1651" y="1094"/>
                </a:lnTo>
                <a:lnTo>
                  <a:pt x="1651" y="1079"/>
                </a:lnTo>
                <a:lnTo>
                  <a:pt x="1652" y="1060"/>
                </a:lnTo>
                <a:lnTo>
                  <a:pt x="1656" y="1034"/>
                </a:lnTo>
                <a:lnTo>
                  <a:pt x="1656" y="1034"/>
                </a:lnTo>
                <a:lnTo>
                  <a:pt x="1657" y="1020"/>
                </a:lnTo>
                <a:lnTo>
                  <a:pt x="1657" y="1008"/>
                </a:lnTo>
                <a:lnTo>
                  <a:pt x="1657" y="996"/>
                </a:lnTo>
                <a:lnTo>
                  <a:pt x="1658" y="983"/>
                </a:lnTo>
                <a:lnTo>
                  <a:pt x="1662" y="970"/>
                </a:lnTo>
                <a:lnTo>
                  <a:pt x="1669" y="955"/>
                </a:lnTo>
                <a:lnTo>
                  <a:pt x="1682" y="936"/>
                </a:lnTo>
                <a:lnTo>
                  <a:pt x="1700" y="914"/>
                </a:lnTo>
                <a:lnTo>
                  <a:pt x="1700" y="914"/>
                </a:lnTo>
                <a:lnTo>
                  <a:pt x="1720" y="890"/>
                </a:lnTo>
                <a:lnTo>
                  <a:pt x="1735" y="868"/>
                </a:lnTo>
                <a:lnTo>
                  <a:pt x="1749" y="848"/>
                </a:lnTo>
                <a:lnTo>
                  <a:pt x="1759" y="830"/>
                </a:lnTo>
                <a:lnTo>
                  <a:pt x="1776" y="795"/>
                </a:lnTo>
                <a:lnTo>
                  <a:pt x="1785" y="779"/>
                </a:lnTo>
                <a:lnTo>
                  <a:pt x="1794" y="761"/>
                </a:lnTo>
                <a:lnTo>
                  <a:pt x="1794" y="761"/>
                </a:lnTo>
                <a:lnTo>
                  <a:pt x="1804" y="743"/>
                </a:lnTo>
                <a:lnTo>
                  <a:pt x="1816" y="724"/>
                </a:lnTo>
                <a:lnTo>
                  <a:pt x="1834" y="686"/>
                </a:lnTo>
                <a:lnTo>
                  <a:pt x="1849" y="651"/>
                </a:lnTo>
                <a:lnTo>
                  <a:pt x="1858" y="626"/>
                </a:lnTo>
                <a:lnTo>
                  <a:pt x="1858" y="626"/>
                </a:lnTo>
                <a:lnTo>
                  <a:pt x="1860" y="616"/>
                </a:lnTo>
                <a:lnTo>
                  <a:pt x="1865" y="608"/>
                </a:lnTo>
                <a:lnTo>
                  <a:pt x="1871" y="598"/>
                </a:lnTo>
                <a:lnTo>
                  <a:pt x="1879" y="589"/>
                </a:lnTo>
                <a:lnTo>
                  <a:pt x="1894" y="570"/>
                </a:lnTo>
                <a:lnTo>
                  <a:pt x="1910" y="552"/>
                </a:lnTo>
                <a:lnTo>
                  <a:pt x="1910" y="552"/>
                </a:lnTo>
                <a:lnTo>
                  <a:pt x="1923" y="536"/>
                </a:lnTo>
                <a:lnTo>
                  <a:pt x="1933" y="527"/>
                </a:lnTo>
                <a:lnTo>
                  <a:pt x="1939" y="522"/>
                </a:lnTo>
                <a:lnTo>
                  <a:pt x="1939" y="522"/>
                </a:lnTo>
                <a:lnTo>
                  <a:pt x="1949" y="531"/>
                </a:lnTo>
                <a:lnTo>
                  <a:pt x="1959" y="537"/>
                </a:lnTo>
                <a:lnTo>
                  <a:pt x="1964" y="539"/>
                </a:lnTo>
                <a:lnTo>
                  <a:pt x="1969" y="542"/>
                </a:lnTo>
                <a:lnTo>
                  <a:pt x="1969" y="542"/>
                </a:lnTo>
                <a:lnTo>
                  <a:pt x="1983" y="544"/>
                </a:lnTo>
                <a:lnTo>
                  <a:pt x="1999" y="546"/>
                </a:lnTo>
                <a:lnTo>
                  <a:pt x="2015" y="544"/>
                </a:lnTo>
                <a:lnTo>
                  <a:pt x="2023" y="543"/>
                </a:lnTo>
                <a:lnTo>
                  <a:pt x="2029" y="542"/>
                </a:lnTo>
                <a:lnTo>
                  <a:pt x="2029" y="542"/>
                </a:lnTo>
                <a:lnTo>
                  <a:pt x="2034" y="539"/>
                </a:lnTo>
                <a:lnTo>
                  <a:pt x="2037" y="536"/>
                </a:lnTo>
                <a:lnTo>
                  <a:pt x="2042" y="529"/>
                </a:lnTo>
                <a:lnTo>
                  <a:pt x="2044" y="526"/>
                </a:lnTo>
                <a:lnTo>
                  <a:pt x="2044" y="523"/>
                </a:lnTo>
                <a:lnTo>
                  <a:pt x="2044" y="523"/>
                </a:lnTo>
                <a:lnTo>
                  <a:pt x="2046" y="525"/>
                </a:lnTo>
                <a:lnTo>
                  <a:pt x="2052" y="526"/>
                </a:lnTo>
                <a:lnTo>
                  <a:pt x="2056" y="527"/>
                </a:lnTo>
                <a:lnTo>
                  <a:pt x="2061" y="526"/>
                </a:lnTo>
                <a:lnTo>
                  <a:pt x="2066" y="525"/>
                </a:lnTo>
                <a:lnTo>
                  <a:pt x="2071" y="522"/>
                </a:lnTo>
                <a:lnTo>
                  <a:pt x="2071" y="522"/>
                </a:lnTo>
                <a:lnTo>
                  <a:pt x="2075" y="517"/>
                </a:lnTo>
                <a:lnTo>
                  <a:pt x="2078" y="512"/>
                </a:lnTo>
                <a:lnTo>
                  <a:pt x="2080" y="505"/>
                </a:lnTo>
                <a:lnTo>
                  <a:pt x="2081" y="498"/>
                </a:lnTo>
                <a:lnTo>
                  <a:pt x="2081" y="482"/>
                </a:lnTo>
                <a:lnTo>
                  <a:pt x="2078" y="465"/>
                </a:lnTo>
                <a:lnTo>
                  <a:pt x="2078" y="465"/>
                </a:lnTo>
                <a:lnTo>
                  <a:pt x="2076" y="450"/>
                </a:lnTo>
                <a:lnTo>
                  <a:pt x="2072" y="436"/>
                </a:lnTo>
                <a:lnTo>
                  <a:pt x="2068" y="424"/>
                </a:lnTo>
                <a:lnTo>
                  <a:pt x="2067" y="414"/>
                </a:lnTo>
                <a:lnTo>
                  <a:pt x="2067" y="414"/>
                </a:lnTo>
                <a:lnTo>
                  <a:pt x="2068" y="399"/>
                </a:lnTo>
                <a:lnTo>
                  <a:pt x="2070" y="378"/>
                </a:lnTo>
                <a:lnTo>
                  <a:pt x="2073" y="356"/>
                </a:lnTo>
                <a:lnTo>
                  <a:pt x="2075" y="347"/>
                </a:lnTo>
                <a:lnTo>
                  <a:pt x="2077" y="340"/>
                </a:lnTo>
                <a:lnTo>
                  <a:pt x="2077" y="340"/>
                </a:lnTo>
                <a:lnTo>
                  <a:pt x="2080" y="334"/>
                </a:lnTo>
                <a:lnTo>
                  <a:pt x="2082" y="325"/>
                </a:lnTo>
                <a:lnTo>
                  <a:pt x="2086" y="304"/>
                </a:lnTo>
                <a:lnTo>
                  <a:pt x="2093" y="262"/>
                </a:lnTo>
                <a:lnTo>
                  <a:pt x="2093" y="262"/>
                </a:lnTo>
                <a:lnTo>
                  <a:pt x="2099" y="231"/>
                </a:lnTo>
                <a:lnTo>
                  <a:pt x="2102" y="216"/>
                </a:lnTo>
                <a:lnTo>
                  <a:pt x="2102" y="216"/>
                </a:lnTo>
                <a:lnTo>
                  <a:pt x="2128" y="221"/>
                </a:lnTo>
                <a:lnTo>
                  <a:pt x="2150" y="224"/>
                </a:lnTo>
                <a:lnTo>
                  <a:pt x="2170" y="224"/>
                </a:lnTo>
                <a:lnTo>
                  <a:pt x="2187" y="224"/>
                </a:lnTo>
                <a:lnTo>
                  <a:pt x="2200" y="223"/>
                </a:lnTo>
                <a:lnTo>
                  <a:pt x="2210" y="221"/>
                </a:lnTo>
                <a:lnTo>
                  <a:pt x="2217" y="219"/>
                </a:lnTo>
                <a:lnTo>
                  <a:pt x="2217" y="219"/>
                </a:lnTo>
                <a:lnTo>
                  <a:pt x="2237" y="207"/>
                </a:lnTo>
                <a:lnTo>
                  <a:pt x="2254" y="196"/>
                </a:lnTo>
                <a:lnTo>
                  <a:pt x="2263" y="188"/>
                </a:lnTo>
                <a:lnTo>
                  <a:pt x="2270" y="181"/>
                </a:lnTo>
                <a:lnTo>
                  <a:pt x="2270" y="181"/>
                </a:lnTo>
                <a:lnTo>
                  <a:pt x="2277" y="174"/>
                </a:lnTo>
                <a:lnTo>
                  <a:pt x="2282" y="166"/>
                </a:lnTo>
                <a:lnTo>
                  <a:pt x="2283" y="159"/>
                </a:lnTo>
                <a:lnTo>
                  <a:pt x="2284" y="151"/>
                </a:lnTo>
                <a:lnTo>
                  <a:pt x="2282" y="144"/>
                </a:lnTo>
                <a:lnTo>
                  <a:pt x="2277" y="138"/>
                </a:lnTo>
                <a:lnTo>
                  <a:pt x="2270" y="133"/>
                </a:lnTo>
                <a:lnTo>
                  <a:pt x="2260" y="128"/>
                </a:lnTo>
                <a:lnTo>
                  <a:pt x="2260" y="128"/>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endParaRPr>
          </a:p>
        </p:txBody>
      </p:sp>
      <p:sp>
        <p:nvSpPr>
          <p:cNvPr id="44" name="Freeform 6"/>
          <p:cNvSpPr>
            <a:spLocks/>
          </p:cNvSpPr>
          <p:nvPr/>
        </p:nvSpPr>
        <p:spPr bwMode="auto">
          <a:xfrm>
            <a:off x="3198836" y="4226301"/>
            <a:ext cx="348408" cy="348912"/>
          </a:xfrm>
          <a:custGeom>
            <a:avLst/>
            <a:gdLst>
              <a:gd name="T0" fmla="*/ 594 w 1382"/>
              <a:gd name="T1" fmla="*/ 284 h 1384"/>
              <a:gd name="T2" fmla="*/ 517 w 1382"/>
              <a:gd name="T3" fmla="*/ 307 h 1384"/>
              <a:gd name="T4" fmla="*/ 442 w 1382"/>
              <a:gd name="T5" fmla="*/ 371 h 1384"/>
              <a:gd name="T6" fmla="*/ 410 w 1382"/>
              <a:gd name="T7" fmla="*/ 445 h 1384"/>
              <a:gd name="T8" fmla="*/ 406 w 1382"/>
              <a:gd name="T9" fmla="*/ 526 h 1384"/>
              <a:gd name="T10" fmla="*/ 434 w 1382"/>
              <a:gd name="T11" fmla="*/ 609 h 1384"/>
              <a:gd name="T12" fmla="*/ 490 w 1382"/>
              <a:gd name="T13" fmla="*/ 665 h 1384"/>
              <a:gd name="T14" fmla="*/ 560 w 1382"/>
              <a:gd name="T15" fmla="*/ 703 h 1384"/>
              <a:gd name="T16" fmla="*/ 644 w 1382"/>
              <a:gd name="T17" fmla="*/ 737 h 1384"/>
              <a:gd name="T18" fmla="*/ 727 w 1382"/>
              <a:gd name="T19" fmla="*/ 771 h 1384"/>
              <a:gd name="T20" fmla="*/ 772 w 1382"/>
              <a:gd name="T21" fmla="*/ 813 h 1384"/>
              <a:gd name="T22" fmla="*/ 783 w 1382"/>
              <a:gd name="T23" fmla="*/ 891 h 1384"/>
              <a:gd name="T24" fmla="*/ 735 w 1382"/>
              <a:gd name="T25" fmla="*/ 952 h 1384"/>
              <a:gd name="T26" fmla="*/ 659 w 1382"/>
              <a:gd name="T27" fmla="*/ 965 h 1384"/>
              <a:gd name="T28" fmla="*/ 593 w 1382"/>
              <a:gd name="T29" fmla="*/ 940 h 1384"/>
              <a:gd name="T30" fmla="*/ 548 w 1382"/>
              <a:gd name="T31" fmla="*/ 889 h 1384"/>
              <a:gd name="T32" fmla="*/ 528 w 1382"/>
              <a:gd name="T33" fmla="*/ 829 h 1384"/>
              <a:gd name="T34" fmla="*/ 403 w 1382"/>
              <a:gd name="T35" fmla="*/ 794 h 1384"/>
              <a:gd name="T36" fmla="*/ 531 w 1382"/>
              <a:gd name="T37" fmla="*/ 1010 h 1384"/>
              <a:gd name="T38" fmla="*/ 568 w 1382"/>
              <a:gd name="T39" fmla="*/ 1046 h 1384"/>
              <a:gd name="T40" fmla="*/ 609 w 1382"/>
              <a:gd name="T41" fmla="*/ 1194 h 1384"/>
              <a:gd name="T42" fmla="*/ 769 w 1382"/>
              <a:gd name="T43" fmla="*/ 1072 h 1384"/>
              <a:gd name="T44" fmla="*/ 843 w 1382"/>
              <a:gd name="T45" fmla="*/ 1040 h 1384"/>
              <a:gd name="T46" fmla="*/ 900 w 1382"/>
              <a:gd name="T47" fmla="*/ 980 h 1384"/>
              <a:gd name="T48" fmla="*/ 929 w 1382"/>
              <a:gd name="T49" fmla="*/ 900 h 1384"/>
              <a:gd name="T50" fmla="*/ 932 w 1382"/>
              <a:gd name="T51" fmla="*/ 822 h 1384"/>
              <a:gd name="T52" fmla="*/ 913 w 1382"/>
              <a:gd name="T53" fmla="*/ 754 h 1384"/>
              <a:gd name="T54" fmla="*/ 882 w 1382"/>
              <a:gd name="T55" fmla="*/ 706 h 1384"/>
              <a:gd name="T56" fmla="*/ 842 w 1382"/>
              <a:gd name="T57" fmla="*/ 671 h 1384"/>
              <a:gd name="T58" fmla="*/ 790 w 1382"/>
              <a:gd name="T59" fmla="*/ 642 h 1384"/>
              <a:gd name="T60" fmla="*/ 727 w 1382"/>
              <a:gd name="T61" fmla="*/ 616 h 1384"/>
              <a:gd name="T62" fmla="*/ 637 w 1382"/>
              <a:gd name="T63" fmla="*/ 579 h 1384"/>
              <a:gd name="T64" fmla="*/ 563 w 1382"/>
              <a:gd name="T65" fmla="*/ 525 h 1384"/>
              <a:gd name="T66" fmla="*/ 558 w 1382"/>
              <a:gd name="T67" fmla="*/ 456 h 1384"/>
              <a:gd name="T68" fmla="*/ 607 w 1382"/>
              <a:gd name="T69" fmla="*/ 408 h 1384"/>
              <a:gd name="T70" fmla="*/ 688 w 1382"/>
              <a:gd name="T71" fmla="*/ 404 h 1384"/>
              <a:gd name="T72" fmla="*/ 736 w 1382"/>
              <a:gd name="T73" fmla="*/ 427 h 1384"/>
              <a:gd name="T74" fmla="*/ 771 w 1382"/>
              <a:gd name="T75" fmla="*/ 467 h 1384"/>
              <a:gd name="T76" fmla="*/ 792 w 1382"/>
              <a:gd name="T77" fmla="*/ 529 h 1384"/>
              <a:gd name="T78" fmla="*/ 918 w 1382"/>
              <a:gd name="T79" fmla="*/ 298 h 1384"/>
              <a:gd name="T80" fmla="*/ 784 w 1382"/>
              <a:gd name="T81" fmla="*/ 336 h 1384"/>
              <a:gd name="T82" fmla="*/ 753 w 1382"/>
              <a:gd name="T83" fmla="*/ 309 h 1384"/>
              <a:gd name="T84" fmla="*/ 645 w 1382"/>
              <a:gd name="T85" fmla="*/ 171 h 1384"/>
              <a:gd name="T86" fmla="*/ 605 w 1382"/>
              <a:gd name="T87" fmla="*/ 6 h 1384"/>
              <a:gd name="T88" fmla="*/ 674 w 1382"/>
              <a:gd name="T89" fmla="*/ 0 h 1384"/>
              <a:gd name="T90" fmla="*/ 896 w 1382"/>
              <a:gd name="T91" fmla="*/ 31 h 1384"/>
              <a:gd name="T92" fmla="*/ 1131 w 1382"/>
              <a:gd name="T93" fmla="*/ 158 h 1384"/>
              <a:gd name="T94" fmla="*/ 1299 w 1382"/>
              <a:gd name="T95" fmla="*/ 362 h 1384"/>
              <a:gd name="T96" fmla="*/ 1379 w 1382"/>
              <a:gd name="T97" fmla="*/ 621 h 1384"/>
              <a:gd name="T98" fmla="*/ 1351 w 1382"/>
              <a:gd name="T99" fmla="*/ 898 h 1384"/>
              <a:gd name="T100" fmla="*/ 1224 w 1382"/>
              <a:gd name="T101" fmla="*/ 1132 h 1384"/>
              <a:gd name="T102" fmla="*/ 1020 w 1382"/>
              <a:gd name="T103" fmla="*/ 1300 h 1384"/>
              <a:gd name="T104" fmla="*/ 761 w 1382"/>
              <a:gd name="T105" fmla="*/ 1381 h 1384"/>
              <a:gd name="T106" fmla="*/ 486 w 1382"/>
              <a:gd name="T107" fmla="*/ 1353 h 1384"/>
              <a:gd name="T108" fmla="*/ 251 w 1382"/>
              <a:gd name="T109" fmla="*/ 1227 h 1384"/>
              <a:gd name="T110" fmla="*/ 83 w 1382"/>
              <a:gd name="T111" fmla="*/ 1023 h 1384"/>
              <a:gd name="T112" fmla="*/ 4 w 1382"/>
              <a:gd name="T113" fmla="*/ 762 h 1384"/>
              <a:gd name="T114" fmla="*/ 24 w 1382"/>
              <a:gd name="T115" fmla="*/ 511 h 1384"/>
              <a:gd name="T116" fmla="*/ 123 w 1382"/>
              <a:gd name="T117" fmla="*/ 298 h 1384"/>
              <a:gd name="T118" fmla="*/ 286 w 1382"/>
              <a:gd name="T119" fmla="*/ 132 h 1384"/>
              <a:gd name="T120" fmla="*/ 496 w 1382"/>
              <a:gd name="T121" fmla="*/ 28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2" h="1384">
                <a:moveTo>
                  <a:pt x="645" y="171"/>
                </a:moveTo>
                <a:lnTo>
                  <a:pt x="609" y="171"/>
                </a:lnTo>
                <a:lnTo>
                  <a:pt x="609" y="282"/>
                </a:lnTo>
                <a:lnTo>
                  <a:pt x="594" y="284"/>
                </a:lnTo>
                <a:lnTo>
                  <a:pt x="576" y="287"/>
                </a:lnTo>
                <a:lnTo>
                  <a:pt x="558" y="292"/>
                </a:lnTo>
                <a:lnTo>
                  <a:pt x="538" y="299"/>
                </a:lnTo>
                <a:lnTo>
                  <a:pt x="517" y="307"/>
                </a:lnTo>
                <a:lnTo>
                  <a:pt x="496" y="320"/>
                </a:lnTo>
                <a:lnTo>
                  <a:pt x="476" y="335"/>
                </a:lnTo>
                <a:lnTo>
                  <a:pt x="456" y="354"/>
                </a:lnTo>
                <a:lnTo>
                  <a:pt x="442" y="371"/>
                </a:lnTo>
                <a:lnTo>
                  <a:pt x="432" y="390"/>
                </a:lnTo>
                <a:lnTo>
                  <a:pt x="423" y="408"/>
                </a:lnTo>
                <a:lnTo>
                  <a:pt x="416" y="427"/>
                </a:lnTo>
                <a:lnTo>
                  <a:pt x="410" y="445"/>
                </a:lnTo>
                <a:lnTo>
                  <a:pt x="407" y="464"/>
                </a:lnTo>
                <a:lnTo>
                  <a:pt x="406" y="482"/>
                </a:lnTo>
                <a:lnTo>
                  <a:pt x="404" y="500"/>
                </a:lnTo>
                <a:lnTo>
                  <a:pt x="406" y="526"/>
                </a:lnTo>
                <a:lnTo>
                  <a:pt x="409" y="550"/>
                </a:lnTo>
                <a:lnTo>
                  <a:pt x="416" y="572"/>
                </a:lnTo>
                <a:lnTo>
                  <a:pt x="424" y="592"/>
                </a:lnTo>
                <a:lnTo>
                  <a:pt x="434" y="609"/>
                </a:lnTo>
                <a:lnTo>
                  <a:pt x="446" y="625"/>
                </a:lnTo>
                <a:lnTo>
                  <a:pt x="458" y="640"/>
                </a:lnTo>
                <a:lnTo>
                  <a:pt x="473" y="654"/>
                </a:lnTo>
                <a:lnTo>
                  <a:pt x="490" y="665"/>
                </a:lnTo>
                <a:lnTo>
                  <a:pt x="506" y="677"/>
                </a:lnTo>
                <a:lnTo>
                  <a:pt x="523" y="686"/>
                </a:lnTo>
                <a:lnTo>
                  <a:pt x="541" y="695"/>
                </a:lnTo>
                <a:lnTo>
                  <a:pt x="560" y="703"/>
                </a:lnTo>
                <a:lnTo>
                  <a:pt x="578" y="711"/>
                </a:lnTo>
                <a:lnTo>
                  <a:pt x="597" y="718"/>
                </a:lnTo>
                <a:lnTo>
                  <a:pt x="615" y="725"/>
                </a:lnTo>
                <a:lnTo>
                  <a:pt x="644" y="737"/>
                </a:lnTo>
                <a:lnTo>
                  <a:pt x="669" y="746"/>
                </a:lnTo>
                <a:lnTo>
                  <a:pt x="691" y="755"/>
                </a:lnTo>
                <a:lnTo>
                  <a:pt x="711" y="763"/>
                </a:lnTo>
                <a:lnTo>
                  <a:pt x="727" y="771"/>
                </a:lnTo>
                <a:lnTo>
                  <a:pt x="741" y="779"/>
                </a:lnTo>
                <a:lnTo>
                  <a:pt x="752" y="789"/>
                </a:lnTo>
                <a:lnTo>
                  <a:pt x="761" y="798"/>
                </a:lnTo>
                <a:lnTo>
                  <a:pt x="772" y="813"/>
                </a:lnTo>
                <a:lnTo>
                  <a:pt x="779" y="830"/>
                </a:lnTo>
                <a:lnTo>
                  <a:pt x="784" y="849"/>
                </a:lnTo>
                <a:lnTo>
                  <a:pt x="786" y="867"/>
                </a:lnTo>
                <a:lnTo>
                  <a:pt x="783" y="891"/>
                </a:lnTo>
                <a:lnTo>
                  <a:pt x="776" y="911"/>
                </a:lnTo>
                <a:lnTo>
                  <a:pt x="765" y="928"/>
                </a:lnTo>
                <a:lnTo>
                  <a:pt x="751" y="942"/>
                </a:lnTo>
                <a:lnTo>
                  <a:pt x="735" y="952"/>
                </a:lnTo>
                <a:lnTo>
                  <a:pt x="716" y="960"/>
                </a:lnTo>
                <a:lnTo>
                  <a:pt x="697" y="965"/>
                </a:lnTo>
                <a:lnTo>
                  <a:pt x="677" y="966"/>
                </a:lnTo>
                <a:lnTo>
                  <a:pt x="659" y="965"/>
                </a:lnTo>
                <a:lnTo>
                  <a:pt x="642" y="961"/>
                </a:lnTo>
                <a:lnTo>
                  <a:pt x="624" y="956"/>
                </a:lnTo>
                <a:lnTo>
                  <a:pt x="608" y="949"/>
                </a:lnTo>
                <a:lnTo>
                  <a:pt x="593" y="940"/>
                </a:lnTo>
                <a:lnTo>
                  <a:pt x="579" y="929"/>
                </a:lnTo>
                <a:lnTo>
                  <a:pt x="568" y="917"/>
                </a:lnTo>
                <a:lnTo>
                  <a:pt x="558" y="904"/>
                </a:lnTo>
                <a:lnTo>
                  <a:pt x="548" y="889"/>
                </a:lnTo>
                <a:lnTo>
                  <a:pt x="541" y="874"/>
                </a:lnTo>
                <a:lnTo>
                  <a:pt x="536" y="859"/>
                </a:lnTo>
                <a:lnTo>
                  <a:pt x="531" y="844"/>
                </a:lnTo>
                <a:lnTo>
                  <a:pt x="528" y="829"/>
                </a:lnTo>
                <a:lnTo>
                  <a:pt x="525" y="816"/>
                </a:lnTo>
                <a:lnTo>
                  <a:pt x="523" y="804"/>
                </a:lnTo>
                <a:lnTo>
                  <a:pt x="522" y="794"/>
                </a:lnTo>
                <a:lnTo>
                  <a:pt x="403" y="794"/>
                </a:lnTo>
                <a:lnTo>
                  <a:pt x="403" y="1069"/>
                </a:lnTo>
                <a:lnTo>
                  <a:pt x="521" y="1069"/>
                </a:lnTo>
                <a:lnTo>
                  <a:pt x="523" y="998"/>
                </a:lnTo>
                <a:lnTo>
                  <a:pt x="531" y="1010"/>
                </a:lnTo>
                <a:lnTo>
                  <a:pt x="540" y="1019"/>
                </a:lnTo>
                <a:lnTo>
                  <a:pt x="548" y="1029"/>
                </a:lnTo>
                <a:lnTo>
                  <a:pt x="558" y="1038"/>
                </a:lnTo>
                <a:lnTo>
                  <a:pt x="568" y="1046"/>
                </a:lnTo>
                <a:lnTo>
                  <a:pt x="579" y="1053"/>
                </a:lnTo>
                <a:lnTo>
                  <a:pt x="593" y="1059"/>
                </a:lnTo>
                <a:lnTo>
                  <a:pt x="609" y="1065"/>
                </a:lnTo>
                <a:lnTo>
                  <a:pt x="609" y="1194"/>
                </a:lnTo>
                <a:lnTo>
                  <a:pt x="731" y="1194"/>
                </a:lnTo>
                <a:lnTo>
                  <a:pt x="731" y="1079"/>
                </a:lnTo>
                <a:lnTo>
                  <a:pt x="750" y="1077"/>
                </a:lnTo>
                <a:lnTo>
                  <a:pt x="769" y="1072"/>
                </a:lnTo>
                <a:lnTo>
                  <a:pt x="788" y="1066"/>
                </a:lnTo>
                <a:lnTo>
                  <a:pt x="807" y="1059"/>
                </a:lnTo>
                <a:lnTo>
                  <a:pt x="825" y="1051"/>
                </a:lnTo>
                <a:lnTo>
                  <a:pt x="843" y="1040"/>
                </a:lnTo>
                <a:lnTo>
                  <a:pt x="859" y="1027"/>
                </a:lnTo>
                <a:lnTo>
                  <a:pt x="875" y="1012"/>
                </a:lnTo>
                <a:lnTo>
                  <a:pt x="888" y="997"/>
                </a:lnTo>
                <a:lnTo>
                  <a:pt x="900" y="980"/>
                </a:lnTo>
                <a:lnTo>
                  <a:pt x="910" y="961"/>
                </a:lnTo>
                <a:lnTo>
                  <a:pt x="918" y="943"/>
                </a:lnTo>
                <a:lnTo>
                  <a:pt x="925" y="922"/>
                </a:lnTo>
                <a:lnTo>
                  <a:pt x="929" y="900"/>
                </a:lnTo>
                <a:lnTo>
                  <a:pt x="933" y="879"/>
                </a:lnTo>
                <a:lnTo>
                  <a:pt x="934" y="857"/>
                </a:lnTo>
                <a:lnTo>
                  <a:pt x="933" y="839"/>
                </a:lnTo>
                <a:lnTo>
                  <a:pt x="932" y="822"/>
                </a:lnTo>
                <a:lnTo>
                  <a:pt x="928" y="805"/>
                </a:lnTo>
                <a:lnTo>
                  <a:pt x="925" y="787"/>
                </a:lnTo>
                <a:lnTo>
                  <a:pt x="920" y="770"/>
                </a:lnTo>
                <a:lnTo>
                  <a:pt x="913" y="754"/>
                </a:lnTo>
                <a:lnTo>
                  <a:pt x="906" y="740"/>
                </a:lnTo>
                <a:lnTo>
                  <a:pt x="898" y="726"/>
                </a:lnTo>
                <a:lnTo>
                  <a:pt x="890" y="716"/>
                </a:lnTo>
                <a:lnTo>
                  <a:pt x="882" y="706"/>
                </a:lnTo>
                <a:lnTo>
                  <a:pt x="873" y="696"/>
                </a:lnTo>
                <a:lnTo>
                  <a:pt x="864" y="687"/>
                </a:lnTo>
                <a:lnTo>
                  <a:pt x="853" y="679"/>
                </a:lnTo>
                <a:lnTo>
                  <a:pt x="842" y="671"/>
                </a:lnTo>
                <a:lnTo>
                  <a:pt x="830" y="664"/>
                </a:lnTo>
                <a:lnTo>
                  <a:pt x="818" y="656"/>
                </a:lnTo>
                <a:lnTo>
                  <a:pt x="804" y="649"/>
                </a:lnTo>
                <a:lnTo>
                  <a:pt x="790" y="642"/>
                </a:lnTo>
                <a:lnTo>
                  <a:pt x="775" y="636"/>
                </a:lnTo>
                <a:lnTo>
                  <a:pt x="760" y="630"/>
                </a:lnTo>
                <a:lnTo>
                  <a:pt x="743" y="623"/>
                </a:lnTo>
                <a:lnTo>
                  <a:pt x="727" y="616"/>
                </a:lnTo>
                <a:lnTo>
                  <a:pt x="708" y="608"/>
                </a:lnTo>
                <a:lnTo>
                  <a:pt x="690" y="601"/>
                </a:lnTo>
                <a:lnTo>
                  <a:pt x="662" y="590"/>
                </a:lnTo>
                <a:lnTo>
                  <a:pt x="637" y="579"/>
                </a:lnTo>
                <a:lnTo>
                  <a:pt x="614" y="567"/>
                </a:lnTo>
                <a:lnTo>
                  <a:pt x="593" y="555"/>
                </a:lnTo>
                <a:lnTo>
                  <a:pt x="576" y="541"/>
                </a:lnTo>
                <a:lnTo>
                  <a:pt x="563" y="525"/>
                </a:lnTo>
                <a:lnTo>
                  <a:pt x="555" y="506"/>
                </a:lnTo>
                <a:lnTo>
                  <a:pt x="552" y="484"/>
                </a:lnTo>
                <a:lnTo>
                  <a:pt x="553" y="471"/>
                </a:lnTo>
                <a:lnTo>
                  <a:pt x="558" y="456"/>
                </a:lnTo>
                <a:lnTo>
                  <a:pt x="566" y="442"/>
                </a:lnTo>
                <a:lnTo>
                  <a:pt x="576" y="428"/>
                </a:lnTo>
                <a:lnTo>
                  <a:pt x="590" y="417"/>
                </a:lnTo>
                <a:lnTo>
                  <a:pt x="607" y="408"/>
                </a:lnTo>
                <a:lnTo>
                  <a:pt x="628" y="403"/>
                </a:lnTo>
                <a:lnTo>
                  <a:pt x="651" y="400"/>
                </a:lnTo>
                <a:lnTo>
                  <a:pt x="670" y="401"/>
                </a:lnTo>
                <a:lnTo>
                  <a:pt x="688" y="404"/>
                </a:lnTo>
                <a:lnTo>
                  <a:pt x="703" y="408"/>
                </a:lnTo>
                <a:lnTo>
                  <a:pt x="716" y="414"/>
                </a:lnTo>
                <a:lnTo>
                  <a:pt x="727" y="421"/>
                </a:lnTo>
                <a:lnTo>
                  <a:pt x="736" y="427"/>
                </a:lnTo>
                <a:lnTo>
                  <a:pt x="744" y="434"/>
                </a:lnTo>
                <a:lnTo>
                  <a:pt x="750" y="439"/>
                </a:lnTo>
                <a:lnTo>
                  <a:pt x="761" y="453"/>
                </a:lnTo>
                <a:lnTo>
                  <a:pt x="771" y="467"/>
                </a:lnTo>
                <a:lnTo>
                  <a:pt x="779" y="483"/>
                </a:lnTo>
                <a:lnTo>
                  <a:pt x="784" y="498"/>
                </a:lnTo>
                <a:lnTo>
                  <a:pt x="789" y="513"/>
                </a:lnTo>
                <a:lnTo>
                  <a:pt x="792" y="529"/>
                </a:lnTo>
                <a:lnTo>
                  <a:pt x="795" y="543"/>
                </a:lnTo>
                <a:lnTo>
                  <a:pt x="797" y="557"/>
                </a:lnTo>
                <a:lnTo>
                  <a:pt x="918" y="557"/>
                </a:lnTo>
                <a:lnTo>
                  <a:pt x="918" y="298"/>
                </a:lnTo>
                <a:lnTo>
                  <a:pt x="799" y="298"/>
                </a:lnTo>
                <a:lnTo>
                  <a:pt x="797" y="352"/>
                </a:lnTo>
                <a:lnTo>
                  <a:pt x="790" y="343"/>
                </a:lnTo>
                <a:lnTo>
                  <a:pt x="784" y="336"/>
                </a:lnTo>
                <a:lnTo>
                  <a:pt x="777" y="328"/>
                </a:lnTo>
                <a:lnTo>
                  <a:pt x="771" y="321"/>
                </a:lnTo>
                <a:lnTo>
                  <a:pt x="762" y="315"/>
                </a:lnTo>
                <a:lnTo>
                  <a:pt x="753" y="309"/>
                </a:lnTo>
                <a:lnTo>
                  <a:pt x="743" y="303"/>
                </a:lnTo>
                <a:lnTo>
                  <a:pt x="731" y="298"/>
                </a:lnTo>
                <a:lnTo>
                  <a:pt x="731" y="171"/>
                </a:lnTo>
                <a:lnTo>
                  <a:pt x="645" y="171"/>
                </a:lnTo>
                <a:lnTo>
                  <a:pt x="555" y="14"/>
                </a:lnTo>
                <a:lnTo>
                  <a:pt x="571" y="11"/>
                </a:lnTo>
                <a:lnTo>
                  <a:pt x="589" y="8"/>
                </a:lnTo>
                <a:lnTo>
                  <a:pt x="605" y="6"/>
                </a:lnTo>
                <a:lnTo>
                  <a:pt x="622" y="4"/>
                </a:lnTo>
                <a:lnTo>
                  <a:pt x="639" y="3"/>
                </a:lnTo>
                <a:lnTo>
                  <a:pt x="657" y="1"/>
                </a:lnTo>
                <a:lnTo>
                  <a:pt x="674" y="0"/>
                </a:lnTo>
                <a:lnTo>
                  <a:pt x="691" y="0"/>
                </a:lnTo>
                <a:lnTo>
                  <a:pt x="761" y="4"/>
                </a:lnTo>
                <a:lnTo>
                  <a:pt x="830" y="14"/>
                </a:lnTo>
                <a:lnTo>
                  <a:pt x="896" y="31"/>
                </a:lnTo>
                <a:lnTo>
                  <a:pt x="959" y="54"/>
                </a:lnTo>
                <a:lnTo>
                  <a:pt x="1020" y="83"/>
                </a:lnTo>
                <a:lnTo>
                  <a:pt x="1077" y="119"/>
                </a:lnTo>
                <a:lnTo>
                  <a:pt x="1131" y="158"/>
                </a:lnTo>
                <a:lnTo>
                  <a:pt x="1179" y="203"/>
                </a:lnTo>
                <a:lnTo>
                  <a:pt x="1224" y="252"/>
                </a:lnTo>
                <a:lnTo>
                  <a:pt x="1263" y="306"/>
                </a:lnTo>
                <a:lnTo>
                  <a:pt x="1299" y="362"/>
                </a:lnTo>
                <a:lnTo>
                  <a:pt x="1328" y="423"/>
                </a:lnTo>
                <a:lnTo>
                  <a:pt x="1351" y="487"/>
                </a:lnTo>
                <a:lnTo>
                  <a:pt x="1368" y="552"/>
                </a:lnTo>
                <a:lnTo>
                  <a:pt x="1379" y="621"/>
                </a:lnTo>
                <a:lnTo>
                  <a:pt x="1382" y="692"/>
                </a:lnTo>
                <a:lnTo>
                  <a:pt x="1379" y="762"/>
                </a:lnTo>
                <a:lnTo>
                  <a:pt x="1368" y="831"/>
                </a:lnTo>
                <a:lnTo>
                  <a:pt x="1351" y="898"/>
                </a:lnTo>
                <a:lnTo>
                  <a:pt x="1328" y="961"/>
                </a:lnTo>
                <a:lnTo>
                  <a:pt x="1299" y="1023"/>
                </a:lnTo>
                <a:lnTo>
                  <a:pt x="1263" y="1079"/>
                </a:lnTo>
                <a:lnTo>
                  <a:pt x="1224" y="1132"/>
                </a:lnTo>
                <a:lnTo>
                  <a:pt x="1179" y="1182"/>
                </a:lnTo>
                <a:lnTo>
                  <a:pt x="1131" y="1227"/>
                </a:lnTo>
                <a:lnTo>
                  <a:pt x="1077" y="1266"/>
                </a:lnTo>
                <a:lnTo>
                  <a:pt x="1020" y="1300"/>
                </a:lnTo>
                <a:lnTo>
                  <a:pt x="959" y="1330"/>
                </a:lnTo>
                <a:lnTo>
                  <a:pt x="896" y="1353"/>
                </a:lnTo>
                <a:lnTo>
                  <a:pt x="830" y="1371"/>
                </a:lnTo>
                <a:lnTo>
                  <a:pt x="761" y="1381"/>
                </a:lnTo>
                <a:lnTo>
                  <a:pt x="691" y="1384"/>
                </a:lnTo>
                <a:lnTo>
                  <a:pt x="621" y="1381"/>
                </a:lnTo>
                <a:lnTo>
                  <a:pt x="552" y="1371"/>
                </a:lnTo>
                <a:lnTo>
                  <a:pt x="486" y="1353"/>
                </a:lnTo>
                <a:lnTo>
                  <a:pt x="423" y="1330"/>
                </a:lnTo>
                <a:lnTo>
                  <a:pt x="362" y="1300"/>
                </a:lnTo>
                <a:lnTo>
                  <a:pt x="305" y="1266"/>
                </a:lnTo>
                <a:lnTo>
                  <a:pt x="251" y="1227"/>
                </a:lnTo>
                <a:lnTo>
                  <a:pt x="203" y="1182"/>
                </a:lnTo>
                <a:lnTo>
                  <a:pt x="158" y="1132"/>
                </a:lnTo>
                <a:lnTo>
                  <a:pt x="119" y="1079"/>
                </a:lnTo>
                <a:lnTo>
                  <a:pt x="83" y="1023"/>
                </a:lnTo>
                <a:lnTo>
                  <a:pt x="54" y="961"/>
                </a:lnTo>
                <a:lnTo>
                  <a:pt x="31" y="898"/>
                </a:lnTo>
                <a:lnTo>
                  <a:pt x="14" y="831"/>
                </a:lnTo>
                <a:lnTo>
                  <a:pt x="4" y="762"/>
                </a:lnTo>
                <a:lnTo>
                  <a:pt x="0" y="692"/>
                </a:lnTo>
                <a:lnTo>
                  <a:pt x="2" y="630"/>
                </a:lnTo>
                <a:lnTo>
                  <a:pt x="11" y="570"/>
                </a:lnTo>
                <a:lnTo>
                  <a:pt x="24" y="511"/>
                </a:lnTo>
                <a:lnTo>
                  <a:pt x="43" y="453"/>
                </a:lnTo>
                <a:lnTo>
                  <a:pt x="65" y="399"/>
                </a:lnTo>
                <a:lnTo>
                  <a:pt x="92" y="347"/>
                </a:lnTo>
                <a:lnTo>
                  <a:pt x="123" y="298"/>
                </a:lnTo>
                <a:lnTo>
                  <a:pt x="159" y="250"/>
                </a:lnTo>
                <a:lnTo>
                  <a:pt x="198" y="208"/>
                </a:lnTo>
                <a:lnTo>
                  <a:pt x="241" y="167"/>
                </a:lnTo>
                <a:lnTo>
                  <a:pt x="286" y="132"/>
                </a:lnTo>
                <a:lnTo>
                  <a:pt x="335" y="99"/>
                </a:lnTo>
                <a:lnTo>
                  <a:pt x="386" y="71"/>
                </a:lnTo>
                <a:lnTo>
                  <a:pt x="440" y="48"/>
                </a:lnTo>
                <a:lnTo>
                  <a:pt x="496" y="28"/>
                </a:lnTo>
                <a:lnTo>
                  <a:pt x="555" y="14"/>
                </a:lnTo>
                <a:lnTo>
                  <a:pt x="645" y="171"/>
                </a:lnTo>
                <a:close/>
              </a:path>
            </a:pathLst>
          </a:cu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9525">
                <a:solidFill>
                  <a:schemeClr val="tx1"/>
                </a:solidFill>
              </a:ln>
              <a:solidFill>
                <a:schemeClr val="lt1"/>
              </a:solidFill>
            </a:endParaRPr>
          </a:p>
        </p:txBody>
      </p:sp>
    </p:spTree>
    <p:extLst>
      <p:ext uri="{BB962C8B-B14F-4D97-AF65-F5344CB8AC3E}">
        <p14:creationId xmlns:p14="http://schemas.microsoft.com/office/powerpoint/2010/main" val="3293562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howeet - Conditions of use">
  <a:themeElements>
    <a:clrScheme name="Showeet - Conditions of us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oweet - Conditions of u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oweet - Conditions of us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oweet - Conditions of us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oweet - Conditions of us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oweet - Conditions of us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oweet - Conditions of us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oweet - Conditions of us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oweet - Conditions of us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oweet - Conditions of us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oweet - Conditions of us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oweet - Conditions of us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oweet - Conditions of us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oweet - Conditions of us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howeet - Conditions of use 13">
        <a:dk1>
          <a:srgbClr val="851679"/>
        </a:dk1>
        <a:lt1>
          <a:srgbClr val="FFFFFF"/>
        </a:lt1>
        <a:dk2>
          <a:srgbClr val="4E2169"/>
        </a:dk2>
        <a:lt2>
          <a:srgbClr val="E3EEC1"/>
        </a:lt2>
        <a:accent1>
          <a:srgbClr val="4F81BD"/>
        </a:accent1>
        <a:accent2>
          <a:srgbClr val="C0504D"/>
        </a:accent2>
        <a:accent3>
          <a:srgbClr val="FFFFFF"/>
        </a:accent3>
        <a:accent4>
          <a:srgbClr val="711166"/>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Showeet - Conditions of use 14">
        <a:dk1>
          <a:srgbClr val="851679"/>
        </a:dk1>
        <a:lt1>
          <a:srgbClr val="FFFFFF"/>
        </a:lt1>
        <a:dk2>
          <a:srgbClr val="4E2169"/>
        </a:dk2>
        <a:lt2>
          <a:srgbClr val="E3EEC1"/>
        </a:lt2>
        <a:accent1>
          <a:srgbClr val="18235C"/>
        </a:accent1>
        <a:accent2>
          <a:srgbClr val="975798"/>
        </a:accent2>
        <a:accent3>
          <a:srgbClr val="FFFFFF"/>
        </a:accent3>
        <a:accent4>
          <a:srgbClr val="711166"/>
        </a:accent4>
        <a:accent5>
          <a:srgbClr val="ABACB5"/>
        </a:accent5>
        <a:accent6>
          <a:srgbClr val="884E89"/>
        </a:accent6>
        <a:hlink>
          <a:srgbClr val="A2C309"/>
        </a:hlink>
        <a:folHlink>
          <a:srgbClr val="D6D800"/>
        </a:folHlink>
      </a:clrScheme>
      <a:clrMap bg1="lt1" tx1="dk1" bg2="lt2" tx2="dk2" accent1="accent1" accent2="accent2" accent3="accent3" accent4="accent4" accent5="accent5" accent6="accent6" hlink="hlink" folHlink="folHlink"/>
    </a:extraClrScheme>
    <a:extraClrScheme>
      <a:clrScheme name="Showeet - Conditions of use 15">
        <a:dk1>
          <a:srgbClr val="851679"/>
        </a:dk1>
        <a:lt1>
          <a:srgbClr val="FFFFFF"/>
        </a:lt1>
        <a:dk2>
          <a:srgbClr val="4E2169"/>
        </a:dk2>
        <a:lt2>
          <a:srgbClr val="E3EEC1"/>
        </a:lt2>
        <a:accent1>
          <a:srgbClr val="18235C"/>
        </a:accent1>
        <a:accent2>
          <a:srgbClr val="D6D800"/>
        </a:accent2>
        <a:accent3>
          <a:srgbClr val="FFFFFF"/>
        </a:accent3>
        <a:accent4>
          <a:srgbClr val="711166"/>
        </a:accent4>
        <a:accent5>
          <a:srgbClr val="ABACB5"/>
        </a:accent5>
        <a:accent6>
          <a:srgbClr val="C2C400"/>
        </a:accent6>
        <a:hlink>
          <a:srgbClr val="A2C309"/>
        </a:hlink>
        <a:folHlink>
          <a:srgbClr val="0C8A2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734</Words>
  <Application>Microsoft Office PowerPoint</Application>
  <PresentationFormat>Affichage à l'écran (4:3)</PresentationFormat>
  <Paragraphs>257</Paragraphs>
  <Slides>15</Slides>
  <Notes>1</Notes>
  <HiddenSlides>0</HiddenSlides>
  <MMClips>0</MMClips>
  <ScaleCrop>false</ScaleCrop>
  <HeadingPairs>
    <vt:vector size="4" baseType="variant">
      <vt:variant>
        <vt:lpstr>Thème</vt:lpstr>
      </vt:variant>
      <vt:variant>
        <vt:i4>2</vt:i4>
      </vt:variant>
      <vt:variant>
        <vt:lpstr>Titres des diapositives</vt:lpstr>
      </vt:variant>
      <vt:variant>
        <vt:i4>15</vt:i4>
      </vt:variant>
    </vt:vector>
  </HeadingPairs>
  <TitlesOfParts>
    <vt:vector size="17" baseType="lpstr">
      <vt:lpstr>Thème Office</vt:lpstr>
      <vt:lpstr>Showeet - Conditions of use</vt:lpstr>
      <vt:lpstr>BCG Matrix</vt:lpstr>
      <vt:lpstr>BCG Matrix</vt:lpstr>
      <vt:lpstr>BCG Matrix - Stars</vt:lpstr>
      <vt:lpstr>BCG Matrix – Question Marks</vt:lpstr>
      <vt:lpstr>BCG Matrix – Cash Cows</vt:lpstr>
      <vt:lpstr>BCG Matrix - Dogs</vt:lpstr>
      <vt:lpstr>BCG Matrix</vt:lpstr>
      <vt:lpstr>BCG Matrix</vt:lpstr>
      <vt:lpstr>BCG Matrix</vt:lpstr>
      <vt:lpstr>BCG Matrix - Stars</vt:lpstr>
      <vt:lpstr>BCG Matrix – Question Marks</vt:lpstr>
      <vt:lpstr>BCG Matrix – Cash Cows</vt:lpstr>
      <vt:lpstr>BCG Matrix - Dogs</vt:lpstr>
      <vt:lpstr>BCG Matrix</vt:lpstr>
      <vt:lpstr>Présentation PowerPoint</vt:lpstr>
    </vt:vector>
  </TitlesOfParts>
  <Company>showeet.com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BCG Matrix</dc:title>
  <dc:creator>showeet.com</dc:creator>
  <dcterms:created xsi:type="dcterms:W3CDTF">2011-05-09T14:18:21Z</dcterms:created>
  <dcterms:modified xsi:type="dcterms:W3CDTF">2011-07-11T19:09:10Z</dcterms:modified>
  <cp:category>Charts &amp; Diagrams</cp:category>
</cp:coreProperties>
</file>