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42"/>
  </p:notesMasterIdLst>
  <p:handoutMasterIdLst>
    <p:handoutMasterId r:id="rId43"/>
  </p:handoutMasterIdLst>
  <p:sldIdLst>
    <p:sldId id="256" r:id="rId2"/>
    <p:sldId id="327" r:id="rId3"/>
    <p:sldId id="285" r:id="rId4"/>
    <p:sldId id="290" r:id="rId5"/>
    <p:sldId id="286" r:id="rId6"/>
    <p:sldId id="287" r:id="rId7"/>
    <p:sldId id="288" r:id="rId8"/>
    <p:sldId id="289" r:id="rId9"/>
    <p:sldId id="304" r:id="rId10"/>
    <p:sldId id="292" r:id="rId11"/>
    <p:sldId id="298" r:id="rId12"/>
    <p:sldId id="301" r:id="rId13"/>
    <p:sldId id="293" r:id="rId14"/>
    <p:sldId id="302" r:id="rId15"/>
    <p:sldId id="303" r:id="rId16"/>
    <p:sldId id="331" r:id="rId17"/>
    <p:sldId id="299" r:id="rId18"/>
    <p:sldId id="300" r:id="rId19"/>
    <p:sldId id="306" r:id="rId20"/>
    <p:sldId id="307" r:id="rId21"/>
    <p:sldId id="308" r:id="rId22"/>
    <p:sldId id="294" r:id="rId23"/>
    <p:sldId id="309" r:id="rId24"/>
    <p:sldId id="310" r:id="rId25"/>
    <p:sldId id="311" r:id="rId26"/>
    <p:sldId id="318" r:id="rId27"/>
    <p:sldId id="319" r:id="rId28"/>
    <p:sldId id="317" r:id="rId29"/>
    <p:sldId id="295" r:id="rId30"/>
    <p:sldId id="314" r:id="rId31"/>
    <p:sldId id="315" r:id="rId32"/>
    <p:sldId id="316" r:id="rId33"/>
    <p:sldId id="296" r:id="rId34"/>
    <p:sldId id="330" r:id="rId35"/>
    <p:sldId id="305" r:id="rId36"/>
    <p:sldId id="297" r:id="rId37"/>
    <p:sldId id="321" r:id="rId38"/>
    <p:sldId id="322" r:id="rId39"/>
    <p:sldId id="279" r:id="rId40"/>
    <p:sldId id="328" r:id="rId4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AF"/>
    <a:srgbClr val="049FD9"/>
    <a:srgbClr val="58585B"/>
    <a:srgbClr val="58595B"/>
    <a:srgbClr val="E8EBF1"/>
    <a:srgbClr val="4D4D4D"/>
    <a:srgbClr val="AB0810"/>
    <a:srgbClr val="FDBE24"/>
    <a:srgbClr val="FA661C"/>
    <a:srgbClr val="90B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80" autoAdjust="0"/>
    <p:restoredTop sz="89796" autoAdjust="0"/>
  </p:normalViewPr>
  <p:slideViewPr>
    <p:cSldViewPr snapToGrid="0" snapToObjects="1">
      <p:cViewPr varScale="1">
        <p:scale>
          <a:sx n="153" d="100"/>
          <a:sy n="153" d="100"/>
        </p:scale>
        <p:origin x="480" y="168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58E61C0-B6F7-4C9C-863F-D118B03799EB}" type="datetimeFigureOut">
              <a:rPr lang="en-US"/>
              <a:pPr>
                <a:defRPr/>
              </a:pPr>
              <a:t>3/3/20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FF3F7B5-9A0B-40F3-A257-932ED5C8B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35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6EE8EE-BAD1-491A-8874-8394E5CA366F}" type="datetimeFigureOut">
              <a:rPr lang="en-US"/>
              <a:pPr>
                <a:defRPr/>
              </a:pPr>
              <a:t>3/3/20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6C1005-B323-4A04-B0D1-DB577C3C2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941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22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</a:br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28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1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dirty="0"/>
              <a:t>“</a:t>
            </a:r>
            <a:r>
              <a:rPr lang="ko-KR" altLang="en-US" sz="1200" dirty="0"/>
              <a:t>오직 하나의 이상적인 포지셔닝이 있다면 전략은 </a:t>
            </a:r>
            <a:r>
              <a:rPr lang="ko-KR" altLang="en-US" sz="1200" dirty="0" err="1"/>
              <a:t>필요없다</a:t>
            </a:r>
            <a:r>
              <a:rPr lang="en-US" altLang="ko-KR" sz="1200" dirty="0"/>
              <a:t>”</a:t>
            </a:r>
            <a:br>
              <a:rPr lang="en-US" altLang="ko-KR" sz="1200" dirty="0"/>
            </a:br>
            <a:br>
              <a:rPr lang="en-US" altLang="ko-KR" sz="1200" dirty="0"/>
            </a:br>
            <a:r>
              <a:rPr lang="en-US" altLang="ko-KR" sz="1200" dirty="0"/>
              <a:t>“</a:t>
            </a:r>
            <a:r>
              <a:rPr lang="ko-KR" altLang="en-US" sz="1200" dirty="0"/>
              <a:t>동일한 활동 세트로 모든 고객에게 접근한다면</a:t>
            </a:r>
            <a:r>
              <a:rPr lang="en-US" altLang="ko-KR" sz="1200" dirty="0"/>
              <a:t>,</a:t>
            </a:r>
            <a:r>
              <a:rPr lang="ko-KR" altLang="en-US" sz="1200" dirty="0"/>
              <a:t> 운영 효율성이 성과를 결정한다</a:t>
            </a:r>
            <a:r>
              <a:rPr lang="en-US" altLang="ko-KR" sz="1200" dirty="0"/>
              <a:t>”</a:t>
            </a:r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02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50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파란색 실선은 산업 분야의 생산성 경계를 나타내므로 실선 근처에 있는 기업은 운영 효율성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(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Operational Effectiveness)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이 최적화되어 있는 기업입니다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생산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제조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유통에 이르기까지 최신 기술과 설비를 받아들이고 낭비 요소를 제거한 기업들입니다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이런 기업들은  상대적으로 저비용에 고품질의 제품이나 서비스를 제공하는 기업으로 높은 수익을 낼 수 있습니다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일본 기업들이 대표적인 운영효율 개선을 통한 최적화의 사례입니다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산업이 성장하거나 시간이 지남에 따라 관련 기업들은 운영 효율성을 개선하면서 생산성 경계로 이동합니다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따라서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새로운 분야라 할지라도 시간이 지나면 운영 효율성이 최적화된 기업들이 경쟁을 하는 구도가 만들어지고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운영 효율성을 갖추지 못한 기업들은 상대적으로 경쟁에서 도태되게 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.    </a:t>
            </a:r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62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08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72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68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93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7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dirty="0"/>
              <a:t>“</a:t>
            </a:r>
            <a:r>
              <a:rPr lang="ko-KR" altLang="en-US" sz="1200" dirty="0"/>
              <a:t>오직 하나의 이상적인 포지셔닝이 있다면 전략은 </a:t>
            </a:r>
            <a:r>
              <a:rPr lang="ko-KR" altLang="en-US" sz="1200" dirty="0" err="1"/>
              <a:t>필요없다</a:t>
            </a:r>
            <a:r>
              <a:rPr lang="en-US" altLang="ko-KR" sz="1200" dirty="0"/>
              <a:t>”</a:t>
            </a:r>
            <a:br>
              <a:rPr lang="en-US" altLang="ko-KR" sz="1200" dirty="0"/>
            </a:br>
            <a:br>
              <a:rPr lang="en-US" altLang="ko-KR" sz="1200" dirty="0"/>
            </a:br>
            <a:r>
              <a:rPr lang="en-US" altLang="ko-KR" sz="1200" dirty="0"/>
              <a:t>“</a:t>
            </a:r>
            <a:r>
              <a:rPr lang="ko-KR" altLang="en-US" sz="1200" dirty="0"/>
              <a:t>동일한 활동 세트로 모든 고객에게 접근한다면</a:t>
            </a:r>
            <a:r>
              <a:rPr lang="en-US" altLang="ko-KR" sz="1200" dirty="0"/>
              <a:t>,</a:t>
            </a:r>
            <a:r>
              <a:rPr lang="ko-KR" altLang="en-US" sz="1200" dirty="0"/>
              <a:t> 운영 효율성이 성과를 결정한다</a:t>
            </a:r>
            <a:r>
              <a:rPr lang="en-US" altLang="ko-KR" sz="1200" dirty="0"/>
              <a:t>”</a:t>
            </a:r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09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dirty="0"/>
              <a:t>“</a:t>
            </a:r>
            <a:r>
              <a:rPr lang="ko-KR" altLang="en-US" sz="1200" dirty="0"/>
              <a:t>오직 하나의 이상적인 포지셔닝이 있다면 전략은 </a:t>
            </a:r>
            <a:r>
              <a:rPr lang="ko-KR" altLang="en-US" sz="1200" dirty="0" err="1"/>
              <a:t>필요없다</a:t>
            </a:r>
            <a:r>
              <a:rPr lang="en-US" altLang="ko-KR" sz="1200" dirty="0"/>
              <a:t>”</a:t>
            </a:r>
            <a:br>
              <a:rPr lang="en-US" altLang="ko-KR" sz="1200" dirty="0"/>
            </a:br>
            <a:br>
              <a:rPr lang="en-US" altLang="ko-KR" sz="1200" dirty="0"/>
            </a:br>
            <a:r>
              <a:rPr lang="en-US" altLang="ko-KR" sz="1200" dirty="0"/>
              <a:t>“</a:t>
            </a:r>
            <a:r>
              <a:rPr lang="ko-KR" altLang="en-US" sz="1200" dirty="0"/>
              <a:t>동일한 활동 세트로 모든 고객에게 접근한다면</a:t>
            </a:r>
            <a:r>
              <a:rPr lang="en-US" altLang="ko-KR" sz="1200" dirty="0"/>
              <a:t>,</a:t>
            </a:r>
            <a:r>
              <a:rPr lang="ko-KR" altLang="en-US" sz="1200" dirty="0"/>
              <a:t> 운영 효율성이 성과를 결정한다</a:t>
            </a:r>
            <a:r>
              <a:rPr lang="en-US" altLang="ko-KR" sz="1200" dirty="0"/>
              <a:t>”</a:t>
            </a:r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94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rgbClr val="049FD9"/>
            </a:gs>
            <a:gs pos="100000">
              <a:srgbClr val="004BA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3562287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4363969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88920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099347"/>
      </p:ext>
    </p:extLst>
  </p:cSld>
  <p:clrMapOvr>
    <a:masterClrMapping/>
  </p:clrMapOvr>
  <p:transition spd="med">
    <p:fade/>
  </p:transition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49664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5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861442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556344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924722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0"/>
            <a:ext cx="0" cy="3984625"/>
          </a:xfrm>
          <a:prstGeom prst="line">
            <a:avLst/>
          </a:prstGeom>
          <a:ln w="38100" cap="flat" cmpd="sng">
            <a:solidFill>
              <a:srgbClr val="004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2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874758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0749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04342014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014001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3356765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4232947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888" y="1622425"/>
            <a:ext cx="2319337" cy="231775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622425"/>
            <a:ext cx="2319338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588" y="1622425"/>
            <a:ext cx="2319337" cy="231775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8755579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622425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513681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0" y="2552550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426607"/>
            <a:ext cx="698624" cy="698624"/>
          </a:xfrm>
          <a:prstGeom prst="ellipse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0" y="3653093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425201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41687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8336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2698047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73813029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4414576" y="1983084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4414575" y="1332693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4414576" y="263121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36" name="Oval 35"/>
          <p:cNvSpPr/>
          <p:nvPr userDrawn="1"/>
        </p:nvSpPr>
        <p:spPr>
          <a:xfrm>
            <a:off x="4414577" y="327834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39" name="Oval 38"/>
          <p:cNvSpPr/>
          <p:nvPr userDrawn="1"/>
        </p:nvSpPr>
        <p:spPr>
          <a:xfrm>
            <a:off x="4414578" y="392548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6389754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509F5890-BE05-4D5D-AADF-DD6FDB4C472B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2016</a:t>
            </a:r>
            <a:r>
              <a:rPr lang="en-US" sz="600" baseline="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Oval 4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 userDrawn="1"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 userDrawn="1"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 userDrawn="1"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 userDrawn="1"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 userDrawn="1"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476647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>
                <a:solidFill>
                  <a:srgbClr val="58585B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6821945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58585B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7376809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74762840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E6ADCC75-5E05-4D7E-970D-6B4505B4F777}" type="slidenum">
              <a:rPr lang="en-US" sz="60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/>
          </p:nvPr>
        </p:nvSpPr>
        <p:spPr bwMode="auto">
          <a:xfrm>
            <a:off x="500063" y="3466598"/>
            <a:ext cx="8139112" cy="5215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108000" tIns="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172800" indent="-180000">
              <a:lnSpc>
                <a:spcPts val="3680"/>
              </a:lnSpc>
              <a:spcBef>
                <a:spcPts val="0"/>
              </a:spcBef>
              <a:buNone/>
              <a:defRPr sz="3200" i="1">
                <a:solidFill>
                  <a:srgbClr val="58585B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59389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64037977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3655079"/>
            <a:ext cx="5074070" cy="628650"/>
          </a:xfrm>
        </p:spPr>
        <p:txBody>
          <a:bodyPr/>
          <a:lstStyle>
            <a:lvl1pPr>
              <a:defRPr sz="20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153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275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976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100"/>
            <a:ext cx="3630612" cy="38703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69" y="546734"/>
            <a:ext cx="4349918" cy="813985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 sz="25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705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64960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084599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379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5547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646238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35795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5675471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96990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040789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4" r:id="rId2"/>
    <p:sldLayoutId id="2147483965" r:id="rId3"/>
    <p:sldLayoutId id="2147484012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  <p:sldLayoutId id="2147483976" r:id="rId15"/>
    <p:sldLayoutId id="2147483977" r:id="rId16"/>
    <p:sldLayoutId id="2147483978" r:id="rId17"/>
    <p:sldLayoutId id="2147483979" r:id="rId18"/>
    <p:sldLayoutId id="2147483980" r:id="rId19"/>
    <p:sldLayoutId id="2147483981" r:id="rId20"/>
    <p:sldLayoutId id="2147483982" r:id="rId21"/>
    <p:sldLayoutId id="2147483983" r:id="rId22"/>
    <p:sldLayoutId id="2147483984" r:id="rId23"/>
    <p:sldLayoutId id="2147483985" r:id="rId24"/>
    <p:sldLayoutId id="2147484006" r:id="rId25"/>
    <p:sldLayoutId id="2147484007" r:id="rId26"/>
    <p:sldLayoutId id="2147484008" r:id="rId27"/>
    <p:sldLayoutId id="2147484010" r:id="rId28"/>
    <p:sldLayoutId id="2147484009" r:id="rId29"/>
    <p:sldLayoutId id="2147484011" r:id="rId30"/>
    <p:sldLayoutId id="2147483986" r:id="rId31"/>
    <p:sldLayoutId id="2147483987" r:id="rId32"/>
    <p:sldLayoutId id="2147483989" r:id="rId33"/>
    <p:sldLayoutId id="2147484014" r:id="rId34"/>
    <p:sldLayoutId id="2147483990" r:id="rId35"/>
    <p:sldLayoutId id="2147483991" r:id="rId36"/>
    <p:sldLayoutId id="2147483992" r:id="rId37"/>
    <p:sldLayoutId id="2147483993" r:id="rId38"/>
    <p:sldLayoutId id="2147483994" r:id="rId39"/>
    <p:sldLayoutId id="2147483995" r:id="rId40"/>
    <p:sldLayoutId id="2147483996" r:id="rId41"/>
    <p:sldLayoutId id="2147483997" r:id="rId42"/>
    <p:sldLayoutId id="2147483998" r:id="rId43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ubtitle 1"/>
          <p:cNvSpPr>
            <a:spLocks noGrp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ko-KR" altLang="en-US" dirty="0" err="1">
                <a:ea typeface="ＭＳ Ｐゴシック" pitchFamily="34" charset="-128"/>
                <a:cs typeface="CiscoSans" pitchFamily="34" charset="0"/>
              </a:rPr>
              <a:t>우병수</a:t>
            </a:r>
            <a:r>
              <a:rPr lang="ko-KR" altLang="en-US" dirty="0">
                <a:ea typeface="ＭＳ Ｐゴシック" pitchFamily="34" charset="-128"/>
                <a:cs typeface="CiscoSans" pitchFamily="34" charset="0"/>
              </a:rPr>
              <a:t> 수석</a:t>
            </a:r>
            <a:endParaRPr altLang="en-US" dirty="0">
              <a:ea typeface="ＭＳ Ｐゴシック" pitchFamily="34" charset="-128"/>
              <a:cs typeface="CiscoSans" pitchFamily="34" charset="0"/>
            </a:endParaRPr>
          </a:p>
        </p:txBody>
      </p:sp>
      <p:sp>
        <p:nvSpPr>
          <p:cNvPr id="40964" name="Text Placeholder 3"/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 dirty="0">
                <a:ea typeface="ＭＳ Ｐゴシック" pitchFamily="34" charset="-128"/>
                <a:cs typeface="CiscoSans" pitchFamily="34" charset="0"/>
              </a:rPr>
              <a:t>2020</a:t>
            </a:r>
            <a:r>
              <a:rPr lang="ko-KR" altLang="en-US" dirty="0">
                <a:ea typeface="ＭＳ Ｐゴシック" pitchFamily="34" charset="-128"/>
                <a:cs typeface="CiscoSans" pitchFamily="34" charset="0"/>
              </a:rPr>
              <a:t>년 </a:t>
            </a:r>
            <a:r>
              <a:rPr lang="en-US" altLang="ko-KR" dirty="0">
                <a:ea typeface="ＭＳ Ｐゴシック" pitchFamily="34" charset="-128"/>
                <a:cs typeface="CiscoSans" pitchFamily="34" charset="0"/>
              </a:rPr>
              <a:t>2</a:t>
            </a:r>
            <a:r>
              <a:rPr lang="ko-KR" altLang="en-US" dirty="0">
                <a:ea typeface="ＭＳ Ｐゴシック" pitchFamily="34" charset="-128"/>
                <a:cs typeface="CiscoSans" pitchFamily="34" charset="0"/>
              </a:rPr>
              <a:t>월 </a:t>
            </a:r>
            <a:r>
              <a:rPr lang="en-US" altLang="ko-KR" dirty="0">
                <a:ea typeface="ＭＳ Ｐゴシック" pitchFamily="34" charset="-128"/>
                <a:cs typeface="CiscoSans" pitchFamily="34" charset="0"/>
              </a:rPr>
              <a:t>10</a:t>
            </a:r>
            <a:r>
              <a:rPr lang="ko-KR" altLang="en-US" dirty="0">
                <a:ea typeface="ＭＳ Ｐゴシック" pitchFamily="34" charset="-128"/>
                <a:cs typeface="CiscoSans" pitchFamily="34" charset="0"/>
              </a:rPr>
              <a:t>일</a:t>
            </a:r>
            <a:endParaRPr altLang="en-US" dirty="0">
              <a:ea typeface="ＭＳ Ｐゴシック" pitchFamily="34" charset="-128"/>
              <a:cs typeface="CiscoSans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kern="0" dirty="0"/>
              <a:t>What is Strategy?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60201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726163-0A30-9840-9526-394DB8A74E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838" y="1074612"/>
            <a:ext cx="8277344" cy="862012"/>
          </a:xfrm>
        </p:spPr>
        <p:txBody>
          <a:bodyPr/>
          <a:lstStyle/>
          <a:p>
            <a:r>
              <a:rPr lang="ko-KR" altLang="en-US" sz="1800" dirty="0"/>
              <a:t>경쟁전략</a:t>
            </a:r>
            <a:endParaRPr lang="en-US" altLang="ko-KR" sz="1800" dirty="0"/>
          </a:p>
          <a:p>
            <a:pPr lvl="1"/>
            <a:r>
              <a:rPr lang="ko-KR" altLang="en-US" sz="1600" dirty="0"/>
              <a:t>고유한 가치를 제공하기 위해 활동 세트를 의도적으로 선택하는 것</a:t>
            </a:r>
            <a:endParaRPr lang="en-US" altLang="ko-KR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AC0A63-8581-844D-94DC-C5955DFEBCB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/>
              <a:t>II. Strategy Rests On Unique Activities</a:t>
            </a:r>
            <a:r>
              <a:rPr lang="en-US" altLang="ko-KR" sz="2800" dirty="0"/>
              <a:t>. (1/3)</a:t>
            </a:r>
            <a:endParaRPr lang="en-KR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311A4E-C218-A248-9D91-875117559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66" y="2458307"/>
            <a:ext cx="3219872" cy="1497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49B8AC-70CE-C349-97C3-CFA1EF059857}"/>
              </a:ext>
            </a:extLst>
          </p:cNvPr>
          <p:cNvSpPr txBox="1"/>
          <p:nvPr/>
        </p:nvSpPr>
        <p:spPr>
          <a:xfrm>
            <a:off x="3523229" y="1806493"/>
            <a:ext cx="54884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/>
              <a:t>서비스 </a:t>
            </a:r>
            <a:r>
              <a:rPr lang="en-US" altLang="ko-KR" sz="1600" dirty="0"/>
              <a:t>:</a:t>
            </a:r>
            <a:r>
              <a:rPr lang="ko-KR" altLang="en-US" sz="1600" dirty="0"/>
              <a:t> 단거리 및 저가 항공 서비스</a:t>
            </a:r>
            <a:br>
              <a:rPr lang="en-US" altLang="ko-KR" sz="1600" dirty="0"/>
            </a:br>
            <a:r>
              <a:rPr lang="ko-KR" altLang="en-US" sz="1600" dirty="0"/>
              <a:t>              중소도시와 대도시 연결 서비스</a:t>
            </a:r>
            <a:endParaRPr lang="en-US" altLang="ko-K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 err="1"/>
              <a:t>주요고객</a:t>
            </a:r>
            <a:r>
              <a:rPr lang="ko-KR" altLang="en-US" sz="1600" dirty="0"/>
              <a:t> </a:t>
            </a:r>
            <a:r>
              <a:rPr lang="en-US" altLang="ko-KR" sz="1600" dirty="0"/>
              <a:t>:</a:t>
            </a:r>
            <a:r>
              <a:rPr lang="ko-KR" altLang="en-US" sz="1600" dirty="0"/>
              <a:t> 비즈니스 출장자</a:t>
            </a:r>
            <a:r>
              <a:rPr lang="en-US" altLang="ko-KR" sz="1600" dirty="0"/>
              <a:t>,</a:t>
            </a:r>
            <a:r>
              <a:rPr lang="ko-KR" altLang="en-US" sz="1600" dirty="0"/>
              <a:t> 가족 및 학생</a:t>
            </a:r>
            <a:endParaRPr lang="en-US" altLang="ko-K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/>
              <a:t>전략적 포지셔닝 </a:t>
            </a:r>
            <a:r>
              <a:rPr lang="en-US" altLang="ko-KR" sz="1600" dirty="0"/>
              <a:t>:</a:t>
            </a:r>
            <a:r>
              <a:rPr lang="ko-KR" altLang="en-US" sz="1600" dirty="0"/>
              <a:t> 가격과 편의성에 민감한 고객 중심</a:t>
            </a:r>
            <a:endParaRPr lang="en-US" altLang="ko-K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/>
              <a:t>의도적으로 선택된 </a:t>
            </a:r>
            <a:r>
              <a:rPr lang="ko-KR" altLang="en-US" sz="1600" dirty="0" err="1"/>
              <a:t>활동세트</a:t>
            </a:r>
            <a:endParaRPr lang="en-US" altLang="ko-KR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600" dirty="0"/>
              <a:t>잦은 출항</a:t>
            </a:r>
            <a:endParaRPr lang="en-US" altLang="ko-KR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600" dirty="0"/>
              <a:t>15</a:t>
            </a:r>
            <a:r>
              <a:rPr lang="ko-KR" altLang="en-US" sz="1600" dirty="0"/>
              <a:t>분의  출항 준비 완료</a:t>
            </a:r>
            <a:endParaRPr lang="en-US" altLang="ko-KR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600" dirty="0"/>
              <a:t>737</a:t>
            </a:r>
            <a:r>
              <a:rPr lang="ko-KR" altLang="en-US" sz="1600" dirty="0"/>
              <a:t> 단일 기종의 작은 비행기</a:t>
            </a:r>
            <a:endParaRPr lang="en-US" altLang="ko-KR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600" dirty="0"/>
              <a:t>서비스 </a:t>
            </a:r>
            <a:r>
              <a:rPr lang="ko-KR" altLang="en-US" sz="1600" dirty="0" err="1"/>
              <a:t>미제공</a:t>
            </a:r>
            <a:r>
              <a:rPr lang="ko-KR" altLang="en-US" sz="1600" dirty="0"/>
              <a:t> </a:t>
            </a:r>
            <a:r>
              <a:rPr lang="en-US" altLang="ko-KR" sz="1600" dirty="0"/>
              <a:t>(</a:t>
            </a:r>
            <a:r>
              <a:rPr lang="ko-KR" altLang="en-US" sz="1600" dirty="0"/>
              <a:t>식사</a:t>
            </a:r>
            <a:r>
              <a:rPr lang="en-US" altLang="ko-KR" sz="1600" dirty="0"/>
              <a:t>,</a:t>
            </a:r>
            <a:r>
              <a:rPr lang="ko-KR" altLang="en-US" sz="1600" dirty="0"/>
              <a:t> 지정석</a:t>
            </a:r>
            <a:r>
              <a:rPr lang="en-US" altLang="ko-KR" sz="1600" dirty="0"/>
              <a:t>,</a:t>
            </a:r>
            <a:r>
              <a:rPr lang="ko-KR" altLang="en-US" sz="1600" dirty="0"/>
              <a:t> 수화물 검사 등</a:t>
            </a:r>
            <a:r>
              <a:rPr lang="en-US" altLang="ko-KR" sz="1600" dirty="0"/>
              <a:t>)</a:t>
            </a:r>
            <a:r>
              <a:rPr lang="ko-KR" altLang="en-US" sz="1600" dirty="0"/>
              <a:t> </a:t>
            </a:r>
            <a:endParaRPr lang="en-US" altLang="ko-KR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600" dirty="0"/>
              <a:t>게이트의 </a:t>
            </a:r>
            <a:r>
              <a:rPr lang="ko-KR" altLang="en-US" sz="1600" dirty="0" err="1"/>
              <a:t>자동발권</a:t>
            </a:r>
            <a:r>
              <a:rPr lang="ko-KR" altLang="en-US" sz="1600" dirty="0"/>
              <a:t> 시스템</a:t>
            </a:r>
            <a:endParaRPr lang="en-US" altLang="ko-K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KR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9F326C-7DE2-6149-9124-53E668CCEA3E}"/>
              </a:ext>
            </a:extLst>
          </p:cNvPr>
          <p:cNvSpPr txBox="1"/>
          <p:nvPr/>
        </p:nvSpPr>
        <p:spPr>
          <a:xfrm>
            <a:off x="988291" y="4379169"/>
            <a:ext cx="7435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풀서비스</a:t>
            </a:r>
            <a:r>
              <a:rPr lang="ko-KR" altLang="en-US" dirty="0"/>
              <a:t> 항공사가 사우스웨스트의 서비스를 절대로 모방할 수 없다</a:t>
            </a:r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182167159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726163-0A30-9840-9526-394DB8A74E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838" y="1074612"/>
            <a:ext cx="8277344" cy="862012"/>
          </a:xfrm>
        </p:spPr>
        <p:txBody>
          <a:bodyPr/>
          <a:lstStyle/>
          <a:p>
            <a:r>
              <a:rPr lang="ko-KR" altLang="en-US" sz="1800" dirty="0"/>
              <a:t>경쟁전략</a:t>
            </a:r>
            <a:endParaRPr lang="en-US" altLang="ko-KR" sz="1800" dirty="0"/>
          </a:p>
          <a:p>
            <a:pPr lvl="1"/>
            <a:r>
              <a:rPr lang="ko-KR" altLang="en-US" sz="1600" dirty="0"/>
              <a:t>고유한 가치를 제공하기 위해 활동 세트를 의도적으로 선택하는 것</a:t>
            </a:r>
            <a:endParaRPr lang="en-US" altLang="ko-KR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AC0A63-8581-844D-94DC-C5955DFEBCB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/>
              <a:t>II. Strategy Rests On Unique Activities</a:t>
            </a:r>
            <a:r>
              <a:rPr lang="en-US" altLang="ko-KR" sz="2800" dirty="0"/>
              <a:t>. (2/3)</a:t>
            </a:r>
            <a:endParaRPr lang="en-KR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49B8AC-70CE-C349-97C3-CFA1EF059857}"/>
              </a:ext>
            </a:extLst>
          </p:cNvPr>
          <p:cNvSpPr txBox="1"/>
          <p:nvPr/>
        </p:nvSpPr>
        <p:spPr>
          <a:xfrm>
            <a:off x="3523229" y="1806493"/>
            <a:ext cx="58978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/>
              <a:t>서비스 </a:t>
            </a:r>
            <a:r>
              <a:rPr lang="en-US" altLang="ko-KR" sz="1600" dirty="0"/>
              <a:t>:</a:t>
            </a:r>
            <a:r>
              <a:rPr lang="ko-KR" altLang="en-US" sz="1600" dirty="0"/>
              <a:t> 글로벌 가구 유통업체 </a:t>
            </a:r>
            <a:endParaRPr lang="en-US" altLang="ko-K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 err="1"/>
              <a:t>주요고객</a:t>
            </a:r>
            <a:r>
              <a:rPr lang="ko-KR" altLang="en-US" sz="1600" dirty="0"/>
              <a:t> </a:t>
            </a:r>
            <a:r>
              <a:rPr lang="en-US" altLang="ko-KR" sz="1600" dirty="0"/>
              <a:t>:</a:t>
            </a:r>
            <a:r>
              <a:rPr lang="ko-KR" altLang="en-US" sz="1600" dirty="0"/>
              <a:t> 젊은 가구 구매자 </a:t>
            </a:r>
            <a:endParaRPr lang="en-US" altLang="ko-K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/>
              <a:t>전략적 포지셔닝 </a:t>
            </a:r>
            <a:r>
              <a:rPr lang="en-US" altLang="ko-KR" sz="1600" dirty="0"/>
              <a:t>:</a:t>
            </a:r>
            <a:r>
              <a:rPr lang="ko-KR" altLang="en-US" sz="1600" dirty="0"/>
              <a:t> 저비용으로 스타일을 내는 젊은 구매자 </a:t>
            </a:r>
            <a:endParaRPr lang="en-US" altLang="ko-K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/>
              <a:t>의도적으로 선택된 </a:t>
            </a:r>
            <a:r>
              <a:rPr lang="ko-KR" altLang="en-US" sz="1600" dirty="0" err="1"/>
              <a:t>활동세트</a:t>
            </a:r>
            <a:endParaRPr lang="en-US" altLang="ko-KR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600" dirty="0" err="1"/>
              <a:t>셀프</a:t>
            </a:r>
            <a:r>
              <a:rPr lang="ko-KR" altLang="en-US" sz="1600" dirty="0"/>
              <a:t> 서비스 모델 </a:t>
            </a:r>
            <a:r>
              <a:rPr lang="en-US" altLang="ko-KR" sz="1600" dirty="0"/>
              <a:t>(</a:t>
            </a:r>
            <a:r>
              <a:rPr lang="ko-KR" altLang="en-US" sz="1600" dirty="0" err="1"/>
              <a:t>모듈식</a:t>
            </a:r>
            <a:r>
              <a:rPr lang="ko-KR" altLang="en-US" sz="1600" dirty="0"/>
              <a:t> </a:t>
            </a:r>
            <a:r>
              <a:rPr lang="en-US" altLang="ko-KR" sz="1600" dirty="0"/>
              <a:t>/</a:t>
            </a:r>
            <a:r>
              <a:rPr lang="ko-KR" altLang="en-US" sz="1600" dirty="0"/>
              <a:t> 조립식</a:t>
            </a:r>
            <a:r>
              <a:rPr lang="en-US" altLang="ko-KR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600" dirty="0"/>
              <a:t>직접 디자인 및 생산</a:t>
            </a:r>
            <a:endParaRPr lang="en-US" altLang="ko-KR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600" dirty="0"/>
              <a:t>매장에 방처럼 완성품을 전시 </a:t>
            </a:r>
            <a:r>
              <a:rPr lang="en-US" altLang="ko-KR" sz="1600" dirty="0"/>
              <a:t>(</a:t>
            </a:r>
            <a:r>
              <a:rPr lang="ko-KR" altLang="en-US" sz="1600" dirty="0"/>
              <a:t>설명서 불필요</a:t>
            </a:r>
            <a:r>
              <a:rPr lang="en-US" altLang="ko-KR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600" dirty="0"/>
              <a:t>고객이 직접 픽업 및 배송 </a:t>
            </a:r>
            <a:br>
              <a:rPr lang="en-US" altLang="ko-KR" sz="1600" dirty="0"/>
            </a:br>
            <a:r>
              <a:rPr lang="en-US" altLang="ko-KR" sz="1600" dirty="0"/>
              <a:t>(</a:t>
            </a:r>
            <a:r>
              <a:rPr lang="ko-KR" altLang="en-US" sz="1600" dirty="0"/>
              <a:t>차량 </a:t>
            </a:r>
            <a:r>
              <a:rPr lang="ko-KR" altLang="en-US" sz="1600" dirty="0" err="1"/>
              <a:t>루프랙</a:t>
            </a:r>
            <a:r>
              <a:rPr lang="ko-KR" altLang="en-US" sz="1600" dirty="0"/>
              <a:t> 판매 및 환불</a:t>
            </a:r>
            <a:r>
              <a:rPr lang="en-US" altLang="ko-KR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600" dirty="0"/>
              <a:t>매장내 보육 서비스 </a:t>
            </a:r>
            <a:r>
              <a:rPr lang="en-US" altLang="ko-KR" sz="1600" dirty="0"/>
              <a:t>(</a:t>
            </a:r>
            <a:r>
              <a:rPr lang="ko-KR" altLang="en-US" sz="1600" dirty="0"/>
              <a:t>젊은 부부</a:t>
            </a:r>
            <a:r>
              <a:rPr lang="en-US" altLang="ko-KR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600" dirty="0"/>
              <a:t>야간 연장 근무 </a:t>
            </a:r>
            <a:r>
              <a:rPr lang="en-US" altLang="ko-KR" sz="1600" dirty="0"/>
              <a:t>(</a:t>
            </a:r>
            <a:r>
              <a:rPr lang="ko-KR" altLang="en-US" sz="1600" dirty="0"/>
              <a:t>퇴근 후 쇼핑 유도</a:t>
            </a:r>
            <a:r>
              <a:rPr lang="en-US" altLang="ko-KR" sz="1600" dirty="0"/>
              <a:t>)</a:t>
            </a:r>
            <a:endParaRPr lang="en-KR" altLang="ko-KR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CAD606-E00E-9349-AE08-E5D1527FE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73" y="2347405"/>
            <a:ext cx="2665435" cy="133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3022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7026C-F108-814C-9462-032A39C73B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838" y="1073150"/>
            <a:ext cx="8277344" cy="1561667"/>
          </a:xfrm>
        </p:spPr>
        <p:txBody>
          <a:bodyPr/>
          <a:lstStyle/>
          <a:p>
            <a:r>
              <a:rPr lang="en-US" altLang="ko-KR" dirty="0"/>
              <a:t>The Origins of Strategic (</a:t>
            </a:r>
            <a:r>
              <a:rPr lang="ko-KR" altLang="en-US" dirty="0"/>
              <a:t>전략적 포지셔닝의 기원</a:t>
            </a:r>
            <a:r>
              <a:rPr lang="en-US" altLang="ko-KR" dirty="0"/>
              <a:t>)</a:t>
            </a:r>
            <a:r>
              <a:rPr lang="ko-KR" altLang="en-US" dirty="0"/>
              <a:t> 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dirty="0"/>
              <a:t>3</a:t>
            </a:r>
            <a:r>
              <a:rPr lang="ko-KR" altLang="en-US" dirty="0"/>
              <a:t> 가지</a:t>
            </a:r>
            <a:endParaRPr lang="en-US" altLang="ko-KR" dirty="0"/>
          </a:p>
          <a:p>
            <a:pPr lvl="1"/>
            <a:r>
              <a:rPr lang="en-US" altLang="ko-KR" dirty="0"/>
              <a:t>Variety-based positioning (</a:t>
            </a:r>
            <a:r>
              <a:rPr lang="ko-KR" altLang="en-US" dirty="0"/>
              <a:t>다양성 기반 포지셔닝</a:t>
            </a:r>
            <a:r>
              <a:rPr lang="en-US" altLang="ko-KR" dirty="0"/>
              <a:t>)</a:t>
            </a:r>
          </a:p>
          <a:p>
            <a:pPr lvl="2"/>
            <a:r>
              <a:rPr lang="ko-KR" altLang="en-US" dirty="0"/>
              <a:t>폭넓은 고객을 대상으로 제품 또는 서비스의 일부만 제공하는 전략</a:t>
            </a:r>
            <a:endParaRPr lang="en-US" altLang="ko-KR" dirty="0"/>
          </a:p>
          <a:p>
            <a:pPr lvl="2"/>
            <a:r>
              <a:rPr lang="ko-KR" altLang="en-US" dirty="0"/>
              <a:t>나머지 고객의 요구는 가치 사슬 </a:t>
            </a:r>
            <a:r>
              <a:rPr lang="en-US" altLang="ko-KR" dirty="0"/>
              <a:t>(</a:t>
            </a:r>
            <a:r>
              <a:rPr lang="ko-KR" altLang="en-US" dirty="0"/>
              <a:t>경쟁업체</a:t>
            </a:r>
            <a:r>
              <a:rPr lang="en-US" altLang="ko-KR" dirty="0"/>
              <a:t>)</a:t>
            </a:r>
            <a:r>
              <a:rPr lang="ko-KR" altLang="en-US" dirty="0"/>
              <a:t>을 활용 </a:t>
            </a:r>
            <a:endParaRPr lang="en-US" altLang="ko-K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680B90-8F9D-6942-875F-493AC4B8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Strategy Rests On Unique Activities</a:t>
            </a:r>
            <a:r>
              <a:rPr lang="en-US" altLang="ko-KR" dirty="0"/>
              <a:t>. (3/3)</a:t>
            </a:r>
            <a:endParaRPr lang="en-K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C4B929-7A5A-0A4B-862F-479E8CD3A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10" y="2462274"/>
            <a:ext cx="2486798" cy="11730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0CC821-8B29-FB4E-94D9-DB1F0DBD7A93}"/>
              </a:ext>
            </a:extLst>
          </p:cNvPr>
          <p:cNvSpPr txBox="1"/>
          <p:nvPr/>
        </p:nvSpPr>
        <p:spPr>
          <a:xfrm>
            <a:off x="3246138" y="3635292"/>
            <a:ext cx="58978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 err="1"/>
              <a:t>뱅가드</a:t>
            </a:r>
            <a:r>
              <a:rPr lang="ko-KR" altLang="en-US" sz="1400" dirty="0"/>
              <a:t> 그룹은 </a:t>
            </a:r>
            <a:r>
              <a:rPr lang="ko-KR" altLang="en-US" sz="1400" dirty="0" err="1"/>
              <a:t>뮤추얼</a:t>
            </a:r>
            <a:r>
              <a:rPr lang="ko-KR" altLang="en-US" sz="1400" dirty="0"/>
              <a:t> 펀드 </a:t>
            </a:r>
            <a:r>
              <a:rPr lang="en-US" altLang="ko-KR" sz="1400" dirty="0"/>
              <a:t>(</a:t>
            </a:r>
            <a:r>
              <a:rPr lang="ko-KR" altLang="en-US" sz="1400" dirty="0"/>
              <a:t>인덱스 펀드</a:t>
            </a:r>
            <a:r>
              <a:rPr lang="en-US" altLang="ko-KR" sz="1400" dirty="0"/>
              <a:t>)</a:t>
            </a:r>
            <a:r>
              <a:rPr lang="ko-KR" altLang="en-US" sz="1400" dirty="0"/>
              <a:t>   </a:t>
            </a:r>
            <a:endParaRPr lang="en-US" altLang="ko-K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의도적으로 선택된 </a:t>
            </a:r>
            <a:r>
              <a:rPr lang="ko-KR" altLang="en-US" sz="1400" dirty="0" err="1"/>
              <a:t>활동세트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공격적인 펀드 상품 제외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펀드 </a:t>
            </a:r>
            <a:r>
              <a:rPr lang="ko-KR" altLang="en-US" sz="1400" dirty="0" err="1"/>
              <a:t>매너저는</a:t>
            </a:r>
            <a:r>
              <a:rPr lang="ko-KR" altLang="en-US" sz="1400" dirty="0"/>
              <a:t> 낮은 거래 수준을 유지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빠른 매수와 매도를 하지 못하게 강제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고객 서비스</a:t>
            </a:r>
            <a:r>
              <a:rPr lang="en-US" altLang="ko-KR" sz="1400" dirty="0"/>
              <a:t>,</a:t>
            </a:r>
            <a:r>
              <a:rPr lang="ko-KR" altLang="en-US" sz="1400" dirty="0"/>
              <a:t> 마케팅 등 저비용 구조 유지 </a:t>
            </a:r>
            <a:endParaRPr lang="en-US" altLang="ko-KR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850DC8-C8F1-D64B-B433-53E1DC0C1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65" y="3667619"/>
            <a:ext cx="2598464" cy="14758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5D485B-D6B0-4B42-AE97-981B4983281E}"/>
              </a:ext>
            </a:extLst>
          </p:cNvPr>
          <p:cNvSpPr txBox="1"/>
          <p:nvPr/>
        </p:nvSpPr>
        <p:spPr>
          <a:xfrm>
            <a:off x="3246138" y="2457079"/>
            <a:ext cx="58978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 err="1"/>
              <a:t>지피루브는</a:t>
            </a:r>
            <a:r>
              <a:rPr lang="ko-KR" altLang="en-US" sz="1400" dirty="0"/>
              <a:t> 자동차 윤활유 전문 업체   </a:t>
            </a:r>
            <a:endParaRPr lang="en-US" altLang="ko-K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의도적으로 선택된 </a:t>
            </a:r>
            <a:r>
              <a:rPr lang="ko-KR" altLang="en-US" sz="1400" dirty="0" err="1"/>
              <a:t>활동세트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자동차 수리 및 유지보수 서비스 </a:t>
            </a:r>
            <a:r>
              <a:rPr lang="ko-KR" altLang="en-US" sz="1400" dirty="0" err="1"/>
              <a:t>미제공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윤활유만 빠르게 교체 서비스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159899049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7026C-F108-814C-9462-032A39C73B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838" y="1073150"/>
            <a:ext cx="8277344" cy="1561667"/>
          </a:xfrm>
        </p:spPr>
        <p:txBody>
          <a:bodyPr/>
          <a:lstStyle/>
          <a:p>
            <a:r>
              <a:rPr lang="en-US" altLang="ko-KR" dirty="0"/>
              <a:t>The Origins of Strategic (</a:t>
            </a:r>
            <a:r>
              <a:rPr lang="ko-KR" altLang="en-US" dirty="0"/>
              <a:t>전략적 포지셔닝의 기원</a:t>
            </a:r>
            <a:r>
              <a:rPr lang="en-US" altLang="ko-KR" dirty="0"/>
              <a:t>)</a:t>
            </a:r>
            <a:r>
              <a:rPr lang="ko-KR" altLang="en-US" dirty="0"/>
              <a:t> 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dirty="0"/>
              <a:t>3</a:t>
            </a:r>
            <a:r>
              <a:rPr lang="ko-KR" altLang="en-US" dirty="0"/>
              <a:t> 가지</a:t>
            </a:r>
            <a:endParaRPr lang="en-US" altLang="ko-KR" dirty="0"/>
          </a:p>
          <a:p>
            <a:pPr lvl="1"/>
            <a:r>
              <a:rPr lang="en-US" altLang="ko-KR" dirty="0"/>
              <a:t>Needs-based positioning (</a:t>
            </a:r>
            <a:r>
              <a:rPr lang="ko-KR" altLang="en-US" dirty="0"/>
              <a:t>요구 기반 포지셔닝</a:t>
            </a:r>
            <a:r>
              <a:rPr lang="en-US" altLang="ko-KR" dirty="0"/>
              <a:t>)</a:t>
            </a:r>
            <a:r>
              <a:rPr lang="ko-KR" altLang="en-US" dirty="0"/>
              <a:t> </a:t>
            </a:r>
            <a:endParaRPr lang="en-US" altLang="ko-KR" dirty="0"/>
          </a:p>
          <a:p>
            <a:pPr lvl="2"/>
            <a:r>
              <a:rPr lang="ko-KR" altLang="en-US" dirty="0"/>
              <a:t>특정 고객을 대상으로 폭넓은 제품이나 서비스를 제공하는 전략 </a:t>
            </a:r>
            <a:endParaRPr lang="en-US" altLang="ko-K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680B90-8F9D-6942-875F-493AC4B8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Strategy Rests On Unique Activities</a:t>
            </a:r>
            <a:r>
              <a:rPr lang="en-US" altLang="ko-KR" dirty="0"/>
              <a:t>. (2/3)</a:t>
            </a:r>
            <a:endParaRPr lang="en-K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0CC821-8B29-FB4E-94D9-DB1F0DBD7A93}"/>
              </a:ext>
            </a:extLst>
          </p:cNvPr>
          <p:cNvSpPr txBox="1"/>
          <p:nvPr/>
        </p:nvSpPr>
        <p:spPr>
          <a:xfrm>
            <a:off x="3095300" y="3698693"/>
            <a:ext cx="58978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시티뱅크 프라이빗뱅킹 </a:t>
            </a:r>
            <a:r>
              <a:rPr lang="en-US" altLang="ko-KR" sz="1400" dirty="0"/>
              <a:t>:</a:t>
            </a:r>
            <a:r>
              <a:rPr lang="ko-KR" altLang="en-US" sz="1400" dirty="0"/>
              <a:t> </a:t>
            </a:r>
            <a:r>
              <a:rPr lang="ko-KR" altLang="en-US" sz="1400" dirty="0" err="1"/>
              <a:t>프라이빗</a:t>
            </a:r>
            <a:r>
              <a:rPr lang="ko-KR" altLang="en-US" sz="1400" dirty="0"/>
              <a:t> 뱅킹 분야</a:t>
            </a:r>
            <a:endParaRPr lang="en-US" altLang="ko-K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고객 </a:t>
            </a:r>
            <a:r>
              <a:rPr lang="en-US" altLang="ko-KR" sz="1400" dirty="0"/>
              <a:t>:</a:t>
            </a:r>
            <a:r>
              <a:rPr lang="ko-KR" altLang="en-US" sz="1400" dirty="0"/>
              <a:t> </a:t>
            </a:r>
            <a:r>
              <a:rPr lang="en-US" altLang="ko-KR" sz="1400" dirty="0"/>
              <a:t>25</a:t>
            </a:r>
            <a:r>
              <a:rPr lang="ko-KR" altLang="en-US" sz="1400" dirty="0"/>
              <a:t>만 달러의 자산을 보유한 사람  </a:t>
            </a:r>
            <a:r>
              <a:rPr lang="en-US" altLang="ko-KR" sz="1400" dirty="0"/>
              <a:t>(</a:t>
            </a:r>
            <a:r>
              <a:rPr lang="ko-KR" altLang="en-US" sz="1400" dirty="0"/>
              <a:t>대출이 주요 업무</a:t>
            </a:r>
            <a:r>
              <a:rPr lang="en-US" altLang="ko-KR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의도적으로 선택된 </a:t>
            </a:r>
            <a:r>
              <a:rPr lang="ko-KR" altLang="en-US" sz="1400" dirty="0" err="1"/>
              <a:t>활동세트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대출 이외의 서비스는 시티 뱅크 전문가 시스템 활용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125</a:t>
            </a:r>
            <a:r>
              <a:rPr lang="ko-KR" altLang="en-US" sz="1400" dirty="0"/>
              <a:t>명 당 한 명의 전문가 </a:t>
            </a:r>
            <a:r>
              <a:rPr lang="en-US" altLang="ko-KR" sz="1400" dirty="0"/>
              <a:t>(</a:t>
            </a:r>
            <a:r>
              <a:rPr lang="ko-KR" altLang="en-US" sz="1400" dirty="0" err="1"/>
              <a:t>베세머보다</a:t>
            </a:r>
            <a:r>
              <a:rPr lang="ko-KR" altLang="en-US" sz="1400" dirty="0"/>
              <a:t> 더 개인화된 서비스 제공</a:t>
            </a:r>
            <a:r>
              <a:rPr lang="en-US" altLang="ko-KR" sz="1400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5D485B-D6B0-4B42-AE97-981B4983281E}"/>
              </a:ext>
            </a:extLst>
          </p:cNvPr>
          <p:cNvSpPr txBox="1"/>
          <p:nvPr/>
        </p:nvSpPr>
        <p:spPr>
          <a:xfrm>
            <a:off x="3095300" y="2091563"/>
            <a:ext cx="58978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 err="1"/>
              <a:t>베세머</a:t>
            </a:r>
            <a:r>
              <a:rPr lang="ko-KR" altLang="en-US" sz="1400" dirty="0"/>
              <a:t> 트러스트 </a:t>
            </a:r>
            <a:r>
              <a:rPr lang="en-US" altLang="ko-KR" sz="1400" dirty="0"/>
              <a:t>:</a:t>
            </a:r>
            <a:r>
              <a:rPr lang="ko-KR" altLang="en-US" sz="1400" dirty="0"/>
              <a:t> </a:t>
            </a:r>
            <a:r>
              <a:rPr lang="ko-KR" altLang="en-US" sz="1400" dirty="0" err="1"/>
              <a:t>프라이빗</a:t>
            </a:r>
            <a:r>
              <a:rPr lang="ko-KR" altLang="en-US" sz="1400" dirty="0"/>
              <a:t> 뱅킹 분야 </a:t>
            </a:r>
            <a:endParaRPr lang="en-US" altLang="ko-K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고객 </a:t>
            </a:r>
            <a:r>
              <a:rPr lang="en-US" altLang="ko-KR" sz="1400" dirty="0"/>
              <a:t>:</a:t>
            </a:r>
            <a:r>
              <a:rPr lang="ko-KR" altLang="en-US" sz="1400" dirty="0"/>
              <a:t>  최소 </a:t>
            </a:r>
            <a:r>
              <a:rPr lang="en-US" altLang="ko-KR" sz="1400" dirty="0"/>
              <a:t>5</a:t>
            </a:r>
            <a:r>
              <a:rPr lang="ko-KR" altLang="en-US" sz="1400" dirty="0"/>
              <a:t>백만 달러의 투자 자산을 보유한 가족  </a:t>
            </a:r>
            <a:r>
              <a:rPr lang="en-US" altLang="ko-KR" sz="1400" dirty="0"/>
              <a:t>(</a:t>
            </a:r>
            <a:r>
              <a:rPr lang="ko-KR" altLang="en-US" sz="1400" dirty="0"/>
              <a:t>대출이 불필요</a:t>
            </a:r>
            <a:r>
              <a:rPr lang="en-US" altLang="ko-KR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의도적으로 선택된 </a:t>
            </a:r>
            <a:r>
              <a:rPr lang="ko-KR" altLang="en-US" sz="1400" dirty="0" err="1"/>
              <a:t>활동세트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14</a:t>
            </a:r>
            <a:r>
              <a:rPr lang="ko-KR" altLang="en-US" sz="1400" dirty="0"/>
              <a:t>개 가족마다 한 명의 회계사 배치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방문 미팅 </a:t>
            </a:r>
            <a:r>
              <a:rPr lang="en-US" altLang="ko-KR" sz="1400" dirty="0"/>
              <a:t>(</a:t>
            </a:r>
            <a:r>
              <a:rPr lang="ko-KR" altLang="en-US" sz="1400" dirty="0"/>
              <a:t>고객의 목장이나 요트</a:t>
            </a:r>
            <a:r>
              <a:rPr lang="en-US" altLang="ko-KR" sz="14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개인화된 서비스 </a:t>
            </a:r>
            <a:r>
              <a:rPr lang="en-US" altLang="ko-KR" sz="1400" dirty="0"/>
              <a:t>(</a:t>
            </a:r>
            <a:r>
              <a:rPr lang="ko-KR" altLang="en-US" sz="1400" dirty="0"/>
              <a:t>부동산</a:t>
            </a:r>
            <a:r>
              <a:rPr lang="en-US" altLang="ko-KR" sz="1400" dirty="0"/>
              <a:t>,</a:t>
            </a:r>
            <a:r>
              <a:rPr lang="ko-KR" altLang="en-US" sz="1400" dirty="0"/>
              <a:t> 천연자원</a:t>
            </a:r>
            <a:r>
              <a:rPr lang="en-US" altLang="ko-KR" sz="1400" dirty="0"/>
              <a:t>,</a:t>
            </a:r>
            <a:r>
              <a:rPr lang="ko-KR" altLang="en-US" sz="1400" dirty="0"/>
              <a:t> 경주마</a:t>
            </a:r>
            <a:r>
              <a:rPr lang="en-US" altLang="ko-KR" sz="1400" dirty="0"/>
              <a:t>,</a:t>
            </a:r>
            <a:r>
              <a:rPr lang="ko-KR" altLang="en-US" sz="1400" dirty="0"/>
              <a:t> 항공기 등</a:t>
            </a:r>
            <a:r>
              <a:rPr lang="en-US" altLang="ko-KR" sz="14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회계사와 임원에 대한 보상 </a:t>
            </a:r>
            <a:r>
              <a:rPr lang="en-US" altLang="ko-KR" sz="1400" dirty="0"/>
              <a:t>(</a:t>
            </a:r>
            <a:r>
              <a:rPr lang="ko-KR" altLang="en-US" sz="1400" dirty="0"/>
              <a:t>운영 비용의 일정 비율</a:t>
            </a:r>
            <a:r>
              <a:rPr lang="en-US" altLang="ko-KR" sz="1400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DAEBB9-C33B-9849-BC41-E213F68BA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18" y="2156691"/>
            <a:ext cx="2286341" cy="1384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889999-56CE-DC47-8FB1-3082DB8E2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18" y="3676415"/>
            <a:ext cx="2295577" cy="14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97614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7026C-F108-814C-9462-032A39C73B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838" y="1073150"/>
            <a:ext cx="8277344" cy="1561667"/>
          </a:xfrm>
        </p:spPr>
        <p:txBody>
          <a:bodyPr/>
          <a:lstStyle/>
          <a:p>
            <a:r>
              <a:rPr lang="en-US" altLang="ko-KR" dirty="0"/>
              <a:t>The Origins of Strategic (</a:t>
            </a:r>
            <a:r>
              <a:rPr lang="ko-KR" altLang="en-US" dirty="0"/>
              <a:t>전략적 포지셔닝의 기원</a:t>
            </a:r>
            <a:r>
              <a:rPr lang="en-US" altLang="ko-KR" dirty="0"/>
              <a:t>)</a:t>
            </a:r>
            <a:r>
              <a:rPr lang="ko-KR" altLang="en-US" dirty="0"/>
              <a:t> 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dirty="0"/>
              <a:t>3</a:t>
            </a:r>
            <a:r>
              <a:rPr lang="ko-KR" altLang="en-US" dirty="0"/>
              <a:t> 가지</a:t>
            </a:r>
            <a:endParaRPr lang="en-US" altLang="ko-KR" dirty="0"/>
          </a:p>
          <a:p>
            <a:pPr lvl="1"/>
            <a:r>
              <a:rPr lang="en-US" altLang="ko-KR" dirty="0"/>
              <a:t>Access-based positioning (</a:t>
            </a:r>
            <a:r>
              <a:rPr lang="ko-KR" altLang="en-US" dirty="0"/>
              <a:t>접근 기반 포지셔닝</a:t>
            </a:r>
            <a:r>
              <a:rPr lang="en-US" altLang="ko-KR" dirty="0"/>
              <a:t>)</a:t>
            </a:r>
            <a:r>
              <a:rPr lang="ko-KR" altLang="en-US" dirty="0"/>
              <a:t> </a:t>
            </a:r>
            <a:endParaRPr lang="en-US" altLang="ko-KR" dirty="0"/>
          </a:p>
          <a:p>
            <a:pPr lvl="2"/>
            <a:r>
              <a:rPr lang="ko-KR" altLang="en-US" dirty="0"/>
              <a:t>세분화된 고객들의 규모 또는 지리적 위치에 따른 전략  </a:t>
            </a:r>
            <a:endParaRPr lang="en-US" altLang="ko-KR" dirty="0"/>
          </a:p>
          <a:p>
            <a:pPr lvl="2"/>
            <a:r>
              <a:rPr lang="ko-KR" altLang="en-US" dirty="0"/>
              <a:t>고객들의 요구사항은 비슷해도 고객 접근 방법이 다를 수 있음</a:t>
            </a:r>
            <a:endParaRPr lang="en-US" altLang="ko-K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680B90-8F9D-6942-875F-493AC4B8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Strategy Rests On Unique Activities</a:t>
            </a:r>
            <a:r>
              <a:rPr lang="en-US" altLang="ko-KR" dirty="0"/>
              <a:t>. (3/5)</a:t>
            </a:r>
            <a:endParaRPr lang="en-K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5D485B-D6B0-4B42-AE97-981B4983281E}"/>
              </a:ext>
            </a:extLst>
          </p:cNvPr>
          <p:cNvSpPr txBox="1"/>
          <p:nvPr/>
        </p:nvSpPr>
        <p:spPr>
          <a:xfrm>
            <a:off x="3584828" y="2488727"/>
            <a:ext cx="58978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 err="1"/>
              <a:t>카마이크</a:t>
            </a:r>
            <a:r>
              <a:rPr lang="ko-KR" altLang="en-US" sz="1400" dirty="0"/>
              <a:t> 시네마 </a:t>
            </a:r>
            <a:r>
              <a:rPr lang="en-US" altLang="ko-KR" sz="1400" dirty="0"/>
              <a:t>:</a:t>
            </a:r>
            <a:r>
              <a:rPr lang="ko-KR" altLang="en-US" sz="1400" dirty="0"/>
              <a:t> 영화관  </a:t>
            </a:r>
            <a:endParaRPr lang="en-US" altLang="ko-K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고객 </a:t>
            </a:r>
            <a:r>
              <a:rPr lang="en-US" altLang="ko-KR" sz="1400" dirty="0"/>
              <a:t>:</a:t>
            </a:r>
            <a:r>
              <a:rPr lang="ko-KR" altLang="en-US" sz="1400" dirty="0"/>
              <a:t>  인구 </a:t>
            </a:r>
            <a:r>
              <a:rPr lang="en-US" altLang="ko-KR" sz="1400" dirty="0"/>
              <a:t>20</a:t>
            </a:r>
            <a:r>
              <a:rPr lang="ko-KR" altLang="en-US" sz="1400" dirty="0"/>
              <a:t>만명 이하의 도시와 마을</a:t>
            </a:r>
            <a:endParaRPr lang="en-US" altLang="ko-K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의도적으로 선택된 </a:t>
            </a:r>
            <a:r>
              <a:rPr lang="ko-KR" altLang="en-US" sz="1400" dirty="0" err="1"/>
              <a:t>활동세트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표준화된 </a:t>
            </a:r>
            <a:r>
              <a:rPr lang="ko-KR" altLang="en-US" sz="1400" dirty="0" err="1"/>
              <a:t>프로젝션</a:t>
            </a:r>
            <a:r>
              <a:rPr lang="ko-KR" altLang="en-US" sz="1400" dirty="0"/>
              <a:t> 기술과 적은 스크린 수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자산 관리 시스템으로 단 한 명의 극장 관리자 배치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본사에서 배급사와 배급 협상 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지리적 이점으로 인한 낮은 급여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업계 평균 </a:t>
            </a:r>
            <a:r>
              <a:rPr lang="en-US" altLang="ko-KR" sz="1400" dirty="0"/>
              <a:t>5%</a:t>
            </a:r>
            <a:r>
              <a:rPr lang="ko-KR" altLang="en-US" sz="1400" dirty="0"/>
              <a:t> 보다 낮은 간접비 </a:t>
            </a:r>
            <a:r>
              <a:rPr lang="en-US" altLang="ko-KR" sz="1400" dirty="0"/>
              <a:t>2%</a:t>
            </a:r>
            <a:r>
              <a:rPr lang="ko-KR" altLang="en-US" sz="1400" dirty="0"/>
              <a:t> 유지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극장 관리자는 후원자 홍보와 개인적인 마케팅 가능</a:t>
            </a:r>
            <a:endParaRPr lang="en-US" altLang="ko-K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경쟁자 </a:t>
            </a:r>
            <a:r>
              <a:rPr lang="en-US" altLang="ko-KR" sz="1400" dirty="0"/>
              <a:t>:</a:t>
            </a:r>
            <a:r>
              <a:rPr lang="ko-KR" altLang="en-US" sz="1400" dirty="0"/>
              <a:t> 고등학교 풋볼팀</a:t>
            </a:r>
            <a:endParaRPr lang="en-US" altLang="ko-KR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A34B5C-C347-5646-9A62-215983D93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05" y="2488727"/>
            <a:ext cx="2712860" cy="179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90983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7026C-F108-814C-9462-032A39C73B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838" y="1073150"/>
            <a:ext cx="8277344" cy="3646632"/>
          </a:xfrm>
        </p:spPr>
        <p:txBody>
          <a:bodyPr/>
          <a:lstStyle/>
          <a:p>
            <a:r>
              <a:rPr lang="en-US" altLang="ko-KR" sz="1800" dirty="0"/>
              <a:t>The Origins of Strategic (</a:t>
            </a:r>
            <a:r>
              <a:rPr lang="ko-KR" altLang="en-US" sz="1800" dirty="0"/>
              <a:t>전략적 포지셔닝의 기원</a:t>
            </a:r>
            <a:r>
              <a:rPr lang="en-US" altLang="ko-KR" sz="1800" dirty="0"/>
              <a:t>)</a:t>
            </a:r>
            <a:r>
              <a:rPr lang="ko-KR" altLang="en-US" sz="1800" dirty="0"/>
              <a:t> </a:t>
            </a:r>
            <a:endParaRPr lang="en-US" altLang="ko-KR" sz="1800" dirty="0"/>
          </a:p>
          <a:p>
            <a:pPr lvl="1"/>
            <a:r>
              <a:rPr lang="en-US" altLang="ko-KR" sz="1600" dirty="0"/>
              <a:t>Variety-based positioning (</a:t>
            </a:r>
            <a:r>
              <a:rPr lang="ko-KR" altLang="en-US" sz="1600" dirty="0"/>
              <a:t>다양성 기반 포지셔닝</a:t>
            </a:r>
            <a:r>
              <a:rPr lang="en-US" altLang="ko-KR" sz="1600" dirty="0"/>
              <a:t>)</a:t>
            </a:r>
          </a:p>
          <a:p>
            <a:pPr lvl="2"/>
            <a:r>
              <a:rPr lang="ko-KR" altLang="en-US" sz="1400" dirty="0"/>
              <a:t>폭넓은 고객을 대상으로 제품 또는 서비스의 일부만 제공하는 전략</a:t>
            </a:r>
            <a:endParaRPr lang="en-US" altLang="ko-KR" sz="1400" dirty="0"/>
          </a:p>
          <a:p>
            <a:pPr lvl="1"/>
            <a:r>
              <a:rPr lang="en-US" altLang="ko-KR" sz="1600" dirty="0"/>
              <a:t>Needs-based positioning (</a:t>
            </a:r>
            <a:r>
              <a:rPr lang="ko-KR" altLang="en-US" sz="1600" dirty="0"/>
              <a:t>요구 기반 포지셔닝</a:t>
            </a:r>
            <a:r>
              <a:rPr lang="en-US" altLang="ko-KR" sz="1600" dirty="0"/>
              <a:t>)</a:t>
            </a:r>
            <a:r>
              <a:rPr lang="ko-KR" altLang="en-US" sz="1600" dirty="0"/>
              <a:t> </a:t>
            </a:r>
            <a:endParaRPr lang="en-US" altLang="ko-KR" sz="1600" dirty="0"/>
          </a:p>
          <a:p>
            <a:pPr lvl="2"/>
            <a:r>
              <a:rPr lang="ko-KR" altLang="en-US" sz="1400" dirty="0"/>
              <a:t>특정 고객을 대상으로 폭넓은 제품이나 서비스를 제공하는 전략</a:t>
            </a:r>
            <a:endParaRPr lang="en-US" altLang="ko-KR" sz="1400" dirty="0"/>
          </a:p>
          <a:p>
            <a:pPr lvl="1"/>
            <a:r>
              <a:rPr lang="en-US" altLang="ko-KR" sz="1600" dirty="0"/>
              <a:t>Access-based positioning (</a:t>
            </a:r>
            <a:r>
              <a:rPr lang="ko-KR" altLang="en-US" sz="1600" dirty="0"/>
              <a:t>접근 기반 포지셔닝</a:t>
            </a:r>
            <a:r>
              <a:rPr lang="en-US" altLang="ko-KR" sz="1600" dirty="0"/>
              <a:t>)</a:t>
            </a:r>
            <a:r>
              <a:rPr lang="ko-KR" altLang="en-US" sz="1600" dirty="0"/>
              <a:t> </a:t>
            </a:r>
            <a:endParaRPr lang="en-US" altLang="ko-KR" sz="1600" dirty="0"/>
          </a:p>
          <a:p>
            <a:pPr lvl="2"/>
            <a:r>
              <a:rPr lang="ko-KR" altLang="en-US" sz="1400" dirty="0"/>
              <a:t>세분화된 고객들의 규모 또는 지리적 위치에 따른 전략  </a:t>
            </a:r>
            <a:endParaRPr lang="en-US" altLang="ko-KR" sz="1400" dirty="0"/>
          </a:p>
          <a:p>
            <a:r>
              <a:rPr lang="ko-KR" altLang="en-US" sz="1800" dirty="0"/>
              <a:t>전략적 포지셔닝 </a:t>
            </a:r>
            <a:r>
              <a:rPr lang="en-US" altLang="ko-KR" sz="1800" dirty="0"/>
              <a:t>(</a:t>
            </a:r>
            <a:r>
              <a:rPr lang="ko-KR" altLang="en-US" sz="1800" dirty="0"/>
              <a:t>공급자 위주의 전략</a:t>
            </a:r>
            <a:r>
              <a:rPr lang="en-US" altLang="ko-KR" sz="1800" dirty="0"/>
              <a:t>)</a:t>
            </a:r>
          </a:p>
          <a:p>
            <a:pPr lvl="1"/>
            <a:r>
              <a:rPr lang="ko-KR" altLang="en-US" sz="1400" dirty="0"/>
              <a:t>틈새 시장 개척에</a:t>
            </a:r>
            <a:r>
              <a:rPr lang="en-US" altLang="ko-KR" sz="1400" dirty="0"/>
              <a:t> </a:t>
            </a:r>
            <a:r>
              <a:rPr lang="ko-KR" altLang="en-US" sz="1400" dirty="0"/>
              <a:t>효과적 </a:t>
            </a:r>
            <a:r>
              <a:rPr lang="en-US" altLang="ko-KR" sz="1400" dirty="0"/>
              <a:t>(</a:t>
            </a:r>
            <a:r>
              <a:rPr lang="ko-KR" altLang="en-US" sz="1400" dirty="0"/>
              <a:t>예</a:t>
            </a:r>
            <a:r>
              <a:rPr lang="en-US" altLang="ko-KR" sz="1400" dirty="0"/>
              <a:t>,</a:t>
            </a:r>
            <a:r>
              <a:rPr lang="ko-KR" altLang="en-US" sz="1400" dirty="0"/>
              <a:t> 특정 고객에 집중하는 기업</a:t>
            </a:r>
            <a:r>
              <a:rPr lang="en-US" altLang="ko-KR" sz="1400" dirty="0"/>
              <a:t>)</a:t>
            </a:r>
            <a:r>
              <a:rPr lang="ko-KR" altLang="en-US" sz="1400" dirty="0"/>
              <a:t> </a:t>
            </a:r>
            <a:endParaRPr lang="en-US" altLang="ko-KR" sz="1400" dirty="0"/>
          </a:p>
          <a:p>
            <a:pPr lvl="2"/>
            <a:r>
              <a:rPr lang="ko-KR" altLang="en-US" sz="1200" dirty="0"/>
              <a:t>특정 고객의 요구를 충족하기 위해 활동 세트를 설계</a:t>
            </a:r>
            <a:endParaRPr lang="en-US" altLang="ko-KR" sz="1200" dirty="0"/>
          </a:p>
          <a:p>
            <a:pPr lvl="2"/>
            <a:r>
              <a:rPr lang="ko-KR" altLang="en-US" sz="1200" dirty="0"/>
              <a:t>광범위하게 목표 고객을 설정하는 경쟁자들은 특이한 요구를 무시하므로 에 불만인 고객을 끓어 들임 </a:t>
            </a:r>
            <a:endParaRPr lang="en-US" altLang="ko-KR" sz="1400" dirty="0"/>
          </a:p>
          <a:p>
            <a:pPr lvl="2"/>
            <a:endParaRPr lang="en-US" altLang="ko-KR" sz="1400" dirty="0"/>
          </a:p>
          <a:p>
            <a:pPr lvl="2"/>
            <a:endParaRPr lang="en-US" altLang="ko-KR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680B90-8F9D-6942-875F-493AC4B8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Strategy Rests On Unique Activities</a:t>
            </a:r>
            <a:r>
              <a:rPr lang="en-US" altLang="ko-KR" dirty="0"/>
              <a:t>. (3/5)</a:t>
            </a:r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3687978185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8F0E62-551E-D943-B867-0E0E315D2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425" y="674182"/>
            <a:ext cx="8487430" cy="3795136"/>
          </a:xfrm>
        </p:spPr>
        <p:txBody>
          <a:bodyPr anchor="ctr"/>
          <a:lstStyle/>
          <a:p>
            <a:pPr algn="ctr"/>
            <a:r>
              <a:rPr lang="ko-KR" altLang="en-US" sz="3200" dirty="0"/>
              <a:t>기업은</a:t>
            </a:r>
            <a:br>
              <a:rPr lang="en-US" altLang="ko-KR" sz="3200" dirty="0"/>
            </a:br>
            <a:r>
              <a:rPr lang="ko-KR" altLang="en-US" sz="3200" dirty="0"/>
              <a:t>모든 고객에게 </a:t>
            </a:r>
            <a:br>
              <a:rPr lang="en-US" altLang="ko-KR" sz="3200" dirty="0"/>
            </a:br>
            <a:r>
              <a:rPr lang="ko-KR" altLang="en-US" sz="3200" dirty="0"/>
              <a:t>모든 제품을 </a:t>
            </a:r>
            <a:br>
              <a:rPr lang="en-US" altLang="ko-KR" sz="3200" dirty="0"/>
            </a:br>
            <a:r>
              <a:rPr lang="ko-KR" altLang="en-US" sz="3200" dirty="0"/>
              <a:t>모든 곳에서 </a:t>
            </a:r>
            <a:br>
              <a:rPr lang="en-US" altLang="ko-KR" sz="3200" dirty="0"/>
            </a:br>
            <a:r>
              <a:rPr lang="ko-KR" altLang="en-US" sz="3200" dirty="0"/>
              <a:t>판다</a:t>
            </a:r>
            <a:endParaRPr lang="en-KR" sz="3200" dirty="0"/>
          </a:p>
        </p:txBody>
      </p:sp>
    </p:spTree>
    <p:extLst>
      <p:ext uri="{BB962C8B-B14F-4D97-AF65-F5344CB8AC3E}">
        <p14:creationId xmlns:p14="http://schemas.microsoft.com/office/powerpoint/2010/main" val="50053573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8F0E62-551E-D943-B867-0E0E315D2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425" y="674182"/>
            <a:ext cx="8487430" cy="3795136"/>
          </a:xfrm>
        </p:spPr>
        <p:txBody>
          <a:bodyPr/>
          <a:lstStyle/>
          <a:p>
            <a:r>
              <a:rPr lang="en-US" altLang="ko-KR" sz="2400" dirty="0"/>
              <a:t>1.</a:t>
            </a:r>
            <a:r>
              <a:rPr lang="ko-KR" altLang="en-US" sz="2400" dirty="0"/>
              <a:t> 전략이란 무엇인가</a:t>
            </a:r>
            <a:r>
              <a:rPr lang="en-US" altLang="ko-KR" sz="2400" dirty="0"/>
              <a:t>?</a:t>
            </a:r>
            <a:br>
              <a:rPr lang="en-US" altLang="ko-KR" sz="2400" dirty="0"/>
            </a:br>
            <a:br>
              <a:rPr lang="en-US" altLang="ko-KR" sz="2400" dirty="0"/>
            </a:br>
            <a:r>
              <a:rPr lang="en-US" altLang="ko-KR" sz="2400" dirty="0"/>
              <a:t>“</a:t>
            </a:r>
            <a:r>
              <a:rPr lang="ko-KR" altLang="en-US" sz="2400" dirty="0"/>
              <a:t>전략은 의도된 활동 세트를 선택하여 고유하고 가치 있는 포지셔닝을 만드는 것이다</a:t>
            </a:r>
            <a:r>
              <a:rPr lang="en-US" altLang="ko-KR" sz="2400" dirty="0"/>
              <a:t>”</a:t>
            </a:r>
            <a:br>
              <a:rPr lang="en-US" altLang="ko-KR" sz="2400" dirty="0"/>
            </a:br>
            <a:br>
              <a:rPr lang="en-US" altLang="ko-KR" sz="2400" dirty="0"/>
            </a:br>
            <a:br>
              <a:rPr lang="en-US" altLang="ko-KR" sz="2400" dirty="0"/>
            </a:br>
            <a:r>
              <a:rPr lang="en-US" altLang="ko-KR" sz="2400" dirty="0"/>
              <a:t>2.</a:t>
            </a:r>
            <a:r>
              <a:rPr lang="ko-KR" altLang="en-US" sz="2400" dirty="0"/>
              <a:t> 전략적 포지셔닝의 핵심은 무엇인가</a:t>
            </a:r>
            <a:r>
              <a:rPr lang="en-US" altLang="ko-KR" sz="2400" dirty="0"/>
              <a:t>?</a:t>
            </a:r>
            <a:br>
              <a:rPr lang="en-US" altLang="ko-KR" sz="2400" dirty="0"/>
            </a:br>
            <a:br>
              <a:rPr lang="en-US" altLang="ko-KR" sz="2400" dirty="0"/>
            </a:br>
            <a:r>
              <a:rPr lang="en-US" altLang="ko-KR" sz="2400" dirty="0"/>
              <a:t>“</a:t>
            </a:r>
            <a:r>
              <a:rPr lang="ko-KR" altLang="en-US" sz="2400" dirty="0"/>
              <a:t>경쟁업체와 다른 활동을 선택하는 것이다</a:t>
            </a:r>
            <a:r>
              <a:rPr lang="en-US" altLang="ko-KR" sz="2400" dirty="0"/>
              <a:t>”</a:t>
            </a:r>
            <a:br>
              <a:rPr lang="en-US" altLang="ko-KR" sz="2400" dirty="0"/>
            </a:br>
            <a:br>
              <a:rPr lang="en-US" altLang="ko-KR" sz="2400" dirty="0"/>
            </a:br>
            <a:endParaRPr lang="en-KR" sz="2400" dirty="0"/>
          </a:p>
        </p:txBody>
      </p:sp>
    </p:spTree>
    <p:extLst>
      <p:ext uri="{BB962C8B-B14F-4D97-AF65-F5344CB8AC3E}">
        <p14:creationId xmlns:p14="http://schemas.microsoft.com/office/powerpoint/2010/main" val="1118979230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E68C79-916E-7C4C-B8D2-1659D1CBBF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766" y="953077"/>
            <a:ext cx="8277344" cy="3442848"/>
          </a:xfrm>
        </p:spPr>
        <p:txBody>
          <a:bodyPr/>
          <a:lstStyle/>
          <a:p>
            <a:r>
              <a:rPr lang="en-US" sz="1800" dirty="0"/>
              <a:t>Trade-Off </a:t>
            </a:r>
            <a:r>
              <a:rPr lang="ko-KR" altLang="en-US" sz="1800" dirty="0"/>
              <a:t>는 양자택일을 의미</a:t>
            </a:r>
            <a:endParaRPr lang="en-US" sz="1800" dirty="0"/>
          </a:p>
          <a:p>
            <a:r>
              <a:rPr lang="en-US" sz="1800" dirty="0"/>
              <a:t>Trade-Off</a:t>
            </a:r>
            <a:r>
              <a:rPr lang="ko-KR" altLang="en-US" sz="1800" dirty="0"/>
              <a:t>의 발생 원인</a:t>
            </a:r>
            <a:r>
              <a:rPr lang="en-US" sz="1800" dirty="0"/>
              <a:t> </a:t>
            </a:r>
          </a:p>
          <a:p>
            <a:pPr lvl="1"/>
            <a:r>
              <a:rPr lang="ko-KR" altLang="en-US" sz="1600" dirty="0"/>
              <a:t>이미지나 평판의 불일치</a:t>
            </a:r>
            <a:endParaRPr lang="en-US" altLang="ko-KR" sz="1600" dirty="0"/>
          </a:p>
          <a:p>
            <a:pPr lvl="2"/>
            <a:r>
              <a:rPr lang="ko-KR" altLang="en-US" sz="1400" dirty="0"/>
              <a:t>아이보리 비누는 </a:t>
            </a:r>
            <a:r>
              <a:rPr lang="ko-KR" altLang="en-US" sz="1400" dirty="0" err="1"/>
              <a:t>뉴트로지나</a:t>
            </a:r>
            <a:r>
              <a:rPr lang="ko-KR" altLang="en-US" sz="1400" dirty="0"/>
              <a:t> 비누의 평판과 이미지를 얻을 수 없음 </a:t>
            </a:r>
            <a:endParaRPr lang="en-US" altLang="ko-KR" sz="1400" dirty="0"/>
          </a:p>
          <a:p>
            <a:pPr lvl="2"/>
            <a:r>
              <a:rPr lang="ko-KR" altLang="en-US" sz="1400" dirty="0"/>
              <a:t>의료용 수준의 비누 이미지는 수십 억 또는 수백억의 비용 발생 </a:t>
            </a:r>
            <a:r>
              <a:rPr lang="en-US" altLang="ko-KR" sz="1400" dirty="0"/>
              <a:t>(</a:t>
            </a:r>
            <a:r>
              <a:rPr lang="ko-KR" altLang="en-US" sz="1400" dirty="0"/>
              <a:t>모방 불가능</a:t>
            </a:r>
            <a:r>
              <a:rPr lang="en-US" altLang="ko-KR" sz="1400" dirty="0"/>
              <a:t>)</a:t>
            </a:r>
          </a:p>
          <a:p>
            <a:pPr lvl="1"/>
            <a:r>
              <a:rPr lang="ko-KR" altLang="en-US" sz="1600" dirty="0"/>
              <a:t>기업의 맞춤형 활동 세트 자체에서 발생</a:t>
            </a:r>
            <a:endParaRPr lang="en-US" altLang="ko-KR" sz="1600" dirty="0"/>
          </a:p>
          <a:p>
            <a:pPr lvl="2"/>
            <a:r>
              <a:rPr lang="ko-KR" altLang="en-US" sz="1400" dirty="0" err="1"/>
              <a:t>이케아의</a:t>
            </a:r>
            <a:r>
              <a:rPr lang="ko-KR" altLang="en-US" sz="1400" dirty="0"/>
              <a:t> 타겟 고객 이외의 고객들은 불만이 있음</a:t>
            </a:r>
            <a:endParaRPr lang="en-US" altLang="ko-KR" sz="1400" dirty="0"/>
          </a:p>
          <a:p>
            <a:pPr lvl="2"/>
            <a:r>
              <a:rPr lang="ko-KR" altLang="en-US" sz="1400" dirty="0" err="1"/>
              <a:t>이케아의</a:t>
            </a:r>
            <a:r>
              <a:rPr lang="ko-KR" altLang="en-US" sz="1400" dirty="0"/>
              <a:t> 제품</a:t>
            </a:r>
            <a:r>
              <a:rPr lang="en-US" altLang="ko-KR" sz="1400" dirty="0"/>
              <a:t>,</a:t>
            </a:r>
            <a:r>
              <a:rPr lang="ko-KR" altLang="en-US" sz="1400" dirty="0"/>
              <a:t> 장비</a:t>
            </a:r>
            <a:r>
              <a:rPr lang="en-US" altLang="ko-KR" sz="1400" dirty="0"/>
              <a:t>,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직원행동</a:t>
            </a:r>
            <a:r>
              <a:rPr lang="en-US" altLang="ko-KR" sz="1400" dirty="0"/>
              <a:t>,</a:t>
            </a:r>
            <a:r>
              <a:rPr lang="ko-KR" altLang="en-US" sz="1400" dirty="0"/>
              <a:t> 기술</a:t>
            </a:r>
            <a:r>
              <a:rPr lang="en-US" altLang="ko-KR" sz="1400" dirty="0"/>
              <a:t>,</a:t>
            </a:r>
            <a:r>
              <a:rPr lang="ko-KR" altLang="en-US" sz="1400" dirty="0"/>
              <a:t> 관리 시스템은 </a:t>
            </a:r>
            <a:r>
              <a:rPr lang="en-US" altLang="ko-KR" sz="1400" dirty="0"/>
              <a:t>“</a:t>
            </a:r>
            <a:r>
              <a:rPr lang="ko-KR" altLang="en-US" sz="1400" dirty="0"/>
              <a:t>완성품 직접 배달</a:t>
            </a:r>
            <a:r>
              <a:rPr lang="en-US" altLang="ko-KR" sz="1400" dirty="0"/>
              <a:t>”</a:t>
            </a:r>
            <a:r>
              <a:rPr lang="ko-KR" altLang="en-US" sz="1400" dirty="0"/>
              <a:t>을 어렵게 함</a:t>
            </a:r>
            <a:endParaRPr lang="en-US" altLang="ko-KR" sz="1400" dirty="0"/>
          </a:p>
          <a:p>
            <a:pPr lvl="1"/>
            <a:r>
              <a:rPr lang="ko-KR" altLang="en-US" sz="1600" dirty="0"/>
              <a:t>내부 조직력과 통제의 한계</a:t>
            </a:r>
            <a:endParaRPr lang="en-US" altLang="ko-KR" sz="1600" dirty="0"/>
          </a:p>
          <a:p>
            <a:pPr lvl="2"/>
            <a:r>
              <a:rPr lang="ko-KR" altLang="en-US" sz="1400" dirty="0"/>
              <a:t>경영진의 분명한 선택이 조직의 우선 순위를 명확히 함</a:t>
            </a:r>
            <a:endParaRPr lang="en-US" altLang="ko-KR" sz="1400" dirty="0"/>
          </a:p>
          <a:p>
            <a:pPr lvl="2"/>
            <a:r>
              <a:rPr lang="ko-KR" altLang="en-US" sz="1400" dirty="0"/>
              <a:t>모든 고객에게 모든 것을 서비스하는 회사는 큰 혼란이 발생</a:t>
            </a:r>
            <a:endParaRPr lang="en-US" altLang="ko-KR" sz="1400" dirty="0"/>
          </a:p>
          <a:p>
            <a:r>
              <a:rPr lang="ko-KR" altLang="en-US" sz="1800" dirty="0"/>
              <a:t>트레이드 오프는 </a:t>
            </a:r>
            <a:r>
              <a:rPr lang="en-US" altLang="ko-KR" sz="1800" dirty="0"/>
              <a:t>Straddling </a:t>
            </a:r>
            <a:r>
              <a:rPr lang="ko-KR" altLang="en-US" sz="1800" dirty="0"/>
              <a:t>과 </a:t>
            </a:r>
            <a:r>
              <a:rPr lang="en-US" altLang="ko-KR" sz="1800" dirty="0"/>
              <a:t>Repositioning</a:t>
            </a:r>
            <a:r>
              <a:rPr lang="ko-KR" altLang="en-US" sz="1800" dirty="0"/>
              <a:t>을 막는다</a:t>
            </a:r>
            <a:endParaRPr lang="en-KR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BC5C69-2F7F-D443-A2C9-9FD7A4C15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III. A Sustainable Strategic Position Requires Trade-Off</a:t>
            </a:r>
            <a:endParaRPr lang="en-KR" sz="2400" dirty="0"/>
          </a:p>
        </p:txBody>
      </p:sp>
    </p:spTree>
    <p:extLst>
      <p:ext uri="{BB962C8B-B14F-4D97-AF65-F5344CB8AC3E}">
        <p14:creationId xmlns:p14="http://schemas.microsoft.com/office/powerpoint/2010/main" val="3513576177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E68C79-916E-7C4C-B8D2-1659D1CBBF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766" y="953077"/>
            <a:ext cx="8277344" cy="3304887"/>
          </a:xfrm>
        </p:spPr>
        <p:txBody>
          <a:bodyPr/>
          <a:lstStyle/>
          <a:p>
            <a:r>
              <a:rPr lang="ko-KR" altLang="en-US" sz="1800" dirty="0"/>
              <a:t>트레이드오프 사례 </a:t>
            </a:r>
            <a:r>
              <a:rPr lang="en-US" altLang="ko-KR" sz="1800" dirty="0"/>
              <a:t>:</a:t>
            </a:r>
            <a:r>
              <a:rPr lang="ko-KR" altLang="en-US" sz="1800" dirty="0"/>
              <a:t> </a:t>
            </a:r>
            <a:r>
              <a:rPr lang="ko-KR" altLang="en-US" sz="1800" dirty="0" err="1"/>
              <a:t>콘티넨탈</a:t>
            </a:r>
            <a:r>
              <a:rPr lang="ko-KR" altLang="en-US" sz="1800" dirty="0"/>
              <a:t> 라이트</a:t>
            </a:r>
            <a:endParaRPr lang="en-US" altLang="ko-KR" sz="1800" dirty="0"/>
          </a:p>
          <a:p>
            <a:pPr lvl="1"/>
            <a:r>
              <a:rPr lang="ko-KR" altLang="en-US" sz="1600" dirty="0" err="1"/>
              <a:t>콘티넨탈은</a:t>
            </a:r>
            <a:r>
              <a:rPr lang="ko-KR" altLang="en-US" sz="1600" dirty="0"/>
              <a:t> 저가항공 시장 진출을 위해 </a:t>
            </a:r>
            <a:r>
              <a:rPr lang="ko-KR" altLang="en-US" sz="1600" dirty="0" err="1"/>
              <a:t>코니넨탈</a:t>
            </a:r>
            <a:r>
              <a:rPr lang="ko-KR" altLang="en-US" sz="1600" dirty="0"/>
              <a:t> 라이트를 설립</a:t>
            </a:r>
            <a:endParaRPr lang="en-US" altLang="ko-KR" sz="1600" dirty="0"/>
          </a:p>
          <a:p>
            <a:pPr lvl="1"/>
            <a:r>
              <a:rPr lang="ko-KR" altLang="en-US" sz="1600" dirty="0"/>
              <a:t>일부 노선에서 저가와 풀 서비스를 모두 제공</a:t>
            </a:r>
            <a:endParaRPr lang="en-US" altLang="ko-KR" sz="1600" dirty="0"/>
          </a:p>
          <a:p>
            <a:pPr lvl="2"/>
            <a:r>
              <a:rPr lang="ko-KR" altLang="en-US" sz="1400" dirty="0"/>
              <a:t>잦은 출발 지연과 취소</a:t>
            </a:r>
            <a:endParaRPr lang="en-US" altLang="ko-KR" sz="1400" dirty="0"/>
          </a:p>
          <a:p>
            <a:pPr lvl="2"/>
            <a:r>
              <a:rPr lang="ko-KR" altLang="en-US" sz="1400" dirty="0"/>
              <a:t>수화물 이동으로 인한 대기 시간</a:t>
            </a:r>
            <a:endParaRPr lang="en-US" altLang="ko-KR" sz="1400" dirty="0"/>
          </a:p>
          <a:p>
            <a:pPr lvl="2"/>
            <a:r>
              <a:rPr lang="ko-KR" altLang="en-US" sz="1400" dirty="0" err="1"/>
              <a:t>콘티넨탈</a:t>
            </a:r>
            <a:r>
              <a:rPr lang="ko-KR" altLang="en-US" sz="1400" dirty="0"/>
              <a:t> 항공과 </a:t>
            </a:r>
            <a:r>
              <a:rPr lang="ko-KR" altLang="en-US" sz="1400" dirty="0" err="1"/>
              <a:t>콘티넨탈</a:t>
            </a:r>
            <a:r>
              <a:rPr lang="ko-KR" altLang="en-US" sz="1400" dirty="0"/>
              <a:t> 라이트 항공의 여행사 수수료 지불 문제</a:t>
            </a:r>
            <a:endParaRPr lang="en-US" altLang="ko-KR" sz="1400" dirty="0"/>
          </a:p>
          <a:p>
            <a:pPr lvl="2"/>
            <a:r>
              <a:rPr lang="ko-KR" altLang="en-US" sz="1400" dirty="0" err="1"/>
              <a:t>콘티넨탈</a:t>
            </a:r>
            <a:r>
              <a:rPr lang="ko-KR" altLang="en-US" sz="1400" dirty="0"/>
              <a:t> 단골 고객에 대한 프로그램 보상을 낮춤 </a:t>
            </a:r>
            <a:endParaRPr lang="en-US" altLang="ko-KR" sz="1400" dirty="0"/>
          </a:p>
          <a:p>
            <a:pPr lvl="1"/>
            <a:r>
              <a:rPr lang="ko-KR" altLang="en-US" sz="1600" dirty="0"/>
              <a:t>잦은 운항을 위한 활동 세트 부재</a:t>
            </a:r>
            <a:endParaRPr lang="en-US" altLang="ko-KR" sz="1600" dirty="0"/>
          </a:p>
          <a:p>
            <a:pPr lvl="1"/>
            <a:r>
              <a:rPr lang="ko-KR" altLang="en-US" sz="1600" dirty="0"/>
              <a:t>가격 경쟁을 위한 활동 세트 부재</a:t>
            </a:r>
            <a:endParaRPr lang="en-US" altLang="ko-KR" sz="1600" dirty="0"/>
          </a:p>
          <a:p>
            <a:pPr lvl="1"/>
            <a:endParaRPr lang="en-US" sz="1600" dirty="0"/>
          </a:p>
          <a:p>
            <a:pPr marL="292040" lvl="1" indent="0">
              <a:buNone/>
            </a:pPr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BC5C69-2F7F-D443-A2C9-9FD7A4C15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III. A Sustainable Strategic Position Requires Trade-Off</a:t>
            </a:r>
            <a:endParaRPr lang="en-KR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3CA18-03B2-B84B-BE8D-79F5EB67D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367" y="3103418"/>
            <a:ext cx="4352270" cy="142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81205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E3B8AC-A07F-234B-8EB2-644619169D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766" y="1073150"/>
            <a:ext cx="5505834" cy="3830544"/>
          </a:xfrm>
        </p:spPr>
        <p:txBody>
          <a:bodyPr/>
          <a:lstStyle/>
          <a:p>
            <a:r>
              <a:rPr lang="ko-KR" altLang="en-US" sz="1600" dirty="0"/>
              <a:t>생애</a:t>
            </a:r>
            <a:endParaRPr lang="en-US" altLang="ko-KR" sz="1600" dirty="0"/>
          </a:p>
          <a:p>
            <a:pPr lvl="1"/>
            <a:r>
              <a:rPr lang="en-US" altLang="ko-KR" sz="1400" dirty="0"/>
              <a:t>1969</a:t>
            </a:r>
            <a:r>
              <a:rPr lang="ko-KR" altLang="en-US" sz="1400" dirty="0"/>
              <a:t>년 </a:t>
            </a:r>
            <a:r>
              <a:rPr lang="ko-KR" altLang="en-US" sz="1400" dirty="0" err="1"/>
              <a:t>프린스턴대</a:t>
            </a:r>
            <a:r>
              <a:rPr lang="ko-KR" altLang="en-US" sz="1400" dirty="0"/>
              <a:t> 기계공학과</a:t>
            </a:r>
            <a:endParaRPr lang="en-US" altLang="ko-KR" sz="1400" dirty="0"/>
          </a:p>
          <a:p>
            <a:pPr lvl="1"/>
            <a:r>
              <a:rPr lang="en-US" altLang="ko-KR" sz="1400" dirty="0"/>
              <a:t>1971</a:t>
            </a:r>
            <a:r>
              <a:rPr lang="ko-KR" altLang="en-US" sz="1400" dirty="0"/>
              <a:t>년 하버드 경영대학원 </a:t>
            </a:r>
            <a:r>
              <a:rPr lang="en-US" altLang="ko-KR" sz="1400" dirty="0"/>
              <a:t>MBA</a:t>
            </a:r>
          </a:p>
          <a:p>
            <a:pPr lvl="1"/>
            <a:r>
              <a:rPr lang="en-US" sz="1400" dirty="0"/>
              <a:t>1973</a:t>
            </a:r>
            <a:r>
              <a:rPr lang="ko-KR" altLang="en-US" sz="1400" dirty="0"/>
              <a:t>년 하버드 경영대학원 교수 </a:t>
            </a:r>
            <a:r>
              <a:rPr lang="en-US" altLang="ko-KR" sz="1400" dirty="0"/>
              <a:t>(2</a:t>
            </a:r>
            <a:r>
              <a:rPr lang="ko-KR" altLang="en-US" sz="1400" dirty="0"/>
              <a:t>년 후 교수</a:t>
            </a:r>
            <a:r>
              <a:rPr lang="en-US" altLang="ko-KR" sz="1400" dirty="0"/>
              <a:t>)</a:t>
            </a:r>
            <a:endParaRPr lang="en-US" sz="1400" dirty="0"/>
          </a:p>
          <a:p>
            <a:r>
              <a:rPr lang="ko-KR" altLang="en-US" sz="1600" dirty="0"/>
              <a:t>주요 이론</a:t>
            </a:r>
            <a:endParaRPr lang="en-US" altLang="ko-KR" sz="1600" dirty="0"/>
          </a:p>
          <a:p>
            <a:pPr lvl="1"/>
            <a:r>
              <a:rPr lang="en-US" altLang="ko-KR" sz="1400" dirty="0"/>
              <a:t>5</a:t>
            </a:r>
            <a:r>
              <a:rPr lang="ko-KR" altLang="en-US" sz="1400" dirty="0"/>
              <a:t> </a:t>
            </a:r>
            <a:r>
              <a:rPr lang="en-US" altLang="ko-KR" sz="1400" dirty="0"/>
              <a:t>Force</a:t>
            </a:r>
            <a:br>
              <a:rPr lang="en-US" altLang="ko-KR" sz="1400" dirty="0"/>
            </a:br>
            <a:r>
              <a:rPr lang="en-US" altLang="ko-KR" sz="1400" dirty="0"/>
              <a:t>-</a:t>
            </a:r>
            <a:r>
              <a:rPr lang="ko-KR" altLang="en-US" sz="1400" dirty="0"/>
              <a:t> 공급자의 협상력</a:t>
            </a:r>
            <a:r>
              <a:rPr lang="en-US" altLang="ko-KR" sz="1400" dirty="0"/>
              <a:t>,</a:t>
            </a:r>
            <a:r>
              <a:rPr lang="ko-KR" altLang="en-US" sz="1400" dirty="0"/>
              <a:t> 구매자의 협상력</a:t>
            </a:r>
            <a:r>
              <a:rPr lang="en-US" altLang="ko-KR" sz="1400" dirty="0"/>
              <a:t>,</a:t>
            </a:r>
            <a:r>
              <a:rPr lang="ko-KR" altLang="en-US" sz="1400" dirty="0"/>
              <a:t> 신규 진입장벽</a:t>
            </a:r>
            <a:r>
              <a:rPr lang="en-US" altLang="ko-KR" sz="1400" dirty="0"/>
              <a:t>,</a:t>
            </a:r>
            <a:r>
              <a:rPr lang="ko-KR" altLang="en-US" sz="1400" dirty="0"/>
              <a:t> 대체 제품의 위협</a:t>
            </a:r>
            <a:r>
              <a:rPr lang="en-US" altLang="ko-KR" sz="1400" dirty="0"/>
              <a:t>,</a:t>
            </a:r>
            <a:r>
              <a:rPr lang="ko-KR" altLang="en-US" sz="1400" dirty="0"/>
              <a:t> 기존 경쟁자들과의 경쟁</a:t>
            </a:r>
            <a:endParaRPr lang="en-US" altLang="ko-KR" sz="1400" dirty="0"/>
          </a:p>
          <a:p>
            <a:pPr lvl="1"/>
            <a:r>
              <a:rPr lang="en-US" altLang="ko-KR" sz="1400" dirty="0"/>
              <a:t>Value Chain (</a:t>
            </a:r>
            <a:r>
              <a:rPr lang="ko-KR" altLang="en-US" sz="1400" dirty="0"/>
              <a:t>가치 사슬</a:t>
            </a:r>
            <a:r>
              <a:rPr lang="en-US" altLang="ko-KR" sz="1400" dirty="0"/>
              <a:t>)</a:t>
            </a:r>
            <a:br>
              <a:rPr lang="en-US" altLang="ko-KR" sz="1400" dirty="0"/>
            </a:br>
            <a:r>
              <a:rPr lang="en-US" altLang="ko-KR" sz="1400" dirty="0"/>
              <a:t>-</a:t>
            </a:r>
            <a:r>
              <a:rPr lang="ko-KR" altLang="en-US" sz="1400" dirty="0"/>
              <a:t> 기반의 활동들이 서로 사슬처럼 연결되어 가치를 창출</a:t>
            </a:r>
            <a:br>
              <a:rPr lang="en-US" altLang="ko-KR" sz="1400" dirty="0"/>
            </a:br>
            <a:r>
              <a:rPr lang="en-US" altLang="ko-KR" sz="1400" dirty="0"/>
              <a:t>-</a:t>
            </a:r>
            <a:r>
              <a:rPr lang="ko-KR" altLang="en-US" sz="1400" dirty="0"/>
              <a:t> 주유 업무 </a:t>
            </a:r>
            <a:r>
              <a:rPr lang="en-US" altLang="ko-KR" sz="1400" dirty="0"/>
              <a:t>:</a:t>
            </a:r>
            <a:r>
              <a:rPr lang="ko-KR" altLang="en-US" sz="1400" dirty="0"/>
              <a:t> 조달</a:t>
            </a:r>
            <a:r>
              <a:rPr lang="en-US" altLang="ko-KR" sz="1400" dirty="0"/>
              <a:t>,</a:t>
            </a:r>
            <a:r>
              <a:rPr lang="ko-KR" altLang="en-US" sz="1400" dirty="0"/>
              <a:t> 물류</a:t>
            </a:r>
            <a:r>
              <a:rPr lang="en-US" altLang="ko-KR" sz="1400" dirty="0"/>
              <a:t>,</a:t>
            </a:r>
            <a:r>
              <a:rPr lang="ko-KR" altLang="en-US" sz="1400" dirty="0"/>
              <a:t> 생산</a:t>
            </a:r>
            <a:r>
              <a:rPr lang="en-US" altLang="ko-KR" sz="1400" dirty="0"/>
              <a:t>,</a:t>
            </a:r>
            <a:r>
              <a:rPr lang="ko-KR" altLang="en-US" sz="1400" dirty="0"/>
              <a:t> 마케팅</a:t>
            </a:r>
            <a:r>
              <a:rPr lang="en-US" altLang="ko-KR" sz="1400" dirty="0"/>
              <a:t>/</a:t>
            </a:r>
            <a:r>
              <a:rPr lang="ko-KR" altLang="en-US" sz="1400" dirty="0"/>
              <a:t>영업</a:t>
            </a:r>
            <a:r>
              <a:rPr lang="en-US" altLang="ko-KR" sz="1400" dirty="0"/>
              <a:t>,</a:t>
            </a:r>
            <a:r>
              <a:rPr lang="ko-KR" altLang="en-US" sz="1400" dirty="0"/>
              <a:t> 서비스</a:t>
            </a:r>
            <a:br>
              <a:rPr lang="en-US" altLang="ko-KR" sz="1400" dirty="0"/>
            </a:br>
            <a:r>
              <a:rPr lang="en-US" altLang="ko-KR" sz="1400" dirty="0"/>
              <a:t>-</a:t>
            </a:r>
            <a:r>
              <a:rPr lang="ko-KR" altLang="en-US" sz="1400" dirty="0"/>
              <a:t> 지원 업무</a:t>
            </a:r>
            <a:r>
              <a:rPr lang="en-US" altLang="ko-KR" sz="1400" dirty="0"/>
              <a:t>:</a:t>
            </a:r>
            <a:r>
              <a:rPr lang="ko-KR" altLang="en-US" sz="1400" dirty="0"/>
              <a:t> 기반 구조</a:t>
            </a:r>
            <a:r>
              <a:rPr lang="en-US" altLang="ko-KR" sz="1400" dirty="0"/>
              <a:t>,</a:t>
            </a:r>
            <a:r>
              <a:rPr lang="ko-KR" altLang="en-US" sz="1400" dirty="0"/>
              <a:t> 인사관리</a:t>
            </a:r>
            <a:r>
              <a:rPr lang="en-US" altLang="ko-KR" sz="1400" dirty="0"/>
              <a:t>,</a:t>
            </a:r>
            <a:r>
              <a:rPr lang="ko-KR" altLang="en-US" sz="1400" dirty="0"/>
              <a:t> 기술개발</a:t>
            </a:r>
            <a:r>
              <a:rPr lang="en-US" altLang="ko-KR" sz="1400" dirty="0"/>
              <a:t>,</a:t>
            </a:r>
            <a:r>
              <a:rPr lang="ko-KR" altLang="en-US" sz="1400" dirty="0"/>
              <a:t> 구매</a:t>
            </a:r>
            <a:endParaRPr lang="en-US" altLang="ko-KR" sz="1400" dirty="0"/>
          </a:p>
          <a:p>
            <a:pPr lvl="1"/>
            <a:r>
              <a:rPr lang="en-US" altLang="ko-KR" sz="1400" dirty="0"/>
              <a:t>Generic Competitive Strategy (</a:t>
            </a:r>
            <a:r>
              <a:rPr lang="ko-KR" altLang="en-US" sz="1400" dirty="0"/>
              <a:t>본원적 경쟁전략</a:t>
            </a:r>
            <a:r>
              <a:rPr lang="en-US" altLang="ko-KR" sz="1400" dirty="0"/>
              <a:t>)</a:t>
            </a:r>
            <a:br>
              <a:rPr lang="en-US" altLang="ko-KR" sz="1400" dirty="0"/>
            </a:br>
            <a:r>
              <a:rPr lang="en-US" altLang="ko-KR" sz="1400" dirty="0"/>
              <a:t>-</a:t>
            </a:r>
            <a:r>
              <a:rPr lang="ko-KR" altLang="en-US" sz="1400" dirty="0"/>
              <a:t> 특정 </a:t>
            </a:r>
            <a:r>
              <a:rPr lang="ko-KR" altLang="en-US" sz="1400" dirty="0" err="1"/>
              <a:t>산업군</a:t>
            </a:r>
            <a:r>
              <a:rPr lang="ko-KR" altLang="en-US" sz="1400" dirty="0"/>
              <a:t> 내에서 경쟁 우위를 점유하기 위한 방법론</a:t>
            </a:r>
            <a:br>
              <a:rPr lang="en-US" altLang="ko-KR" sz="1400" dirty="0"/>
            </a:br>
            <a:r>
              <a:rPr lang="en-US" altLang="ko-KR" sz="1400" dirty="0"/>
              <a:t>-</a:t>
            </a:r>
            <a:r>
              <a:rPr lang="ko-KR" altLang="en-US" sz="1400" dirty="0"/>
              <a:t> 원가 우위 </a:t>
            </a:r>
            <a:r>
              <a:rPr lang="en-US" altLang="ko-KR" sz="1400" dirty="0"/>
              <a:t>(</a:t>
            </a:r>
            <a:r>
              <a:rPr lang="ko-KR" altLang="en-US" sz="1400" dirty="0"/>
              <a:t>광범위</a:t>
            </a:r>
            <a:r>
              <a:rPr lang="en-US" altLang="ko-KR" sz="1400" dirty="0"/>
              <a:t>),</a:t>
            </a:r>
            <a:r>
              <a:rPr lang="ko-KR" altLang="en-US" sz="1400" dirty="0"/>
              <a:t> 차별화</a:t>
            </a:r>
            <a:r>
              <a:rPr lang="en-US" altLang="ko-KR" sz="1400" dirty="0"/>
              <a:t>(</a:t>
            </a:r>
            <a:r>
              <a:rPr lang="ko-KR" altLang="en-US" sz="1400" dirty="0"/>
              <a:t>광범위</a:t>
            </a:r>
            <a:r>
              <a:rPr lang="en-US" altLang="ko-KR" sz="1400" dirty="0"/>
              <a:t>),</a:t>
            </a:r>
            <a:r>
              <a:rPr lang="ko-KR" altLang="en-US" sz="1400" dirty="0"/>
              <a:t> 집중화 </a:t>
            </a:r>
            <a:r>
              <a:rPr lang="en-US" altLang="ko-KR" sz="1400" dirty="0"/>
              <a:t>(</a:t>
            </a:r>
            <a:r>
              <a:rPr lang="ko-KR" altLang="en-US" sz="1400" dirty="0"/>
              <a:t>좁은 범위</a:t>
            </a:r>
            <a:r>
              <a:rPr lang="en-US" altLang="ko-KR" sz="1400" dirty="0"/>
              <a:t>)</a:t>
            </a:r>
            <a:r>
              <a:rPr lang="ko-KR" altLang="en-US" sz="1400" dirty="0"/>
              <a:t> </a:t>
            </a:r>
            <a:endParaRPr lang="en-KR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64334D-6351-7B4B-B768-848D05B05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마이클포터</a:t>
            </a:r>
            <a:endParaRPr lang="en-K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51956-62AD-284E-B665-9292EB302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592" y="0"/>
            <a:ext cx="34654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5043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E68C79-916E-7C4C-B8D2-1659D1CBBF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766" y="953077"/>
            <a:ext cx="8277344" cy="3304887"/>
          </a:xfrm>
        </p:spPr>
        <p:txBody>
          <a:bodyPr/>
          <a:lstStyle/>
          <a:p>
            <a:r>
              <a:rPr lang="ko-KR" altLang="en-US" sz="1800" dirty="0"/>
              <a:t>비용과 품질 간의 </a:t>
            </a:r>
            <a:r>
              <a:rPr lang="ko-KR" altLang="en-US" sz="1800" dirty="0" err="1"/>
              <a:t>트레이트오프</a:t>
            </a:r>
            <a:r>
              <a:rPr lang="ko-KR" altLang="en-US" sz="1800" dirty="0"/>
              <a:t> </a:t>
            </a:r>
            <a:endParaRPr lang="en-US" altLang="ko-KR" sz="1800" dirty="0"/>
          </a:p>
          <a:p>
            <a:pPr lvl="1"/>
            <a:r>
              <a:rPr lang="ko-KR" altLang="en-US" sz="1600" dirty="0"/>
              <a:t>품질은 무료가 아니다</a:t>
            </a:r>
            <a:endParaRPr lang="en-US" altLang="ko-KR" sz="1600" dirty="0"/>
          </a:p>
          <a:p>
            <a:pPr lvl="1"/>
            <a:r>
              <a:rPr lang="ko-KR" altLang="en-US" sz="1600" dirty="0"/>
              <a:t>생산성 경계에서만 비용과 차별화 개선 가능</a:t>
            </a:r>
            <a:endParaRPr lang="en-KR" sz="1600" dirty="0"/>
          </a:p>
          <a:p>
            <a:r>
              <a:rPr lang="ko-KR" altLang="en-US" sz="1800" dirty="0"/>
              <a:t>트레이드오프 사례 </a:t>
            </a:r>
            <a:r>
              <a:rPr lang="en-US" altLang="ko-KR" sz="1800" dirty="0"/>
              <a:t>:</a:t>
            </a:r>
            <a:r>
              <a:rPr lang="ko-KR" altLang="en-US" sz="1800" dirty="0"/>
              <a:t> </a:t>
            </a:r>
            <a:r>
              <a:rPr lang="ko-KR" altLang="en-US" sz="1800" dirty="0" err="1"/>
              <a:t>혼다</a:t>
            </a:r>
            <a:r>
              <a:rPr lang="ko-KR" altLang="en-US" sz="1800" dirty="0"/>
              <a:t> 모터와 </a:t>
            </a:r>
            <a:r>
              <a:rPr lang="ko-KR" altLang="en-US" sz="1800" dirty="0" err="1"/>
              <a:t>도요타</a:t>
            </a:r>
            <a:r>
              <a:rPr lang="ko-KR" altLang="en-US" sz="1800" dirty="0"/>
              <a:t> 모터 </a:t>
            </a:r>
            <a:endParaRPr lang="en-US" altLang="ko-KR" sz="1800" dirty="0"/>
          </a:p>
          <a:p>
            <a:pPr lvl="1"/>
            <a:r>
              <a:rPr lang="en-US" altLang="ko-KR" sz="1600" dirty="0"/>
              <a:t>1995</a:t>
            </a:r>
            <a:r>
              <a:rPr lang="ko-KR" altLang="en-US" sz="1600" dirty="0"/>
              <a:t>년의 자동차 가격 상승 저항을 해결 방안을 모색 </a:t>
            </a:r>
            <a:endParaRPr lang="en-US" altLang="ko-KR" sz="1600" dirty="0"/>
          </a:p>
          <a:p>
            <a:pPr lvl="2"/>
            <a:r>
              <a:rPr lang="ko-KR" altLang="en-US" sz="1400" dirty="0" err="1"/>
              <a:t>혼다는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시빅의</a:t>
            </a:r>
            <a:r>
              <a:rPr lang="ko-KR" altLang="en-US" sz="1400" dirty="0"/>
              <a:t> 뒤 디스크 브레이크를 저렴한 드럼 브레이크로 교체하고 뒷좌석은 값싼 원단</a:t>
            </a:r>
            <a:endParaRPr lang="en-US" altLang="ko-KR" sz="1400" dirty="0"/>
          </a:p>
          <a:p>
            <a:pPr lvl="2"/>
            <a:r>
              <a:rPr lang="ko-KR" altLang="en-US" sz="1400" dirty="0" err="1"/>
              <a:t>도요타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코롤라는</a:t>
            </a:r>
            <a:r>
              <a:rPr lang="ko-KR" altLang="en-US" sz="1400" dirty="0"/>
              <a:t> </a:t>
            </a:r>
            <a:r>
              <a:rPr lang="ko-KR" altLang="en-US" sz="1400" dirty="0" err="1"/>
              <a:t>도색하지</a:t>
            </a:r>
            <a:r>
              <a:rPr lang="ko-KR" altLang="en-US" sz="1400" dirty="0"/>
              <a:t> 않은 범퍼와 값싼 좌석을 장착</a:t>
            </a:r>
            <a:endParaRPr lang="en-US" altLang="ko-KR" sz="1400" dirty="0"/>
          </a:p>
          <a:p>
            <a:pPr lvl="1"/>
            <a:r>
              <a:rPr lang="ko-KR" altLang="en-US" sz="1600" dirty="0"/>
              <a:t>고객의 강력한 저항에 신차 조기 단종</a:t>
            </a:r>
            <a:endParaRPr lang="en-US" sz="1600" dirty="0"/>
          </a:p>
          <a:p>
            <a:pPr lvl="2"/>
            <a:endParaRPr lang="en-US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BC5C69-2F7F-D443-A2C9-9FD7A4C15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III. A Sustainable Strategic Position Requires Trade-Off</a:t>
            </a:r>
            <a:endParaRPr lang="en-KR" sz="2400" dirty="0"/>
          </a:p>
        </p:txBody>
      </p:sp>
    </p:spTree>
    <p:extLst>
      <p:ext uri="{BB962C8B-B14F-4D97-AF65-F5344CB8AC3E}">
        <p14:creationId xmlns:p14="http://schemas.microsoft.com/office/powerpoint/2010/main" val="2686653555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8F0E62-551E-D943-B867-0E0E315D2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425" y="674182"/>
            <a:ext cx="8487430" cy="3795136"/>
          </a:xfrm>
        </p:spPr>
        <p:txBody>
          <a:bodyPr/>
          <a:lstStyle/>
          <a:p>
            <a:r>
              <a:rPr lang="en-US" altLang="ko-KR" sz="2400" dirty="0"/>
              <a:t>1.</a:t>
            </a:r>
            <a:r>
              <a:rPr lang="ko-KR" altLang="en-US" sz="2400" dirty="0"/>
              <a:t> 전략이란 무엇인가</a:t>
            </a:r>
            <a:r>
              <a:rPr lang="en-US" altLang="ko-KR" sz="2400" dirty="0"/>
              <a:t>?</a:t>
            </a:r>
            <a:br>
              <a:rPr lang="en-US" altLang="ko-KR" sz="2400" dirty="0"/>
            </a:br>
            <a:br>
              <a:rPr lang="en-US" altLang="ko-KR" sz="2400" dirty="0"/>
            </a:br>
            <a:r>
              <a:rPr lang="en-US" altLang="ko-KR" sz="2400" dirty="0"/>
              <a:t>“</a:t>
            </a:r>
            <a:r>
              <a:rPr lang="ko-KR" altLang="en-US" sz="2400" dirty="0"/>
              <a:t>전략은 의도된 활동 세트를 선택하여 고유하고 가치 있는 포지셔닝을 만드는 것이다</a:t>
            </a:r>
            <a:r>
              <a:rPr lang="en-US" altLang="ko-KR" sz="2400" dirty="0"/>
              <a:t>.</a:t>
            </a:r>
            <a:r>
              <a:rPr lang="ko-KR" altLang="en-US" sz="2400" dirty="0"/>
              <a:t> 그리고</a:t>
            </a:r>
            <a:r>
              <a:rPr lang="en-US" altLang="ko-KR" sz="2400" dirty="0"/>
              <a:t>,</a:t>
            </a:r>
            <a:r>
              <a:rPr lang="ko-KR" altLang="en-US" sz="2400" dirty="0"/>
              <a:t> 전략은 트레이드오프를 일으킨다</a:t>
            </a:r>
            <a:r>
              <a:rPr lang="en-US" altLang="ko-KR" sz="2400" dirty="0"/>
              <a:t>”</a:t>
            </a:r>
            <a:br>
              <a:rPr lang="en-US" altLang="ko-KR" sz="2400" dirty="0"/>
            </a:br>
            <a:br>
              <a:rPr lang="en-US" altLang="ko-KR" sz="2400" dirty="0"/>
            </a:br>
            <a:br>
              <a:rPr lang="en-US" altLang="ko-KR" sz="2400" dirty="0"/>
            </a:br>
            <a:r>
              <a:rPr lang="en-US" altLang="ko-KR" sz="2400" dirty="0"/>
              <a:t>2.</a:t>
            </a:r>
            <a:r>
              <a:rPr lang="ko-KR" altLang="en-US" sz="2400" dirty="0"/>
              <a:t> 전략의 본질은 무엇인가</a:t>
            </a:r>
            <a:r>
              <a:rPr lang="en-US" altLang="ko-KR" sz="2400" dirty="0"/>
              <a:t>?</a:t>
            </a:r>
            <a:br>
              <a:rPr lang="en-US" altLang="ko-KR" sz="2400" dirty="0"/>
            </a:br>
            <a:br>
              <a:rPr lang="en-US" altLang="ko-KR" sz="2400" dirty="0"/>
            </a:br>
            <a:r>
              <a:rPr lang="en-US" altLang="ko-KR" sz="2400" dirty="0"/>
              <a:t>“</a:t>
            </a:r>
            <a:r>
              <a:rPr lang="ko-KR" altLang="en-US" sz="2400" dirty="0"/>
              <a:t>무엇을 하지 않을 지를 선택하는 것이다</a:t>
            </a:r>
            <a:r>
              <a:rPr lang="en-US" altLang="ko-KR" sz="2400" dirty="0"/>
              <a:t>”</a:t>
            </a:r>
            <a:endParaRPr lang="en-KR" sz="2400" dirty="0"/>
          </a:p>
        </p:txBody>
      </p:sp>
    </p:spTree>
    <p:extLst>
      <p:ext uri="{BB962C8B-B14F-4D97-AF65-F5344CB8AC3E}">
        <p14:creationId xmlns:p14="http://schemas.microsoft.com/office/powerpoint/2010/main" val="1230460073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0EBFD5-57CA-4F40-A869-D58DAB2F99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838" y="1145346"/>
            <a:ext cx="8277344" cy="2852807"/>
          </a:xfrm>
        </p:spPr>
        <p:txBody>
          <a:bodyPr/>
          <a:lstStyle/>
          <a:p>
            <a:r>
              <a:rPr lang="ko-KR" altLang="en-US" sz="1600" dirty="0"/>
              <a:t>운영 효율성과 전략의 차이</a:t>
            </a:r>
            <a:endParaRPr lang="en-US" altLang="ko-KR" sz="1600" dirty="0"/>
          </a:p>
          <a:p>
            <a:pPr lvl="1"/>
            <a:r>
              <a:rPr lang="ko-KR" altLang="en-US" sz="1400" dirty="0"/>
              <a:t>운영 효율성은 개별활동이나 기능에서 우수한 성과를 달성하는 것</a:t>
            </a:r>
            <a:endParaRPr lang="en-US" altLang="ko-KR" sz="1400" dirty="0"/>
          </a:p>
          <a:p>
            <a:pPr lvl="1"/>
            <a:r>
              <a:rPr lang="ko-KR" altLang="en-US" sz="1400" dirty="0"/>
              <a:t>전략은 활동들을 결합하는 것</a:t>
            </a:r>
            <a:endParaRPr lang="en-US" altLang="ko-KR" sz="1400" dirty="0"/>
          </a:p>
          <a:p>
            <a:r>
              <a:rPr lang="ko-KR" altLang="en-US" sz="1600" dirty="0"/>
              <a:t>사우스웨스트의 신속한 게이트 정비 </a:t>
            </a:r>
            <a:r>
              <a:rPr lang="en-US" altLang="ko-KR" sz="1600" dirty="0"/>
              <a:t>(</a:t>
            </a:r>
            <a:r>
              <a:rPr lang="ko-KR" altLang="en-US" sz="1600" dirty="0"/>
              <a:t>잦은 운항과 높은 이용률</a:t>
            </a:r>
            <a:r>
              <a:rPr lang="en-US" altLang="ko-KR" sz="1600" dirty="0"/>
              <a:t>)</a:t>
            </a:r>
          </a:p>
          <a:p>
            <a:pPr lvl="1"/>
            <a:r>
              <a:rPr lang="ko-KR" altLang="en-US" sz="1400" dirty="0"/>
              <a:t>기내식</a:t>
            </a:r>
            <a:r>
              <a:rPr lang="en-US" altLang="ko-KR" sz="1400" dirty="0"/>
              <a:t>,</a:t>
            </a:r>
            <a:r>
              <a:rPr lang="ko-KR" altLang="en-US" sz="1400" dirty="0"/>
              <a:t> 지정 좌석제</a:t>
            </a:r>
            <a:r>
              <a:rPr lang="en-US" altLang="ko-KR" sz="1400" dirty="0"/>
              <a:t>,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연결편으로</a:t>
            </a:r>
            <a:r>
              <a:rPr lang="ko-KR" altLang="en-US" sz="1400" dirty="0"/>
              <a:t> 수화물 이동 </a:t>
            </a:r>
            <a:r>
              <a:rPr lang="ko-KR" altLang="en-US" sz="1400" dirty="0" err="1"/>
              <a:t>미제공</a:t>
            </a:r>
            <a:endParaRPr lang="en-US" altLang="ko-KR" sz="1400" dirty="0"/>
          </a:p>
          <a:p>
            <a:pPr lvl="1"/>
            <a:r>
              <a:rPr lang="ko-KR" altLang="en-US" sz="1400" dirty="0"/>
              <a:t>항공 노선의 거리와 유형을 엄격히 제한</a:t>
            </a:r>
            <a:endParaRPr lang="en-US" altLang="ko-KR" sz="1400" dirty="0"/>
          </a:p>
          <a:p>
            <a:pPr lvl="1"/>
            <a:r>
              <a:rPr lang="ko-KR" altLang="en-US" sz="1400" dirty="0"/>
              <a:t>보잉 </a:t>
            </a:r>
            <a:r>
              <a:rPr lang="en-US" altLang="ko-KR" sz="1400" dirty="0"/>
              <a:t>737</a:t>
            </a:r>
            <a:r>
              <a:rPr lang="ko-KR" altLang="en-US" sz="1400" dirty="0"/>
              <a:t>로 항공기 표준화</a:t>
            </a:r>
            <a:endParaRPr lang="en-US" altLang="ko-KR" sz="1400" dirty="0"/>
          </a:p>
          <a:p>
            <a:r>
              <a:rPr lang="ko-KR" altLang="en-US" sz="1600" dirty="0" err="1"/>
              <a:t>사우스</a:t>
            </a:r>
            <a:r>
              <a:rPr lang="ko-KR" altLang="en-US" sz="1600" dirty="0"/>
              <a:t> 웨스트의 성공 요인</a:t>
            </a:r>
            <a:endParaRPr lang="en-US" altLang="ko-KR" sz="1600" dirty="0"/>
          </a:p>
          <a:p>
            <a:pPr lvl="1"/>
            <a:r>
              <a:rPr lang="ko-KR" altLang="en-US" sz="1400" dirty="0"/>
              <a:t>개별 활동들을 합친 것이 아니라 전체 시스템</a:t>
            </a:r>
            <a:endParaRPr lang="en-US" altLang="ko-KR" sz="1400" dirty="0"/>
          </a:p>
          <a:p>
            <a:pPr lvl="1"/>
            <a:r>
              <a:rPr lang="ko-KR" altLang="en-US" sz="1400" dirty="0"/>
              <a:t>경쟁 우위는 활동들이 서로 어울려서 각각의 활동들을 강화하는 것 </a:t>
            </a:r>
            <a:br>
              <a:rPr lang="en-US" altLang="ko-KR" sz="1400" dirty="0"/>
            </a:br>
            <a:r>
              <a:rPr lang="en-US" altLang="ko-KR" sz="1400" dirty="0"/>
              <a:t>(</a:t>
            </a:r>
            <a:r>
              <a:rPr lang="ko-KR" altLang="en-US" sz="1400" dirty="0"/>
              <a:t>어떤 활동의 비용은 다른 활동에 의해 자연스럽게 낮아짐</a:t>
            </a:r>
            <a:r>
              <a:rPr lang="en-US" altLang="ko-KR" sz="1400" dirty="0"/>
              <a:t>)</a:t>
            </a:r>
            <a:endParaRPr lang="en-US" sz="1400" dirty="0"/>
          </a:p>
          <a:p>
            <a:pPr lvl="1"/>
            <a:endParaRPr lang="en-KR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7A1BE9-6C4A-BD4E-9C07-24EEBCC3B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IV. Fit Drives Both Competitive Advantage and Sustainability </a:t>
            </a:r>
            <a:endParaRPr lang="en-KR" sz="2400" dirty="0"/>
          </a:p>
        </p:txBody>
      </p:sp>
    </p:spTree>
    <p:extLst>
      <p:ext uri="{BB962C8B-B14F-4D97-AF65-F5344CB8AC3E}">
        <p14:creationId xmlns:p14="http://schemas.microsoft.com/office/powerpoint/2010/main" val="389343397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0EBFD5-57CA-4F40-A869-D58DAB2F99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301" y="1073150"/>
            <a:ext cx="8277344" cy="636380"/>
          </a:xfrm>
        </p:spPr>
        <p:txBody>
          <a:bodyPr/>
          <a:lstStyle/>
          <a:p>
            <a:r>
              <a:rPr lang="en-US" altLang="ko-KR" sz="1600" dirty="0"/>
              <a:t>Type of Fit (</a:t>
            </a:r>
            <a:r>
              <a:rPr lang="ko-KR" altLang="en-US" sz="1600" dirty="0"/>
              <a:t>어울림의 유형</a:t>
            </a:r>
            <a:r>
              <a:rPr lang="en-US" altLang="ko-KR" sz="1600" dirty="0"/>
              <a:t>)</a:t>
            </a:r>
          </a:p>
          <a:p>
            <a:pPr lvl="1"/>
            <a:r>
              <a:rPr lang="ko-KR" altLang="en-US" sz="1400" dirty="0"/>
              <a:t>핵심 역량</a:t>
            </a:r>
            <a:r>
              <a:rPr lang="en-US" altLang="ko-KR" sz="1400" dirty="0"/>
              <a:t>,</a:t>
            </a:r>
            <a:r>
              <a:rPr lang="ko-KR" altLang="en-US" sz="1400" dirty="0"/>
              <a:t> 핵심 자원</a:t>
            </a:r>
            <a:r>
              <a:rPr lang="en-US" altLang="ko-KR" sz="1400" dirty="0"/>
              <a:t>,</a:t>
            </a:r>
            <a:r>
              <a:rPr lang="ko-KR" altLang="en-US" sz="1400" dirty="0"/>
              <a:t> 핵심 성공 요인에 집중할 것이 아니라 회사를 전체적으로 조망</a:t>
            </a:r>
            <a:endParaRPr lang="en-KR" sz="1400" dirty="0"/>
          </a:p>
          <a:p>
            <a:r>
              <a:rPr lang="en-KR" sz="1600" dirty="0"/>
              <a:t>1</a:t>
            </a:r>
            <a:r>
              <a:rPr lang="ko-KR" altLang="en-US" sz="1600" dirty="0"/>
              <a:t>차 어울림 </a:t>
            </a:r>
            <a:r>
              <a:rPr lang="en-US" altLang="ko-KR" sz="1600" dirty="0"/>
              <a:t>:</a:t>
            </a:r>
            <a:r>
              <a:rPr lang="ko-KR" altLang="en-US" sz="1600" dirty="0"/>
              <a:t> 일관성 </a:t>
            </a:r>
            <a:r>
              <a:rPr lang="en-US" altLang="ko-KR" sz="1600" dirty="0"/>
              <a:t>(Simple Consistency between each activity and overall strategy)</a:t>
            </a:r>
          </a:p>
          <a:p>
            <a:pPr lvl="1"/>
            <a:r>
              <a:rPr lang="ko-KR" altLang="en-US" sz="1400" dirty="0"/>
              <a:t>일관성은 고객</a:t>
            </a:r>
            <a:r>
              <a:rPr lang="en-US" altLang="ko-KR" sz="1400" dirty="0"/>
              <a:t>,</a:t>
            </a:r>
            <a:r>
              <a:rPr lang="ko-KR" altLang="en-US" sz="1400" dirty="0"/>
              <a:t> 직원</a:t>
            </a:r>
            <a:r>
              <a:rPr lang="en-US" altLang="ko-KR" sz="1400" dirty="0"/>
              <a:t>,</a:t>
            </a:r>
            <a:r>
              <a:rPr lang="ko-KR" altLang="en-US" sz="1400" dirty="0"/>
              <a:t> 주주에게 명확하게 전략이 전달</a:t>
            </a:r>
            <a:endParaRPr lang="en-US" altLang="ko-KR" sz="1400" dirty="0"/>
          </a:p>
          <a:p>
            <a:pPr lvl="1"/>
            <a:r>
              <a:rPr lang="ko-KR" altLang="en-US" sz="1400" dirty="0"/>
              <a:t>직원들은 의사결정 시마다 일관성을 통해 전략을 실현</a:t>
            </a:r>
            <a:endParaRPr lang="en-US" altLang="ko-KR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7A1BE9-6C4A-BD4E-9C07-24EEBCC3B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IV. Fit Drives Both Competitive Advantage and Sustainability </a:t>
            </a:r>
            <a:endParaRPr lang="en-KR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7E45D-F5BE-9B49-9F6F-DEC15106A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66" y="2676640"/>
            <a:ext cx="3035300" cy="2019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6599BE-445B-6E45-BCB8-A09A621FE8AC}"/>
              </a:ext>
            </a:extLst>
          </p:cNvPr>
          <p:cNvSpPr txBox="1"/>
          <p:nvPr/>
        </p:nvSpPr>
        <p:spPr>
          <a:xfrm>
            <a:off x="3246138" y="2778349"/>
            <a:ext cx="58978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 err="1"/>
              <a:t>뱅가드</a:t>
            </a:r>
            <a:r>
              <a:rPr lang="ko-KR" altLang="en-US" sz="1400" dirty="0"/>
              <a:t> 사례 </a:t>
            </a:r>
            <a:r>
              <a:rPr lang="en-US" altLang="ko-KR" sz="1400" dirty="0"/>
              <a:t>:</a:t>
            </a:r>
            <a:r>
              <a:rPr lang="ko-KR" altLang="en-US" sz="1400" dirty="0"/>
              <a:t> 모든 활동은 저비용 전략에 맞춤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포트폴리오 회전율을 최소화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높은 상여금을 받는 자금 관리자 회피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직접 펀드를 관리 </a:t>
            </a:r>
            <a:r>
              <a:rPr lang="en-US" altLang="ko-KR" sz="1400" dirty="0"/>
              <a:t>(</a:t>
            </a:r>
            <a:r>
              <a:rPr lang="ko-KR" altLang="en-US" sz="1400" dirty="0"/>
              <a:t>중개 수수료 회피</a:t>
            </a:r>
            <a:r>
              <a:rPr lang="en-US" altLang="ko-KR" sz="14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광고 제한 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보너스는 비용 절감과 연동    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2913627733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0EBFD5-57CA-4F40-A869-D58DAB2F99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301" y="1073150"/>
            <a:ext cx="8277344" cy="586685"/>
          </a:xfrm>
        </p:spPr>
        <p:txBody>
          <a:bodyPr/>
          <a:lstStyle/>
          <a:p>
            <a:r>
              <a:rPr lang="en-US" sz="1600" dirty="0"/>
              <a:t>2</a:t>
            </a:r>
            <a:r>
              <a:rPr lang="ko-KR" altLang="en-US" sz="1600" dirty="0"/>
              <a:t>차 어울림 </a:t>
            </a:r>
            <a:r>
              <a:rPr lang="en-US" altLang="ko-KR" sz="1600" dirty="0"/>
              <a:t>:</a:t>
            </a:r>
            <a:r>
              <a:rPr lang="ko-KR" altLang="en-US" sz="1600" dirty="0"/>
              <a:t> 각각의 활동들이 서로를 강화 </a:t>
            </a:r>
            <a:r>
              <a:rPr lang="en-US" altLang="ko-KR" sz="1600" dirty="0"/>
              <a:t>(Activities reinforcement)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7A1BE9-6C4A-BD4E-9C07-24EEBCC3B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IV. Fit Drives Both Competitive Advantage and Sustainability </a:t>
            </a:r>
            <a:endParaRPr lang="en-KR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90020E-E9B2-1441-8757-497EFA05D52E}"/>
              </a:ext>
            </a:extLst>
          </p:cNvPr>
          <p:cNvSpPr txBox="1"/>
          <p:nvPr/>
        </p:nvSpPr>
        <p:spPr>
          <a:xfrm>
            <a:off x="3299791" y="1565499"/>
            <a:ext cx="58978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 err="1"/>
              <a:t>뉴트로지나</a:t>
            </a:r>
            <a:r>
              <a:rPr lang="ko-KR" altLang="en-US" sz="1400" dirty="0"/>
              <a:t> 사례 </a:t>
            </a:r>
            <a:r>
              <a:rPr lang="en-US" altLang="ko-KR" sz="1400" dirty="0"/>
              <a:t>:</a:t>
            </a:r>
            <a:r>
              <a:rPr lang="ko-KR" altLang="en-US" sz="1400" dirty="0"/>
              <a:t> 의료용품 포지셔닝 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고급 호텔 시장에 진출하여 </a:t>
            </a:r>
            <a:r>
              <a:rPr lang="ko-KR" altLang="en-US" sz="1400" dirty="0" err="1"/>
              <a:t>뉴트로지나</a:t>
            </a:r>
            <a:r>
              <a:rPr lang="ko-KR" altLang="en-US" sz="1400" dirty="0"/>
              <a:t> 상표를 사용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투숙객들은 의사나 약국에 문의하거나 구입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의료 및 호텔 마케팅 활동</a:t>
            </a:r>
            <a:endParaRPr lang="en-US" altLang="ko-KR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AD0D5-28EF-A546-BF1A-73E9D080F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75" y="1411297"/>
            <a:ext cx="2732817" cy="11083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3A89DB-7466-EF48-9F39-D2003BCD8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75" y="2519605"/>
            <a:ext cx="2732816" cy="23401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2D51DC-7D72-644B-A883-72E835A6309A}"/>
              </a:ext>
            </a:extLst>
          </p:cNvPr>
          <p:cNvSpPr txBox="1"/>
          <p:nvPr/>
        </p:nvSpPr>
        <p:spPr>
          <a:xfrm>
            <a:off x="3246138" y="2623895"/>
            <a:ext cx="58978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BIC </a:t>
            </a:r>
            <a:r>
              <a:rPr lang="ko-KR" altLang="en-US" sz="1400" dirty="0"/>
              <a:t>사례 </a:t>
            </a:r>
            <a:r>
              <a:rPr lang="en-US" altLang="ko-KR" sz="1400" dirty="0"/>
              <a:t>: </a:t>
            </a:r>
            <a:r>
              <a:rPr lang="ko-KR" altLang="en-US" sz="1400" dirty="0"/>
              <a:t>광범위한 고객 그룹에 제품을 파는 다양성 기반 포지셔닝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대규모 영업 인력 </a:t>
            </a:r>
            <a:r>
              <a:rPr lang="en-US" altLang="ko-KR" sz="1400" dirty="0"/>
              <a:t>(</a:t>
            </a:r>
            <a:r>
              <a:rPr lang="ko-KR" altLang="en-US" sz="1400" dirty="0" err="1"/>
              <a:t>계산대앞</a:t>
            </a:r>
            <a:r>
              <a:rPr lang="ko-KR" altLang="en-US" sz="1400" dirty="0"/>
              <a:t> 제품 진열과 </a:t>
            </a:r>
            <a:r>
              <a:rPr lang="en-US" altLang="ko-KR" sz="1400" dirty="0"/>
              <a:t>POS </a:t>
            </a:r>
            <a:r>
              <a:rPr lang="ko-KR" altLang="en-US" sz="1400" dirty="0"/>
              <a:t>활동</a:t>
            </a:r>
            <a:r>
              <a:rPr lang="en-US" altLang="ko-KR" sz="14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잦은 </a:t>
            </a:r>
            <a:r>
              <a:rPr lang="ko-KR" altLang="en-US" sz="1400" dirty="0" err="1"/>
              <a:t>패키징</a:t>
            </a:r>
            <a:r>
              <a:rPr lang="ko-KR" altLang="en-US" sz="1400" dirty="0"/>
              <a:t> 변경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대형 </a:t>
            </a:r>
            <a:r>
              <a:rPr lang="en-US" altLang="ko-KR" sz="1400" dirty="0"/>
              <a:t>TV </a:t>
            </a:r>
            <a:r>
              <a:rPr lang="ko-KR" altLang="en-US" sz="1400" dirty="0"/>
              <a:t>광고를 통한 마케팅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쉬운 제조 공정을 위한 디자인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저비용으로 구축된 공장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자체 부품 생산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1400" dirty="0"/>
          </a:p>
          <a:p>
            <a:pPr lvl="1"/>
            <a:r>
              <a:rPr lang="en-US" altLang="ko-KR" sz="1400" dirty="0"/>
              <a:t>(</a:t>
            </a:r>
            <a:r>
              <a:rPr lang="ko-KR" altLang="en-US" sz="1400" dirty="0"/>
              <a:t>대규모 영업 인력</a:t>
            </a:r>
            <a:r>
              <a:rPr lang="en-US" altLang="ko-KR" sz="1400" dirty="0"/>
              <a:t>,</a:t>
            </a:r>
            <a:r>
              <a:rPr lang="ko-KR" altLang="en-US" sz="1400" dirty="0"/>
              <a:t> 잦은 </a:t>
            </a:r>
            <a:r>
              <a:rPr lang="ko-KR" altLang="en-US" sz="1400" dirty="0" err="1"/>
              <a:t>패키징</a:t>
            </a:r>
            <a:r>
              <a:rPr lang="ko-KR" altLang="en-US" sz="1400" dirty="0"/>
              <a:t> 변경</a:t>
            </a:r>
            <a:r>
              <a:rPr lang="en-US" altLang="ko-KR" sz="1400" dirty="0"/>
              <a:t>,</a:t>
            </a:r>
            <a:r>
              <a:rPr lang="ko-KR" altLang="en-US" sz="1400" dirty="0"/>
              <a:t> 대형 </a:t>
            </a:r>
            <a:r>
              <a:rPr lang="en-US" altLang="ko-KR" sz="1400" dirty="0"/>
              <a:t>TV </a:t>
            </a:r>
            <a:r>
              <a:rPr lang="ko-KR" altLang="en-US" sz="1400" dirty="0"/>
              <a:t>광고</a:t>
            </a:r>
            <a:r>
              <a:rPr lang="en-US" altLang="ko-KR" sz="1400" dirty="0"/>
              <a:t>,</a:t>
            </a:r>
            <a:r>
              <a:rPr lang="ko-KR" altLang="en-US" sz="1400" dirty="0"/>
              <a:t> </a:t>
            </a:r>
            <a:r>
              <a:rPr lang="en-US" altLang="ko-KR" sz="1400" dirty="0"/>
              <a:t>POS </a:t>
            </a:r>
            <a:r>
              <a:rPr lang="ko-KR" altLang="en-US" sz="1400" dirty="0"/>
              <a:t>활동 들이 충동 구매를 유도</a:t>
            </a:r>
            <a:r>
              <a:rPr lang="en-US" altLang="ko-KR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31084339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0EBFD5-57CA-4F40-A869-D58DAB2F99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301" y="1073150"/>
            <a:ext cx="8277344" cy="825224"/>
          </a:xfrm>
        </p:spPr>
        <p:txBody>
          <a:bodyPr/>
          <a:lstStyle/>
          <a:p>
            <a:r>
              <a:rPr lang="en-US" sz="1600" dirty="0"/>
              <a:t>3</a:t>
            </a:r>
            <a:r>
              <a:rPr lang="ko-KR" altLang="en-US" sz="1600" dirty="0"/>
              <a:t>차 어울림 </a:t>
            </a:r>
            <a:r>
              <a:rPr lang="en-US" altLang="ko-KR" sz="1600" dirty="0"/>
              <a:t>:</a:t>
            </a:r>
            <a:r>
              <a:rPr lang="ko-KR" altLang="en-US" sz="1600" dirty="0"/>
              <a:t> 노력 최적화 </a:t>
            </a:r>
            <a:r>
              <a:rPr lang="en-US" altLang="ko-KR" sz="1600" dirty="0"/>
              <a:t>(Optimization of effort)</a:t>
            </a:r>
          </a:p>
          <a:p>
            <a:pPr lvl="1"/>
            <a:r>
              <a:rPr lang="ko-KR" altLang="en-US" sz="1400" dirty="0"/>
              <a:t>중복된 활동 제거 및 노력의 낭비 최소화가 진행되어 활동 전반의 조화와 정보 교환</a:t>
            </a:r>
            <a:endParaRPr lang="en-KR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7A1BE9-6C4A-BD4E-9C07-24EEBCC3B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IV. Fit Drives Both Competitive Advantage and Sustainability </a:t>
            </a:r>
            <a:endParaRPr lang="en-KR" sz="24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3E5F4F8-8244-2541-B3EC-09C1FDBF0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60" y="1898374"/>
            <a:ext cx="2542379" cy="177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291536-E57F-0C42-AE6E-48BDD5B0614D}"/>
              </a:ext>
            </a:extLst>
          </p:cNvPr>
          <p:cNvSpPr txBox="1"/>
          <p:nvPr/>
        </p:nvSpPr>
        <p:spPr>
          <a:xfrm>
            <a:off x="3385286" y="1993280"/>
            <a:ext cx="58978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GAP </a:t>
            </a:r>
            <a:r>
              <a:rPr lang="ko-KR" altLang="en-US" sz="1400" dirty="0"/>
              <a:t>사례 </a:t>
            </a:r>
            <a:r>
              <a:rPr lang="en-US" altLang="ko-KR" sz="1400" dirty="0"/>
              <a:t>: </a:t>
            </a:r>
            <a:r>
              <a:rPr lang="ko-KR" altLang="en-US" sz="1400" dirty="0"/>
              <a:t>매장 안의 제품 </a:t>
            </a:r>
            <a:r>
              <a:rPr lang="ko-KR" altLang="en-US" sz="1400" dirty="0" err="1"/>
              <a:t>가용도가</a:t>
            </a:r>
            <a:r>
              <a:rPr lang="ko-KR" altLang="en-US" sz="1400" dirty="0"/>
              <a:t> 전략의 핵심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 err="1"/>
              <a:t>교체주기</a:t>
            </a:r>
            <a:r>
              <a:rPr lang="ko-KR" altLang="en-US" sz="1400" dirty="0"/>
              <a:t> </a:t>
            </a:r>
            <a:r>
              <a:rPr lang="en-US" altLang="ko-KR" sz="1400" dirty="0"/>
              <a:t>:</a:t>
            </a:r>
            <a:r>
              <a:rPr lang="ko-KR" altLang="en-US" sz="1400" dirty="0"/>
              <a:t> </a:t>
            </a:r>
            <a:r>
              <a:rPr lang="en-US" altLang="ko-KR" sz="1400" dirty="0"/>
              <a:t>1</a:t>
            </a:r>
            <a:r>
              <a:rPr lang="ko-KR" altLang="en-US" sz="1400" dirty="0"/>
              <a:t>년에 </a:t>
            </a:r>
            <a:r>
              <a:rPr lang="en-US" altLang="ko-KR" sz="1400" dirty="0"/>
              <a:t>7</a:t>
            </a:r>
            <a:r>
              <a:rPr lang="ko-KR" altLang="en-US" sz="1400" dirty="0"/>
              <a:t>회 </a:t>
            </a:r>
            <a:r>
              <a:rPr lang="en-US" altLang="ko-KR" sz="1400" dirty="0"/>
              <a:t>(</a:t>
            </a:r>
            <a:r>
              <a:rPr lang="ko-KR" altLang="en-US" sz="1400" dirty="0"/>
              <a:t>업계 평균 </a:t>
            </a:r>
            <a:r>
              <a:rPr lang="en-US" altLang="ko-KR" sz="1400" dirty="0"/>
              <a:t>3~4</a:t>
            </a:r>
            <a:r>
              <a:rPr lang="ko-KR" altLang="en-US" sz="1400" dirty="0"/>
              <a:t>회</a:t>
            </a:r>
            <a:r>
              <a:rPr lang="en-US" altLang="ko-KR" sz="14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갭의  제품 주기 </a:t>
            </a:r>
            <a:r>
              <a:rPr lang="en-US" altLang="ko-KR" sz="1400" dirty="0"/>
              <a:t>:</a:t>
            </a:r>
            <a:r>
              <a:rPr lang="ko-KR" altLang="en-US" sz="1400" dirty="0"/>
              <a:t> </a:t>
            </a:r>
            <a:r>
              <a:rPr lang="en-US" altLang="ko-KR" sz="1400" dirty="0"/>
              <a:t>6</a:t>
            </a:r>
            <a:r>
              <a:rPr lang="ko-KR" altLang="en-US" sz="1400" dirty="0"/>
              <a:t>주 </a:t>
            </a:r>
            <a:r>
              <a:rPr lang="en-US" altLang="ko-KR" sz="1400" dirty="0"/>
              <a:t>~</a:t>
            </a:r>
            <a:r>
              <a:rPr lang="ko-KR" altLang="en-US" sz="1400" dirty="0"/>
              <a:t> </a:t>
            </a:r>
            <a:r>
              <a:rPr lang="en-US" altLang="ko-KR" sz="1400" dirty="0"/>
              <a:t>8</a:t>
            </a:r>
            <a:r>
              <a:rPr lang="ko-KR" altLang="en-US" sz="1400" dirty="0"/>
              <a:t>주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매장에 최소한의 재고를 유지 </a:t>
            </a:r>
            <a:endParaRPr lang="en-US" altLang="ko-KR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근처 </a:t>
            </a:r>
            <a:r>
              <a:rPr lang="en-US" altLang="ko-KR" sz="1400" dirty="0"/>
              <a:t>3</a:t>
            </a:r>
            <a:r>
              <a:rPr lang="ko-KR" altLang="en-US" sz="1400" dirty="0"/>
              <a:t>개 창고에서 매일 매장으로 제품 </a:t>
            </a:r>
            <a:r>
              <a:rPr lang="ko-KR" altLang="en-US" sz="1400" dirty="0" err="1"/>
              <a:t>재입고</a:t>
            </a:r>
            <a:endParaRPr lang="en-US" altLang="ko-KR" sz="1400" dirty="0"/>
          </a:p>
          <a:p>
            <a:pPr lvl="1"/>
            <a:endParaRPr lang="en-US" altLang="ko-KR" sz="1400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8C3800D-CF69-CD45-9B30-8E8AF9EF0590}"/>
              </a:ext>
            </a:extLst>
          </p:cNvPr>
          <p:cNvSpPr txBox="1">
            <a:spLocks/>
          </p:cNvSpPr>
          <p:nvPr/>
        </p:nvSpPr>
        <p:spPr>
          <a:xfrm>
            <a:off x="505910" y="3767415"/>
            <a:ext cx="8277344" cy="1192211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lang="en-US" sz="20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lang="en-US" sz="18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lang="en-US" sz="16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lang="en-US" sz="14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lang="en-US" sz="12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/>
              <a:t>어울림</a:t>
            </a:r>
            <a:endParaRPr lang="en-US" altLang="ko-KR" sz="1600" dirty="0"/>
          </a:p>
          <a:p>
            <a:pPr lvl="1"/>
            <a:r>
              <a:rPr lang="ko-KR" altLang="en-US" sz="1400" dirty="0"/>
              <a:t>활동들의 어울림은 차별화를 강화하거나 비용을 줄임</a:t>
            </a:r>
            <a:endParaRPr lang="en-US" altLang="ko-KR" sz="1400" dirty="0"/>
          </a:p>
          <a:p>
            <a:pPr lvl="1"/>
            <a:r>
              <a:rPr lang="ko-KR" altLang="en-US" sz="1400" dirty="0"/>
              <a:t>기업의 </a:t>
            </a:r>
            <a:r>
              <a:rPr lang="ko-KR" altLang="en-US" sz="1400" dirty="0" err="1"/>
              <a:t>경쟁우위는</a:t>
            </a:r>
            <a:r>
              <a:rPr lang="ko-KR" altLang="en-US" sz="1400" dirty="0"/>
              <a:t> 개별 활동</a:t>
            </a:r>
            <a:r>
              <a:rPr lang="en-US" altLang="ko-KR" sz="1400" dirty="0"/>
              <a:t>,</a:t>
            </a:r>
            <a:r>
              <a:rPr lang="ko-KR" altLang="en-US" sz="1400" dirty="0"/>
              <a:t> 핵심 기술</a:t>
            </a:r>
            <a:r>
              <a:rPr lang="en-US" altLang="ko-KR" sz="1400" dirty="0"/>
              <a:t>,</a:t>
            </a:r>
            <a:r>
              <a:rPr lang="ko-KR" altLang="en-US" sz="1400" dirty="0"/>
              <a:t> 핵심 역량</a:t>
            </a:r>
            <a:r>
              <a:rPr lang="en-US" altLang="ko-KR" sz="1400" dirty="0"/>
              <a:t>,</a:t>
            </a:r>
            <a:r>
              <a:rPr lang="ko-KR" altLang="en-US" sz="1400" dirty="0"/>
              <a:t> 핵심 자원으로 특정되지 않는다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62901966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987DEA-68C1-C04F-9B90-F9BC2CB97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활동 시스템 지도</a:t>
            </a:r>
            <a:endParaRPr lang="en-K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42BA1-962E-7948-81AC-0233E1DF5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2" y="1186314"/>
            <a:ext cx="4546478" cy="36158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05545F-E325-B048-9382-A9EBC0C9A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573" y="1186315"/>
            <a:ext cx="4555428" cy="361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39697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19DC12-AF89-B84C-AB2B-CD09EB10CD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301" y="1073150"/>
            <a:ext cx="8277344" cy="3442848"/>
          </a:xfrm>
        </p:spPr>
        <p:txBody>
          <a:bodyPr/>
          <a:lstStyle/>
          <a:p>
            <a:r>
              <a:rPr lang="en-US" dirty="0"/>
              <a:t>Fit and Sustainability (</a:t>
            </a:r>
            <a:r>
              <a:rPr lang="ko-KR" altLang="en-US" dirty="0"/>
              <a:t>어울림과 지속 가능성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 err="1"/>
              <a:t>활동들간의</a:t>
            </a:r>
            <a:r>
              <a:rPr lang="ko-KR" altLang="en-US" dirty="0"/>
              <a:t> 어울림은 경쟁업체의 모방을 어렵게 함</a:t>
            </a:r>
            <a:endParaRPr lang="en-US" altLang="ko-KR" dirty="0"/>
          </a:p>
          <a:p>
            <a:pPr lvl="2"/>
            <a:r>
              <a:rPr lang="ko-KR" altLang="en-US" dirty="0"/>
              <a:t>개별 활동을 모방하더라도 상호 맞물린 일련의 활동을 모방할 수 없음</a:t>
            </a:r>
            <a:endParaRPr lang="en-US" altLang="ko-KR" dirty="0"/>
          </a:p>
          <a:p>
            <a:pPr lvl="2"/>
            <a:r>
              <a:rPr lang="en-KR" dirty="0"/>
              <a:t>0.9 * 0.9 = 0.81, 0.9 * 0.9 * 0.9 * 0.9 = 0.66</a:t>
            </a:r>
          </a:p>
          <a:p>
            <a:pPr lvl="2"/>
            <a:r>
              <a:rPr lang="ko-KR" altLang="en-US" dirty="0"/>
              <a:t>양다리를 걸치거나 트레이드오프를 하지 못하지 못하기 때문에 일부만 모방</a:t>
            </a:r>
            <a:endParaRPr lang="en-US" altLang="ko-KR" dirty="0"/>
          </a:p>
          <a:p>
            <a:pPr lvl="2"/>
            <a:r>
              <a:rPr lang="ko-KR" altLang="en-US" dirty="0"/>
              <a:t>한 활동의 개선이나 저하가 다른 활동에 영향 미침 </a:t>
            </a:r>
            <a:br>
              <a:rPr lang="en-US" altLang="ko-KR" dirty="0"/>
            </a:br>
            <a:endParaRPr lang="en-US" altLang="ko-KR" dirty="0"/>
          </a:p>
          <a:p>
            <a:pPr lvl="1"/>
            <a:r>
              <a:rPr lang="ko-KR" altLang="en-US" dirty="0"/>
              <a:t>새로운 전략적 포지션을 찾는 것이 모방보다 선호</a:t>
            </a:r>
            <a:endParaRPr lang="en-US" altLang="ko-KR" dirty="0"/>
          </a:p>
          <a:p>
            <a:pPr lvl="1"/>
            <a:r>
              <a:rPr lang="ko-KR" altLang="en-US" dirty="0"/>
              <a:t>전략적 포지션은 </a:t>
            </a:r>
            <a:r>
              <a:rPr lang="en-US" altLang="ko-KR" dirty="0"/>
              <a:t>10</a:t>
            </a:r>
            <a:r>
              <a:rPr lang="ko-KR" altLang="en-US" dirty="0"/>
              <a:t>년 또는 그 이상의 지평으로 진행</a:t>
            </a:r>
            <a:endParaRPr lang="en-US" altLang="ko-KR" dirty="0"/>
          </a:p>
          <a:p>
            <a:pPr lvl="2"/>
            <a:r>
              <a:rPr lang="ko-KR" altLang="en-US" dirty="0"/>
              <a:t>연속성은 회사의 정체성을 강화</a:t>
            </a:r>
            <a:endParaRPr lang="en-US" altLang="ko-KR" dirty="0"/>
          </a:p>
          <a:p>
            <a:pPr lvl="2"/>
            <a:r>
              <a:rPr lang="ko-KR" altLang="en-US" dirty="0"/>
              <a:t>잦은 변경은 위험회피 활동과 </a:t>
            </a:r>
            <a:r>
              <a:rPr lang="ko-KR" altLang="en-US" dirty="0" err="1"/>
              <a:t>미투</a:t>
            </a:r>
            <a:r>
              <a:rPr lang="ko-KR" altLang="en-US" dirty="0"/>
              <a:t> 전략</a:t>
            </a:r>
            <a:endParaRPr lang="en-US" dirty="0"/>
          </a:p>
          <a:p>
            <a:endParaRPr lang="en-K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FF45B4-C1A5-354D-A9D1-C0C875B31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IV. Fit Drives Both Competitive Advantage and Sustainability </a:t>
            </a:r>
            <a:endParaRPr lang="en-KR" sz="2400" dirty="0"/>
          </a:p>
        </p:txBody>
      </p:sp>
    </p:spTree>
    <p:extLst>
      <p:ext uri="{BB962C8B-B14F-4D97-AF65-F5344CB8AC3E}">
        <p14:creationId xmlns:p14="http://schemas.microsoft.com/office/powerpoint/2010/main" val="3152101820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8F0E62-551E-D943-B867-0E0E315D2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425" y="674182"/>
            <a:ext cx="8487430" cy="3795136"/>
          </a:xfrm>
        </p:spPr>
        <p:txBody>
          <a:bodyPr/>
          <a:lstStyle/>
          <a:p>
            <a:r>
              <a:rPr lang="en-US" altLang="ko-KR" sz="2000" dirty="0"/>
              <a:t>1</a:t>
            </a:r>
            <a:r>
              <a:rPr lang="ko-KR" altLang="en-US" sz="2000" dirty="0"/>
              <a:t>장 </a:t>
            </a:r>
            <a:r>
              <a:rPr lang="en-US" altLang="ko-KR" sz="2000" dirty="0"/>
              <a:t>:</a:t>
            </a:r>
            <a:r>
              <a:rPr lang="ko-KR" altLang="en-US" sz="2000" dirty="0"/>
              <a:t> 운영 효율성은 전략이 아니다</a:t>
            </a:r>
            <a:r>
              <a:rPr lang="en-US" altLang="ko-KR" sz="2000" dirty="0"/>
              <a:t>. </a:t>
            </a:r>
            <a:r>
              <a:rPr lang="ko-KR" altLang="en-US" sz="2000" dirty="0"/>
              <a:t>경</a:t>
            </a:r>
            <a:br>
              <a:rPr lang="en-US" altLang="ko-KR" sz="2000" dirty="0"/>
            </a:br>
            <a:r>
              <a:rPr lang="ko-KR" altLang="en-US" sz="2000" dirty="0"/>
              <a:t>         기업은 경쟁우위를 확보하기 위해 전략이 필요하다</a:t>
            </a:r>
            <a:br>
              <a:rPr lang="en-US" altLang="ko-KR" sz="2000" dirty="0"/>
            </a:br>
            <a:br>
              <a:rPr lang="en-US" altLang="ko-KR" sz="2000" dirty="0"/>
            </a:br>
            <a:r>
              <a:rPr lang="en-US" altLang="ko-KR" sz="2000" dirty="0"/>
              <a:t>2</a:t>
            </a:r>
            <a:r>
              <a:rPr lang="ko-KR" altLang="en-US" sz="2000" dirty="0"/>
              <a:t>장 </a:t>
            </a:r>
            <a:r>
              <a:rPr lang="en-US" altLang="ko-KR" sz="2000" dirty="0"/>
              <a:t>:</a:t>
            </a:r>
            <a:r>
              <a:rPr lang="ko-KR" altLang="en-US" sz="2000" dirty="0"/>
              <a:t> 전략은 고유한 활동들을 선택하는 것이다</a:t>
            </a:r>
            <a:r>
              <a:rPr lang="en-US" altLang="ko-KR" sz="2000" dirty="0"/>
              <a:t>.</a:t>
            </a:r>
            <a:br>
              <a:rPr lang="en-US" altLang="ko-KR" sz="2000" dirty="0"/>
            </a:br>
            <a:br>
              <a:rPr lang="en-US" altLang="ko-KR" sz="2000" dirty="0"/>
            </a:br>
            <a:r>
              <a:rPr lang="en-US" altLang="ko-KR" sz="2000" dirty="0"/>
              <a:t>3</a:t>
            </a:r>
            <a:r>
              <a:rPr lang="ko-KR" altLang="en-US" sz="2000" dirty="0"/>
              <a:t>장 </a:t>
            </a:r>
            <a:r>
              <a:rPr lang="en-US" altLang="ko-KR" sz="2000" dirty="0"/>
              <a:t>:</a:t>
            </a:r>
            <a:r>
              <a:rPr lang="ko-KR" altLang="en-US" sz="2000" dirty="0"/>
              <a:t> 지속 가능한 전략은 트레이드오프를 일으킨다</a:t>
            </a:r>
            <a:r>
              <a:rPr lang="en-US" altLang="ko-KR" sz="2000" dirty="0"/>
              <a:t>.</a:t>
            </a:r>
            <a:br>
              <a:rPr lang="en-US" altLang="ko-KR" sz="2000" dirty="0"/>
            </a:br>
            <a:r>
              <a:rPr lang="ko-KR" altLang="en-US" sz="2000" dirty="0"/>
              <a:t>        무엇을 할지가 아니라 하지 않을 지를 먼저 결정하라</a:t>
            </a:r>
            <a:br>
              <a:rPr lang="en-US" altLang="ko-KR" sz="2000" dirty="0"/>
            </a:br>
            <a:br>
              <a:rPr lang="en-US" altLang="ko-KR" sz="2000" dirty="0"/>
            </a:br>
            <a:r>
              <a:rPr lang="en-US" altLang="ko-KR" sz="2000" dirty="0"/>
              <a:t>4</a:t>
            </a:r>
            <a:r>
              <a:rPr lang="ko-KR" altLang="en-US" sz="2000" dirty="0"/>
              <a:t>장 </a:t>
            </a:r>
            <a:r>
              <a:rPr lang="en-US" altLang="ko-KR" sz="2000" dirty="0"/>
              <a:t>:</a:t>
            </a:r>
            <a:r>
              <a:rPr lang="ko-KR" altLang="en-US" sz="2000" dirty="0"/>
              <a:t> 전략은 활동들 간의 어울림을 통해 일관성</a:t>
            </a:r>
            <a:r>
              <a:rPr lang="en-US" altLang="ko-KR" sz="2000" dirty="0"/>
              <a:t>,</a:t>
            </a:r>
            <a:r>
              <a:rPr lang="ko-KR" altLang="en-US" sz="2000" dirty="0"/>
              <a:t> 상호보완</a:t>
            </a:r>
            <a:r>
              <a:rPr lang="en-US" altLang="ko-KR" sz="2000" dirty="0"/>
              <a:t>,</a:t>
            </a:r>
            <a:r>
              <a:rPr lang="ko-KR" altLang="en-US" sz="2000" dirty="0"/>
              <a:t> </a:t>
            </a:r>
            <a:br>
              <a:rPr lang="en-US" altLang="ko-KR" sz="2000" dirty="0"/>
            </a:br>
            <a:r>
              <a:rPr lang="ko-KR" altLang="en-US" sz="2000" dirty="0"/>
              <a:t>        노력 최적화를 이룬다</a:t>
            </a:r>
            <a:r>
              <a:rPr lang="en-US" altLang="ko-KR" sz="2000" dirty="0"/>
              <a:t>.</a:t>
            </a:r>
            <a:r>
              <a:rPr lang="ko-KR" altLang="en-US" sz="2000" dirty="0"/>
              <a:t> </a:t>
            </a:r>
            <a:br>
              <a:rPr lang="en-US" altLang="ko-KR" sz="2000" dirty="0"/>
            </a:br>
            <a:r>
              <a:rPr lang="ko-KR" altLang="en-US" sz="2000" dirty="0"/>
              <a:t>        개별 활동은 모방할 수 있어도 어울림은 모방할 수 없다 </a:t>
            </a:r>
            <a:br>
              <a:rPr lang="en-US" altLang="ko-KR" sz="2000" dirty="0"/>
            </a:br>
            <a:br>
              <a:rPr lang="en-US" altLang="ko-KR" sz="2000" dirty="0"/>
            </a:br>
            <a:r>
              <a:rPr lang="ko-KR" altLang="en-US" sz="2000" dirty="0"/>
              <a:t>결론</a:t>
            </a:r>
            <a:r>
              <a:rPr lang="en-US" altLang="ko-KR" sz="2000" dirty="0"/>
              <a:t>, </a:t>
            </a:r>
            <a:r>
              <a:rPr lang="ko-KR" altLang="en-US" sz="2000" dirty="0"/>
              <a:t>전략은 의도된 활동들 간에 어울림을 만드는 것이다</a:t>
            </a:r>
            <a:r>
              <a:rPr lang="en-US" altLang="ko-KR" sz="2000" dirty="0"/>
              <a:t>.</a:t>
            </a:r>
            <a:endParaRPr lang="en-KR" sz="2000" dirty="0"/>
          </a:p>
        </p:txBody>
      </p:sp>
    </p:spTree>
    <p:extLst>
      <p:ext uri="{BB962C8B-B14F-4D97-AF65-F5344CB8AC3E}">
        <p14:creationId xmlns:p14="http://schemas.microsoft.com/office/powerpoint/2010/main" val="1512523779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D66F94-AB4D-DB40-B94A-D673B802D3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838" y="987645"/>
            <a:ext cx="8277344" cy="3168210"/>
          </a:xfrm>
        </p:spPr>
        <p:txBody>
          <a:bodyPr/>
          <a:lstStyle/>
          <a:p>
            <a:r>
              <a:rPr lang="en-KR" dirty="0"/>
              <a:t>The Failure to Choose (</a:t>
            </a:r>
            <a:r>
              <a:rPr lang="ko-KR" altLang="en-US" dirty="0"/>
              <a:t>선택의 실패</a:t>
            </a:r>
            <a:r>
              <a:rPr lang="en-US" altLang="ko-KR" dirty="0"/>
              <a:t>)</a:t>
            </a:r>
            <a:r>
              <a:rPr lang="ko-KR" altLang="en-US" dirty="0"/>
              <a:t> 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endParaRPr lang="en-US" altLang="ko-KR" dirty="0"/>
          </a:p>
          <a:p>
            <a:pPr lvl="1"/>
            <a:r>
              <a:rPr lang="ko-KR" altLang="en-US" dirty="0"/>
              <a:t>운영 효율성의 추구</a:t>
            </a:r>
            <a:endParaRPr lang="en-US" altLang="ko-KR" dirty="0"/>
          </a:p>
          <a:p>
            <a:pPr lvl="2"/>
            <a:r>
              <a:rPr lang="ko-KR" altLang="en-US" dirty="0"/>
              <a:t>비효율적인 경쟁업체를 모든 방면에서 이길 수 있음</a:t>
            </a:r>
            <a:r>
              <a:rPr lang="en-US" altLang="ko-KR" dirty="0"/>
              <a:t>.</a:t>
            </a:r>
            <a:r>
              <a:rPr lang="ko-KR" altLang="en-US" dirty="0"/>
              <a:t> 단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ko-KR" altLang="en-US" dirty="0" err="1"/>
              <a:t>초경쟁</a:t>
            </a:r>
            <a:r>
              <a:rPr lang="ko-KR" altLang="en-US" dirty="0"/>
              <a:t> 상황이 아닌 경우</a:t>
            </a:r>
            <a:endParaRPr lang="en-US" altLang="ko-KR" dirty="0"/>
          </a:p>
          <a:p>
            <a:pPr lvl="2"/>
            <a:r>
              <a:rPr lang="ko-KR" altLang="en-US" dirty="0"/>
              <a:t>실행 가능하고 </a:t>
            </a:r>
            <a:r>
              <a:rPr lang="ko-KR" altLang="en-US" dirty="0" err="1"/>
              <a:t>현실적임</a:t>
            </a:r>
            <a:r>
              <a:rPr lang="ko-KR" altLang="en-US" dirty="0"/>
              <a:t> </a:t>
            </a:r>
            <a:r>
              <a:rPr lang="en-US" altLang="ko-KR" dirty="0"/>
              <a:t>(</a:t>
            </a:r>
            <a:r>
              <a:rPr lang="ko-KR" altLang="en-US" dirty="0"/>
              <a:t>측정 가능한 성과 개선이기 때문</a:t>
            </a:r>
            <a:r>
              <a:rPr lang="en-US" altLang="ko-KR" dirty="0"/>
              <a:t>)</a:t>
            </a:r>
          </a:p>
          <a:p>
            <a:pPr lvl="2"/>
            <a:r>
              <a:rPr lang="ko-KR" altLang="en-US" dirty="0"/>
              <a:t>운영 효율성 경쟁에서는 전략의 필요성을 못 느낌</a:t>
            </a:r>
            <a:endParaRPr lang="en-US" altLang="ko-KR" dirty="0"/>
          </a:p>
          <a:p>
            <a:pPr lvl="1"/>
            <a:r>
              <a:rPr lang="ko-KR" altLang="en-US" dirty="0"/>
              <a:t>고객 중심이라는 말의 오해</a:t>
            </a:r>
            <a:endParaRPr lang="en-US" altLang="ko-KR" dirty="0"/>
          </a:p>
          <a:p>
            <a:pPr lvl="2"/>
            <a:r>
              <a:rPr lang="ko-KR" altLang="en-US" dirty="0"/>
              <a:t>모든 고객과 파트너사들을 만족시킨다는 의미로 오해</a:t>
            </a:r>
            <a:endParaRPr lang="en-US" altLang="ko-KR" dirty="0"/>
          </a:p>
          <a:p>
            <a:pPr lvl="1"/>
            <a:r>
              <a:rPr lang="ko-KR" altLang="en-US" dirty="0"/>
              <a:t>조직의 저항</a:t>
            </a:r>
            <a:endParaRPr lang="en-US" altLang="ko-KR" dirty="0"/>
          </a:p>
          <a:p>
            <a:pPr lvl="2"/>
            <a:r>
              <a:rPr lang="ko-KR" altLang="en-US" dirty="0"/>
              <a:t>트레이드오프에 대한 인식 부족 </a:t>
            </a:r>
            <a:br>
              <a:rPr lang="en-US" altLang="ko-KR" dirty="0"/>
            </a:br>
            <a:r>
              <a:rPr lang="en-US" altLang="ko-KR" dirty="0"/>
              <a:t>(</a:t>
            </a:r>
            <a:r>
              <a:rPr lang="ko-KR" altLang="en-US" dirty="0"/>
              <a:t>나쁜 선택에 대한 비난을 피하기 위해 선택하지 않기 </a:t>
            </a:r>
            <a:r>
              <a:rPr lang="en-US" altLang="ko-KR" dirty="0"/>
              <a:t>)</a:t>
            </a:r>
          </a:p>
          <a:p>
            <a:pPr lvl="2"/>
            <a:r>
              <a:rPr lang="ko-KR" altLang="en-US" dirty="0"/>
              <a:t>새로운 경영진들은 종종 비전과 트레이드 오프에 대한 이해 부족으로 조직의 저항을 불러 일으킴</a:t>
            </a:r>
            <a:endParaRPr lang="en-US" altLang="ko-KR" dirty="0"/>
          </a:p>
          <a:p>
            <a:pPr lvl="1"/>
            <a:endParaRPr lang="en-K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B7F991-D950-6145-A860-7520F7798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V. Rediscovering Strategy</a:t>
            </a:r>
            <a:r>
              <a:rPr lang="ko-KR" altLang="en-US" sz="2400" dirty="0"/>
              <a:t> </a:t>
            </a:r>
            <a:r>
              <a:rPr lang="en-US" altLang="ko-KR" sz="2400" dirty="0"/>
              <a:t>:</a:t>
            </a:r>
            <a:r>
              <a:rPr lang="ko-KR" altLang="en-US" sz="2400" dirty="0"/>
              <a:t> 왜 전략을 만들지 못하는 가</a:t>
            </a:r>
            <a:r>
              <a:rPr lang="en-US" sz="2400" dirty="0"/>
              <a:t> </a:t>
            </a:r>
            <a:endParaRPr lang="en-KR" sz="2400" dirty="0"/>
          </a:p>
        </p:txBody>
      </p:sp>
    </p:spTree>
    <p:extLst>
      <p:ext uri="{BB962C8B-B14F-4D97-AF65-F5344CB8AC3E}">
        <p14:creationId xmlns:p14="http://schemas.microsoft.com/office/powerpoint/2010/main" val="265263694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AD0E4C-2A98-2B47-BD6C-892409A79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301" y="1073150"/>
            <a:ext cx="8277344" cy="3442848"/>
          </a:xfrm>
        </p:spPr>
        <p:txBody>
          <a:bodyPr/>
          <a:lstStyle/>
          <a:p>
            <a:pPr marL="571486" indent="-514350">
              <a:buAutoNum type="romanUcPeriod"/>
            </a:pPr>
            <a:r>
              <a:rPr lang="en-US" sz="1800" dirty="0"/>
              <a:t>Operational Effectiveness Is Not Strategy</a:t>
            </a:r>
            <a:br>
              <a:rPr lang="en-US" sz="1800" dirty="0"/>
            </a:br>
            <a:r>
              <a:rPr lang="en-US" sz="1800" dirty="0"/>
              <a:t>(</a:t>
            </a:r>
            <a:r>
              <a:rPr lang="ko-KR" altLang="en-US" sz="1800" dirty="0"/>
              <a:t>운영 효율성은 전략이 아니다</a:t>
            </a:r>
            <a:r>
              <a:rPr lang="en-US" altLang="ko-KR" sz="1800" dirty="0"/>
              <a:t>)</a:t>
            </a:r>
            <a:endParaRPr lang="en-US" sz="1800" dirty="0"/>
          </a:p>
          <a:p>
            <a:pPr marL="571486" indent="-514350">
              <a:buAutoNum type="romanUcPeriod"/>
            </a:pPr>
            <a:r>
              <a:rPr lang="en-US" sz="1800" dirty="0"/>
              <a:t>Strategy Rests On Unique Activities</a:t>
            </a:r>
            <a:br>
              <a:rPr lang="en-US" sz="1800" dirty="0"/>
            </a:br>
            <a:r>
              <a:rPr lang="en-US" sz="1800" dirty="0"/>
              <a:t>(</a:t>
            </a:r>
            <a:r>
              <a:rPr lang="ko-KR" altLang="en-US" sz="1800" dirty="0"/>
              <a:t>전략은 고유한 활동에 기반한다</a:t>
            </a:r>
            <a:r>
              <a:rPr lang="en-US" altLang="ko-KR" sz="1800" dirty="0"/>
              <a:t>)</a:t>
            </a:r>
          </a:p>
          <a:p>
            <a:pPr marL="571486" indent="-514350">
              <a:buAutoNum type="romanUcPeriod"/>
            </a:pPr>
            <a:r>
              <a:rPr lang="en-US" sz="1800" dirty="0"/>
              <a:t>A Sustainable Strategic Position Requires Trade-Off. </a:t>
            </a:r>
            <a:br>
              <a:rPr lang="en-US" sz="1800" dirty="0"/>
            </a:br>
            <a:r>
              <a:rPr lang="en-US" sz="1800" dirty="0"/>
              <a:t>(</a:t>
            </a:r>
            <a:r>
              <a:rPr lang="ko-KR" altLang="en-US" sz="1800" dirty="0"/>
              <a:t>지속 가능한 전략 포지셔닝은 트레이드오프를 요구한다</a:t>
            </a:r>
            <a:r>
              <a:rPr lang="en-US" altLang="ko-KR" sz="1800" dirty="0"/>
              <a:t>)</a:t>
            </a:r>
          </a:p>
          <a:p>
            <a:pPr marL="571486" indent="-514350">
              <a:buAutoNum type="romanUcPeriod"/>
            </a:pPr>
            <a:r>
              <a:rPr lang="en-US" altLang="ko-KR" sz="1800" dirty="0"/>
              <a:t>Fit Drives Both Competitive Advantage and Sustainability</a:t>
            </a:r>
            <a:br>
              <a:rPr lang="en-US" altLang="ko-KR" sz="1800" dirty="0"/>
            </a:br>
            <a:r>
              <a:rPr lang="en-US" altLang="ko-KR" sz="1800" dirty="0"/>
              <a:t>(</a:t>
            </a:r>
            <a:r>
              <a:rPr lang="ko-KR" altLang="en-US" sz="1800" dirty="0"/>
              <a:t>어울림이 경쟁 우위와 지속 가능성을 이끈다</a:t>
            </a:r>
            <a:r>
              <a:rPr lang="en-US" altLang="ko-KR" sz="1800" dirty="0"/>
              <a:t>)</a:t>
            </a:r>
          </a:p>
          <a:p>
            <a:pPr marL="571486" indent="-514350">
              <a:buAutoNum type="romanUcPeriod"/>
            </a:pPr>
            <a:r>
              <a:rPr lang="en-US" altLang="ko-KR" sz="1800" dirty="0"/>
              <a:t>Rediscovering Strategy (</a:t>
            </a:r>
            <a:r>
              <a:rPr lang="ko-KR" altLang="en-US" sz="1800" dirty="0"/>
              <a:t>전략의 재발견</a:t>
            </a:r>
            <a:r>
              <a:rPr lang="en-US" altLang="ko-KR" sz="1800" dirty="0"/>
              <a:t>)</a:t>
            </a:r>
          </a:p>
          <a:p>
            <a:pPr marL="571486" indent="-514350">
              <a:buAutoNum type="romanUcPeriod"/>
            </a:pPr>
            <a:endParaRPr lang="en-KR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62CACF-BF4E-334E-B90D-F7B111BCD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3604820056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D66F94-AB4D-DB40-B94A-D673B802D3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838" y="987645"/>
            <a:ext cx="8277344" cy="1785372"/>
          </a:xfrm>
        </p:spPr>
        <p:txBody>
          <a:bodyPr/>
          <a:lstStyle/>
          <a:p>
            <a:r>
              <a:rPr lang="en-KR" sz="1800" dirty="0"/>
              <a:t>The </a:t>
            </a:r>
            <a:r>
              <a:rPr lang="en-US" sz="1800" dirty="0"/>
              <a:t>Growth Trap </a:t>
            </a:r>
            <a:r>
              <a:rPr lang="en-KR" sz="1800" dirty="0"/>
              <a:t>(</a:t>
            </a:r>
            <a:r>
              <a:rPr lang="ko-KR" altLang="en-US" sz="1800" dirty="0"/>
              <a:t>성장 함정</a:t>
            </a:r>
            <a:r>
              <a:rPr lang="en-US" altLang="ko-KR" sz="1800" dirty="0"/>
              <a:t>)</a:t>
            </a:r>
            <a:r>
              <a:rPr lang="ko-KR" altLang="en-US" sz="1800" dirty="0"/>
              <a:t> </a:t>
            </a:r>
            <a:r>
              <a:rPr lang="en-US" altLang="ko-KR" sz="1800" dirty="0"/>
              <a:t>:</a:t>
            </a:r>
            <a:r>
              <a:rPr lang="ko-KR" altLang="en-US" sz="1800" dirty="0"/>
              <a:t> 매출은 상승하지만 순이익은 하락</a:t>
            </a:r>
            <a:endParaRPr lang="en-US" altLang="ko-KR" sz="1800" dirty="0"/>
          </a:p>
          <a:p>
            <a:pPr lvl="1"/>
            <a:r>
              <a:rPr lang="ko-KR" altLang="en-US" sz="1600" dirty="0"/>
              <a:t>성장 욕구는 </a:t>
            </a:r>
            <a:r>
              <a:rPr lang="ko-KR" altLang="en-US" sz="1600" dirty="0" err="1"/>
              <a:t>전략를</a:t>
            </a:r>
            <a:r>
              <a:rPr lang="ko-KR" altLang="en-US" sz="1600" dirty="0"/>
              <a:t> 세우는 것에 치명적 약점</a:t>
            </a:r>
            <a:endParaRPr lang="en-US" altLang="ko-KR" sz="1600" dirty="0"/>
          </a:p>
          <a:p>
            <a:pPr lvl="2"/>
            <a:r>
              <a:rPr lang="ko-KR" altLang="en-US" sz="1400" dirty="0"/>
              <a:t>특정 고객에 집중하고 다른 고객에게 제공하지 않으므로 매출 증가 제한</a:t>
            </a:r>
            <a:endParaRPr lang="en-US" altLang="ko-KR" sz="1400" dirty="0"/>
          </a:p>
          <a:p>
            <a:pPr lvl="2"/>
            <a:r>
              <a:rPr lang="ko-KR" altLang="en-US" sz="1400" dirty="0"/>
              <a:t>저가 중심의 광범위한 </a:t>
            </a:r>
            <a:r>
              <a:rPr lang="ko-KR" altLang="en-US" sz="1400" dirty="0" err="1"/>
              <a:t>타케팅</a:t>
            </a:r>
            <a:r>
              <a:rPr lang="ko-KR" altLang="en-US" sz="1400" dirty="0"/>
              <a:t> 전략은 기능이나 서비스에 민감한 고객을 잃음</a:t>
            </a:r>
            <a:endParaRPr lang="en-US" altLang="ko-KR" sz="1400" dirty="0"/>
          </a:p>
          <a:p>
            <a:pPr lvl="2"/>
            <a:r>
              <a:rPr lang="ko-KR" altLang="en-US" sz="1400" dirty="0"/>
              <a:t>차별화는 가격에 민감한 고객을 잃음</a:t>
            </a:r>
            <a:endParaRPr lang="en-US" altLang="ko-KR" sz="1400" dirty="0"/>
          </a:p>
          <a:p>
            <a:pPr lvl="1"/>
            <a:r>
              <a:rPr lang="ko-KR" altLang="en-US" sz="1600" dirty="0"/>
              <a:t>한계를 보상하기 위한 조치는 전략적 포지션을 모호하게 함 </a:t>
            </a:r>
            <a:r>
              <a:rPr lang="en-US" altLang="ko-KR" sz="1600" dirty="0"/>
              <a:t>(</a:t>
            </a:r>
            <a:r>
              <a:rPr lang="ko-KR" altLang="en-US" sz="1600" dirty="0"/>
              <a:t>합병 또는 모방</a:t>
            </a:r>
            <a:r>
              <a:rPr lang="en-US" altLang="ko-KR" sz="1600" dirty="0"/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B7F991-D950-6145-A860-7520F7798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V. Rediscovering Strategy </a:t>
            </a:r>
            <a:endParaRPr lang="en-KR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4BDFC-C7BB-D74C-B945-EE4B5AA83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38" y="2773017"/>
            <a:ext cx="2710622" cy="14018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C8D780C-1B7E-7E46-A28D-4720B4CD5EA8}"/>
              </a:ext>
            </a:extLst>
          </p:cNvPr>
          <p:cNvSpPr txBox="1">
            <a:spLocks/>
          </p:cNvSpPr>
          <p:nvPr/>
        </p:nvSpPr>
        <p:spPr>
          <a:xfrm>
            <a:off x="3121776" y="2773017"/>
            <a:ext cx="5661478" cy="1192211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lang="en-US" sz="20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lang="en-US" sz="18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lang="en-US" sz="16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lang="en-US" sz="14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lang="en-US" sz="12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 err="1"/>
              <a:t>메이텍</a:t>
            </a:r>
            <a:r>
              <a:rPr lang="ko-KR" altLang="en-US" sz="1600" dirty="0"/>
              <a:t> 사례 </a:t>
            </a:r>
            <a:r>
              <a:rPr lang="en-US" altLang="ko-KR" sz="1600" dirty="0"/>
              <a:t>:</a:t>
            </a:r>
            <a:r>
              <a:rPr lang="ko-KR" altLang="en-US" sz="1600" dirty="0"/>
              <a:t> 세탁기와 건조기 </a:t>
            </a:r>
            <a:endParaRPr lang="en-US" altLang="ko-KR" sz="1600" dirty="0"/>
          </a:p>
          <a:p>
            <a:pPr lvl="1"/>
            <a:r>
              <a:rPr lang="ko-KR" altLang="en-US" sz="1400" dirty="0"/>
              <a:t>식기세척기</a:t>
            </a:r>
            <a:r>
              <a:rPr lang="en-US" altLang="ko-KR" sz="1400" dirty="0"/>
              <a:t>,</a:t>
            </a:r>
            <a:r>
              <a:rPr lang="ko-KR" altLang="en-US" sz="1400" dirty="0"/>
              <a:t> 냉장고</a:t>
            </a:r>
            <a:r>
              <a:rPr lang="en-US" altLang="ko-KR" sz="1400" dirty="0"/>
              <a:t>,</a:t>
            </a:r>
            <a:r>
              <a:rPr lang="ko-KR" altLang="en-US" sz="1400" dirty="0"/>
              <a:t> 주방 제품으로 지속적 확장</a:t>
            </a:r>
            <a:endParaRPr lang="en-US" altLang="ko-KR" sz="1400" dirty="0"/>
          </a:p>
          <a:p>
            <a:pPr lvl="1"/>
            <a:r>
              <a:rPr lang="ko-KR" altLang="en-US" sz="1400" dirty="0"/>
              <a:t>매출은 </a:t>
            </a:r>
            <a:r>
              <a:rPr lang="en-US" altLang="ko-KR" sz="1400" dirty="0"/>
              <a:t>1985</a:t>
            </a:r>
            <a:r>
              <a:rPr lang="ko-KR" altLang="en-US" sz="1400" dirty="0"/>
              <a:t>년 </a:t>
            </a:r>
            <a:r>
              <a:rPr lang="en-US" altLang="ko-KR" sz="1400" dirty="0"/>
              <a:t>6</a:t>
            </a:r>
            <a:r>
              <a:rPr lang="ko-KR" altLang="en-US" sz="1400" dirty="0"/>
              <a:t>억 </a:t>
            </a:r>
            <a:r>
              <a:rPr lang="en-US" altLang="ko-KR" sz="1400" dirty="0"/>
              <a:t>8400</a:t>
            </a:r>
            <a:r>
              <a:rPr lang="ko-KR" altLang="en-US" sz="1400" dirty="0"/>
              <a:t>만 달러에서 </a:t>
            </a:r>
            <a:r>
              <a:rPr lang="en-US" altLang="ko-KR" sz="1400" dirty="0"/>
              <a:t>1994</a:t>
            </a:r>
            <a:r>
              <a:rPr lang="ko-KR" altLang="en-US" sz="1400" dirty="0"/>
              <a:t>년 </a:t>
            </a:r>
            <a:r>
              <a:rPr lang="en-US" altLang="ko-KR" sz="1400" dirty="0"/>
              <a:t>34</a:t>
            </a:r>
            <a:r>
              <a:rPr lang="ko-KR" altLang="en-US" sz="1400" dirty="0"/>
              <a:t>억 달러로 성장 수익률은 </a:t>
            </a:r>
            <a:r>
              <a:rPr lang="en-US" altLang="ko-KR" sz="1400" dirty="0"/>
              <a:t>1980</a:t>
            </a:r>
            <a:r>
              <a:rPr lang="ko-KR" altLang="en-US" sz="1400" dirty="0"/>
              <a:t>년대에 </a:t>
            </a:r>
            <a:r>
              <a:rPr lang="en-US" altLang="ko-KR" sz="1400" dirty="0"/>
              <a:t>8%</a:t>
            </a:r>
            <a:r>
              <a:rPr lang="ko-KR" altLang="en-US" sz="1400" dirty="0"/>
              <a:t> </a:t>
            </a:r>
            <a:r>
              <a:rPr lang="en-US" altLang="ko-KR" sz="1400" dirty="0"/>
              <a:t>~</a:t>
            </a:r>
            <a:r>
              <a:rPr lang="ko-KR" altLang="en-US" sz="1400" dirty="0"/>
              <a:t> </a:t>
            </a:r>
            <a:r>
              <a:rPr lang="en-US" altLang="ko-KR" sz="1400" dirty="0"/>
              <a:t>12%</a:t>
            </a:r>
            <a:r>
              <a:rPr lang="ko-KR" altLang="en-US" sz="1400" dirty="0"/>
              <a:t>이던 수익률이 </a:t>
            </a:r>
            <a:r>
              <a:rPr lang="en-US" altLang="ko-KR" sz="1400" dirty="0"/>
              <a:t>1989</a:t>
            </a:r>
            <a:r>
              <a:rPr lang="ko-KR" altLang="en-US" sz="1400" dirty="0"/>
              <a:t>년에서 </a:t>
            </a:r>
            <a:r>
              <a:rPr lang="en-US" altLang="ko-KR" sz="1400" dirty="0"/>
              <a:t>1995</a:t>
            </a:r>
            <a:r>
              <a:rPr lang="ko-KR" altLang="en-US" sz="1400" dirty="0"/>
              <a:t>년 사이 평균 </a:t>
            </a:r>
            <a:r>
              <a:rPr lang="en-US" altLang="ko-KR" sz="1400" dirty="0"/>
              <a:t>1% </a:t>
            </a:r>
            <a:r>
              <a:rPr lang="ko-KR" altLang="en-US" sz="1400" dirty="0"/>
              <a:t>미만으로 감소 </a:t>
            </a:r>
            <a:endParaRPr lang="en-US" altLang="ko-KR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8381C3-C5B0-5841-A45C-297383EE2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38" y="4026450"/>
            <a:ext cx="2732817" cy="1108309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8D56DA1-89E7-6843-979C-8E7E43024D40}"/>
              </a:ext>
            </a:extLst>
          </p:cNvPr>
          <p:cNvSpPr txBox="1">
            <a:spLocks/>
          </p:cNvSpPr>
          <p:nvPr/>
        </p:nvSpPr>
        <p:spPr>
          <a:xfrm>
            <a:off x="3087704" y="4058705"/>
            <a:ext cx="5661478" cy="1192211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lang="en-US" sz="20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lang="en-US" sz="18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lang="en-US" sz="16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lang="en-US" sz="14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lang="en-US" sz="12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 err="1"/>
              <a:t>뉴트로지나</a:t>
            </a:r>
            <a:r>
              <a:rPr lang="ko-KR" altLang="en-US" sz="1600" dirty="0"/>
              <a:t> 사례 </a:t>
            </a:r>
            <a:r>
              <a:rPr lang="en-US" altLang="ko-KR" sz="1600" dirty="0"/>
              <a:t>:</a:t>
            </a:r>
            <a:r>
              <a:rPr lang="ko-KR" altLang="en-US" sz="1600" dirty="0"/>
              <a:t> </a:t>
            </a:r>
            <a:endParaRPr lang="en-US" altLang="ko-KR" sz="1600" dirty="0"/>
          </a:p>
          <a:p>
            <a:pPr lvl="1"/>
            <a:r>
              <a:rPr lang="ko-KR" altLang="en-US" sz="1400" dirty="0"/>
              <a:t>눈 화장 제거와 </a:t>
            </a:r>
            <a:r>
              <a:rPr lang="ko-KR" altLang="en-US" sz="1400" dirty="0" err="1"/>
              <a:t>삼푸</a:t>
            </a:r>
            <a:r>
              <a:rPr lang="ko-KR" altLang="en-US" sz="1400" dirty="0"/>
              <a:t> 등으로 제품 확장</a:t>
            </a:r>
            <a:endParaRPr lang="en-US" altLang="ko-KR" sz="1400" dirty="0"/>
          </a:p>
          <a:p>
            <a:pPr lvl="1"/>
            <a:r>
              <a:rPr lang="ko-KR" altLang="en-US" sz="1400" dirty="0"/>
              <a:t>독창적이지 않은 제품들로 인해 가격 프로모션으로 전환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2189615986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D66F94-AB4D-DB40-B94A-D673B802D3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5910" y="987645"/>
            <a:ext cx="8277344" cy="3455146"/>
          </a:xfrm>
        </p:spPr>
        <p:txBody>
          <a:bodyPr/>
          <a:lstStyle/>
          <a:p>
            <a:r>
              <a:rPr lang="en-US" dirty="0"/>
              <a:t>Profitable Growth </a:t>
            </a:r>
            <a:r>
              <a:rPr lang="en-KR" dirty="0"/>
              <a:t>(</a:t>
            </a:r>
            <a:r>
              <a:rPr lang="ko-KR" altLang="en-US" dirty="0"/>
              <a:t>수익성 기반 성장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/>
              <a:t>성장 강요는 전략에 치명적</a:t>
            </a:r>
            <a:endParaRPr lang="en-US" altLang="ko-KR" dirty="0"/>
          </a:p>
          <a:p>
            <a:pPr lvl="1"/>
            <a:r>
              <a:rPr lang="ko-KR" altLang="en-US" dirty="0"/>
              <a:t>성장을 위한 전략 처방전</a:t>
            </a:r>
            <a:endParaRPr lang="en-US" altLang="ko-KR" dirty="0"/>
          </a:p>
          <a:p>
            <a:pPr lvl="2"/>
            <a:r>
              <a:rPr lang="ko-KR" altLang="en-US" dirty="0"/>
              <a:t>포지셔닝을 넓히고 적당히 타협하는 것이 아니라 심화하고 집중하는 것</a:t>
            </a:r>
            <a:endParaRPr lang="en-US" altLang="ko-KR" dirty="0"/>
          </a:p>
          <a:p>
            <a:pPr lvl="2"/>
            <a:r>
              <a:rPr lang="ko-KR" altLang="en-US" dirty="0"/>
              <a:t>기존 활동 시스템에 모방 불가능한 기능을 제공</a:t>
            </a:r>
            <a:endParaRPr lang="en-US" altLang="ko-KR" dirty="0"/>
          </a:p>
          <a:p>
            <a:pPr lvl="2"/>
            <a:r>
              <a:rPr lang="ko-KR" altLang="en-US" dirty="0"/>
              <a:t>상당한 비용이 들도록 하는 전략</a:t>
            </a:r>
            <a:endParaRPr lang="en-US" dirty="0"/>
          </a:p>
          <a:p>
            <a:pPr lvl="1"/>
            <a:r>
              <a:rPr lang="ko-KR" altLang="en-US" dirty="0"/>
              <a:t>사례</a:t>
            </a:r>
            <a:endParaRPr lang="en-US" altLang="ko-KR" dirty="0"/>
          </a:p>
          <a:p>
            <a:pPr lvl="2"/>
            <a:r>
              <a:rPr lang="ko-KR" altLang="en-US" dirty="0" err="1"/>
              <a:t>카마이크는</a:t>
            </a:r>
            <a:r>
              <a:rPr lang="ko-KR" altLang="en-US" dirty="0"/>
              <a:t> 대도시의 극장을 판매하고 소도시의 </a:t>
            </a:r>
            <a:r>
              <a:rPr lang="ko-KR" altLang="en-US" dirty="0" err="1"/>
              <a:t>극장만을</a:t>
            </a:r>
            <a:r>
              <a:rPr lang="ko-KR" altLang="en-US" dirty="0"/>
              <a:t> 유지하여 빠른 성장</a:t>
            </a:r>
            <a:endParaRPr lang="en-US" altLang="ko-KR" dirty="0"/>
          </a:p>
          <a:p>
            <a:pPr lvl="2"/>
            <a:r>
              <a:rPr lang="ko-KR" altLang="en-US" dirty="0" err="1"/>
              <a:t>메이택은</a:t>
            </a:r>
            <a:r>
              <a:rPr lang="ko-KR" altLang="en-US" dirty="0"/>
              <a:t> 비용절감을 위해 여러 프리미엄 브랜드를 위한 자회사 설립</a:t>
            </a:r>
            <a:br>
              <a:rPr lang="en-US" altLang="ko-KR" dirty="0"/>
            </a:br>
            <a:r>
              <a:rPr lang="en-US" altLang="ko-KR" dirty="0"/>
              <a:t>(</a:t>
            </a:r>
            <a:r>
              <a:rPr lang="ko-KR" altLang="en-US" dirty="0"/>
              <a:t>브랜드마다 </a:t>
            </a:r>
            <a:r>
              <a:rPr lang="ko-KR" altLang="en-US" dirty="0" err="1"/>
              <a:t>ㅗ지셔닝과</a:t>
            </a:r>
            <a:r>
              <a:rPr lang="ko-KR" altLang="en-US" dirty="0"/>
              <a:t> 대상 고객이 달라도 차별화를 시도할 수 없음</a:t>
            </a:r>
            <a:r>
              <a:rPr lang="en-US" altLang="ko-KR" dirty="0"/>
              <a:t>)</a:t>
            </a:r>
            <a:endParaRPr lang="en-K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B7F991-D950-6145-A860-7520F7798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V. Rediscovering Strategy </a:t>
            </a:r>
            <a:endParaRPr lang="en-KR" sz="2400" dirty="0"/>
          </a:p>
        </p:txBody>
      </p:sp>
    </p:spTree>
    <p:extLst>
      <p:ext uri="{BB962C8B-B14F-4D97-AF65-F5344CB8AC3E}">
        <p14:creationId xmlns:p14="http://schemas.microsoft.com/office/powerpoint/2010/main" val="3867203298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D66F94-AB4D-DB40-B94A-D673B802D3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838" y="987645"/>
            <a:ext cx="8277344" cy="3814542"/>
          </a:xfrm>
        </p:spPr>
        <p:txBody>
          <a:bodyPr/>
          <a:lstStyle/>
          <a:p>
            <a:r>
              <a:rPr lang="en-KR" sz="1800" dirty="0"/>
              <a:t>The </a:t>
            </a:r>
            <a:r>
              <a:rPr lang="en-US" altLang="ko-KR" sz="1800" dirty="0"/>
              <a:t>Role of Leadership </a:t>
            </a:r>
            <a:r>
              <a:rPr lang="en-KR" sz="1800" dirty="0"/>
              <a:t>(</a:t>
            </a:r>
            <a:r>
              <a:rPr lang="ko-KR" altLang="en-US" sz="1800" dirty="0"/>
              <a:t>리더십의 역할</a:t>
            </a:r>
            <a:r>
              <a:rPr lang="en-US" altLang="ko-KR" sz="1800" dirty="0"/>
              <a:t>)</a:t>
            </a:r>
            <a:r>
              <a:rPr lang="ko-KR" altLang="en-US" sz="1800" dirty="0"/>
              <a:t> </a:t>
            </a:r>
            <a:endParaRPr lang="en-US" altLang="ko-KR" sz="1800" dirty="0"/>
          </a:p>
          <a:p>
            <a:pPr lvl="1"/>
            <a:r>
              <a:rPr lang="ko-KR" altLang="en-US" sz="1600" dirty="0"/>
              <a:t>전략을 구체화하고 선택할 수 있는 강력한 지도자가 필수</a:t>
            </a:r>
            <a:endParaRPr lang="en-US" altLang="ko-KR" sz="1600" dirty="0"/>
          </a:p>
          <a:p>
            <a:pPr lvl="1"/>
            <a:r>
              <a:rPr lang="ko-KR" altLang="en-US" sz="1600" dirty="0"/>
              <a:t>많은 기업에서 리더십은 거래를 성사시키고 운영 효율성을 개선하는 방향으로 퇴화</a:t>
            </a:r>
            <a:endParaRPr lang="en-US" altLang="ko-KR" sz="1600" dirty="0"/>
          </a:p>
          <a:p>
            <a:r>
              <a:rPr lang="en-US" altLang="ko-KR" sz="1800" dirty="0"/>
              <a:t>General Management</a:t>
            </a:r>
            <a:r>
              <a:rPr lang="ko-KR" altLang="en-US" sz="1800" dirty="0"/>
              <a:t>의 핵심은 전략</a:t>
            </a:r>
            <a:endParaRPr lang="en-US" altLang="ko-KR" sz="1800" dirty="0"/>
          </a:p>
          <a:p>
            <a:pPr lvl="1"/>
            <a:r>
              <a:rPr lang="ko-KR" altLang="en-US" sz="1600" dirty="0"/>
              <a:t>기업의 고유한 포지션을 정의</a:t>
            </a:r>
            <a:endParaRPr lang="en-US" altLang="ko-KR" sz="1600" dirty="0"/>
          </a:p>
          <a:p>
            <a:pPr lvl="1"/>
            <a:r>
              <a:rPr lang="ko-KR" altLang="en-US" sz="1600" dirty="0"/>
              <a:t>트레이드오프를 결정</a:t>
            </a:r>
            <a:endParaRPr lang="en-US" altLang="ko-KR" sz="1600" dirty="0"/>
          </a:p>
          <a:p>
            <a:pPr lvl="1"/>
            <a:r>
              <a:rPr lang="ko-KR" altLang="en-US" sz="1600" dirty="0"/>
              <a:t>활동간의 어울림을 구축 </a:t>
            </a:r>
            <a:endParaRPr lang="en-US" altLang="ko-KR" sz="1600" dirty="0"/>
          </a:p>
          <a:p>
            <a:r>
              <a:rPr lang="ko-KR" altLang="en-US" sz="1800" dirty="0"/>
              <a:t>결국은 사람이다</a:t>
            </a:r>
            <a:r>
              <a:rPr lang="en-US" altLang="ko-KR" sz="1800" dirty="0"/>
              <a:t>.</a:t>
            </a:r>
          </a:p>
          <a:p>
            <a:pPr lvl="1"/>
            <a:r>
              <a:rPr lang="ko-KR" altLang="en-US" sz="1600" dirty="0"/>
              <a:t> 수준 낮은 경영자는 전략을 유지하는 관점과 자신감 부족</a:t>
            </a:r>
            <a:endParaRPr lang="en-US" altLang="ko-KR" sz="1600" dirty="0"/>
          </a:p>
          <a:p>
            <a:pPr lvl="1"/>
            <a:r>
              <a:rPr lang="ko-KR" altLang="en-US" sz="1600" dirty="0"/>
              <a:t>전략을 조직원들에게 가르치고 지속적인 압력을 거절하는 것</a:t>
            </a:r>
            <a:endParaRPr lang="en-US" altLang="ko-KR" sz="1600" dirty="0"/>
          </a:p>
          <a:p>
            <a:pPr lvl="1"/>
            <a:r>
              <a:rPr lang="ko-KR" altLang="en-US" sz="1600" dirty="0"/>
              <a:t>전략은 할 일에 대한 선택만큼 하지 않는 일에 대한 선택을 제시</a:t>
            </a:r>
            <a:endParaRPr lang="en-US" altLang="ko-KR" sz="1600" dirty="0"/>
          </a:p>
          <a:p>
            <a:pPr lvl="1"/>
            <a:r>
              <a:rPr lang="ko-KR" altLang="en-US" sz="1600" dirty="0"/>
              <a:t>전략은 지속적인 규범과 의사 소통을 제시 </a:t>
            </a:r>
            <a:r>
              <a:rPr lang="en-US" altLang="ko-KR" sz="1600" dirty="0"/>
              <a:t>(</a:t>
            </a:r>
            <a:r>
              <a:rPr lang="ko-KR" altLang="en-US" sz="1600" dirty="0"/>
              <a:t>직원들은 업무 간의 </a:t>
            </a:r>
            <a:r>
              <a:rPr lang="ko-KR" altLang="en-US" sz="1600" dirty="0" err="1"/>
              <a:t>트레이트오프를</a:t>
            </a:r>
            <a:r>
              <a:rPr lang="ko-KR" altLang="en-US" sz="1600" dirty="0"/>
              <a:t> 결정</a:t>
            </a:r>
            <a:r>
              <a:rPr lang="en-US" altLang="ko-KR" sz="1600" dirty="0"/>
              <a:t>)</a:t>
            </a:r>
            <a:endParaRPr lang="en-KR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B7F991-D950-6145-A860-7520F7798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V. Rediscovering Strategy </a:t>
            </a:r>
            <a:endParaRPr lang="en-KR" sz="2400" dirty="0"/>
          </a:p>
        </p:txBody>
      </p:sp>
    </p:spTree>
    <p:extLst>
      <p:ext uri="{BB962C8B-B14F-4D97-AF65-F5344CB8AC3E}">
        <p14:creationId xmlns:p14="http://schemas.microsoft.com/office/powerpoint/2010/main" val="2171279895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1D015F-F568-4B46-8A3F-C1173711ED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766" y="987645"/>
            <a:ext cx="8277344" cy="3168210"/>
          </a:xfrm>
        </p:spPr>
        <p:txBody>
          <a:bodyPr/>
          <a:lstStyle/>
          <a:p>
            <a:r>
              <a:rPr lang="ko-KR" altLang="en-US" sz="1800" dirty="0"/>
              <a:t>기업은 운영 효율성과 전략을 구분하여 관리 </a:t>
            </a:r>
            <a:endParaRPr lang="en-US" altLang="ko-KR" sz="1800" dirty="0"/>
          </a:p>
          <a:p>
            <a:r>
              <a:rPr lang="ko-KR" altLang="en-US" sz="1800" dirty="0"/>
              <a:t>운영 효율성과 전략</a:t>
            </a:r>
            <a:endParaRPr lang="en-US" altLang="ko-KR" sz="1800" dirty="0"/>
          </a:p>
          <a:p>
            <a:pPr lvl="1"/>
            <a:r>
              <a:rPr lang="ko-KR" altLang="en-US" sz="1600" dirty="0"/>
              <a:t>운영 효율성은 모범 사례를 달성하기 위한 지속적인 개선</a:t>
            </a:r>
            <a:endParaRPr lang="en-US" altLang="ko-KR" sz="1600" dirty="0"/>
          </a:p>
          <a:p>
            <a:pPr lvl="1"/>
            <a:r>
              <a:rPr lang="ko-KR" altLang="en-US" sz="1600" dirty="0"/>
              <a:t>운영 효율성에 대한 실패는 기업을 취약하게 만듦</a:t>
            </a:r>
            <a:endParaRPr lang="en-US" altLang="ko-KR" sz="1600" dirty="0"/>
          </a:p>
          <a:p>
            <a:pPr lvl="1"/>
            <a:r>
              <a:rPr lang="ko-KR" altLang="en-US" sz="1600" dirty="0"/>
              <a:t>기업은 지속적인 개선을 통해 생산성 경계로 이동</a:t>
            </a:r>
            <a:endParaRPr lang="en-US" altLang="ko-KR" sz="1600" dirty="0"/>
          </a:p>
          <a:p>
            <a:r>
              <a:rPr lang="ko-KR" altLang="en-US" sz="1800" dirty="0"/>
              <a:t>전략</a:t>
            </a:r>
            <a:endParaRPr lang="en-US" altLang="ko-KR" sz="1800" dirty="0"/>
          </a:p>
          <a:p>
            <a:pPr lvl="1"/>
            <a:r>
              <a:rPr lang="ko-KR" altLang="en-US" sz="1600" dirty="0"/>
              <a:t>기업의 고유한 포지션을 정의</a:t>
            </a:r>
            <a:endParaRPr lang="en-US" altLang="ko-KR" sz="1600" dirty="0"/>
          </a:p>
          <a:p>
            <a:pPr lvl="1"/>
            <a:r>
              <a:rPr lang="ko-KR" altLang="en-US" sz="1600" dirty="0"/>
              <a:t>트레이드오프를 결정</a:t>
            </a:r>
            <a:endParaRPr lang="en-US" altLang="ko-KR" sz="1600" dirty="0"/>
          </a:p>
          <a:p>
            <a:pPr lvl="1"/>
            <a:r>
              <a:rPr lang="ko-KR" altLang="en-US" sz="1600" dirty="0"/>
              <a:t>활동간의 어울림을 구축 </a:t>
            </a:r>
            <a:endParaRPr lang="en-US" altLang="ko-KR" sz="1600" dirty="0"/>
          </a:p>
          <a:p>
            <a:pPr lvl="1"/>
            <a:r>
              <a:rPr lang="ko-KR" altLang="en-US" sz="1600" dirty="0"/>
              <a:t>전략의 적들은 혼란과 적당한 타협</a:t>
            </a:r>
            <a:endParaRPr lang="en-US" altLang="ko-KR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E37BC7-7CDC-FB4D-828E-6CDEB7F98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V. Rediscovering Strategy </a:t>
            </a:r>
            <a:endParaRPr lang="en-KR" sz="2800" dirty="0"/>
          </a:p>
        </p:txBody>
      </p:sp>
    </p:spTree>
    <p:extLst>
      <p:ext uri="{BB962C8B-B14F-4D97-AF65-F5344CB8AC3E}">
        <p14:creationId xmlns:p14="http://schemas.microsoft.com/office/powerpoint/2010/main" val="2632938131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8F0E62-551E-D943-B867-0E0E315D2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425" y="674182"/>
            <a:ext cx="8487430" cy="3795136"/>
          </a:xfrm>
        </p:spPr>
        <p:txBody>
          <a:bodyPr anchor="ctr"/>
          <a:lstStyle/>
          <a:p>
            <a:pPr algn="ctr"/>
            <a:r>
              <a:rPr lang="ko-KR" altLang="en-US" sz="3200" dirty="0"/>
              <a:t>우리 회사는</a:t>
            </a:r>
            <a:br>
              <a:rPr lang="en-US" altLang="ko-KR" sz="3200" dirty="0"/>
            </a:br>
            <a:r>
              <a:rPr lang="ko-KR" altLang="en-US" sz="3200" dirty="0"/>
              <a:t>모든 고객에게 </a:t>
            </a:r>
            <a:br>
              <a:rPr lang="en-US" altLang="ko-KR" sz="3200" dirty="0"/>
            </a:br>
            <a:r>
              <a:rPr lang="ko-KR" altLang="en-US" sz="3200" dirty="0"/>
              <a:t>모든 제품을 </a:t>
            </a:r>
            <a:br>
              <a:rPr lang="en-US" altLang="ko-KR" sz="3200" dirty="0"/>
            </a:br>
            <a:r>
              <a:rPr lang="ko-KR" altLang="en-US" sz="3200" dirty="0"/>
              <a:t>모든 곳에서 </a:t>
            </a:r>
            <a:br>
              <a:rPr lang="en-US" altLang="ko-KR" sz="3200" dirty="0"/>
            </a:br>
            <a:r>
              <a:rPr lang="ko-KR" altLang="en-US" sz="3200" dirty="0"/>
              <a:t>판다</a:t>
            </a:r>
            <a:endParaRPr lang="en-KR" sz="3200" dirty="0"/>
          </a:p>
        </p:txBody>
      </p:sp>
    </p:spTree>
    <p:extLst>
      <p:ext uri="{BB962C8B-B14F-4D97-AF65-F5344CB8AC3E}">
        <p14:creationId xmlns:p14="http://schemas.microsoft.com/office/powerpoint/2010/main" val="1226457081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42F2C3-6836-AD4A-A643-47D2E494E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260436" cy="2569946"/>
          </a:xfrm>
        </p:spPr>
        <p:txBody>
          <a:bodyPr/>
          <a:lstStyle/>
          <a:p>
            <a:r>
              <a:rPr lang="ko-KR" altLang="en-US" dirty="0"/>
              <a:t>기업 전략을 </a:t>
            </a:r>
            <a:br>
              <a:rPr lang="en-US" altLang="ko-KR" dirty="0"/>
            </a:br>
            <a:r>
              <a:rPr lang="ko-KR" altLang="en-US" dirty="0"/>
              <a:t>자기 계발 전략에 응용한다면 </a:t>
            </a:r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57295179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38FA26-998E-D54D-B003-AC3E0AE3C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BB8A6A-BA65-DD43-B45F-9BB57A51923C}"/>
              </a:ext>
            </a:extLst>
          </p:cNvPr>
          <p:cNvSpPr/>
          <p:nvPr/>
        </p:nvSpPr>
        <p:spPr>
          <a:xfrm>
            <a:off x="3548268" y="0"/>
            <a:ext cx="552615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600" dirty="0"/>
            </a:br>
            <a:r>
              <a:rPr lang="en-US" sz="1600" dirty="0">
                <a:solidFill>
                  <a:srgbClr val="666666"/>
                </a:solidFill>
                <a:latin typeface="Noto Sans Light"/>
              </a:rPr>
              <a:t>My mind is human. My body is manufactured.  </a:t>
            </a:r>
            <a:br>
              <a:rPr lang="en-US" sz="1600" dirty="0"/>
            </a:br>
            <a:r>
              <a:rPr lang="ko-KR" altLang="en-US" sz="1600" dirty="0">
                <a:solidFill>
                  <a:srgbClr val="666666"/>
                </a:solidFill>
                <a:latin typeface="Noto Sans Light"/>
              </a:rPr>
              <a:t>내 영혼은 인간이고</a:t>
            </a:r>
            <a:r>
              <a:rPr lang="en-US" altLang="ko-KR" sz="1600" dirty="0">
                <a:solidFill>
                  <a:srgbClr val="666666"/>
                </a:solidFill>
                <a:latin typeface="Noto Sans Light"/>
              </a:rPr>
              <a:t>, </a:t>
            </a:r>
            <a:r>
              <a:rPr lang="ko-KR" altLang="en-US" sz="1600" dirty="0">
                <a:solidFill>
                  <a:srgbClr val="666666"/>
                </a:solidFill>
                <a:latin typeface="Noto Sans Light"/>
              </a:rPr>
              <a:t>내 신체는 제조되었다</a:t>
            </a:r>
            <a:r>
              <a:rPr lang="en-US" altLang="ko-KR" sz="1600" dirty="0">
                <a:solidFill>
                  <a:srgbClr val="666666"/>
                </a:solidFill>
                <a:latin typeface="Noto Sans Light"/>
              </a:rPr>
              <a:t>.</a:t>
            </a:r>
            <a:br>
              <a:rPr lang="ko-KR" altLang="en-US" sz="1600" dirty="0"/>
            </a:br>
            <a:br>
              <a:rPr lang="ko-KR" altLang="en-US" sz="1600" dirty="0"/>
            </a:br>
            <a:r>
              <a:rPr lang="en-US" sz="1600" dirty="0">
                <a:solidFill>
                  <a:srgbClr val="666666"/>
                </a:solidFill>
                <a:latin typeface="Noto Sans Light"/>
              </a:rPr>
              <a:t>I am the first of my kind, but... I won't be the last.</a:t>
            </a:r>
            <a:br>
              <a:rPr lang="en-US" sz="1600" dirty="0"/>
            </a:br>
            <a:r>
              <a:rPr lang="ko-KR" altLang="en-US" sz="1600" dirty="0">
                <a:solidFill>
                  <a:srgbClr val="666666"/>
                </a:solidFill>
                <a:latin typeface="Noto Sans Light"/>
              </a:rPr>
              <a:t>내가 처음이지만 마지막은 아닐 것이다</a:t>
            </a:r>
            <a:r>
              <a:rPr lang="en-US" altLang="ko-KR" sz="1600" dirty="0">
                <a:solidFill>
                  <a:srgbClr val="666666"/>
                </a:solidFill>
                <a:latin typeface="Noto Sans Light"/>
              </a:rPr>
              <a:t>.</a:t>
            </a:r>
            <a:br>
              <a:rPr lang="ko-KR" altLang="en-US" sz="1600" dirty="0"/>
            </a:br>
            <a:br>
              <a:rPr lang="ko-KR" altLang="en-US" sz="1600" dirty="0"/>
            </a:br>
            <a:r>
              <a:rPr lang="en-US" sz="1600" dirty="0">
                <a:solidFill>
                  <a:srgbClr val="666666"/>
                </a:solidFill>
                <a:latin typeface="Noto Sans Light"/>
              </a:rPr>
              <a:t>We cling to memories as if they define us.</a:t>
            </a:r>
            <a:br>
              <a:rPr lang="en-US" sz="1600" dirty="0"/>
            </a:br>
            <a:r>
              <a:rPr lang="ko-KR" altLang="en-US" sz="1600" dirty="0">
                <a:solidFill>
                  <a:srgbClr val="666666"/>
                </a:solidFill>
                <a:latin typeface="Noto Sans Light"/>
              </a:rPr>
              <a:t>우리를 정의하는 것이 기억인 것처럼 기억에 집착하지만</a:t>
            </a:r>
            <a:r>
              <a:rPr lang="en-US" altLang="ko-KR" sz="1600" dirty="0">
                <a:solidFill>
                  <a:srgbClr val="666666"/>
                </a:solidFill>
                <a:latin typeface="Noto Sans Light"/>
              </a:rPr>
              <a:t>,  </a:t>
            </a:r>
            <a:br>
              <a:rPr lang="ko-KR" altLang="en-US" sz="1600" dirty="0"/>
            </a:br>
            <a:br>
              <a:rPr lang="ko-KR" altLang="en-US" sz="1600" dirty="0"/>
            </a:br>
            <a:r>
              <a:rPr lang="en-US" sz="1600" dirty="0">
                <a:solidFill>
                  <a:srgbClr val="666666"/>
                </a:solidFill>
                <a:latin typeface="Noto Sans Light"/>
              </a:rPr>
              <a:t>But what we do defines us. </a:t>
            </a:r>
            <a:br>
              <a:rPr lang="en-US" sz="1600" dirty="0"/>
            </a:br>
            <a:r>
              <a:rPr lang="ko-KR" altLang="en-US" sz="1600" dirty="0">
                <a:solidFill>
                  <a:srgbClr val="666666"/>
                </a:solidFill>
                <a:latin typeface="Noto Sans Light"/>
              </a:rPr>
              <a:t>우리를 정의하는 것은 우리가 하는 행동이다</a:t>
            </a:r>
            <a:r>
              <a:rPr lang="en-US" altLang="ko-KR" sz="1600" dirty="0">
                <a:solidFill>
                  <a:srgbClr val="666666"/>
                </a:solidFill>
                <a:latin typeface="Noto Sans Light"/>
              </a:rPr>
              <a:t>.  </a:t>
            </a:r>
            <a:br>
              <a:rPr lang="ko-KR" altLang="en-US" sz="1600" dirty="0"/>
            </a:br>
            <a:br>
              <a:rPr lang="ko-KR" altLang="en-US" sz="1600" dirty="0"/>
            </a:br>
            <a:r>
              <a:rPr lang="en-US" sz="1600" dirty="0">
                <a:solidFill>
                  <a:srgbClr val="666666"/>
                </a:solidFill>
                <a:latin typeface="Noto Sans Light"/>
              </a:rPr>
              <a:t>My ghost survived to remind the next of us that humanity is our virtue.</a:t>
            </a:r>
            <a:br>
              <a:rPr lang="en-US" sz="1600" dirty="0"/>
            </a:br>
            <a:r>
              <a:rPr lang="ko-KR" altLang="en-US" sz="1600" dirty="0">
                <a:solidFill>
                  <a:srgbClr val="666666"/>
                </a:solidFill>
                <a:latin typeface="Noto Sans Light"/>
              </a:rPr>
              <a:t>내 영혼은 다음 인류에게 우리의 미덕은 인간성이라는 것을 상기시키려고 살아남았다</a:t>
            </a:r>
            <a:r>
              <a:rPr lang="en-US" altLang="ko-KR" sz="1600" dirty="0">
                <a:solidFill>
                  <a:srgbClr val="666666"/>
                </a:solidFill>
                <a:latin typeface="Noto Sans Light"/>
              </a:rPr>
              <a:t>. </a:t>
            </a:r>
            <a:br>
              <a:rPr lang="ko-KR" altLang="en-US" sz="1600" dirty="0"/>
            </a:br>
            <a:br>
              <a:rPr lang="ko-KR" altLang="en-US" sz="1600" dirty="0"/>
            </a:br>
            <a:r>
              <a:rPr lang="en-US" sz="1600" dirty="0">
                <a:solidFill>
                  <a:srgbClr val="666666"/>
                </a:solidFill>
                <a:latin typeface="Noto Sans Light"/>
              </a:rPr>
              <a:t>I know who I am.. and what I'm here to do.</a:t>
            </a:r>
            <a:br>
              <a:rPr lang="en-US" sz="1600" dirty="0"/>
            </a:br>
            <a:r>
              <a:rPr lang="ko-KR" altLang="en-US" sz="1600" dirty="0">
                <a:solidFill>
                  <a:srgbClr val="666666"/>
                </a:solidFill>
                <a:latin typeface="Noto Sans Light"/>
              </a:rPr>
              <a:t>난 안다 내가 </a:t>
            </a:r>
            <a:r>
              <a:rPr lang="ko-KR" altLang="en-US" sz="1600" dirty="0" err="1">
                <a:solidFill>
                  <a:srgbClr val="666666"/>
                </a:solidFill>
                <a:latin typeface="Noto Sans Light"/>
              </a:rPr>
              <a:t>누군인지</a:t>
            </a:r>
            <a:r>
              <a:rPr lang="ko-KR" altLang="en-US" sz="1600" dirty="0">
                <a:solidFill>
                  <a:srgbClr val="666666"/>
                </a:solidFill>
                <a:latin typeface="Noto Sans Light"/>
              </a:rPr>
              <a:t> 내가 무엇을 하려고 여기 있는 지도</a:t>
            </a:r>
            <a:endParaRPr lang="en-KR" sz="1600" dirty="0"/>
          </a:p>
        </p:txBody>
      </p:sp>
    </p:spTree>
    <p:extLst>
      <p:ext uri="{BB962C8B-B14F-4D97-AF65-F5344CB8AC3E}">
        <p14:creationId xmlns:p14="http://schemas.microsoft.com/office/powerpoint/2010/main" val="1200511249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AA56BF-D9B1-8246-A4A0-6246E7E53F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2841" y="1109248"/>
            <a:ext cx="8277344" cy="3168210"/>
          </a:xfrm>
        </p:spPr>
        <p:txBody>
          <a:bodyPr anchor="ctr"/>
          <a:lstStyle/>
          <a:p>
            <a:pPr marL="57136" indent="0" algn="ctr">
              <a:buNone/>
            </a:pPr>
            <a:r>
              <a:rPr lang="ko-KR" altLang="en-US" dirty="0"/>
              <a:t>우리를 정의하는 것이 기억인 것처럼 기억에 집착하지만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ko-KR" altLang="en-US" dirty="0"/>
              <a:t>우리를 정의하는 것은 우리가 하는 행동이다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dirty="0"/>
              <a:t>We cling to memories as if they define us.</a:t>
            </a:r>
            <a:br>
              <a:rPr lang="en-US" dirty="0"/>
            </a:br>
            <a:r>
              <a:rPr lang="en-US" dirty="0"/>
              <a:t>But what we do defines us.</a:t>
            </a:r>
            <a:br>
              <a:rPr lang="en-US" dirty="0"/>
            </a:br>
            <a:endParaRPr lang="en-US" dirty="0"/>
          </a:p>
          <a:p>
            <a:pPr marL="57136" indent="0" algn="ctr">
              <a:buNone/>
            </a:pPr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2743407170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882944-35CB-2641-BA3F-7756DD450F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766" y="1073150"/>
            <a:ext cx="8277344" cy="3454399"/>
          </a:xfrm>
        </p:spPr>
        <p:txBody>
          <a:bodyPr/>
          <a:lstStyle/>
          <a:p>
            <a:r>
              <a:rPr lang="ko-KR" altLang="en-US" sz="1800" dirty="0"/>
              <a:t>일을 잘하는 것과 자기 계발 전략은 접근법이 달라야 한다</a:t>
            </a:r>
            <a:endParaRPr lang="en-US" altLang="ko-KR" sz="1800" dirty="0"/>
          </a:p>
          <a:p>
            <a:pPr lvl="1"/>
            <a:r>
              <a:rPr lang="ko-KR" altLang="en-US" sz="1600" dirty="0"/>
              <a:t>일을 잘하여 현재의 삶을 영위한다 </a:t>
            </a:r>
            <a:endParaRPr lang="en-US" altLang="ko-KR" sz="1600" dirty="0"/>
          </a:p>
          <a:p>
            <a:pPr lvl="1"/>
            <a:r>
              <a:rPr lang="ko-KR" altLang="en-US" sz="1600" dirty="0"/>
              <a:t>자기 계발 전략을 통해 미래의 삶을 계획한다 </a:t>
            </a:r>
            <a:endParaRPr lang="en-US" altLang="ko-KR" sz="1600" dirty="0"/>
          </a:p>
          <a:p>
            <a:r>
              <a:rPr lang="ko-KR" altLang="en-US" sz="1800" dirty="0"/>
              <a:t>자기 계발 전략 방법</a:t>
            </a:r>
            <a:endParaRPr lang="en-US" altLang="ko-KR" sz="1800" dirty="0"/>
          </a:p>
          <a:p>
            <a:pPr lvl="1"/>
            <a:r>
              <a:rPr lang="ko-KR" altLang="en-US" sz="1600" dirty="0"/>
              <a:t>현재의 활동들을 나열 </a:t>
            </a:r>
            <a:endParaRPr lang="en-US" altLang="ko-KR" sz="1600" dirty="0"/>
          </a:p>
          <a:p>
            <a:pPr lvl="1"/>
            <a:r>
              <a:rPr lang="ko-KR" altLang="en-US" sz="1600" dirty="0"/>
              <a:t>미래의 삶에 대한 목표를 설정 </a:t>
            </a:r>
            <a:r>
              <a:rPr lang="en-US" altLang="ko-KR" sz="1600" dirty="0"/>
              <a:t>(</a:t>
            </a:r>
            <a:r>
              <a:rPr lang="ko-KR" altLang="en-US" sz="1600" dirty="0"/>
              <a:t>고유한 가치</a:t>
            </a:r>
            <a:r>
              <a:rPr lang="en-US" altLang="ko-KR" sz="1600" dirty="0"/>
              <a:t>)</a:t>
            </a:r>
          </a:p>
          <a:p>
            <a:pPr lvl="1"/>
            <a:r>
              <a:rPr lang="ko-KR" altLang="en-US" sz="1600" dirty="0"/>
              <a:t>필요한 능력을 정의하고 방법론 제시 </a:t>
            </a:r>
            <a:r>
              <a:rPr lang="en-US" altLang="ko-KR" sz="1600" dirty="0"/>
              <a:t>(</a:t>
            </a:r>
            <a:r>
              <a:rPr lang="ko-KR" altLang="en-US" sz="1600" dirty="0"/>
              <a:t>고유한 활동</a:t>
            </a:r>
            <a:r>
              <a:rPr lang="en-US" altLang="ko-KR" sz="1600" dirty="0"/>
              <a:t>)</a:t>
            </a:r>
          </a:p>
          <a:p>
            <a:pPr lvl="1"/>
            <a:r>
              <a:rPr lang="ko-KR" altLang="en-US" sz="1600" dirty="0"/>
              <a:t>현재의 활동을 평가하고 새로운 활동을 추가 </a:t>
            </a:r>
            <a:r>
              <a:rPr lang="en-US" altLang="ko-KR" sz="1600" dirty="0"/>
              <a:t>(</a:t>
            </a:r>
            <a:r>
              <a:rPr lang="ko-KR" altLang="en-US" sz="1600" dirty="0"/>
              <a:t>의도된 활동 선택</a:t>
            </a:r>
            <a:r>
              <a:rPr lang="en-US" altLang="ko-KR" sz="1600" dirty="0"/>
              <a:t>)</a:t>
            </a:r>
          </a:p>
          <a:p>
            <a:pPr lvl="1"/>
            <a:r>
              <a:rPr lang="ko-KR" altLang="en-US" sz="1600" dirty="0"/>
              <a:t>선택된 활동들이 지속 가능하도록 트레이드 오프를 고려 </a:t>
            </a:r>
            <a:r>
              <a:rPr lang="en-US" altLang="ko-KR" sz="1600" dirty="0"/>
              <a:t>(</a:t>
            </a:r>
            <a:r>
              <a:rPr lang="ko-KR" altLang="en-US" sz="1600" dirty="0"/>
              <a:t>트레이드 오프</a:t>
            </a:r>
            <a:r>
              <a:rPr lang="en-US" altLang="ko-KR" sz="1600" dirty="0"/>
              <a:t>)</a:t>
            </a:r>
          </a:p>
          <a:p>
            <a:pPr lvl="1"/>
            <a:r>
              <a:rPr lang="ko-KR" altLang="en-US" sz="1600" dirty="0"/>
              <a:t>활동들이 일상생활과 조화를 이루도록 한다 </a:t>
            </a:r>
            <a:r>
              <a:rPr lang="en-US" altLang="ko-KR" sz="1600" dirty="0"/>
              <a:t>(</a:t>
            </a:r>
            <a:r>
              <a:rPr lang="ko-KR" altLang="en-US" sz="1600" dirty="0"/>
              <a:t>트레이드 오프 </a:t>
            </a:r>
            <a:r>
              <a:rPr lang="en-US" altLang="ko-KR" sz="1600" dirty="0"/>
              <a:t>&amp;</a:t>
            </a:r>
            <a:r>
              <a:rPr lang="ko-KR" altLang="en-US" sz="1600" dirty="0"/>
              <a:t> 어울림</a:t>
            </a:r>
            <a:r>
              <a:rPr lang="en-US" altLang="ko-KR" sz="1600" dirty="0"/>
              <a:t>)</a:t>
            </a:r>
          </a:p>
          <a:p>
            <a:pPr lvl="1"/>
            <a:r>
              <a:rPr lang="ko-KR" altLang="en-US" sz="1600" dirty="0" err="1"/>
              <a:t>활동들간의</a:t>
            </a:r>
            <a:r>
              <a:rPr lang="ko-KR" altLang="en-US" sz="1600" dirty="0"/>
              <a:t> 시너지를 통한 새로운 가능성을 발견한다 </a:t>
            </a:r>
            <a:r>
              <a:rPr lang="en-US" altLang="ko-KR" sz="1600" dirty="0"/>
              <a:t>(</a:t>
            </a:r>
            <a:r>
              <a:rPr lang="ko-KR" altLang="en-US" sz="1600" dirty="0"/>
              <a:t>어울림</a:t>
            </a:r>
            <a:r>
              <a:rPr lang="en-US" altLang="ko-KR" sz="1600" dirty="0"/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A06D82-093D-B74B-8E4C-02716FB64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자기 계발 전략 </a:t>
            </a:r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2965981141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86035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3B542B-95E3-7840-BD2A-91E5B0E6E7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5251" y="1347788"/>
            <a:ext cx="4834394" cy="3168210"/>
          </a:xfrm>
        </p:spPr>
        <p:txBody>
          <a:bodyPr/>
          <a:lstStyle/>
          <a:p>
            <a:r>
              <a:rPr lang="ko-KR" altLang="en-US" dirty="0"/>
              <a:t>일본의 대기업의 미국 유명 반도체를 인수하는 과정을 그림</a:t>
            </a:r>
            <a:endParaRPr lang="en-US" altLang="ko-KR" dirty="0"/>
          </a:p>
          <a:p>
            <a:r>
              <a:rPr lang="ko-KR" altLang="en-US" dirty="0"/>
              <a:t>일본의 기술에 대한 두려움</a:t>
            </a:r>
            <a:br>
              <a:rPr lang="en-US" altLang="ko-KR" dirty="0"/>
            </a:br>
            <a:r>
              <a:rPr lang="en-US" altLang="ko-KR" dirty="0"/>
              <a:t>-</a:t>
            </a:r>
            <a:r>
              <a:rPr lang="ko-KR" altLang="en-US" dirty="0"/>
              <a:t> 자동차 및 전자 제품 시장 독식</a:t>
            </a:r>
            <a:endParaRPr lang="en-US" altLang="ko-KR" dirty="0"/>
          </a:p>
          <a:p>
            <a:r>
              <a:rPr lang="en-US" altLang="ko-KR" dirty="0"/>
              <a:t>1985</a:t>
            </a:r>
            <a:r>
              <a:rPr lang="ko-KR" altLang="en-US" dirty="0"/>
              <a:t>년 플라자 합의 후 엔고로 인한 일본의 미국 기업과 부동산 사재기</a:t>
            </a:r>
            <a:br>
              <a:rPr lang="en-US" altLang="ko-KR" dirty="0"/>
            </a:br>
            <a:r>
              <a:rPr lang="en-US" altLang="ko-KR" dirty="0"/>
              <a:t>-</a:t>
            </a:r>
            <a:r>
              <a:rPr lang="ko-KR" altLang="en-US" dirty="0"/>
              <a:t> 소니의 </a:t>
            </a:r>
            <a:r>
              <a:rPr lang="ko-KR" altLang="en-US" dirty="0" err="1"/>
              <a:t>콜롬비아사</a:t>
            </a:r>
            <a:r>
              <a:rPr lang="ko-KR" altLang="en-US" dirty="0"/>
              <a:t> 인수</a:t>
            </a:r>
            <a:br>
              <a:rPr lang="en-US" altLang="ko-KR" dirty="0"/>
            </a:br>
            <a:r>
              <a:rPr lang="en-US" altLang="ko-KR" dirty="0"/>
              <a:t>-</a:t>
            </a:r>
            <a:r>
              <a:rPr lang="ko-KR" altLang="en-US" dirty="0"/>
              <a:t> </a:t>
            </a:r>
            <a:r>
              <a:rPr lang="ko-KR" altLang="en-US" dirty="0" err="1"/>
              <a:t>마쯔시다</a:t>
            </a:r>
            <a:r>
              <a:rPr lang="ko-KR" altLang="en-US" dirty="0"/>
              <a:t> </a:t>
            </a:r>
            <a:r>
              <a:rPr lang="en-US" altLang="ko-KR" dirty="0"/>
              <a:t>MCA</a:t>
            </a:r>
            <a:r>
              <a:rPr lang="ko-KR" altLang="en-US" dirty="0"/>
              <a:t> 인수</a:t>
            </a:r>
            <a:r>
              <a:rPr lang="en-US" altLang="ko-KR" dirty="0"/>
              <a:t> </a:t>
            </a:r>
          </a:p>
          <a:p>
            <a:r>
              <a:rPr lang="ko-KR" altLang="en-US" dirty="0"/>
              <a:t>제 </a:t>
            </a:r>
            <a:r>
              <a:rPr lang="en-US" altLang="ko-KR" dirty="0"/>
              <a:t>2</a:t>
            </a:r>
            <a:r>
              <a:rPr lang="ko-KR" altLang="en-US" dirty="0"/>
              <a:t>의 진주만 공습</a:t>
            </a:r>
            <a:endParaRPr lang="en-K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1F676F-7EC9-4D40-A293-6569B444D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RISING SUN</a:t>
            </a:r>
            <a:r>
              <a:rPr lang="ko-KR" altLang="en-US" dirty="0"/>
              <a:t> </a:t>
            </a:r>
            <a:r>
              <a:rPr lang="en-US" altLang="ko-KR" dirty="0"/>
              <a:t>(1993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endParaRPr lang="en-K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9B19A4-F4DE-1047-B4D4-D9F036896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66" y="1118607"/>
            <a:ext cx="3333750" cy="402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66912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1E955D0C-4D1B-514C-BA28-F33A86A8A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67" r="-1" b="3460"/>
          <a:stretch/>
        </p:blipFill>
        <p:spPr>
          <a:xfrm rot="10800000">
            <a:off x="20" y="10"/>
            <a:ext cx="9147328" cy="5143490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5C9A362-B019-AD44-BBD8-213B34ADE3AC}"/>
              </a:ext>
            </a:extLst>
          </p:cNvPr>
          <p:cNvSpPr/>
          <p:nvPr/>
        </p:nvSpPr>
        <p:spPr>
          <a:xfrm rot="1230245">
            <a:off x="1074166" y="2112420"/>
            <a:ext cx="1344788" cy="231129"/>
          </a:xfrm>
          <a:prstGeom prst="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457ED3-E7E4-354B-9F22-D2467C05C729}"/>
              </a:ext>
            </a:extLst>
          </p:cNvPr>
          <p:cNvSpPr/>
          <p:nvPr/>
        </p:nvSpPr>
        <p:spPr>
          <a:xfrm>
            <a:off x="6217920" y="2870660"/>
            <a:ext cx="565265" cy="138547"/>
          </a:xfrm>
          <a:prstGeom prst="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D180B6-F499-7A4E-8A83-8BA08993BA90}"/>
              </a:ext>
            </a:extLst>
          </p:cNvPr>
          <p:cNvSpPr/>
          <p:nvPr/>
        </p:nvSpPr>
        <p:spPr>
          <a:xfrm rot="1544281">
            <a:off x="2924632" y="1996840"/>
            <a:ext cx="454992" cy="100085"/>
          </a:xfrm>
          <a:prstGeom prst="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73117E-C29D-F548-AD16-A9C3503B6623}"/>
              </a:ext>
            </a:extLst>
          </p:cNvPr>
          <p:cNvSpPr/>
          <p:nvPr/>
        </p:nvSpPr>
        <p:spPr>
          <a:xfrm>
            <a:off x="3754581" y="1822042"/>
            <a:ext cx="343593" cy="98198"/>
          </a:xfrm>
          <a:prstGeom prst="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75DB9C-C0EA-4B40-9490-9214E1700B15}"/>
              </a:ext>
            </a:extLst>
          </p:cNvPr>
          <p:cNvSpPr/>
          <p:nvPr/>
        </p:nvSpPr>
        <p:spPr>
          <a:xfrm>
            <a:off x="4398820" y="1579417"/>
            <a:ext cx="247997" cy="66503"/>
          </a:xfrm>
          <a:prstGeom prst="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805224-0303-DD48-97CE-C53A41E83C91}"/>
              </a:ext>
            </a:extLst>
          </p:cNvPr>
          <p:cNvSpPr/>
          <p:nvPr/>
        </p:nvSpPr>
        <p:spPr>
          <a:xfrm>
            <a:off x="5557060" y="1665316"/>
            <a:ext cx="247997" cy="66503"/>
          </a:xfrm>
          <a:prstGeom prst="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1F6BA5-DAE2-624C-9657-E7D1CFF7267E}"/>
              </a:ext>
            </a:extLst>
          </p:cNvPr>
          <p:cNvSpPr/>
          <p:nvPr/>
        </p:nvSpPr>
        <p:spPr>
          <a:xfrm>
            <a:off x="5926976" y="2505247"/>
            <a:ext cx="374071" cy="138547"/>
          </a:xfrm>
          <a:prstGeom prst="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70E904-3FF7-A140-A7AE-326E55684A12}"/>
              </a:ext>
            </a:extLst>
          </p:cNvPr>
          <p:cNvSpPr/>
          <p:nvPr/>
        </p:nvSpPr>
        <p:spPr>
          <a:xfrm>
            <a:off x="5899266" y="1981199"/>
            <a:ext cx="247997" cy="66503"/>
          </a:xfrm>
          <a:prstGeom prst="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8541D2-DFB7-094D-9EA8-3E951E972F69}"/>
              </a:ext>
            </a:extLst>
          </p:cNvPr>
          <p:cNvSpPr/>
          <p:nvPr/>
        </p:nvSpPr>
        <p:spPr>
          <a:xfrm rot="2522557">
            <a:off x="2612969" y="3045576"/>
            <a:ext cx="579118" cy="138199"/>
          </a:xfrm>
          <a:prstGeom prst="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801233717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0343D7-A869-1B4B-BF83-3DFB9EDD2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I. </a:t>
            </a:r>
            <a:r>
              <a:rPr lang="en-US" sz="2400" dirty="0"/>
              <a:t>Operational</a:t>
            </a:r>
            <a:r>
              <a:rPr lang="en-US" sz="2800" dirty="0"/>
              <a:t> Effectiveness Is Not Strategy</a:t>
            </a:r>
            <a:r>
              <a:rPr lang="ko-KR" altLang="en-US" sz="2800" dirty="0"/>
              <a:t> </a:t>
            </a:r>
            <a:r>
              <a:rPr lang="en-US" altLang="ko-KR" sz="2800" dirty="0"/>
              <a:t>(1/3)</a:t>
            </a:r>
            <a:endParaRPr lang="en-KR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958E98-B15F-0E49-BBCB-64379A3A81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838" y="1157288"/>
            <a:ext cx="8277344" cy="3168210"/>
          </a:xfrm>
        </p:spPr>
        <p:txBody>
          <a:bodyPr/>
          <a:lstStyle/>
          <a:p>
            <a:r>
              <a:rPr lang="ko-KR" altLang="en-US" dirty="0"/>
              <a:t>시장환경 </a:t>
            </a:r>
            <a:endParaRPr lang="en-US" altLang="ko-KR" dirty="0"/>
          </a:p>
          <a:p>
            <a:pPr lvl="1"/>
            <a:r>
              <a:rPr lang="ko-KR" altLang="en-US" dirty="0"/>
              <a:t>운영 효율성을 높이기 위한 적극적인 아웃소싱을 권장</a:t>
            </a:r>
            <a:endParaRPr lang="en-US" altLang="ko-KR" dirty="0"/>
          </a:p>
          <a:p>
            <a:pPr lvl="1"/>
            <a:r>
              <a:rPr lang="ko-KR" altLang="en-US" dirty="0"/>
              <a:t>기업의 핵심 역량을 강화</a:t>
            </a:r>
            <a:endParaRPr lang="en-US" altLang="ko-KR" dirty="0"/>
          </a:p>
          <a:p>
            <a:pPr lvl="1"/>
            <a:r>
              <a:rPr lang="ko-KR" altLang="en-US" dirty="0"/>
              <a:t>전략의 핵심인 포지셔닝의 쇠퇴</a:t>
            </a:r>
            <a:endParaRPr lang="en-US" altLang="ko-KR" dirty="0"/>
          </a:p>
          <a:p>
            <a:pPr lvl="2"/>
            <a:r>
              <a:rPr lang="ko-KR" altLang="en-US" dirty="0"/>
              <a:t>포지셔닝은 쉽게 모방되어 경쟁우위를 유지하는 것은 일시적일 뿐이라 여김</a:t>
            </a:r>
            <a:endParaRPr lang="en-US" altLang="ko-KR" dirty="0"/>
          </a:p>
          <a:p>
            <a:pPr lvl="1"/>
            <a:endParaRPr lang="en-US" altLang="ko-KR" dirty="0"/>
          </a:p>
          <a:p>
            <a:r>
              <a:rPr lang="ko-KR" altLang="en-US" dirty="0"/>
              <a:t>원인</a:t>
            </a:r>
            <a:endParaRPr lang="en-US" altLang="ko-KR" dirty="0"/>
          </a:p>
          <a:p>
            <a:pPr lvl="1"/>
            <a:r>
              <a:rPr lang="ko-KR" altLang="en-US" dirty="0"/>
              <a:t>운영 효율성이라는 관리 기법과 전략을 혼동 </a:t>
            </a:r>
            <a:endParaRPr lang="en-US" altLang="ko-KR" dirty="0"/>
          </a:p>
          <a:p>
            <a:pPr lvl="1"/>
            <a:r>
              <a:rPr lang="ko-KR" altLang="en-US" dirty="0"/>
              <a:t>품질관리</a:t>
            </a:r>
            <a:r>
              <a:rPr lang="en-US" altLang="ko-KR" dirty="0"/>
              <a:t>,</a:t>
            </a:r>
            <a:r>
              <a:rPr lang="ko-KR" altLang="en-US" dirty="0"/>
              <a:t> 벤치마킹</a:t>
            </a:r>
            <a:r>
              <a:rPr lang="en-US" altLang="ko-KR" dirty="0"/>
              <a:t>,</a:t>
            </a:r>
            <a:r>
              <a:rPr lang="ko-KR" altLang="en-US" dirty="0"/>
              <a:t> 아웃소싱</a:t>
            </a:r>
            <a:r>
              <a:rPr lang="en-US" altLang="ko-KR" dirty="0"/>
              <a:t>,</a:t>
            </a:r>
            <a:r>
              <a:rPr lang="ko-KR" altLang="en-US" dirty="0"/>
              <a:t> 변화 관리</a:t>
            </a:r>
            <a:r>
              <a:rPr lang="en-US" altLang="ko-KR" dirty="0"/>
              <a:t>,</a:t>
            </a:r>
            <a:r>
              <a:rPr lang="ko-KR" altLang="en-US" dirty="0"/>
              <a:t> 파트너관리는 전략이 아니다</a:t>
            </a:r>
            <a:endParaRPr lang="en-US" altLang="ko-KR" dirty="0"/>
          </a:p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585255640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7A99C5-94DD-794F-8210-1C2F39881D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766" y="1073150"/>
            <a:ext cx="7967324" cy="3168210"/>
          </a:xfrm>
        </p:spPr>
        <p:txBody>
          <a:bodyPr/>
          <a:lstStyle/>
          <a:p>
            <a:r>
              <a:rPr lang="en-US" sz="1800" dirty="0"/>
              <a:t>Operation Effectiveness : Necessary but Not Sufficient</a:t>
            </a:r>
          </a:p>
          <a:p>
            <a:pPr lvl="1"/>
            <a:r>
              <a:rPr lang="ko-KR" altLang="en-US" sz="1600" dirty="0"/>
              <a:t>운영 효율성 증대의 한계 </a:t>
            </a:r>
            <a:r>
              <a:rPr lang="en-US" altLang="ko-KR" sz="1600" dirty="0"/>
              <a:t>(</a:t>
            </a:r>
            <a:r>
              <a:rPr lang="ko-KR" altLang="en-US" sz="1600" dirty="0"/>
              <a:t>저가의 제품 생산</a:t>
            </a:r>
            <a:r>
              <a:rPr lang="en-US" altLang="ko-KR" sz="1600" dirty="0"/>
              <a:t>)</a:t>
            </a:r>
          </a:p>
          <a:p>
            <a:pPr lvl="1"/>
            <a:r>
              <a:rPr lang="ko-KR" altLang="en-US" sz="1600" dirty="0"/>
              <a:t>관리 기법은 쉽게 일반화 </a:t>
            </a:r>
            <a:r>
              <a:rPr lang="en-US" altLang="ko-KR" sz="1600" dirty="0"/>
              <a:t>/</a:t>
            </a:r>
            <a:r>
              <a:rPr lang="ko-KR" altLang="en-US" sz="1600" dirty="0"/>
              <a:t> 보편화</a:t>
            </a:r>
            <a:endParaRPr lang="en-US" sz="1800" dirty="0"/>
          </a:p>
          <a:p>
            <a:r>
              <a:rPr lang="ko-KR" altLang="en-US" sz="1800" dirty="0"/>
              <a:t>운영 효율성 증대</a:t>
            </a:r>
            <a:endParaRPr lang="en-US" altLang="ko-KR" sz="1800" dirty="0"/>
          </a:p>
          <a:p>
            <a:pPr lvl="1"/>
            <a:r>
              <a:rPr lang="ko-KR" altLang="en-US" sz="1600" dirty="0"/>
              <a:t>경쟁업체보다 투입 대비 산출을 높임</a:t>
            </a:r>
            <a:endParaRPr lang="en-US" altLang="ko-KR" sz="1600" dirty="0"/>
          </a:p>
          <a:p>
            <a:pPr lvl="1"/>
            <a:r>
              <a:rPr lang="ko-KR" altLang="en-US" sz="1600" dirty="0"/>
              <a:t>낭비 요소의 제거</a:t>
            </a:r>
            <a:endParaRPr lang="en-US" altLang="ko-KR" sz="1600" dirty="0"/>
          </a:p>
          <a:p>
            <a:pPr lvl="1"/>
            <a:r>
              <a:rPr lang="ko-KR" altLang="en-US" sz="1600" dirty="0"/>
              <a:t>진보된 기술 적용</a:t>
            </a:r>
            <a:endParaRPr lang="en-US" altLang="ko-KR" sz="1600" dirty="0"/>
          </a:p>
          <a:p>
            <a:pPr lvl="1"/>
            <a:r>
              <a:rPr lang="ko-KR" altLang="en-US" sz="1600" dirty="0"/>
              <a:t>직원들에게 동기 부여</a:t>
            </a:r>
            <a:endParaRPr lang="en-US" altLang="ko-KR" sz="1600" dirty="0"/>
          </a:p>
          <a:p>
            <a:r>
              <a:rPr lang="ko-KR" altLang="en-US" sz="1800" dirty="0"/>
              <a:t>사례</a:t>
            </a:r>
            <a:endParaRPr lang="en-US" altLang="ko-KR" sz="1800" dirty="0"/>
          </a:p>
          <a:p>
            <a:pPr lvl="1"/>
            <a:r>
              <a:rPr lang="en-US" altLang="ko-KR" sz="1600" dirty="0"/>
              <a:t>1980</a:t>
            </a:r>
            <a:r>
              <a:rPr lang="ko-KR" altLang="en-US" sz="1600" dirty="0"/>
              <a:t>년대 일본의 미국 산업 침공 </a:t>
            </a:r>
            <a:r>
              <a:rPr lang="en-US" altLang="ko-KR" sz="1600" dirty="0"/>
              <a:t>(</a:t>
            </a:r>
            <a:r>
              <a:rPr lang="ko-KR" altLang="en-US" sz="1600" dirty="0"/>
              <a:t>저비용 고품질</a:t>
            </a:r>
            <a:r>
              <a:rPr lang="en-US" altLang="ko-KR" sz="1600" dirty="0"/>
              <a:t>)</a:t>
            </a:r>
          </a:p>
          <a:p>
            <a:pPr lvl="1"/>
            <a:r>
              <a:rPr lang="en-US" altLang="ko-KR" sz="1600" dirty="0"/>
              <a:t>1990</a:t>
            </a:r>
            <a:r>
              <a:rPr lang="ko-KR" altLang="en-US" sz="1600" dirty="0"/>
              <a:t>년대 미국 기업들은 비슷한 운영효율성을 배움</a:t>
            </a:r>
            <a:br>
              <a:rPr lang="en-US" altLang="ko-KR" sz="1600" dirty="0"/>
            </a:br>
            <a:endParaRPr lang="en-US" altLang="ko-KR" sz="1600" dirty="0"/>
          </a:p>
          <a:p>
            <a:pPr lvl="1"/>
            <a:endParaRPr lang="en-US" sz="1600" dirty="0"/>
          </a:p>
          <a:p>
            <a:endParaRPr lang="en-KR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D10EBD-6D5A-9A40-9DA3-01FB14FB3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I. </a:t>
            </a:r>
            <a:r>
              <a:rPr lang="en-US" sz="2400" dirty="0"/>
              <a:t>Operational</a:t>
            </a:r>
            <a:r>
              <a:rPr lang="en-US" sz="2800" dirty="0"/>
              <a:t> Effectiveness Is Not Strategy</a:t>
            </a:r>
            <a:r>
              <a:rPr lang="ko-KR" altLang="en-US" sz="2800" dirty="0"/>
              <a:t> </a:t>
            </a:r>
            <a:r>
              <a:rPr lang="en-US" altLang="ko-KR" sz="2800" dirty="0"/>
              <a:t>(2/3)</a:t>
            </a:r>
            <a:endParaRPr lang="en-KR" sz="2800" dirty="0"/>
          </a:p>
        </p:txBody>
      </p:sp>
    </p:spTree>
    <p:extLst>
      <p:ext uri="{BB962C8B-B14F-4D97-AF65-F5344CB8AC3E}">
        <p14:creationId xmlns:p14="http://schemas.microsoft.com/office/powerpoint/2010/main" val="3655395537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C1DB7C-4532-924C-8FB5-F21AC5087C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766" y="987645"/>
            <a:ext cx="8706234" cy="593505"/>
          </a:xfrm>
        </p:spPr>
        <p:txBody>
          <a:bodyPr/>
          <a:lstStyle/>
          <a:p>
            <a:r>
              <a:rPr lang="en-US" altLang="ko-KR" sz="1600" dirty="0"/>
              <a:t>Productivity Frontier (</a:t>
            </a:r>
            <a:r>
              <a:rPr lang="ko-KR" altLang="en-US" sz="1600" dirty="0"/>
              <a:t>생산성 경계</a:t>
            </a:r>
            <a:r>
              <a:rPr lang="en-US" altLang="ko-KR" sz="1600" dirty="0"/>
              <a:t>)</a:t>
            </a:r>
            <a:r>
              <a:rPr lang="ko-KR" altLang="en-US" sz="1600" dirty="0"/>
              <a:t> </a:t>
            </a:r>
            <a:r>
              <a:rPr lang="en-US" altLang="ko-KR" sz="1600" dirty="0"/>
              <a:t>:</a:t>
            </a:r>
            <a:r>
              <a:rPr lang="ko-KR" altLang="en-US" sz="1600" dirty="0"/>
              <a:t> 한 산업 분야의 생산성의 총합 </a:t>
            </a:r>
            <a:r>
              <a:rPr lang="en-US" altLang="ko-KR" sz="1600" dirty="0"/>
              <a:t>(</a:t>
            </a:r>
            <a:r>
              <a:rPr lang="ko-KR" altLang="en-US" sz="1600" dirty="0"/>
              <a:t>장비</a:t>
            </a:r>
            <a:r>
              <a:rPr lang="en-US" altLang="ko-KR" sz="1600" dirty="0"/>
              <a:t>,</a:t>
            </a:r>
            <a:r>
              <a:rPr lang="ko-KR" altLang="en-US" sz="1600" dirty="0"/>
              <a:t> 기술</a:t>
            </a:r>
            <a:r>
              <a:rPr lang="en-US" altLang="ko-KR" sz="1600" dirty="0"/>
              <a:t>,</a:t>
            </a:r>
            <a:r>
              <a:rPr lang="ko-KR" altLang="en-US" sz="1600" dirty="0"/>
              <a:t> 경영 기법 등</a:t>
            </a:r>
            <a:r>
              <a:rPr lang="en-US" altLang="ko-KR" sz="1600" dirty="0"/>
              <a:t>)</a:t>
            </a:r>
          </a:p>
          <a:p>
            <a:pPr lvl="1"/>
            <a:r>
              <a:rPr lang="ko-KR" altLang="en-US" sz="1400" dirty="0"/>
              <a:t>가치 </a:t>
            </a:r>
            <a:r>
              <a:rPr lang="en-US" altLang="ko-KR" sz="1400" dirty="0"/>
              <a:t>=</a:t>
            </a:r>
            <a:r>
              <a:rPr lang="ko-KR" altLang="en-US" sz="1400" dirty="0"/>
              <a:t> 편익 </a:t>
            </a:r>
            <a:r>
              <a:rPr lang="en-US" altLang="ko-KR" sz="1400" dirty="0"/>
              <a:t>–</a:t>
            </a:r>
            <a:r>
              <a:rPr lang="ko-KR" altLang="en-US" sz="1400" dirty="0"/>
              <a:t> 가격 </a:t>
            </a:r>
            <a:r>
              <a:rPr lang="en-US" altLang="ko-KR" sz="1400" dirty="0"/>
              <a:t>(</a:t>
            </a:r>
            <a:r>
              <a:rPr lang="ko-KR" altLang="en-US" sz="1400" dirty="0"/>
              <a:t>낮은 가격</a:t>
            </a:r>
            <a:r>
              <a:rPr lang="en-US" altLang="ko-KR" sz="1400" dirty="0">
                <a:sym typeface="Wingdings" pitchFamily="2" charset="2"/>
              </a:rPr>
              <a:t></a:t>
            </a:r>
            <a:r>
              <a:rPr lang="ko-KR" altLang="en-US" sz="1400" dirty="0"/>
              <a:t> 높은 가치</a:t>
            </a:r>
            <a:r>
              <a:rPr lang="en-US" altLang="ko-KR" sz="1400" dirty="0"/>
              <a:t>))</a:t>
            </a:r>
            <a:endParaRPr lang="en-US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AB1463-D9AC-AC49-896D-0DA3D509A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Productivity Frontier</a:t>
            </a:r>
            <a:endParaRPr lang="en-K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71646E-5668-844D-A7EC-1DB82BA1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53" y="1719482"/>
            <a:ext cx="3214597" cy="3408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FA763D-5F83-B749-8763-2FDF98E6E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510" y="1602660"/>
            <a:ext cx="4172744" cy="315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5672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A385B8-284C-684F-B898-D1AC88B5A2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838" y="1168884"/>
            <a:ext cx="8277344" cy="3168210"/>
          </a:xfrm>
        </p:spPr>
        <p:txBody>
          <a:bodyPr/>
          <a:lstStyle/>
          <a:p>
            <a:r>
              <a:rPr lang="ko-KR" altLang="en-US" sz="1800" dirty="0" err="1"/>
              <a:t>하이퍼</a:t>
            </a:r>
            <a:r>
              <a:rPr lang="ko-KR" altLang="en-US" sz="1800" dirty="0"/>
              <a:t> 경쟁 </a:t>
            </a:r>
            <a:r>
              <a:rPr lang="en-US" altLang="ko-KR" sz="1800" dirty="0"/>
              <a:t>(</a:t>
            </a:r>
            <a:r>
              <a:rPr lang="ko-KR" altLang="en-US" sz="1800" dirty="0"/>
              <a:t>운영 효율성 경쟁</a:t>
            </a:r>
            <a:r>
              <a:rPr lang="en-US" altLang="ko-KR" sz="1800" dirty="0"/>
              <a:t>)</a:t>
            </a:r>
          </a:p>
          <a:p>
            <a:pPr lvl="1"/>
            <a:r>
              <a:rPr lang="ko-KR" altLang="en-US" sz="1600" dirty="0"/>
              <a:t>운영 효율성 개선으로 높은 수익 획득</a:t>
            </a:r>
            <a:br>
              <a:rPr lang="en-US" altLang="ko-KR" sz="1600" dirty="0"/>
            </a:br>
            <a:r>
              <a:rPr lang="en-US" altLang="ko-KR" sz="1600" dirty="0"/>
              <a:t>(</a:t>
            </a:r>
            <a:r>
              <a:rPr lang="ko-KR" altLang="en-US" sz="1600" dirty="0" err="1"/>
              <a:t>총품질</a:t>
            </a:r>
            <a:r>
              <a:rPr lang="ko-KR" altLang="en-US" sz="1600" dirty="0"/>
              <a:t> 관리</a:t>
            </a:r>
            <a:r>
              <a:rPr lang="en-US" altLang="ko-KR" sz="1600" dirty="0"/>
              <a:t>,</a:t>
            </a:r>
            <a:r>
              <a:rPr lang="ko-KR" altLang="en-US" sz="1600" dirty="0"/>
              <a:t> 시간 기반 경쟁</a:t>
            </a:r>
            <a:r>
              <a:rPr lang="en-US" altLang="ko-KR" sz="1600" dirty="0"/>
              <a:t>,</a:t>
            </a:r>
            <a:r>
              <a:rPr lang="ko-KR" altLang="en-US" sz="1600" dirty="0"/>
              <a:t> 벤치마킹</a:t>
            </a:r>
            <a:r>
              <a:rPr lang="en-US" altLang="ko-KR" sz="1600" dirty="0"/>
              <a:t>,</a:t>
            </a:r>
            <a:r>
              <a:rPr lang="ko-KR" altLang="en-US" sz="1600" dirty="0"/>
              <a:t> 고객 만족도 향상</a:t>
            </a:r>
            <a:r>
              <a:rPr lang="en-US" altLang="ko-KR" sz="1600" dirty="0"/>
              <a:t>)</a:t>
            </a:r>
          </a:p>
          <a:p>
            <a:pPr lvl="1"/>
            <a:r>
              <a:rPr lang="ko-KR" altLang="en-US" sz="1600" dirty="0"/>
              <a:t>산업내 기업들이 모두 운영 효율성 경쟁을 하면서 수익성은 하락</a:t>
            </a:r>
            <a:endParaRPr lang="en-US" altLang="ko-KR" sz="1600" dirty="0"/>
          </a:p>
          <a:p>
            <a:pPr lvl="1"/>
            <a:r>
              <a:rPr lang="ko-KR" altLang="en-US" sz="1600" dirty="0"/>
              <a:t>운영효율성은 쉽게 모방 </a:t>
            </a:r>
            <a:r>
              <a:rPr lang="en-US" altLang="ko-KR" sz="1600" dirty="0"/>
              <a:t>(</a:t>
            </a:r>
            <a:r>
              <a:rPr lang="ko-KR" altLang="en-US" sz="1600" dirty="0"/>
              <a:t>컨설턴트의 도움</a:t>
            </a:r>
            <a:r>
              <a:rPr lang="en-US" altLang="ko-KR" sz="1600" dirty="0"/>
              <a:t>,</a:t>
            </a:r>
            <a:r>
              <a:rPr lang="ko-KR" altLang="en-US" sz="1600" dirty="0"/>
              <a:t> 신기술의 도입</a:t>
            </a:r>
            <a:r>
              <a:rPr lang="en-US" altLang="ko-KR" sz="1600" dirty="0"/>
              <a:t>)</a:t>
            </a:r>
          </a:p>
          <a:p>
            <a:r>
              <a:rPr lang="ko-KR" altLang="en-US" sz="1800" dirty="0"/>
              <a:t>아웃소싱으로 인한 기업 활동의 일반화</a:t>
            </a:r>
            <a:endParaRPr lang="en-US" altLang="ko-KR" sz="1800" dirty="0"/>
          </a:p>
          <a:p>
            <a:pPr lvl="1"/>
            <a:r>
              <a:rPr lang="ko-KR" altLang="en-US" sz="1600" dirty="0"/>
              <a:t>차별화 요소가 없음</a:t>
            </a:r>
            <a:endParaRPr lang="en-US" sz="1600" dirty="0"/>
          </a:p>
          <a:p>
            <a:r>
              <a:rPr lang="ko-KR" altLang="en-US" sz="1800" dirty="0"/>
              <a:t>실적 압박에 시달리는 경영진들의 선택</a:t>
            </a:r>
            <a:endParaRPr lang="en-US" altLang="ko-KR" sz="1800" dirty="0"/>
          </a:p>
          <a:p>
            <a:pPr lvl="1"/>
            <a:r>
              <a:rPr lang="ko-KR" altLang="en-US" sz="1600" dirty="0"/>
              <a:t>운영 효율성에 집착</a:t>
            </a:r>
            <a:endParaRPr lang="en-US" altLang="ko-KR" sz="1600" dirty="0"/>
          </a:p>
          <a:p>
            <a:pPr lvl="1"/>
            <a:r>
              <a:rPr lang="ko-KR" altLang="en-US" sz="1600" dirty="0"/>
              <a:t>비용 압박</a:t>
            </a:r>
            <a:r>
              <a:rPr lang="en-US" altLang="ko-KR" sz="1600" dirty="0"/>
              <a:t>,</a:t>
            </a:r>
            <a:r>
              <a:rPr lang="ko-KR" altLang="en-US" sz="1600" dirty="0"/>
              <a:t> 저가 경쟁</a:t>
            </a:r>
            <a:r>
              <a:rPr lang="en-US" altLang="ko-KR" sz="1600" dirty="0"/>
              <a:t>,</a:t>
            </a:r>
            <a:r>
              <a:rPr lang="ko-KR" altLang="en-US" sz="1600" dirty="0"/>
              <a:t> 제로섬 경쟁</a:t>
            </a:r>
            <a:endParaRPr lang="en-KR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D80A6F-F8EF-2B44-9F80-70D369923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I. </a:t>
            </a:r>
            <a:r>
              <a:rPr lang="en-US" sz="2400" dirty="0"/>
              <a:t>Operational</a:t>
            </a:r>
            <a:r>
              <a:rPr lang="en-US" sz="2800" dirty="0"/>
              <a:t> Effectiveness Is Not Strategy</a:t>
            </a:r>
            <a:r>
              <a:rPr lang="ko-KR" altLang="en-US" sz="2800" dirty="0"/>
              <a:t> </a:t>
            </a:r>
            <a:r>
              <a:rPr lang="en-US" altLang="ko-KR" sz="2800" dirty="0"/>
              <a:t>(3/3)</a:t>
            </a:r>
            <a:endParaRPr lang="en-KR" sz="2800" dirty="0"/>
          </a:p>
        </p:txBody>
      </p:sp>
    </p:spTree>
    <p:extLst>
      <p:ext uri="{BB962C8B-B14F-4D97-AF65-F5344CB8AC3E}">
        <p14:creationId xmlns:p14="http://schemas.microsoft.com/office/powerpoint/2010/main" val="413925696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8F0E62-551E-D943-B867-0E0E315D2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425" y="674182"/>
            <a:ext cx="8487430" cy="3795136"/>
          </a:xfrm>
        </p:spPr>
        <p:txBody>
          <a:bodyPr/>
          <a:lstStyle/>
          <a:p>
            <a:r>
              <a:rPr lang="en-US" altLang="ko-KR" sz="2400" dirty="0"/>
              <a:t>1.</a:t>
            </a:r>
            <a:r>
              <a:rPr lang="ko-KR" altLang="en-US" sz="2400" dirty="0"/>
              <a:t> 전략이 부재한 이유는 무엇인가</a:t>
            </a:r>
            <a:r>
              <a:rPr lang="en-US" altLang="ko-KR" sz="2400" dirty="0"/>
              <a:t>?</a:t>
            </a:r>
            <a:br>
              <a:rPr lang="en-US" altLang="ko-KR" sz="2400" dirty="0"/>
            </a:br>
            <a:br>
              <a:rPr lang="en-US" altLang="ko-KR" sz="2400" dirty="0"/>
            </a:br>
            <a:r>
              <a:rPr lang="en-US" altLang="ko-KR" sz="2400" dirty="0"/>
              <a:t>“</a:t>
            </a:r>
            <a:r>
              <a:rPr lang="ko-KR" altLang="en-US" sz="2400" dirty="0"/>
              <a:t>경영진들은 지속적인 실적 향상이라는 압박에 시달리면서 무의식적으로  모방한다</a:t>
            </a:r>
            <a:r>
              <a:rPr lang="en-US" altLang="ko-KR" sz="2400" dirty="0"/>
              <a:t>,</a:t>
            </a:r>
            <a:r>
              <a:rPr lang="ko-KR" altLang="en-US" sz="2400" dirty="0"/>
              <a:t> 결국 운영 효율성이 전략을 대신한다</a:t>
            </a:r>
            <a:r>
              <a:rPr lang="en-US" altLang="ko-KR" sz="2400" dirty="0"/>
              <a:t>”</a:t>
            </a:r>
            <a:br>
              <a:rPr lang="en-US" altLang="ko-KR" sz="2400" dirty="0"/>
            </a:br>
            <a:br>
              <a:rPr lang="en-US" altLang="ko-KR" sz="2400" dirty="0"/>
            </a:br>
            <a:r>
              <a:rPr lang="en-US" altLang="ko-KR" sz="2400" dirty="0"/>
              <a:t>2.</a:t>
            </a:r>
            <a:r>
              <a:rPr lang="ko-KR" altLang="en-US" sz="2400" dirty="0"/>
              <a:t> 운영 효율성을 강화하는 것의 문제는 무엇인가</a:t>
            </a:r>
            <a:r>
              <a:rPr lang="en-US" altLang="ko-KR" sz="2400" dirty="0"/>
              <a:t>?</a:t>
            </a:r>
            <a:br>
              <a:rPr lang="en-US" altLang="ko-KR" sz="2400" dirty="0"/>
            </a:br>
            <a:br>
              <a:rPr lang="en-US" altLang="ko-KR" sz="2400" dirty="0"/>
            </a:br>
            <a:r>
              <a:rPr lang="en-US" altLang="ko-KR" sz="2400" dirty="0"/>
              <a:t>“</a:t>
            </a:r>
            <a:r>
              <a:rPr lang="ko-KR" altLang="en-US" sz="2400" dirty="0"/>
              <a:t>지난 </a:t>
            </a:r>
            <a:r>
              <a:rPr lang="en-US" altLang="ko-KR" sz="2400" dirty="0"/>
              <a:t>10</a:t>
            </a:r>
            <a:r>
              <a:rPr lang="ko-KR" altLang="en-US" sz="2400" dirty="0"/>
              <a:t>년 간 운영 효율성이 크게 향상되었지만</a:t>
            </a:r>
            <a:r>
              <a:rPr lang="en-US" altLang="ko-KR" sz="2400" dirty="0"/>
              <a:t>,</a:t>
            </a:r>
            <a:r>
              <a:rPr lang="ko-KR" altLang="en-US" sz="2400" dirty="0"/>
              <a:t> 기업들의 수익이 감소했다</a:t>
            </a:r>
            <a:r>
              <a:rPr lang="en-US" altLang="ko-KR" sz="2400" dirty="0"/>
              <a:t>.</a:t>
            </a:r>
            <a:r>
              <a:rPr lang="ko-KR" altLang="en-US" sz="2400" dirty="0"/>
              <a:t> 운영 효율성은 쉽게 모방할 수 있기 때문이다</a:t>
            </a:r>
            <a:r>
              <a:rPr lang="en-US" altLang="ko-KR" sz="2400" dirty="0"/>
              <a:t>.</a:t>
            </a:r>
            <a:r>
              <a:rPr lang="ko-KR" altLang="en-US" sz="2400" dirty="0"/>
              <a:t>＂ </a:t>
            </a:r>
            <a:endParaRPr lang="en-KR" sz="2400" dirty="0"/>
          </a:p>
        </p:txBody>
      </p:sp>
    </p:spTree>
    <p:extLst>
      <p:ext uri="{BB962C8B-B14F-4D97-AF65-F5344CB8AC3E}">
        <p14:creationId xmlns:p14="http://schemas.microsoft.com/office/powerpoint/2010/main" val="280540358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Blue theme 2016 16x9">
  <a:themeElements>
    <a:clrScheme name="Custom 62">
      <a:dk1>
        <a:srgbClr val="4D4D4C"/>
      </a:dk1>
      <a:lt1>
        <a:srgbClr val="FFFFFF"/>
      </a:lt1>
      <a:dk2>
        <a:srgbClr val="515150"/>
      </a:dk2>
      <a:lt2>
        <a:srgbClr val="239ACC"/>
      </a:lt2>
      <a:accent1>
        <a:srgbClr val="14337C"/>
      </a:accent1>
      <a:accent2>
        <a:srgbClr val="239BCF"/>
      </a:accent2>
      <a:accent3>
        <a:srgbClr val="7AAAD4"/>
      </a:accent3>
      <a:accent4>
        <a:srgbClr val="6CC04A"/>
      </a:accent4>
      <a:accent5>
        <a:srgbClr val="218DBC"/>
      </a:accent5>
      <a:accent6>
        <a:srgbClr val="0B6B75"/>
      </a:accent6>
      <a:hlink>
        <a:srgbClr val="049FD9"/>
      </a:hlink>
      <a:folHlink>
        <a:srgbClr val="2B559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5" id="{0C68F3C3-EAF0-1647-BA5F-B2923A6A5555}" vid="{2614E252-0CB1-D24F-995E-D71DF95340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3602</TotalTime>
  <Words>2973</Words>
  <Application>Microsoft Macintosh PowerPoint</Application>
  <PresentationFormat>On-screen Show (16:9)</PresentationFormat>
  <Paragraphs>332</Paragraphs>
  <Slides>40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Ciscolight</vt:lpstr>
      <vt:lpstr>Noto Sans Light</vt:lpstr>
      <vt:lpstr>Arial</vt:lpstr>
      <vt:lpstr>Calibri</vt:lpstr>
      <vt:lpstr>CiscoSans</vt:lpstr>
      <vt:lpstr>CiscoSans ExtraLight</vt:lpstr>
      <vt:lpstr>Blue theme 2016 16x9</vt:lpstr>
      <vt:lpstr>What is Strategy?</vt:lpstr>
      <vt:lpstr>마이클포터</vt:lpstr>
      <vt:lpstr>Agenda</vt:lpstr>
      <vt:lpstr>RISING SUN (1993년)</vt:lpstr>
      <vt:lpstr>I. Operational Effectiveness Is Not Strategy (1/3)</vt:lpstr>
      <vt:lpstr>I. Operational Effectiveness Is Not Strategy (2/3)</vt:lpstr>
      <vt:lpstr>Productivity Frontier</vt:lpstr>
      <vt:lpstr>I. Operational Effectiveness Is Not Strategy (3/3)</vt:lpstr>
      <vt:lpstr>1. 전략이 부재한 이유는 무엇인가?  “경영진들은 지속적인 실적 향상이라는 압박에 시달리면서 무의식적으로  모방한다, 결국 운영 효율성이 전략을 대신한다”  2. 운영 효율성을 강화하는 것의 문제는 무엇인가?  “지난 10년 간 운영 효율성이 크게 향상되었지만, 기업들의 수익이 감소했다. 운영 효율성은 쉽게 모방할 수 있기 때문이다.＂ </vt:lpstr>
      <vt:lpstr>II. Strategy Rests On Unique Activities. (1/3)</vt:lpstr>
      <vt:lpstr>II. Strategy Rests On Unique Activities. (2/3)</vt:lpstr>
      <vt:lpstr>II. Strategy Rests On Unique Activities. (3/3)</vt:lpstr>
      <vt:lpstr>II. Strategy Rests On Unique Activities. (2/3)</vt:lpstr>
      <vt:lpstr>II. Strategy Rests On Unique Activities. (3/5)</vt:lpstr>
      <vt:lpstr>II. Strategy Rests On Unique Activities. (3/5)</vt:lpstr>
      <vt:lpstr>기업은 모든 고객에게  모든 제품을  모든 곳에서  판다</vt:lpstr>
      <vt:lpstr>1. 전략이란 무엇인가?  “전략은 의도된 활동 세트를 선택하여 고유하고 가치 있는 포지셔닝을 만드는 것이다”   2. 전략적 포지셔닝의 핵심은 무엇인가?  “경쟁업체와 다른 활동을 선택하는 것이다”  </vt:lpstr>
      <vt:lpstr>III. A Sustainable Strategic Position Requires Trade-Off</vt:lpstr>
      <vt:lpstr>III. A Sustainable Strategic Position Requires Trade-Off</vt:lpstr>
      <vt:lpstr>III. A Sustainable Strategic Position Requires Trade-Off</vt:lpstr>
      <vt:lpstr>1. 전략이란 무엇인가?  “전략은 의도된 활동 세트를 선택하여 고유하고 가치 있는 포지셔닝을 만드는 것이다. 그리고, 전략은 트레이드오프를 일으킨다”   2. 전략의 본질은 무엇인가?  “무엇을 하지 않을 지를 선택하는 것이다”</vt:lpstr>
      <vt:lpstr>IV. Fit Drives Both Competitive Advantage and Sustainability </vt:lpstr>
      <vt:lpstr>IV. Fit Drives Both Competitive Advantage and Sustainability </vt:lpstr>
      <vt:lpstr>IV. Fit Drives Both Competitive Advantage and Sustainability </vt:lpstr>
      <vt:lpstr>IV. Fit Drives Both Competitive Advantage and Sustainability </vt:lpstr>
      <vt:lpstr>활동 시스템 지도</vt:lpstr>
      <vt:lpstr>IV. Fit Drives Both Competitive Advantage and Sustainability </vt:lpstr>
      <vt:lpstr>1장 : 운영 효율성은 전략이 아니다. 경          기업은 경쟁우위를 확보하기 위해 전략이 필요하다  2장 : 전략은 고유한 활동들을 선택하는 것이다.  3장 : 지속 가능한 전략은 트레이드오프를 일으킨다.         무엇을 할지가 아니라 하지 않을 지를 먼저 결정하라  4장 : 전략은 활동들 간의 어울림을 통해 일관성, 상호보완,          노력 최적화를 이룬다.          개별 활동은 모방할 수 있어도 어울림은 모방할 수 없다   결론, 전략은 의도된 활동들 간에 어울림을 만드는 것이다.</vt:lpstr>
      <vt:lpstr>V. Rediscovering Strategy : 왜 전략을 만들지 못하는 가 </vt:lpstr>
      <vt:lpstr>V. Rediscovering Strategy </vt:lpstr>
      <vt:lpstr>V. Rediscovering Strategy </vt:lpstr>
      <vt:lpstr>V. Rediscovering Strategy </vt:lpstr>
      <vt:lpstr>V. Rediscovering Strategy </vt:lpstr>
      <vt:lpstr>우리 회사는 모든 고객에게  모든 제품을  모든 곳에서  판다</vt:lpstr>
      <vt:lpstr>기업 전략을  자기 계발 전략에 응용한다면 </vt:lpstr>
      <vt:lpstr>PowerPoint Presentation</vt:lpstr>
      <vt:lpstr>PowerPoint Presentation</vt:lpstr>
      <vt:lpstr>자기 계발 전략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Strategy?</dc:title>
  <dc:creator>Byoungsu Woo (bywoo)</dc:creator>
  <cp:lastModifiedBy>Byoungsu Woo (bywoo)</cp:lastModifiedBy>
  <cp:revision>20</cp:revision>
  <cp:lastPrinted>2020-03-03T03:55:07Z</cp:lastPrinted>
  <dcterms:created xsi:type="dcterms:W3CDTF">2020-02-07T12:51:28Z</dcterms:created>
  <dcterms:modified xsi:type="dcterms:W3CDTF">2020-03-03T14:30:38Z</dcterms:modified>
</cp:coreProperties>
</file>