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6" r:id="rId3"/>
    <p:sldId id="357" r:id="rId4"/>
    <p:sldId id="358" r:id="rId5"/>
    <p:sldId id="329" r:id="rId6"/>
    <p:sldId id="318" r:id="rId7"/>
    <p:sldId id="331" r:id="rId8"/>
    <p:sldId id="336" r:id="rId9"/>
    <p:sldId id="335" r:id="rId10"/>
    <p:sldId id="332" r:id="rId11"/>
    <p:sldId id="333" r:id="rId12"/>
    <p:sldId id="314" r:id="rId13"/>
    <p:sldId id="334" r:id="rId14"/>
    <p:sldId id="337" r:id="rId15"/>
    <p:sldId id="344" r:id="rId16"/>
    <p:sldId id="340" r:id="rId17"/>
    <p:sldId id="338" r:id="rId18"/>
    <p:sldId id="339" r:id="rId19"/>
    <p:sldId id="345" r:id="rId20"/>
    <p:sldId id="341" r:id="rId21"/>
    <p:sldId id="342" r:id="rId22"/>
    <p:sldId id="359" r:id="rId23"/>
    <p:sldId id="343" r:id="rId24"/>
    <p:sldId id="346" r:id="rId25"/>
    <p:sldId id="348" r:id="rId26"/>
    <p:sldId id="355" r:id="rId27"/>
    <p:sldId id="349" r:id="rId28"/>
    <p:sldId id="350" r:id="rId29"/>
    <p:sldId id="351" r:id="rId30"/>
    <p:sldId id="352" r:id="rId31"/>
    <p:sldId id="353" r:id="rId32"/>
    <p:sldId id="354" r:id="rId33"/>
    <p:sldId id="347" r:id="rId3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12" autoAdjust="0"/>
    <p:restoredTop sz="95431" autoAdjust="0"/>
  </p:normalViewPr>
  <p:slideViewPr>
    <p:cSldViewPr snapToObjects="1">
      <p:cViewPr>
        <p:scale>
          <a:sx n="100" d="100"/>
          <a:sy n="100" d="100"/>
        </p:scale>
        <p:origin x="-918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B3294-A071-414B-830E-FE9276C8D2A5}" type="datetimeFigureOut">
              <a:rPr lang="ko-KR" altLang="en-US" smtClean="0"/>
              <a:pPr/>
              <a:t>2016-05-07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2799-865E-45FF-AB4D-C09B5185AE2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B3294-A071-414B-830E-FE9276C8D2A5}" type="datetimeFigureOut">
              <a:rPr lang="ko-KR" altLang="en-US" smtClean="0"/>
              <a:pPr/>
              <a:t>2016-05-07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2799-865E-45FF-AB4D-C09B5185AE2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B3294-A071-414B-830E-FE9276C8D2A5}" type="datetimeFigureOut">
              <a:rPr lang="ko-KR" altLang="en-US" smtClean="0"/>
              <a:pPr/>
              <a:t>2016-05-07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2799-865E-45FF-AB4D-C09B5185AE2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B3294-A071-414B-830E-FE9276C8D2A5}" type="datetimeFigureOut">
              <a:rPr lang="ko-KR" altLang="en-US" smtClean="0"/>
              <a:pPr/>
              <a:t>2016-05-07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2799-865E-45FF-AB4D-C09B5185AE2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B3294-A071-414B-830E-FE9276C8D2A5}" type="datetimeFigureOut">
              <a:rPr lang="ko-KR" altLang="en-US" smtClean="0"/>
              <a:pPr/>
              <a:t>2016-05-07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2799-865E-45FF-AB4D-C09B5185AE2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B3294-A071-414B-830E-FE9276C8D2A5}" type="datetimeFigureOut">
              <a:rPr lang="ko-KR" altLang="en-US" smtClean="0"/>
              <a:pPr/>
              <a:t>2016-05-07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2799-865E-45FF-AB4D-C09B5185AE2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B3294-A071-414B-830E-FE9276C8D2A5}" type="datetimeFigureOut">
              <a:rPr lang="ko-KR" altLang="en-US" smtClean="0"/>
              <a:pPr/>
              <a:t>2016-05-07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2799-865E-45FF-AB4D-C09B5185AE2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B3294-A071-414B-830E-FE9276C8D2A5}" type="datetimeFigureOut">
              <a:rPr lang="ko-KR" altLang="en-US" smtClean="0"/>
              <a:pPr/>
              <a:t>2016-05-07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2799-865E-45FF-AB4D-C09B5185AE2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B3294-A071-414B-830E-FE9276C8D2A5}" type="datetimeFigureOut">
              <a:rPr lang="ko-KR" altLang="en-US" smtClean="0"/>
              <a:pPr/>
              <a:t>2016-05-07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2799-865E-45FF-AB4D-C09B5185AE2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B3294-A071-414B-830E-FE9276C8D2A5}" type="datetimeFigureOut">
              <a:rPr lang="ko-KR" altLang="en-US" smtClean="0"/>
              <a:pPr/>
              <a:t>2016-05-07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2799-865E-45FF-AB4D-C09B5185AE2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B3294-A071-414B-830E-FE9276C8D2A5}" type="datetimeFigureOut">
              <a:rPr lang="ko-KR" altLang="en-US" smtClean="0"/>
              <a:pPr/>
              <a:t>2016-05-07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2799-865E-45FF-AB4D-C09B5185AE2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B3294-A071-414B-830E-FE9276C8D2A5}" type="datetimeFigureOut">
              <a:rPr lang="ko-KR" altLang="en-US" smtClean="0"/>
              <a:pPr/>
              <a:t>2016-05-07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52799-865E-45FF-AB4D-C09B5185AE2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mailto:sehokim74@g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직선 연결선 10"/>
          <p:cNvCxnSpPr/>
          <p:nvPr/>
        </p:nvCxnSpPr>
        <p:spPr>
          <a:xfrm>
            <a:off x="1631642" y="2002329"/>
            <a:ext cx="602530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직사각형 12"/>
          <p:cNvSpPr/>
          <p:nvPr/>
        </p:nvSpPr>
        <p:spPr>
          <a:xfrm>
            <a:off x="2268252" y="2295491"/>
            <a:ext cx="478802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400" b="1" dirty="0" smtClean="0">
                <a:solidFill>
                  <a:schemeClr val="tx1"/>
                </a:solidFill>
              </a:rPr>
              <a:t>고려대학교 경영정보학과</a:t>
            </a:r>
            <a:endParaRPr lang="en-US" altLang="ko-KR" sz="1400" b="1" dirty="0" smtClean="0">
              <a:solidFill>
                <a:schemeClr val="tx1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151905" y="1556792"/>
            <a:ext cx="6840190" cy="3457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400" b="1" dirty="0" smtClean="0">
                <a:solidFill>
                  <a:schemeClr val="tx1"/>
                </a:solidFill>
              </a:rPr>
              <a:t>청춘과 창업 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part 3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5514960" y="5849888"/>
            <a:ext cx="3143240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b="1" dirty="0" smtClean="0">
                <a:solidFill>
                  <a:schemeClr val="tx1"/>
                </a:solidFill>
              </a:rPr>
              <a:t>2016. 04.15</a:t>
            </a:r>
          </a:p>
          <a:p>
            <a:pPr algn="ctr"/>
            <a:endParaRPr lang="en-US" altLang="ko-KR" sz="14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1400" b="1" dirty="0" smtClean="0">
                <a:solidFill>
                  <a:schemeClr val="tx1"/>
                </a:solidFill>
              </a:rPr>
              <a:t>Item Creative  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김세호 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485800" y="6309320"/>
            <a:ext cx="5760640" cy="36004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교육 목적으로 제작되었습니다</a:t>
            </a:r>
            <a:r>
              <a:rPr lang="en-US" altLang="ko-KR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ko-KR" altLang="en-US" sz="1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251520" y="533068"/>
            <a:ext cx="86409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직사각형 4"/>
          <p:cNvSpPr/>
          <p:nvPr/>
        </p:nvSpPr>
        <p:spPr>
          <a:xfrm>
            <a:off x="251520" y="104440"/>
            <a:ext cx="8640960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b="1" dirty="0" smtClean="0">
                <a:solidFill>
                  <a:schemeClr val="tx1"/>
                </a:solidFill>
              </a:rPr>
              <a:t>환경분석 </a:t>
            </a:r>
            <a:r>
              <a:rPr lang="en-US" altLang="ko-KR" b="1" dirty="0" smtClean="0">
                <a:solidFill>
                  <a:schemeClr val="tx1"/>
                </a:solidFill>
              </a:rPr>
              <a:t>[PEST_</a:t>
            </a:r>
            <a:r>
              <a:rPr lang="ko-KR" altLang="en-US" b="1" dirty="0" smtClean="0">
                <a:solidFill>
                  <a:schemeClr val="tx1"/>
                </a:solidFill>
              </a:rPr>
              <a:t>응용</a:t>
            </a:r>
            <a:r>
              <a:rPr lang="en-US" altLang="ko-KR" b="1" dirty="0" smtClean="0">
                <a:solidFill>
                  <a:schemeClr val="tx1"/>
                </a:solidFill>
              </a:rPr>
              <a:t>]</a:t>
            </a:r>
            <a:endParaRPr lang="ko-KR" altLang="en-US" b="1" dirty="0" smtClean="0">
              <a:solidFill>
                <a:schemeClr val="tx1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928662" y="2000240"/>
            <a:ext cx="2000264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AS-IS[</a:t>
            </a:r>
            <a:r>
              <a:rPr lang="ko-KR" altLang="en-US" sz="1400" dirty="0" smtClean="0">
                <a:solidFill>
                  <a:schemeClr val="tx1"/>
                </a:solidFill>
              </a:rPr>
              <a:t>현재</a:t>
            </a:r>
            <a:r>
              <a:rPr lang="en-US" altLang="ko-KR" sz="1400" dirty="0" smtClean="0">
                <a:solidFill>
                  <a:schemeClr val="tx1"/>
                </a:solidFill>
              </a:rPr>
              <a:t>]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857620" y="2000240"/>
            <a:ext cx="442915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TO-BE[</a:t>
            </a:r>
            <a:r>
              <a:rPr lang="ko-KR" altLang="en-US" sz="1400" dirty="0" smtClean="0">
                <a:solidFill>
                  <a:schemeClr val="tx1"/>
                </a:solidFill>
              </a:rPr>
              <a:t>미래</a:t>
            </a:r>
            <a:r>
              <a:rPr lang="en-US" altLang="ko-KR" sz="1400" dirty="0" smtClean="0">
                <a:solidFill>
                  <a:schemeClr val="tx1"/>
                </a:solidFill>
              </a:rPr>
              <a:t>]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928662" y="2714620"/>
            <a:ext cx="1000132" cy="10001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P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928794" y="2714620"/>
            <a:ext cx="1000132" cy="10001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E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928662" y="3714752"/>
            <a:ext cx="1000132" cy="10001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S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928794" y="3714752"/>
            <a:ext cx="1000132" cy="10001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T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3857620" y="2714620"/>
            <a:ext cx="1000132" cy="10001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P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857620" y="3714752"/>
            <a:ext cx="1000132" cy="10001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S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5072066" y="3714752"/>
            <a:ext cx="1000132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6072198" y="3714752"/>
            <a:ext cx="1000132" cy="10001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T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7286644" y="3714752"/>
            <a:ext cx="1000132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5072066" y="4214818"/>
            <a:ext cx="1000132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7286644" y="4214818"/>
            <a:ext cx="1000132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5072066" y="2714620"/>
            <a:ext cx="1000132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6072198" y="2714620"/>
            <a:ext cx="1000132" cy="10001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E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7286644" y="2714620"/>
            <a:ext cx="1000132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4857752" y="2714620"/>
            <a:ext cx="214314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o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5072066" y="3214686"/>
            <a:ext cx="1000132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7286644" y="3214686"/>
            <a:ext cx="1000132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4857752" y="3214686"/>
            <a:ext cx="214314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t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4857752" y="3714752"/>
            <a:ext cx="214314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o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4857752" y="4214818"/>
            <a:ext cx="214314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t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7072330" y="2714620"/>
            <a:ext cx="214314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o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7072330" y="3214686"/>
            <a:ext cx="214314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t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7072330" y="3714752"/>
            <a:ext cx="214314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o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7072330" y="4214818"/>
            <a:ext cx="214314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t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36" name="모서리가 둥근 직사각형 35"/>
          <p:cNvSpPr/>
          <p:nvPr/>
        </p:nvSpPr>
        <p:spPr>
          <a:xfrm>
            <a:off x="2339752" y="836712"/>
            <a:ext cx="4464496" cy="428628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b="1" dirty="0" smtClean="0">
                <a:solidFill>
                  <a:schemeClr val="tx1"/>
                </a:solidFill>
              </a:rPr>
              <a:t>[PEST] + [As-Is To-Be] + [SWOT]</a:t>
            </a:r>
            <a:endParaRPr lang="ko-KR" altLang="en-US" sz="14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251520" y="1988840"/>
            <a:ext cx="86409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직사각형 4"/>
          <p:cNvSpPr/>
          <p:nvPr/>
        </p:nvSpPr>
        <p:spPr>
          <a:xfrm>
            <a:off x="251520" y="1500174"/>
            <a:ext cx="8640960" cy="488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b="1" dirty="0" smtClean="0">
                <a:solidFill>
                  <a:schemeClr val="tx1"/>
                </a:solidFill>
              </a:rPr>
              <a:t>자사분석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251520" y="547096"/>
            <a:ext cx="86409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직사각형 4"/>
          <p:cNvSpPr/>
          <p:nvPr/>
        </p:nvSpPr>
        <p:spPr>
          <a:xfrm>
            <a:off x="251520" y="118468"/>
            <a:ext cx="8640960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b="1" dirty="0" smtClean="0">
                <a:solidFill>
                  <a:schemeClr val="tx1"/>
                </a:solidFill>
              </a:rPr>
              <a:t>자사분석  </a:t>
            </a:r>
            <a:r>
              <a:rPr lang="en-US" altLang="ko-KR" b="1" dirty="0" smtClean="0">
                <a:solidFill>
                  <a:schemeClr val="tx1"/>
                </a:solidFill>
              </a:rPr>
              <a:t>[SWOT]</a:t>
            </a:r>
            <a:endParaRPr lang="ko-KR" altLang="en-US" b="1" dirty="0" smtClean="0">
              <a:solidFill>
                <a:schemeClr val="tx1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928662" y="6215082"/>
            <a:ext cx="7286676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solidFill>
                  <a:schemeClr val="tx1"/>
                </a:solidFill>
              </a:rPr>
              <a:t>SW : in control, OT : out control</a:t>
            </a:r>
            <a:endParaRPr lang="ko-KR" altLang="en-US" sz="1000" b="1" dirty="0" smtClean="0">
              <a:solidFill>
                <a:schemeClr val="tx1"/>
              </a:solidFill>
            </a:endParaRPr>
          </a:p>
        </p:txBody>
      </p:sp>
      <p:pic>
        <p:nvPicPr>
          <p:cNvPr id="2050" name="Picture 2" descr="C:\Users\shkimacer\Desktop\6398-01-diagonal-swot-analysis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1" y="1571612"/>
            <a:ext cx="7286677" cy="4101959"/>
          </a:xfrm>
          <a:prstGeom prst="rect">
            <a:avLst/>
          </a:prstGeom>
          <a:noFill/>
        </p:spPr>
      </p:pic>
      <p:sp>
        <p:nvSpPr>
          <p:cNvPr id="10" name="모서리가 둥근 직사각형 9"/>
          <p:cNvSpPr/>
          <p:nvPr/>
        </p:nvSpPr>
        <p:spPr>
          <a:xfrm>
            <a:off x="2339752" y="836712"/>
            <a:ext cx="4464496" cy="428628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b="1" dirty="0" smtClean="0">
                <a:solidFill>
                  <a:schemeClr val="tx1"/>
                </a:solidFill>
              </a:rPr>
              <a:t>4 Block</a:t>
            </a:r>
            <a:endParaRPr lang="ko-KR" altLang="en-US" sz="14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251520" y="547096"/>
            <a:ext cx="86409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직사각형 4"/>
          <p:cNvSpPr/>
          <p:nvPr/>
        </p:nvSpPr>
        <p:spPr>
          <a:xfrm>
            <a:off x="251520" y="118468"/>
            <a:ext cx="8640960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b="1" dirty="0" smtClean="0">
                <a:solidFill>
                  <a:schemeClr val="tx1"/>
                </a:solidFill>
              </a:rPr>
              <a:t>자사분석  </a:t>
            </a:r>
            <a:r>
              <a:rPr lang="en-US" altLang="ko-KR" b="1" dirty="0" smtClean="0">
                <a:solidFill>
                  <a:schemeClr val="tx1"/>
                </a:solidFill>
              </a:rPr>
              <a:t>[SWOT_</a:t>
            </a:r>
            <a:r>
              <a:rPr lang="ko-KR" altLang="en-US" b="1" dirty="0" smtClean="0">
                <a:solidFill>
                  <a:schemeClr val="tx1"/>
                </a:solidFill>
              </a:rPr>
              <a:t>응용</a:t>
            </a:r>
            <a:r>
              <a:rPr lang="en-US" altLang="ko-KR" b="1" dirty="0" smtClean="0">
                <a:solidFill>
                  <a:schemeClr val="tx1"/>
                </a:solidFill>
              </a:rPr>
              <a:t>]</a:t>
            </a:r>
            <a:endParaRPr lang="ko-KR" altLang="en-US" b="1" dirty="0" smtClean="0">
              <a:solidFill>
                <a:schemeClr val="tx1"/>
              </a:solidFill>
            </a:endParaRPr>
          </a:p>
        </p:txBody>
      </p:sp>
      <p:pic>
        <p:nvPicPr>
          <p:cNvPr id="3074" name="Picture 2" descr="C:\Users\shkimacer\Desktop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57222" y="1643050"/>
            <a:ext cx="8396375" cy="4429156"/>
          </a:xfrm>
          <a:prstGeom prst="rect">
            <a:avLst/>
          </a:prstGeom>
          <a:noFill/>
        </p:spPr>
      </p:pic>
      <p:sp>
        <p:nvSpPr>
          <p:cNvPr id="6" name="모서리가 둥근 직사각형 5"/>
          <p:cNvSpPr/>
          <p:nvPr/>
        </p:nvSpPr>
        <p:spPr>
          <a:xfrm>
            <a:off x="2339752" y="836712"/>
            <a:ext cx="4464496" cy="428628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b="1" dirty="0" smtClean="0">
                <a:solidFill>
                  <a:schemeClr val="tx1"/>
                </a:solidFill>
              </a:rPr>
              <a:t>8 Block</a:t>
            </a:r>
            <a:endParaRPr lang="ko-KR" altLang="en-US" sz="14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251520" y="571480"/>
            <a:ext cx="86409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직사각형 4"/>
          <p:cNvSpPr/>
          <p:nvPr/>
        </p:nvSpPr>
        <p:spPr>
          <a:xfrm>
            <a:off x="251520" y="142852"/>
            <a:ext cx="8640960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b="1" dirty="0" smtClean="0">
                <a:solidFill>
                  <a:schemeClr val="tx1"/>
                </a:solidFill>
              </a:rPr>
              <a:t>자사분석  </a:t>
            </a:r>
            <a:r>
              <a:rPr lang="en-US" altLang="ko-KR" b="1" dirty="0" smtClean="0">
                <a:solidFill>
                  <a:schemeClr val="tx1"/>
                </a:solidFill>
              </a:rPr>
              <a:t>[BCG Matrix]</a:t>
            </a:r>
            <a:endParaRPr lang="ko-KR" altLang="en-US" b="1" dirty="0" smtClean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928662" y="6309674"/>
            <a:ext cx="65008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/>
              <a:t>https://ko.wikipedia.org/wiki/BCG_%EB%A7%A4%ED%8A%B8%EB%A6%AD%EC%8A%A4</a:t>
            </a:r>
            <a:endParaRPr lang="ko-KR" altLang="en-US" sz="1000" dirty="0"/>
          </a:p>
        </p:txBody>
      </p:sp>
      <p:pic>
        <p:nvPicPr>
          <p:cNvPr id="4098" name="Picture 2" descr="C:\Users\shkimacer\Desktop\dfe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1857364"/>
            <a:ext cx="3643322" cy="3506697"/>
          </a:xfrm>
          <a:prstGeom prst="rect">
            <a:avLst/>
          </a:prstGeom>
          <a:noFill/>
        </p:spPr>
      </p:pic>
      <p:sp>
        <p:nvSpPr>
          <p:cNvPr id="7" name="모서리가 둥근 직사각형 6"/>
          <p:cNvSpPr/>
          <p:nvPr/>
        </p:nvSpPr>
        <p:spPr>
          <a:xfrm>
            <a:off x="2339752" y="836712"/>
            <a:ext cx="4464496" cy="428628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b="1" dirty="0" smtClean="0">
                <a:solidFill>
                  <a:schemeClr val="tx1"/>
                </a:solidFill>
              </a:rPr>
              <a:t>4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Block</a:t>
            </a:r>
            <a:endParaRPr lang="ko-KR" altLang="en-US" sz="14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251520" y="1988840"/>
            <a:ext cx="86409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직사각형 4"/>
          <p:cNvSpPr/>
          <p:nvPr/>
        </p:nvSpPr>
        <p:spPr>
          <a:xfrm>
            <a:off x="251520" y="1500174"/>
            <a:ext cx="8640960" cy="488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b="1" dirty="0" smtClean="0">
                <a:solidFill>
                  <a:schemeClr val="tx1"/>
                </a:solidFill>
              </a:rPr>
              <a:t>경쟁사 분석</a:t>
            </a:r>
            <a:r>
              <a:rPr lang="en-US" altLang="ko-KR" b="1" dirty="0" smtClean="0">
                <a:solidFill>
                  <a:schemeClr val="tx1"/>
                </a:solidFill>
              </a:rPr>
              <a:t>[GE Matrix]</a:t>
            </a:r>
            <a:endParaRPr lang="ko-KR" altLang="en-US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251520" y="571480"/>
            <a:ext cx="86409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251520" y="142852"/>
            <a:ext cx="8640960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b="1" dirty="0" smtClean="0">
                <a:solidFill>
                  <a:schemeClr val="tx1"/>
                </a:solidFill>
              </a:rPr>
              <a:t>경쟁사분석  </a:t>
            </a:r>
            <a:r>
              <a:rPr lang="en-US" altLang="ko-KR" b="1" dirty="0" smtClean="0">
                <a:solidFill>
                  <a:schemeClr val="tx1"/>
                </a:solidFill>
              </a:rPr>
              <a:t>[GE Matrix]</a:t>
            </a:r>
            <a:endParaRPr lang="ko-KR" altLang="en-US" b="1" dirty="0" smtClean="0">
              <a:solidFill>
                <a:schemeClr val="tx1"/>
              </a:solidFill>
            </a:endParaRPr>
          </a:p>
        </p:txBody>
      </p:sp>
      <p:pic>
        <p:nvPicPr>
          <p:cNvPr id="7170" name="Picture 2" descr="C:\Users\shkimacer\Desktop\matri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142984"/>
            <a:ext cx="8241035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251520" y="571480"/>
            <a:ext cx="86409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직사각형 4"/>
          <p:cNvSpPr/>
          <p:nvPr/>
        </p:nvSpPr>
        <p:spPr>
          <a:xfrm>
            <a:off x="251520" y="142852"/>
            <a:ext cx="8640960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b="1" dirty="0" smtClean="0">
                <a:solidFill>
                  <a:schemeClr val="tx1"/>
                </a:solidFill>
              </a:rPr>
              <a:t>경쟁사분석  </a:t>
            </a:r>
            <a:r>
              <a:rPr lang="en-US" altLang="ko-KR" b="1" dirty="0" smtClean="0">
                <a:solidFill>
                  <a:schemeClr val="tx1"/>
                </a:solidFill>
              </a:rPr>
              <a:t>[GE Matrix]</a:t>
            </a:r>
            <a:endParaRPr lang="ko-KR" altLang="en-US" b="1" dirty="0" smtClean="0">
              <a:solidFill>
                <a:schemeClr val="tx1"/>
              </a:solidFill>
            </a:endParaRPr>
          </a:p>
        </p:txBody>
      </p:sp>
      <p:pic>
        <p:nvPicPr>
          <p:cNvPr id="5122" name="Picture 2" descr="C:\Users\shkimacer\Desktop\무제-13_복사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857364"/>
            <a:ext cx="6117096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251520" y="571480"/>
            <a:ext cx="86409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직사각형 4"/>
          <p:cNvSpPr/>
          <p:nvPr/>
        </p:nvSpPr>
        <p:spPr>
          <a:xfrm>
            <a:off x="251520" y="142852"/>
            <a:ext cx="8640960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b="1" dirty="0" smtClean="0">
                <a:solidFill>
                  <a:schemeClr val="tx1"/>
                </a:solidFill>
              </a:rPr>
              <a:t>경쟁사분석  </a:t>
            </a:r>
            <a:r>
              <a:rPr lang="en-US" altLang="ko-KR" b="1" dirty="0" smtClean="0">
                <a:solidFill>
                  <a:schemeClr val="tx1"/>
                </a:solidFill>
              </a:rPr>
              <a:t>[GE Matrix]</a:t>
            </a:r>
            <a:endParaRPr lang="ko-KR" altLang="en-US" b="1" dirty="0" smtClean="0">
              <a:solidFill>
                <a:schemeClr val="tx1"/>
              </a:solidFill>
            </a:endParaRPr>
          </a:p>
        </p:txBody>
      </p:sp>
      <p:pic>
        <p:nvPicPr>
          <p:cNvPr id="6146" name="Picture 2" descr="C:\Users\shkimacer\Desktop\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95152"/>
            <a:ext cx="4971350" cy="2419390"/>
          </a:xfrm>
          <a:prstGeom prst="rect">
            <a:avLst/>
          </a:prstGeom>
          <a:noFill/>
        </p:spPr>
      </p:pic>
      <p:pic>
        <p:nvPicPr>
          <p:cNvPr id="6147" name="Picture 3" descr="C:\Users\shkimacer\Desktop\다운로드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36140" y="3714542"/>
            <a:ext cx="3922023" cy="26434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251520" y="1988840"/>
            <a:ext cx="86409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직사각형 4"/>
          <p:cNvSpPr/>
          <p:nvPr/>
        </p:nvSpPr>
        <p:spPr>
          <a:xfrm>
            <a:off x="251520" y="1500174"/>
            <a:ext cx="8640960" cy="488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b="1" dirty="0" smtClean="0">
                <a:solidFill>
                  <a:schemeClr val="tx1"/>
                </a:solidFill>
              </a:rPr>
              <a:t>시장조사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251520" y="556381"/>
            <a:ext cx="86409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직사각형 4"/>
          <p:cNvSpPr/>
          <p:nvPr/>
        </p:nvSpPr>
        <p:spPr>
          <a:xfrm>
            <a:off x="251520" y="222840"/>
            <a:ext cx="864096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b="1" dirty="0" smtClean="0">
                <a:solidFill>
                  <a:schemeClr val="tx1"/>
                </a:solidFill>
              </a:rPr>
              <a:t>사업제안서 작성 </a:t>
            </a:r>
            <a:r>
              <a:rPr lang="en-US" altLang="ko-KR" b="1" dirty="0" smtClean="0">
                <a:solidFill>
                  <a:schemeClr val="tx1"/>
                </a:solidFill>
              </a:rPr>
              <a:t>Tip</a:t>
            </a:r>
            <a:endParaRPr lang="ko-KR" altLang="en-US" b="1" dirty="0" smtClean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51520" y="1277310"/>
            <a:ext cx="720080" cy="72008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</a:t>
            </a:r>
          </a:p>
        </p:txBody>
      </p:sp>
      <p:cxnSp>
        <p:nvCxnSpPr>
          <p:cNvPr id="7" name="직선 연결선 6"/>
          <p:cNvCxnSpPr/>
          <p:nvPr/>
        </p:nvCxnSpPr>
        <p:spPr>
          <a:xfrm>
            <a:off x="1691680" y="1623100"/>
            <a:ext cx="64807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직사각형 7"/>
          <p:cNvSpPr/>
          <p:nvPr/>
        </p:nvSpPr>
        <p:spPr>
          <a:xfrm>
            <a:off x="1691680" y="1277310"/>
            <a:ext cx="6480720" cy="3457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400" b="1" dirty="0" smtClean="0">
                <a:solidFill>
                  <a:schemeClr val="tx1"/>
                </a:solidFill>
              </a:rPr>
              <a:t>심사위원은 슈퍼 갑입니다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.</a:t>
            </a:r>
            <a:endParaRPr lang="ko-KR" altLang="en-US" sz="1400" b="1" dirty="0" smtClean="0">
              <a:solidFill>
                <a:schemeClr val="tx1"/>
              </a:solidFill>
            </a:endParaRPr>
          </a:p>
        </p:txBody>
      </p:sp>
      <p:cxnSp>
        <p:nvCxnSpPr>
          <p:cNvPr id="9" name="직선 연결선 8"/>
          <p:cNvCxnSpPr/>
          <p:nvPr/>
        </p:nvCxnSpPr>
        <p:spPr>
          <a:xfrm>
            <a:off x="1691680" y="3063260"/>
            <a:ext cx="64807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1691680" y="2717470"/>
            <a:ext cx="6480720" cy="3457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400" b="1" dirty="0" smtClean="0">
                <a:solidFill>
                  <a:schemeClr val="tx1"/>
                </a:solidFill>
              </a:rPr>
              <a:t>키워드를 강조하세요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크기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폰트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색깔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밑줄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endParaRPr lang="ko-KR" altLang="en-US" sz="1400" b="1" dirty="0" smtClean="0">
              <a:solidFill>
                <a:schemeClr val="tx1"/>
              </a:solidFill>
            </a:endParaRPr>
          </a:p>
        </p:txBody>
      </p:sp>
      <p:cxnSp>
        <p:nvCxnSpPr>
          <p:cNvPr id="11" name="직선 연결선 10"/>
          <p:cNvCxnSpPr/>
          <p:nvPr/>
        </p:nvCxnSpPr>
        <p:spPr>
          <a:xfrm>
            <a:off x="1691680" y="2343180"/>
            <a:ext cx="64807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1691680" y="1997390"/>
            <a:ext cx="6480720" cy="3457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400" b="1" dirty="0" smtClean="0">
                <a:solidFill>
                  <a:schemeClr val="tx1"/>
                </a:solidFill>
              </a:rPr>
              <a:t>제목만 읽어도 내용이 파악되어야 합니다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.</a:t>
            </a:r>
            <a:endParaRPr lang="ko-KR" altLang="en-US" sz="1400" b="1" dirty="0" smtClean="0">
              <a:solidFill>
                <a:schemeClr val="tx1"/>
              </a:solidFill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1691680" y="4503420"/>
            <a:ext cx="64807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직사각형 13"/>
          <p:cNvSpPr/>
          <p:nvPr/>
        </p:nvSpPr>
        <p:spPr>
          <a:xfrm>
            <a:off x="1691680" y="4157630"/>
            <a:ext cx="6480720" cy="3457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400" b="1" dirty="0" smtClean="0">
                <a:solidFill>
                  <a:schemeClr val="tx1"/>
                </a:solidFill>
              </a:rPr>
              <a:t>그림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도식을 최대한 활용하세요 </a:t>
            </a:r>
          </a:p>
        </p:txBody>
      </p:sp>
      <p:cxnSp>
        <p:nvCxnSpPr>
          <p:cNvPr id="15" name="직선 연결선 14"/>
          <p:cNvCxnSpPr/>
          <p:nvPr/>
        </p:nvCxnSpPr>
        <p:spPr>
          <a:xfrm>
            <a:off x="1691680" y="3783340"/>
            <a:ext cx="64807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직사각형 15"/>
          <p:cNvSpPr/>
          <p:nvPr/>
        </p:nvSpPr>
        <p:spPr>
          <a:xfrm>
            <a:off x="1691680" y="3437550"/>
            <a:ext cx="6480720" cy="34579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400" b="1" dirty="0" smtClean="0">
                <a:solidFill>
                  <a:schemeClr val="tx1"/>
                </a:solidFill>
              </a:rPr>
              <a:t>키워드만 읽어도 내용이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파악되여야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합니다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.</a:t>
            </a:r>
            <a:endParaRPr lang="ko-KR" altLang="en-US" sz="1400" b="1" dirty="0" smtClean="0">
              <a:solidFill>
                <a:schemeClr val="tx1"/>
              </a:solidFill>
            </a:endParaRPr>
          </a:p>
        </p:txBody>
      </p:sp>
      <p:cxnSp>
        <p:nvCxnSpPr>
          <p:cNvPr id="17" name="직선 연결선 16"/>
          <p:cNvCxnSpPr/>
          <p:nvPr/>
        </p:nvCxnSpPr>
        <p:spPr>
          <a:xfrm>
            <a:off x="1691680" y="5223500"/>
            <a:ext cx="64807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직사각형 17"/>
          <p:cNvSpPr/>
          <p:nvPr/>
        </p:nvSpPr>
        <p:spPr>
          <a:xfrm>
            <a:off x="1691680" y="4877710"/>
            <a:ext cx="6480720" cy="34579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400" b="1" dirty="0" smtClean="0">
                <a:solidFill>
                  <a:schemeClr val="tx1"/>
                </a:solidFill>
              </a:rPr>
              <a:t>작성 전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이해관계자별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스토리텔링을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해 보세요 </a:t>
            </a:r>
          </a:p>
        </p:txBody>
      </p:sp>
      <p:cxnSp>
        <p:nvCxnSpPr>
          <p:cNvPr id="19" name="직선 연결선 18"/>
          <p:cNvCxnSpPr/>
          <p:nvPr/>
        </p:nvCxnSpPr>
        <p:spPr>
          <a:xfrm>
            <a:off x="1691680" y="5943580"/>
            <a:ext cx="64807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직사각형 19"/>
          <p:cNvSpPr/>
          <p:nvPr/>
        </p:nvSpPr>
        <p:spPr>
          <a:xfrm>
            <a:off x="1691680" y="5597790"/>
            <a:ext cx="6480720" cy="34579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400" b="1" dirty="0" smtClean="0">
                <a:solidFill>
                  <a:schemeClr val="tx1"/>
                </a:solidFill>
              </a:rPr>
              <a:t>작성 후 제안서를 기준으로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Q&amp;A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를 해보세요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251520" y="571480"/>
            <a:ext cx="86409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직사각형 4"/>
          <p:cNvSpPr/>
          <p:nvPr/>
        </p:nvSpPr>
        <p:spPr>
          <a:xfrm>
            <a:off x="251520" y="142852"/>
            <a:ext cx="8640960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b="1" dirty="0" err="1" smtClean="0">
                <a:solidFill>
                  <a:schemeClr val="tx1"/>
                </a:solidFill>
              </a:rPr>
              <a:t>페르미의</a:t>
            </a:r>
            <a:r>
              <a:rPr lang="ko-KR" altLang="en-US" b="1" dirty="0" smtClean="0">
                <a:solidFill>
                  <a:schemeClr val="tx1"/>
                </a:solidFill>
              </a:rPr>
              <a:t> 추정</a:t>
            </a:r>
          </a:p>
        </p:txBody>
      </p:sp>
      <p:pic>
        <p:nvPicPr>
          <p:cNvPr id="8194" name="Picture 2" descr="C:\Users\shkimacer\Desktop\-8-7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4900" y="828675"/>
            <a:ext cx="6934200" cy="5200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251520" y="571480"/>
            <a:ext cx="86409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251520" y="142852"/>
            <a:ext cx="8640960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b="1" dirty="0" err="1" smtClean="0">
                <a:solidFill>
                  <a:schemeClr val="tx1"/>
                </a:solidFill>
              </a:rPr>
              <a:t>페르미의</a:t>
            </a:r>
            <a:r>
              <a:rPr lang="ko-KR" altLang="en-US" b="1" dirty="0" smtClean="0">
                <a:solidFill>
                  <a:schemeClr val="tx1"/>
                </a:solidFill>
              </a:rPr>
              <a:t> 추정</a:t>
            </a:r>
          </a:p>
        </p:txBody>
      </p:sp>
      <p:pic>
        <p:nvPicPr>
          <p:cNvPr id="9218" name="Picture 2" descr="C:\Users\shkimacer\Desktop\pimg_7421711546834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285860"/>
            <a:ext cx="7700977" cy="3950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20688"/>
            <a:ext cx="7776864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직선 연결선 4"/>
          <p:cNvCxnSpPr/>
          <p:nvPr/>
        </p:nvCxnSpPr>
        <p:spPr>
          <a:xfrm>
            <a:off x="251520" y="530660"/>
            <a:ext cx="86409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251520" y="142852"/>
            <a:ext cx="8640960" cy="387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b="1" dirty="0" err="1" smtClean="0">
                <a:solidFill>
                  <a:schemeClr val="tx1"/>
                </a:solidFill>
              </a:rPr>
              <a:t>페르미의</a:t>
            </a:r>
            <a:r>
              <a:rPr lang="ko-KR" altLang="en-US" b="1" dirty="0" smtClean="0">
                <a:solidFill>
                  <a:schemeClr val="tx1"/>
                </a:solidFill>
              </a:rPr>
              <a:t> 추정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251520" y="571480"/>
            <a:ext cx="86409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251520" y="142852"/>
            <a:ext cx="8640960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b="1" dirty="0" smtClean="0">
                <a:solidFill>
                  <a:schemeClr val="tx1"/>
                </a:solidFill>
              </a:rPr>
              <a:t>User Research</a:t>
            </a:r>
            <a:endParaRPr lang="ko-KR" altLang="en-US" b="1" dirty="0" smtClean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714480" y="1214422"/>
            <a:ext cx="2177340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UR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714480" y="1500174"/>
            <a:ext cx="2177340" cy="121444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tx1"/>
                </a:solidFill>
              </a:rPr>
              <a:t>정성적 측정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ctr"/>
            <a:endParaRPr lang="en-US" altLang="ko-KR" sz="14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400" dirty="0" smtClean="0">
                <a:solidFill>
                  <a:schemeClr val="tx1"/>
                </a:solidFill>
              </a:rPr>
              <a:t>편견</a:t>
            </a:r>
            <a:r>
              <a:rPr lang="en-US" altLang="ko-KR" sz="1400" dirty="0" smtClean="0">
                <a:solidFill>
                  <a:schemeClr val="tx1"/>
                </a:solidFill>
              </a:rPr>
              <a:t>(</a:t>
            </a:r>
            <a:r>
              <a:rPr lang="ko-KR" altLang="en-US" sz="1400" dirty="0" smtClean="0">
                <a:solidFill>
                  <a:schemeClr val="tx1"/>
                </a:solidFill>
              </a:rPr>
              <a:t>가설</a:t>
            </a:r>
            <a:r>
              <a:rPr lang="en-US" altLang="ko-KR" sz="1400" dirty="0" smtClean="0">
                <a:solidFill>
                  <a:schemeClr val="tx1"/>
                </a:solidFill>
              </a:rPr>
              <a:t>)</a:t>
            </a:r>
            <a:r>
              <a:rPr lang="ko-KR" altLang="en-US" sz="1400" dirty="0" smtClean="0">
                <a:solidFill>
                  <a:schemeClr val="tx1"/>
                </a:solidFill>
              </a:rPr>
              <a:t> 제거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5286380" y="1214422"/>
            <a:ext cx="2177340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tx1"/>
                </a:solidFill>
              </a:rPr>
              <a:t>소비자 조사</a:t>
            </a:r>
            <a:r>
              <a:rPr lang="en-US" altLang="ko-KR" sz="1400" dirty="0" smtClean="0">
                <a:solidFill>
                  <a:schemeClr val="tx1"/>
                </a:solidFill>
              </a:rPr>
              <a:t>(</a:t>
            </a:r>
            <a:r>
              <a:rPr lang="ko-KR" altLang="en-US" sz="1400" dirty="0" smtClean="0">
                <a:solidFill>
                  <a:schemeClr val="tx1"/>
                </a:solidFill>
              </a:rPr>
              <a:t>잘못된</a:t>
            </a:r>
            <a:r>
              <a:rPr lang="en-US" altLang="ko-KR" sz="1400" dirty="0" smtClean="0">
                <a:solidFill>
                  <a:schemeClr val="tx1"/>
                </a:solidFill>
              </a:rPr>
              <a:t>)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5286380" y="1500174"/>
            <a:ext cx="2177340" cy="121444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tx1"/>
                </a:solidFill>
              </a:rPr>
              <a:t>정성적 측정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ctr"/>
            <a:endParaRPr lang="en-US" altLang="ko-KR" sz="14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400" dirty="0" smtClean="0">
                <a:solidFill>
                  <a:schemeClr val="tx1"/>
                </a:solidFill>
              </a:rPr>
              <a:t>편견</a:t>
            </a:r>
            <a:r>
              <a:rPr lang="en-US" altLang="ko-KR" sz="1400" dirty="0" smtClean="0">
                <a:solidFill>
                  <a:schemeClr val="tx1"/>
                </a:solidFill>
              </a:rPr>
              <a:t>(</a:t>
            </a:r>
            <a:r>
              <a:rPr lang="ko-KR" altLang="en-US" sz="1400" dirty="0" smtClean="0">
                <a:solidFill>
                  <a:schemeClr val="tx1"/>
                </a:solidFill>
              </a:rPr>
              <a:t>가설</a:t>
            </a:r>
            <a:r>
              <a:rPr lang="en-US" altLang="ko-KR" sz="1400" dirty="0" smtClean="0">
                <a:solidFill>
                  <a:schemeClr val="tx1"/>
                </a:solidFill>
              </a:rPr>
              <a:t>) </a:t>
            </a:r>
            <a:r>
              <a:rPr lang="ko-KR" altLang="en-US" sz="1400" dirty="0" smtClean="0">
                <a:solidFill>
                  <a:schemeClr val="tx1"/>
                </a:solidFill>
              </a:rPr>
              <a:t>개입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4034696" y="3214686"/>
            <a:ext cx="2823320" cy="4286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tx1"/>
                </a:solidFill>
              </a:rPr>
              <a:t>이용자를 찾아라</a:t>
            </a:r>
            <a:r>
              <a:rPr lang="en-US" altLang="ko-KR" sz="1400" dirty="0" smtClean="0">
                <a:solidFill>
                  <a:schemeClr val="tx1"/>
                </a:solidFill>
              </a:rPr>
              <a:t>.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4034696" y="3857628"/>
            <a:ext cx="2823320" cy="4286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tx1"/>
                </a:solidFill>
              </a:rPr>
              <a:t>관찰해라 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2391622" y="3214686"/>
            <a:ext cx="1500198" cy="171451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tx1"/>
                </a:solidFill>
              </a:rPr>
              <a:t>스마트 하게</a:t>
            </a:r>
            <a:r>
              <a:rPr lang="en-US" altLang="ko-KR" sz="1400" dirty="0" smtClean="0">
                <a:solidFill>
                  <a:schemeClr val="tx1"/>
                </a:solidFill>
              </a:rPr>
              <a:t>(</a:t>
            </a:r>
            <a:r>
              <a:rPr lang="ko-KR" altLang="en-US" sz="1400" dirty="0" smtClean="0">
                <a:solidFill>
                  <a:schemeClr val="tx1"/>
                </a:solidFill>
              </a:rPr>
              <a:t>한</a:t>
            </a:r>
            <a:r>
              <a:rPr lang="en-US" altLang="ko-KR" sz="1400" dirty="0" smtClean="0">
                <a:solidFill>
                  <a:schemeClr val="tx1"/>
                </a:solidFill>
              </a:rPr>
              <a:t>)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4034696" y="4500570"/>
            <a:ext cx="2823320" cy="4286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tx1"/>
                </a:solidFill>
              </a:rPr>
              <a:t>대화하라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2391622" y="5286388"/>
            <a:ext cx="4466394" cy="114300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tx1"/>
                </a:solidFill>
              </a:rPr>
              <a:t>내 기준에서 가설을 검증하지 말고 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400" dirty="0" smtClean="0">
                <a:solidFill>
                  <a:schemeClr val="tx1"/>
                </a:solidFill>
              </a:rPr>
              <a:t>이용자 입장에서 불편과 대안을 찾아라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ctr"/>
            <a:endParaRPr lang="en-US" altLang="ko-KR" sz="14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400" dirty="0" smtClean="0">
                <a:solidFill>
                  <a:schemeClr val="tx1"/>
                </a:solidFill>
              </a:rPr>
              <a:t>숫자는 다음이다</a:t>
            </a:r>
            <a:r>
              <a:rPr lang="en-US" altLang="ko-KR" sz="1400" dirty="0" smtClean="0">
                <a:solidFill>
                  <a:schemeClr val="tx1"/>
                </a:solidFill>
              </a:rPr>
              <a:t>.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251520" y="571480"/>
            <a:ext cx="86409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직사각형 4"/>
          <p:cNvSpPr/>
          <p:nvPr/>
        </p:nvSpPr>
        <p:spPr>
          <a:xfrm>
            <a:off x="251520" y="142852"/>
            <a:ext cx="8640960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b="1" dirty="0" smtClean="0">
                <a:solidFill>
                  <a:schemeClr val="tx1"/>
                </a:solidFill>
              </a:rPr>
              <a:t>설문조사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928662" y="1285860"/>
            <a:ext cx="335758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 smtClean="0">
                <a:solidFill>
                  <a:schemeClr val="tx1"/>
                </a:solidFill>
              </a:rPr>
              <a:t>설문자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786314" y="1285860"/>
            <a:ext cx="335758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 smtClean="0">
                <a:solidFill>
                  <a:schemeClr val="tx1"/>
                </a:solidFill>
              </a:rPr>
              <a:t>피설문자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928662" y="2214554"/>
            <a:ext cx="3357586" cy="35719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tx1"/>
                </a:solidFill>
              </a:rPr>
              <a:t>많은 질문을 통해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많은것을</a:t>
            </a:r>
            <a:r>
              <a:rPr lang="ko-KR" altLang="en-US" sz="1400" dirty="0" smtClean="0">
                <a:solidFill>
                  <a:schemeClr val="tx1"/>
                </a:solidFill>
              </a:rPr>
              <a:t> 알고 싶다</a:t>
            </a:r>
            <a:r>
              <a:rPr lang="en-US" altLang="ko-KR" sz="1400" dirty="0" smtClean="0">
                <a:solidFill>
                  <a:schemeClr val="tx1"/>
                </a:solidFill>
              </a:rPr>
              <a:t>.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4786314" y="2214554"/>
            <a:ext cx="3357586" cy="35719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tx1"/>
                </a:solidFill>
              </a:rPr>
              <a:t>무슨 질문이 이렇게 많아 대충 </a:t>
            </a:r>
            <a:r>
              <a:rPr lang="en-US" altLang="ko-KR" sz="1400" dirty="0" smtClean="0">
                <a:solidFill>
                  <a:schemeClr val="tx1"/>
                </a:solidFill>
              </a:rPr>
              <a:t>1</a:t>
            </a:r>
            <a:r>
              <a:rPr lang="ko-KR" altLang="en-US" sz="1400" dirty="0" smtClean="0">
                <a:solidFill>
                  <a:schemeClr val="tx1"/>
                </a:solidFill>
              </a:rPr>
              <a:t>번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928662" y="2643182"/>
            <a:ext cx="3357586" cy="35719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tx1"/>
                </a:solidFill>
              </a:rPr>
              <a:t>내 가설이 맞는지 검증하고 싶다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4786314" y="2643182"/>
            <a:ext cx="3357586" cy="35719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 smtClean="0">
                <a:solidFill>
                  <a:schemeClr val="tx1"/>
                </a:solidFill>
              </a:rPr>
              <a:t>왠만하면</a:t>
            </a:r>
            <a:r>
              <a:rPr lang="ko-KR" altLang="en-US" sz="1400" dirty="0" smtClean="0">
                <a:solidFill>
                  <a:schemeClr val="tx1"/>
                </a:solidFill>
              </a:rPr>
              <a:t>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원하는대로</a:t>
            </a:r>
            <a:r>
              <a:rPr lang="ko-KR" altLang="en-US" sz="1400" dirty="0" smtClean="0">
                <a:solidFill>
                  <a:schemeClr val="tx1"/>
                </a:solidFill>
              </a:rPr>
              <a:t> 대답해주자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928662" y="4286256"/>
            <a:ext cx="3357586" cy="35719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tx1"/>
                </a:solidFill>
              </a:rPr>
              <a:t>소수정예의 스마트한 이용자에게만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4786314" y="4286256"/>
            <a:ext cx="3357586" cy="35719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tx1"/>
                </a:solidFill>
              </a:rPr>
              <a:t>정확한 데이터를 성심껏</a:t>
            </a:r>
          </a:p>
        </p:txBody>
      </p:sp>
      <p:sp>
        <p:nvSpPr>
          <p:cNvPr id="23" name="직사각형 22"/>
          <p:cNvSpPr/>
          <p:nvPr/>
        </p:nvSpPr>
        <p:spPr>
          <a:xfrm>
            <a:off x="928662" y="4714884"/>
            <a:ext cx="3357586" cy="35719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tx1"/>
                </a:solidFill>
              </a:rPr>
              <a:t>스마트한 질문만 하자</a:t>
            </a:r>
          </a:p>
        </p:txBody>
      </p:sp>
      <p:sp>
        <p:nvSpPr>
          <p:cNvPr id="24" name="직사각형 23"/>
          <p:cNvSpPr/>
          <p:nvPr/>
        </p:nvSpPr>
        <p:spPr>
          <a:xfrm>
            <a:off x="4786314" y="4714884"/>
            <a:ext cx="3357586" cy="35719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tx1"/>
                </a:solidFill>
              </a:rPr>
              <a:t>나도 스마트하게 해 주지</a:t>
            </a:r>
          </a:p>
        </p:txBody>
      </p:sp>
      <p:sp>
        <p:nvSpPr>
          <p:cNvPr id="25" name="직사각형 24"/>
          <p:cNvSpPr/>
          <p:nvPr/>
        </p:nvSpPr>
        <p:spPr>
          <a:xfrm>
            <a:off x="928662" y="5143512"/>
            <a:ext cx="3357586" cy="35719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tx1"/>
                </a:solidFill>
              </a:rPr>
              <a:t>상대방이 무엇을 원하지</a:t>
            </a:r>
          </a:p>
        </p:txBody>
      </p:sp>
      <p:sp>
        <p:nvSpPr>
          <p:cNvPr id="26" name="직사각형 25"/>
          <p:cNvSpPr/>
          <p:nvPr/>
        </p:nvSpPr>
        <p:spPr>
          <a:xfrm>
            <a:off x="4786314" y="5143512"/>
            <a:ext cx="3357586" cy="35719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tx1"/>
                </a:solidFill>
              </a:rPr>
              <a:t>난 이거 원해</a:t>
            </a:r>
          </a:p>
        </p:txBody>
      </p:sp>
      <p:sp>
        <p:nvSpPr>
          <p:cNvPr id="27" name="직사각형 26"/>
          <p:cNvSpPr/>
          <p:nvPr/>
        </p:nvSpPr>
        <p:spPr>
          <a:xfrm>
            <a:off x="928662" y="5572140"/>
            <a:ext cx="3357586" cy="35719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tx1"/>
                </a:solidFill>
              </a:rPr>
              <a:t>내 가설은 어떤가요</a:t>
            </a:r>
          </a:p>
        </p:txBody>
      </p:sp>
      <p:sp>
        <p:nvSpPr>
          <p:cNvPr id="28" name="직사각형 27"/>
          <p:cNvSpPr/>
          <p:nvPr/>
        </p:nvSpPr>
        <p:spPr>
          <a:xfrm>
            <a:off x="4786314" y="5572140"/>
            <a:ext cx="3357586" cy="35719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tx1"/>
                </a:solidFill>
              </a:rPr>
              <a:t>좋은데 이게 더 좋아 </a:t>
            </a:r>
          </a:p>
        </p:txBody>
      </p:sp>
      <p:sp>
        <p:nvSpPr>
          <p:cNvPr id="29" name="직사각형 28"/>
          <p:cNvSpPr/>
          <p:nvPr/>
        </p:nvSpPr>
        <p:spPr>
          <a:xfrm>
            <a:off x="928662" y="1785926"/>
            <a:ext cx="3357586" cy="35719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tx1"/>
                </a:solidFill>
              </a:rPr>
              <a:t>많은 사람에게 질문을 하자</a:t>
            </a:r>
            <a:r>
              <a:rPr lang="en-US" altLang="ko-KR" sz="1400" dirty="0" smtClean="0">
                <a:solidFill>
                  <a:schemeClr val="tx1"/>
                </a:solidFill>
              </a:rPr>
              <a:t>.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4786314" y="1785926"/>
            <a:ext cx="3357586" cy="35719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tx1"/>
                </a:solidFill>
              </a:rPr>
              <a:t>나 이거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관심없는데</a:t>
            </a:r>
            <a:r>
              <a:rPr lang="ko-KR" altLang="en-US" sz="1400" dirty="0" smtClean="0">
                <a:solidFill>
                  <a:schemeClr val="tx1"/>
                </a:solidFill>
              </a:rPr>
              <a:t> 그래도 해주자</a:t>
            </a:r>
          </a:p>
        </p:txBody>
      </p:sp>
      <p:sp>
        <p:nvSpPr>
          <p:cNvPr id="31" name="아래쪽 화살표 30"/>
          <p:cNvSpPr/>
          <p:nvPr/>
        </p:nvSpPr>
        <p:spPr>
          <a:xfrm>
            <a:off x="3965634" y="3214686"/>
            <a:ext cx="1214446" cy="714380"/>
          </a:xfrm>
          <a:prstGeom prst="downArrow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251520" y="1988840"/>
            <a:ext cx="86409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직사각형 4"/>
          <p:cNvSpPr/>
          <p:nvPr/>
        </p:nvSpPr>
        <p:spPr>
          <a:xfrm>
            <a:off x="251520" y="1500174"/>
            <a:ext cx="8640960" cy="488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b="1" dirty="0" smtClean="0">
                <a:solidFill>
                  <a:schemeClr val="tx1"/>
                </a:solidFill>
              </a:rPr>
              <a:t>비즈니스 모델 캔버스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251520" y="504032"/>
            <a:ext cx="86409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직사각형 4"/>
          <p:cNvSpPr/>
          <p:nvPr/>
        </p:nvSpPr>
        <p:spPr>
          <a:xfrm>
            <a:off x="251520" y="142852"/>
            <a:ext cx="8640960" cy="3611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b="1" dirty="0" smtClean="0">
                <a:solidFill>
                  <a:schemeClr val="tx1"/>
                </a:solidFill>
              </a:rPr>
              <a:t>BMC(Biz Model Canvas)</a:t>
            </a:r>
          </a:p>
        </p:txBody>
      </p:sp>
      <p:sp>
        <p:nvSpPr>
          <p:cNvPr id="6" name="모서리가 둥근 직사각형 5"/>
          <p:cNvSpPr/>
          <p:nvPr/>
        </p:nvSpPr>
        <p:spPr>
          <a:xfrm>
            <a:off x="1124000" y="1709192"/>
            <a:ext cx="2880320" cy="288032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000" dirty="0" smtClean="0">
                <a:solidFill>
                  <a:schemeClr val="tx1"/>
                </a:solidFill>
              </a:rPr>
              <a:t>어떻게</a:t>
            </a:r>
            <a:endParaRPr lang="en-US" altLang="ko-KR" sz="3000" dirty="0" smtClean="0">
              <a:solidFill>
                <a:schemeClr val="tx1"/>
              </a:solidFill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5444480" y="1709192"/>
            <a:ext cx="2880320" cy="288032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000" dirty="0" smtClean="0">
                <a:solidFill>
                  <a:schemeClr val="tx1"/>
                </a:solidFill>
              </a:rPr>
              <a:t>누가</a:t>
            </a:r>
            <a:endParaRPr lang="en-US" altLang="ko-KR" sz="3000" dirty="0" smtClean="0">
              <a:solidFill>
                <a:schemeClr val="tx1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124000" y="1709192"/>
            <a:ext cx="1440160" cy="288032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KP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564160" y="1709192"/>
            <a:ext cx="1440160" cy="144016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KA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564160" y="3149352"/>
            <a:ext cx="1440160" cy="144016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KR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4004320" y="1709192"/>
            <a:ext cx="1440160" cy="288032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KP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5444480" y="1709192"/>
            <a:ext cx="1440160" cy="144016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CR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5444480" y="3149352"/>
            <a:ext cx="1440160" cy="144016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CH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6884640" y="1709192"/>
            <a:ext cx="1440160" cy="288032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CS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1124000" y="4589512"/>
            <a:ext cx="3600400" cy="57606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CS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724400" y="4589512"/>
            <a:ext cx="3600400" cy="57606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RS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7" name="원형 화살표 16"/>
          <p:cNvSpPr/>
          <p:nvPr/>
        </p:nvSpPr>
        <p:spPr>
          <a:xfrm rot="12450852">
            <a:off x="6187186" y="2379891"/>
            <a:ext cx="1368152" cy="1368152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5181789"/>
              <a:gd name="adj5" fmla="val 12500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8" name="원형 화살표 17"/>
          <p:cNvSpPr/>
          <p:nvPr/>
        </p:nvSpPr>
        <p:spPr>
          <a:xfrm rot="18928944">
            <a:off x="1866707" y="2352552"/>
            <a:ext cx="1368152" cy="1368152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5181789"/>
              <a:gd name="adj5" fmla="val 12500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9" name="왼쪽/오른쪽 화살표 18"/>
          <p:cNvSpPr/>
          <p:nvPr/>
        </p:nvSpPr>
        <p:spPr>
          <a:xfrm>
            <a:off x="3716288" y="2285256"/>
            <a:ext cx="576064" cy="432048"/>
          </a:xfrm>
          <a:prstGeom prst="leftRight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0" name="왼쪽/오른쪽 화살표 19"/>
          <p:cNvSpPr/>
          <p:nvPr/>
        </p:nvSpPr>
        <p:spPr>
          <a:xfrm>
            <a:off x="5156448" y="2285256"/>
            <a:ext cx="576064" cy="432048"/>
          </a:xfrm>
          <a:prstGeom prst="leftRight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cxnSp>
        <p:nvCxnSpPr>
          <p:cNvPr id="22" name="직선 연결선 21"/>
          <p:cNvCxnSpPr/>
          <p:nvPr/>
        </p:nvCxnSpPr>
        <p:spPr>
          <a:xfrm>
            <a:off x="403920" y="656432"/>
            <a:ext cx="86409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모서리가 둥근 직사각형 22"/>
          <p:cNvSpPr/>
          <p:nvPr/>
        </p:nvSpPr>
        <p:spPr>
          <a:xfrm>
            <a:off x="4004320" y="1709192"/>
            <a:ext cx="1440160" cy="288032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000" dirty="0" smtClean="0">
                <a:solidFill>
                  <a:schemeClr val="tx1"/>
                </a:solidFill>
              </a:rPr>
              <a:t>무</a:t>
            </a:r>
            <a:endParaRPr lang="en-US" altLang="ko-KR" sz="3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3000" dirty="0" err="1" smtClean="0">
                <a:solidFill>
                  <a:schemeClr val="tx1"/>
                </a:solidFill>
              </a:rPr>
              <a:t>엇</a:t>
            </a:r>
            <a:endParaRPr lang="en-US" altLang="ko-KR" sz="3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3000" dirty="0" smtClean="0">
                <a:solidFill>
                  <a:schemeClr val="tx1"/>
                </a:solidFill>
              </a:rPr>
              <a:t>을</a:t>
            </a:r>
            <a:endParaRPr lang="en-US" altLang="ko-KR" sz="3000" dirty="0" smtClean="0">
              <a:solidFill>
                <a:schemeClr val="tx1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1654825" y="5572140"/>
            <a:ext cx="5846133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tx1"/>
                </a:solidFill>
              </a:rPr>
              <a:t>누가 무엇을 어떻게 하는데 비용은 얼마고 수익은 얼마다</a:t>
            </a:r>
            <a:r>
              <a:rPr lang="en-US" altLang="ko-KR" sz="1400" dirty="0" smtClean="0">
                <a:solidFill>
                  <a:schemeClr val="tx1"/>
                </a:solidFill>
              </a:rPr>
              <a:t>.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모서리가 둥근 직사각형 30"/>
          <p:cNvSpPr/>
          <p:nvPr/>
        </p:nvSpPr>
        <p:spPr>
          <a:xfrm>
            <a:off x="683568" y="1052736"/>
            <a:ext cx="3888432" cy="49685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400" dirty="0" smtClean="0">
              <a:solidFill>
                <a:schemeClr val="tx1"/>
              </a:solidFill>
            </a:endParaRPr>
          </a:p>
          <a:p>
            <a:pPr algn="ctr"/>
            <a:endParaRPr lang="en-US" altLang="ko-KR" sz="1400" dirty="0" smtClean="0">
              <a:solidFill>
                <a:schemeClr val="tx1"/>
              </a:solidFill>
            </a:endParaRPr>
          </a:p>
          <a:p>
            <a:pPr algn="ctr"/>
            <a:endParaRPr lang="en-US" altLang="ko-KR" sz="1400" dirty="0" smtClean="0">
              <a:solidFill>
                <a:schemeClr val="tx1"/>
              </a:solidFill>
            </a:endParaRPr>
          </a:p>
          <a:p>
            <a:pPr algn="ctr"/>
            <a:endParaRPr lang="en-US" altLang="ko-KR" sz="1400" dirty="0" smtClean="0">
              <a:solidFill>
                <a:schemeClr val="tx1"/>
              </a:solidFill>
            </a:endParaRPr>
          </a:p>
          <a:p>
            <a:pPr algn="ctr"/>
            <a:endParaRPr lang="en-US" altLang="ko-KR" sz="1400" dirty="0" smtClean="0">
              <a:solidFill>
                <a:schemeClr val="tx1"/>
              </a:solidFill>
            </a:endParaRPr>
          </a:p>
          <a:p>
            <a:pPr algn="ctr"/>
            <a:endParaRPr lang="en-US" altLang="ko-KR" sz="1400" dirty="0" smtClean="0">
              <a:solidFill>
                <a:schemeClr val="tx1"/>
              </a:solidFill>
            </a:endParaRPr>
          </a:p>
          <a:p>
            <a:pPr algn="ctr"/>
            <a:endParaRPr lang="en-US" altLang="ko-KR" sz="1400" dirty="0" smtClean="0">
              <a:solidFill>
                <a:schemeClr val="tx1"/>
              </a:solidFill>
            </a:endParaRPr>
          </a:p>
          <a:p>
            <a:pPr algn="ctr"/>
            <a:endParaRPr lang="en-US" altLang="ko-KR" sz="1400" dirty="0" smtClean="0">
              <a:solidFill>
                <a:schemeClr val="tx1"/>
              </a:solidFill>
            </a:endParaRPr>
          </a:p>
          <a:p>
            <a:pPr algn="ctr"/>
            <a:endParaRPr lang="en-US" altLang="ko-KR" sz="1400" dirty="0" smtClean="0">
              <a:solidFill>
                <a:schemeClr val="tx1"/>
              </a:solidFill>
            </a:endParaRPr>
          </a:p>
          <a:p>
            <a:pPr algn="ctr"/>
            <a:endParaRPr lang="en-US" altLang="ko-KR" sz="1400" dirty="0" smtClean="0">
              <a:solidFill>
                <a:schemeClr val="tx1"/>
              </a:solidFill>
            </a:endParaRPr>
          </a:p>
          <a:p>
            <a:pPr algn="ctr"/>
            <a:endParaRPr lang="en-US" altLang="ko-KR" sz="1400" dirty="0" smtClean="0">
              <a:solidFill>
                <a:schemeClr val="tx1"/>
              </a:solidFill>
            </a:endParaRPr>
          </a:p>
          <a:p>
            <a:pPr algn="ctr"/>
            <a:endParaRPr lang="en-US" altLang="ko-KR" sz="1400" dirty="0" smtClean="0">
              <a:solidFill>
                <a:schemeClr val="tx1"/>
              </a:solidFill>
            </a:endParaRPr>
          </a:p>
          <a:p>
            <a:pPr algn="ctr"/>
            <a:endParaRPr lang="en-US" altLang="ko-KR" sz="1400" dirty="0" smtClean="0">
              <a:solidFill>
                <a:schemeClr val="tx1"/>
              </a:solidFill>
            </a:endParaRPr>
          </a:p>
          <a:p>
            <a:pPr algn="ctr"/>
            <a:endParaRPr lang="en-US" altLang="ko-KR" sz="1400" dirty="0" smtClean="0">
              <a:solidFill>
                <a:schemeClr val="tx1"/>
              </a:solidFill>
            </a:endParaRPr>
          </a:p>
          <a:p>
            <a:pPr algn="ctr"/>
            <a:endParaRPr lang="en-US" altLang="ko-KR" sz="1400" dirty="0" smtClean="0">
              <a:solidFill>
                <a:schemeClr val="tx1"/>
              </a:solidFill>
            </a:endParaRPr>
          </a:p>
          <a:p>
            <a:pPr algn="ctr"/>
            <a:endParaRPr lang="en-US" altLang="ko-KR" sz="1400" dirty="0" smtClean="0">
              <a:solidFill>
                <a:schemeClr val="tx1"/>
              </a:solidFill>
            </a:endParaRPr>
          </a:p>
          <a:p>
            <a:pPr algn="ctr"/>
            <a:endParaRPr lang="en-US" altLang="ko-KR" sz="1400" dirty="0" smtClean="0">
              <a:solidFill>
                <a:schemeClr val="tx1"/>
              </a:solidFill>
            </a:endParaRPr>
          </a:p>
          <a:p>
            <a:pPr algn="ctr"/>
            <a:endParaRPr lang="en-US" altLang="ko-KR" sz="1400" dirty="0" smtClean="0">
              <a:solidFill>
                <a:schemeClr val="tx1"/>
              </a:solidFill>
            </a:endParaRPr>
          </a:p>
          <a:p>
            <a:pPr algn="ctr"/>
            <a:endParaRPr lang="en-US" altLang="ko-KR" sz="1400" dirty="0" smtClean="0">
              <a:solidFill>
                <a:schemeClr val="tx1"/>
              </a:solidFill>
            </a:endParaRPr>
          </a:p>
          <a:p>
            <a:pPr algn="ctr"/>
            <a:endParaRPr lang="en-US" altLang="ko-KR" sz="14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2000" dirty="0" smtClean="0">
                <a:solidFill>
                  <a:schemeClr val="tx1"/>
                </a:solidFill>
              </a:rPr>
              <a:t>내부역량</a:t>
            </a:r>
          </a:p>
        </p:txBody>
      </p:sp>
      <p:sp>
        <p:nvSpPr>
          <p:cNvPr id="32" name="모서리가 둥근 직사각형 31"/>
          <p:cNvSpPr/>
          <p:nvPr/>
        </p:nvSpPr>
        <p:spPr>
          <a:xfrm>
            <a:off x="4572000" y="1052736"/>
            <a:ext cx="3888432" cy="496855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400" dirty="0" smtClean="0">
              <a:solidFill>
                <a:schemeClr val="tx1"/>
              </a:solidFill>
            </a:endParaRPr>
          </a:p>
          <a:p>
            <a:pPr algn="ctr"/>
            <a:endParaRPr lang="en-US" altLang="ko-KR" sz="1400" dirty="0" smtClean="0">
              <a:solidFill>
                <a:schemeClr val="tx1"/>
              </a:solidFill>
            </a:endParaRPr>
          </a:p>
          <a:p>
            <a:pPr algn="ctr"/>
            <a:endParaRPr lang="en-US" altLang="ko-KR" sz="1400" dirty="0" smtClean="0">
              <a:solidFill>
                <a:schemeClr val="tx1"/>
              </a:solidFill>
            </a:endParaRPr>
          </a:p>
          <a:p>
            <a:pPr algn="ctr"/>
            <a:endParaRPr lang="en-US" altLang="ko-KR" sz="1400" dirty="0" smtClean="0">
              <a:solidFill>
                <a:schemeClr val="tx1"/>
              </a:solidFill>
            </a:endParaRPr>
          </a:p>
          <a:p>
            <a:pPr algn="ctr"/>
            <a:endParaRPr lang="en-US" altLang="ko-KR" sz="1400" dirty="0" smtClean="0">
              <a:solidFill>
                <a:schemeClr val="tx1"/>
              </a:solidFill>
            </a:endParaRPr>
          </a:p>
          <a:p>
            <a:pPr algn="ctr"/>
            <a:endParaRPr lang="en-US" altLang="ko-KR" sz="1400" dirty="0" smtClean="0">
              <a:solidFill>
                <a:schemeClr val="tx1"/>
              </a:solidFill>
            </a:endParaRPr>
          </a:p>
          <a:p>
            <a:pPr algn="ctr"/>
            <a:endParaRPr lang="en-US" altLang="ko-KR" sz="1400" dirty="0" smtClean="0">
              <a:solidFill>
                <a:schemeClr val="tx1"/>
              </a:solidFill>
            </a:endParaRPr>
          </a:p>
          <a:p>
            <a:pPr algn="ctr"/>
            <a:endParaRPr lang="en-US" altLang="ko-KR" sz="1400" dirty="0" smtClean="0">
              <a:solidFill>
                <a:schemeClr val="tx1"/>
              </a:solidFill>
            </a:endParaRPr>
          </a:p>
          <a:p>
            <a:pPr algn="ctr"/>
            <a:endParaRPr lang="en-US" altLang="ko-KR" sz="1400" dirty="0" smtClean="0">
              <a:solidFill>
                <a:schemeClr val="tx1"/>
              </a:solidFill>
            </a:endParaRPr>
          </a:p>
          <a:p>
            <a:pPr algn="ctr"/>
            <a:endParaRPr lang="en-US" altLang="ko-KR" sz="1400" dirty="0" smtClean="0">
              <a:solidFill>
                <a:schemeClr val="tx1"/>
              </a:solidFill>
            </a:endParaRPr>
          </a:p>
          <a:p>
            <a:pPr algn="ctr"/>
            <a:endParaRPr lang="en-US" altLang="ko-KR" sz="1400" dirty="0" smtClean="0">
              <a:solidFill>
                <a:schemeClr val="tx1"/>
              </a:solidFill>
            </a:endParaRPr>
          </a:p>
          <a:p>
            <a:pPr algn="ctr"/>
            <a:endParaRPr lang="en-US" altLang="ko-KR" sz="1400" dirty="0" smtClean="0">
              <a:solidFill>
                <a:schemeClr val="tx1"/>
              </a:solidFill>
            </a:endParaRPr>
          </a:p>
          <a:p>
            <a:pPr algn="ctr"/>
            <a:endParaRPr lang="en-US" altLang="ko-KR" sz="1400" dirty="0" smtClean="0">
              <a:solidFill>
                <a:schemeClr val="tx1"/>
              </a:solidFill>
            </a:endParaRPr>
          </a:p>
          <a:p>
            <a:pPr algn="ctr"/>
            <a:endParaRPr lang="en-US" altLang="ko-KR" sz="1400" dirty="0" smtClean="0">
              <a:solidFill>
                <a:schemeClr val="tx1"/>
              </a:solidFill>
            </a:endParaRPr>
          </a:p>
          <a:p>
            <a:pPr algn="ctr"/>
            <a:endParaRPr lang="en-US" altLang="ko-KR" sz="1400" dirty="0" smtClean="0">
              <a:solidFill>
                <a:schemeClr val="tx1"/>
              </a:solidFill>
            </a:endParaRPr>
          </a:p>
          <a:p>
            <a:pPr algn="ctr"/>
            <a:endParaRPr lang="en-US" altLang="ko-KR" sz="1400" dirty="0" smtClean="0">
              <a:solidFill>
                <a:schemeClr val="tx1"/>
              </a:solidFill>
            </a:endParaRPr>
          </a:p>
          <a:p>
            <a:pPr algn="ctr"/>
            <a:endParaRPr lang="en-US" altLang="ko-KR" sz="1400" dirty="0" smtClean="0">
              <a:solidFill>
                <a:schemeClr val="tx1"/>
              </a:solidFill>
            </a:endParaRPr>
          </a:p>
          <a:p>
            <a:pPr algn="ctr"/>
            <a:endParaRPr lang="en-US" altLang="ko-KR" sz="1400" dirty="0" smtClean="0">
              <a:solidFill>
                <a:schemeClr val="tx1"/>
              </a:solidFill>
            </a:endParaRPr>
          </a:p>
          <a:p>
            <a:pPr algn="ctr"/>
            <a:endParaRPr lang="en-US" altLang="ko-KR" sz="1400" dirty="0" smtClean="0">
              <a:solidFill>
                <a:schemeClr val="tx1"/>
              </a:solidFill>
            </a:endParaRPr>
          </a:p>
          <a:p>
            <a:pPr algn="ctr"/>
            <a:endParaRPr lang="en-US" altLang="ko-KR" sz="14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2000" dirty="0" smtClean="0">
                <a:solidFill>
                  <a:schemeClr val="tx1"/>
                </a:solidFill>
              </a:rPr>
              <a:t>외부활동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971600" y="1556792"/>
            <a:ext cx="1440160" cy="288032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KP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411760" y="1556792"/>
            <a:ext cx="1440160" cy="144016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KA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411760" y="2996952"/>
            <a:ext cx="1440160" cy="144016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KR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3851920" y="1556792"/>
            <a:ext cx="1440160" cy="288032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KP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5292080" y="1556792"/>
            <a:ext cx="1440160" cy="144016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CR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5292080" y="2996952"/>
            <a:ext cx="1440160" cy="144016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CH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6732240" y="1556792"/>
            <a:ext cx="1440160" cy="288032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CS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971600" y="4437112"/>
            <a:ext cx="3600400" cy="57606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CS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4572000" y="4437112"/>
            <a:ext cx="3600400" cy="57606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RS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7" name="원형 화살표 26"/>
          <p:cNvSpPr/>
          <p:nvPr/>
        </p:nvSpPr>
        <p:spPr>
          <a:xfrm rot="12450852">
            <a:off x="6034786" y="2227491"/>
            <a:ext cx="1368152" cy="1368152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5181789"/>
              <a:gd name="adj5" fmla="val 12500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8" name="원형 화살표 27"/>
          <p:cNvSpPr/>
          <p:nvPr/>
        </p:nvSpPr>
        <p:spPr>
          <a:xfrm rot="18928944">
            <a:off x="1714307" y="2200152"/>
            <a:ext cx="1368152" cy="1368152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5181789"/>
              <a:gd name="adj5" fmla="val 12500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9" name="왼쪽/오른쪽 화살표 28"/>
          <p:cNvSpPr/>
          <p:nvPr/>
        </p:nvSpPr>
        <p:spPr>
          <a:xfrm>
            <a:off x="3563888" y="2132856"/>
            <a:ext cx="576064" cy="432048"/>
          </a:xfrm>
          <a:prstGeom prst="leftRight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30" name="왼쪽/오른쪽 화살표 29"/>
          <p:cNvSpPr/>
          <p:nvPr/>
        </p:nvSpPr>
        <p:spPr>
          <a:xfrm>
            <a:off x="5004048" y="2132856"/>
            <a:ext cx="576064" cy="432048"/>
          </a:xfrm>
          <a:prstGeom prst="leftRight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33" name="왼쪽/오른쪽 화살표 32"/>
          <p:cNvSpPr/>
          <p:nvPr/>
        </p:nvSpPr>
        <p:spPr>
          <a:xfrm>
            <a:off x="3851920" y="5373216"/>
            <a:ext cx="1440160" cy="576064"/>
          </a:xfrm>
          <a:prstGeom prst="leftRightArrow">
            <a:avLst/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 smtClean="0">
                <a:solidFill>
                  <a:schemeClr val="bg1"/>
                </a:solidFill>
              </a:rPr>
              <a:t>효율</a:t>
            </a:r>
          </a:p>
        </p:txBody>
      </p:sp>
      <p:cxnSp>
        <p:nvCxnSpPr>
          <p:cNvPr id="20" name="직선 연결선 19"/>
          <p:cNvCxnSpPr/>
          <p:nvPr/>
        </p:nvCxnSpPr>
        <p:spPr>
          <a:xfrm>
            <a:off x="251520" y="504032"/>
            <a:ext cx="86409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251520" y="142852"/>
            <a:ext cx="8640960" cy="3611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b="1" dirty="0" smtClean="0">
                <a:solidFill>
                  <a:schemeClr val="tx1"/>
                </a:solidFill>
              </a:rPr>
              <a:t>BMC(Biz Model Canvas)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619672" y="1412776"/>
            <a:ext cx="5904656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200" b="1" dirty="0" smtClean="0">
              <a:solidFill>
                <a:schemeClr val="tx1"/>
              </a:solidFill>
            </a:endParaRPr>
          </a:p>
          <a:p>
            <a:r>
              <a:rPr lang="en-US" altLang="ko-KR" sz="1200" b="1" dirty="0" smtClean="0">
                <a:solidFill>
                  <a:schemeClr val="tx1"/>
                </a:solidFill>
              </a:rPr>
              <a:t>CS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를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대상으로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CH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를 통해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CR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을 형성하며 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r>
              <a:rPr lang="ko-KR" altLang="en-US" sz="1200" b="1" dirty="0" smtClean="0">
                <a:solidFill>
                  <a:schemeClr val="tx1"/>
                </a:solidFill>
              </a:rPr>
              <a:t>이를 통해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VP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를 제공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형성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)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하겠다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.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 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endParaRPr lang="en-US" altLang="ko-KR" sz="1200" b="1" dirty="0" smtClean="0">
              <a:solidFill>
                <a:schemeClr val="tx1"/>
              </a:solidFill>
            </a:endParaRPr>
          </a:p>
          <a:p>
            <a:r>
              <a:rPr lang="ko-KR" altLang="en-US" sz="1200" b="1" dirty="0" smtClean="0">
                <a:solidFill>
                  <a:schemeClr val="tx1"/>
                </a:solidFill>
              </a:rPr>
              <a:t>이를 위해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KR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을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KP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와 함께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KA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활동을 함으로써 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r>
              <a:rPr lang="en-US" altLang="ko-KR" sz="1200" b="1" dirty="0" smtClean="0">
                <a:solidFill>
                  <a:schemeClr val="tx1"/>
                </a:solidFill>
              </a:rPr>
              <a:t>VP 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형성을 위한 내부역량을 구축하겠다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.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971600" y="1412776"/>
            <a:ext cx="7200800" cy="1584176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187624" y="1268760"/>
            <a:ext cx="216024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err="1" smtClean="0">
                <a:solidFill>
                  <a:schemeClr val="tx1"/>
                </a:solidFill>
              </a:rPr>
              <a:t>컨텐츠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기반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비지니스</a:t>
            </a:r>
            <a:endParaRPr lang="ko-KR" altLang="en-US" sz="1400" b="1" dirty="0" smtClean="0">
              <a:solidFill>
                <a:schemeClr val="tx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619672" y="4005064"/>
            <a:ext cx="5904656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200" b="1" dirty="0" smtClean="0">
              <a:solidFill>
                <a:schemeClr val="tx1"/>
              </a:solidFill>
            </a:endParaRPr>
          </a:p>
          <a:p>
            <a:r>
              <a:rPr lang="en-US" altLang="ko-KR" sz="1200" b="1" dirty="0" smtClean="0">
                <a:solidFill>
                  <a:schemeClr val="tx1"/>
                </a:solidFill>
              </a:rPr>
              <a:t>KR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을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KP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와 함께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KA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활동을 함으로써 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r>
              <a:rPr lang="en-US" altLang="ko-KR" sz="1200" b="1" dirty="0" smtClean="0">
                <a:solidFill>
                  <a:schemeClr val="tx1"/>
                </a:solidFill>
              </a:rPr>
              <a:t>VP 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형성을 위한 내부역량을 구축한다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.</a:t>
            </a:r>
          </a:p>
          <a:p>
            <a:endParaRPr lang="en-US" altLang="ko-KR" sz="1200" b="1" dirty="0" smtClean="0">
              <a:solidFill>
                <a:schemeClr val="tx1"/>
              </a:solidFill>
            </a:endParaRPr>
          </a:p>
          <a:p>
            <a:r>
              <a:rPr lang="ko-KR" altLang="en-US" sz="1200" b="1" dirty="0" smtClean="0">
                <a:solidFill>
                  <a:schemeClr val="tx1"/>
                </a:solidFill>
              </a:rPr>
              <a:t>이를 바탕으로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CS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에게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CH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를 통해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CR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을 형성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r>
              <a:rPr lang="ko-KR" altLang="en-US" sz="1200" b="1" dirty="0" smtClean="0">
                <a:solidFill>
                  <a:schemeClr val="tx1"/>
                </a:solidFill>
              </a:rPr>
              <a:t>이를 통해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KA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를 지원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,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VP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를 강화한다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1" name="모서리가 둥근 직사각형 10"/>
          <p:cNvSpPr/>
          <p:nvPr/>
        </p:nvSpPr>
        <p:spPr>
          <a:xfrm>
            <a:off x="971600" y="4005064"/>
            <a:ext cx="7200800" cy="1584176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187624" y="3861048"/>
            <a:ext cx="216024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chemeClr val="tx1"/>
                </a:solidFill>
              </a:rPr>
              <a:t>기술 기반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비지니스</a:t>
            </a:r>
            <a:endParaRPr lang="ko-KR" altLang="en-US" sz="1400" b="1" dirty="0" smtClean="0">
              <a:solidFill>
                <a:schemeClr val="tx1"/>
              </a:solidFill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251520" y="504032"/>
            <a:ext cx="86409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직사각형 13"/>
          <p:cNvSpPr/>
          <p:nvPr/>
        </p:nvSpPr>
        <p:spPr>
          <a:xfrm>
            <a:off x="251520" y="0"/>
            <a:ext cx="8640960" cy="504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b="1" dirty="0" smtClean="0">
                <a:solidFill>
                  <a:schemeClr val="tx1"/>
                </a:solidFill>
              </a:rPr>
              <a:t>BMC(Biz Model Canvas)</a:t>
            </a:r>
          </a:p>
        </p:txBody>
      </p:sp>
      <p:sp>
        <p:nvSpPr>
          <p:cNvPr id="15" name="직사각형 14"/>
          <p:cNvSpPr/>
          <p:nvPr/>
        </p:nvSpPr>
        <p:spPr>
          <a:xfrm rot="20275313">
            <a:off x="6475907" y="1424068"/>
            <a:ext cx="208823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tx1"/>
                </a:solidFill>
              </a:rPr>
              <a:t>오른쪽 먼저 말한다</a:t>
            </a:r>
            <a:r>
              <a:rPr lang="en-US" altLang="ko-KR" sz="1400" dirty="0" smtClean="0">
                <a:solidFill>
                  <a:schemeClr val="tx1"/>
                </a:solidFill>
              </a:rPr>
              <a:t>.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 rot="20275313">
            <a:off x="6475908" y="3872339"/>
            <a:ext cx="208823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tx1"/>
                </a:solidFill>
              </a:rPr>
              <a:t>왼쪽 먼저 말한다</a:t>
            </a:r>
            <a:r>
              <a:rPr lang="en-US" altLang="ko-KR" sz="1400" dirty="0" smtClean="0">
                <a:solidFill>
                  <a:schemeClr val="tx1"/>
                </a:solidFill>
              </a:rPr>
              <a:t>.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411760" y="2780928"/>
            <a:ext cx="1872208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Risk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355976" y="2780928"/>
            <a:ext cx="1872208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Problem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300192" y="2780928"/>
            <a:ext cx="1872208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Accident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971600" y="3501008"/>
            <a:ext cx="136815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tx1"/>
                </a:solidFill>
              </a:rPr>
              <a:t>예상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2411760" y="3501008"/>
            <a:ext cx="1872208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가능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4355976" y="3501008"/>
            <a:ext cx="1872208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가능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6300192" y="3501008"/>
            <a:ext cx="1872208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불가능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971600" y="4221088"/>
            <a:ext cx="136815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tx1"/>
                </a:solidFill>
              </a:rPr>
              <a:t>대처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2411760" y="4221088"/>
            <a:ext cx="1872208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o-KR" altLang="en-US" sz="1200" b="1" dirty="0" smtClean="0">
                <a:solidFill>
                  <a:prstClr val="black"/>
                </a:solidFill>
              </a:rPr>
              <a:t>적극적</a:t>
            </a:r>
            <a:r>
              <a:rPr lang="en-US" altLang="ko-KR" sz="1200" b="1" dirty="0" smtClean="0">
                <a:solidFill>
                  <a:prstClr val="black"/>
                </a:solidFill>
              </a:rPr>
              <a:t> </a:t>
            </a:r>
            <a:r>
              <a:rPr lang="ko-KR" altLang="en-US" sz="1200" b="1" dirty="0" smtClean="0">
                <a:solidFill>
                  <a:prstClr val="black"/>
                </a:solidFill>
              </a:rPr>
              <a:t>대처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4355976" y="4221088"/>
            <a:ext cx="1872208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회피 또는 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소극적 대처</a:t>
            </a:r>
            <a:endParaRPr lang="en-US" altLang="ko-KR" sz="1200" b="1" dirty="0" smtClean="0">
              <a:solidFill>
                <a:schemeClr val="tx1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6300192" y="4221088"/>
            <a:ext cx="1872208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불가 및 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다른 방향성의 대처</a:t>
            </a:r>
            <a:endParaRPr lang="en-US" altLang="ko-KR" sz="1200" b="1" dirty="0" smtClean="0">
              <a:solidFill>
                <a:schemeClr val="tx1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2411760" y="2060848"/>
            <a:ext cx="1872208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Weak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4355976" y="2060848"/>
            <a:ext cx="1872208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Threaten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971600" y="2060848"/>
            <a:ext cx="1368152" cy="136815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tx1"/>
                </a:solidFill>
              </a:rPr>
              <a:t>구분</a:t>
            </a:r>
          </a:p>
        </p:txBody>
      </p:sp>
      <p:cxnSp>
        <p:nvCxnSpPr>
          <p:cNvPr id="28" name="직선 연결선 27"/>
          <p:cNvCxnSpPr/>
          <p:nvPr/>
        </p:nvCxnSpPr>
        <p:spPr>
          <a:xfrm>
            <a:off x="251520" y="620688"/>
            <a:ext cx="86409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직사각형 28"/>
          <p:cNvSpPr/>
          <p:nvPr/>
        </p:nvSpPr>
        <p:spPr>
          <a:xfrm>
            <a:off x="251520" y="116632"/>
            <a:ext cx="8640960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b="1" dirty="0" smtClean="0">
                <a:solidFill>
                  <a:schemeClr val="tx1"/>
                </a:solidFill>
              </a:rPr>
              <a:t>Risk, Problem, Accident</a:t>
            </a:r>
            <a:endParaRPr lang="ko-KR" altLang="en-US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251520" y="547831"/>
            <a:ext cx="86409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직사각형 4"/>
          <p:cNvSpPr/>
          <p:nvPr/>
        </p:nvSpPr>
        <p:spPr>
          <a:xfrm>
            <a:off x="251520" y="214290"/>
            <a:ext cx="864096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b="1" dirty="0" smtClean="0">
                <a:solidFill>
                  <a:schemeClr val="tx1"/>
                </a:solidFill>
              </a:rPr>
              <a:t>경영분석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1007604" y="6207115"/>
            <a:ext cx="7128792" cy="2462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000" b="1" i="1" dirty="0" smtClean="0"/>
              <a:t>출처 </a:t>
            </a:r>
            <a:r>
              <a:rPr lang="en-US" altLang="ko-KR" sz="1000" b="1" i="1" dirty="0" smtClean="0"/>
              <a:t>: </a:t>
            </a:r>
            <a:r>
              <a:rPr lang="ko-KR" altLang="en-US" sz="1000" b="1" i="1" dirty="0" smtClean="0"/>
              <a:t>마케팅카사노바</a:t>
            </a:r>
            <a:endParaRPr lang="ko-KR" altLang="en-US" sz="1000" b="1" i="1" dirty="0"/>
          </a:p>
        </p:txBody>
      </p:sp>
      <p:sp>
        <p:nvSpPr>
          <p:cNvPr id="7" name="직사각형 6"/>
          <p:cNvSpPr/>
          <p:nvPr/>
        </p:nvSpPr>
        <p:spPr>
          <a:xfrm>
            <a:off x="2341870" y="1958643"/>
            <a:ext cx="2831911" cy="13681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ko-KR" sz="2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2200" b="1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2200" b="1" dirty="0" smtClean="0">
                <a:solidFill>
                  <a:schemeClr val="tx1"/>
                </a:solidFill>
              </a:rPr>
              <a:t>소비자 조사</a:t>
            </a:r>
            <a:endParaRPr lang="en-US" altLang="ko-KR" sz="2200" b="1" dirty="0" smtClean="0">
              <a:solidFill>
                <a:schemeClr val="tx1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341870" y="3902859"/>
            <a:ext cx="2831911" cy="20882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ko-KR" sz="2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2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2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2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22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2200" b="1" dirty="0" smtClean="0">
                <a:solidFill>
                  <a:schemeClr val="tx1"/>
                </a:solidFill>
              </a:rPr>
              <a:t>SWOT</a:t>
            </a:r>
            <a:endParaRPr lang="ko-KR" altLang="en-US" sz="2200" b="1" dirty="0" smtClean="0">
              <a:solidFill>
                <a:schemeClr val="tx1"/>
              </a:solidFill>
            </a:endParaRPr>
          </a:p>
        </p:txBody>
      </p:sp>
      <p:sp>
        <p:nvSpPr>
          <p:cNvPr id="9" name="한쪽 모서리는 잘리고 다른 쪽 모서리는 둥근 사각형 8"/>
          <p:cNvSpPr/>
          <p:nvPr/>
        </p:nvSpPr>
        <p:spPr>
          <a:xfrm>
            <a:off x="359532" y="1238563"/>
            <a:ext cx="1840742" cy="432048"/>
          </a:xfrm>
          <a:prstGeom prst="snip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400" b="1" dirty="0" smtClean="0">
                <a:solidFill>
                  <a:schemeClr val="tx1"/>
                </a:solidFill>
              </a:rPr>
              <a:t>환경분석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359532" y="2174667"/>
            <a:ext cx="1132765" cy="3600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 smtClean="0">
                <a:solidFill>
                  <a:schemeClr val="tx1"/>
                </a:solidFill>
              </a:rPr>
              <a:t>PEST</a:t>
            </a: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209105" y="2030651"/>
            <a:ext cx="991169" cy="39604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 smtClean="0">
                <a:solidFill>
                  <a:schemeClr val="tx1"/>
                </a:solidFill>
              </a:rPr>
              <a:t>3C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12" name="한쪽 모서리는 잘리고 다른 쪽 모서리는 둥근 사각형 11"/>
          <p:cNvSpPr/>
          <p:nvPr/>
        </p:nvSpPr>
        <p:spPr>
          <a:xfrm>
            <a:off x="2625061" y="1238563"/>
            <a:ext cx="1840742" cy="432048"/>
          </a:xfrm>
          <a:prstGeom prst="snip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400" b="1" dirty="0" smtClean="0">
                <a:solidFill>
                  <a:schemeClr val="tx1"/>
                </a:solidFill>
              </a:rPr>
              <a:t>분석적 요소</a:t>
            </a:r>
          </a:p>
        </p:txBody>
      </p:sp>
      <p:sp>
        <p:nvSpPr>
          <p:cNvPr id="13" name="한쪽 모서리는 잘리고 다른 쪽 모서리는 둥근 사각형 12"/>
          <p:cNvSpPr/>
          <p:nvPr/>
        </p:nvSpPr>
        <p:spPr>
          <a:xfrm>
            <a:off x="4678197" y="1238563"/>
            <a:ext cx="1840742" cy="432048"/>
          </a:xfrm>
          <a:prstGeom prst="snip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400" b="1" dirty="0" smtClean="0">
                <a:solidFill>
                  <a:schemeClr val="tx1"/>
                </a:solidFill>
              </a:rPr>
              <a:t>개념적 요소</a:t>
            </a:r>
          </a:p>
        </p:txBody>
      </p:sp>
      <p:sp>
        <p:nvSpPr>
          <p:cNvPr id="14" name="한쪽 모서리는 잘리고 다른 쪽 모서리는 둥근 사각형 13"/>
          <p:cNvSpPr/>
          <p:nvPr/>
        </p:nvSpPr>
        <p:spPr>
          <a:xfrm>
            <a:off x="6802130" y="1238563"/>
            <a:ext cx="1840742" cy="432048"/>
          </a:xfrm>
          <a:prstGeom prst="snip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400" b="1" dirty="0" smtClean="0">
                <a:solidFill>
                  <a:schemeClr val="tx1"/>
                </a:solidFill>
              </a:rPr>
              <a:t>실천적 요소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2695859" y="2174667"/>
            <a:ext cx="1628349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고객분석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2695859" y="3614827"/>
            <a:ext cx="1628349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자사분석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2695859" y="5054987"/>
            <a:ext cx="1628349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경쟁자분석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4819792" y="2174667"/>
            <a:ext cx="1628349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시장세분화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4819792" y="3614827"/>
            <a:ext cx="1628349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200" b="1" dirty="0" err="1" smtClean="0">
                <a:solidFill>
                  <a:schemeClr val="tx1"/>
                </a:solidFill>
              </a:rPr>
              <a:t>포지셔닝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4819792" y="5054987"/>
            <a:ext cx="1628349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경쟁요소 확인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4819792" y="2894747"/>
            <a:ext cx="1628349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목표시장 선정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4819792" y="4334907"/>
            <a:ext cx="1628349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내부역량 확인</a:t>
            </a:r>
          </a:p>
        </p:txBody>
      </p:sp>
      <p:cxnSp>
        <p:nvCxnSpPr>
          <p:cNvPr id="23" name="Shape 27"/>
          <p:cNvCxnSpPr>
            <a:stCxn id="16" idx="2"/>
            <a:endCxn id="22" idx="1"/>
          </p:cNvCxnSpPr>
          <p:nvPr/>
        </p:nvCxnSpPr>
        <p:spPr>
          <a:xfrm rot="16200000" flipH="1">
            <a:off x="3930887" y="3698030"/>
            <a:ext cx="468052" cy="130975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hape 28"/>
          <p:cNvCxnSpPr>
            <a:stCxn id="16" idx="0"/>
            <a:endCxn id="21" idx="1"/>
          </p:cNvCxnSpPr>
          <p:nvPr/>
        </p:nvCxnSpPr>
        <p:spPr>
          <a:xfrm rot="5400000" flipH="1" flipV="1">
            <a:off x="3930887" y="2725922"/>
            <a:ext cx="468052" cy="130975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꺾인 연결선 24"/>
          <p:cNvCxnSpPr>
            <a:stCxn id="21" idx="1"/>
            <a:endCxn id="22" idx="1"/>
          </p:cNvCxnSpPr>
          <p:nvPr/>
        </p:nvCxnSpPr>
        <p:spPr>
          <a:xfrm rot="10800000" flipV="1">
            <a:off x="4819792" y="3146775"/>
            <a:ext cx="12487" cy="1440160"/>
          </a:xfrm>
          <a:prstGeom prst="bentConnector3">
            <a:avLst>
              <a:gd name="adj1" fmla="val 1800000"/>
            </a:avLst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직선 화살표 연결선 25"/>
          <p:cNvCxnSpPr>
            <a:stCxn id="18" idx="2"/>
            <a:endCxn id="21" idx="0"/>
          </p:cNvCxnSpPr>
          <p:nvPr/>
        </p:nvCxnSpPr>
        <p:spPr>
          <a:xfrm>
            <a:off x="5633967" y="2678723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>
            <a:stCxn id="21" idx="2"/>
            <a:endCxn id="19" idx="0"/>
          </p:cNvCxnSpPr>
          <p:nvPr/>
        </p:nvCxnSpPr>
        <p:spPr>
          <a:xfrm>
            <a:off x="5633967" y="3398803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직선 화살표 연결선 27"/>
          <p:cNvCxnSpPr>
            <a:stCxn id="20" idx="0"/>
            <a:endCxn id="22" idx="2"/>
          </p:cNvCxnSpPr>
          <p:nvPr/>
        </p:nvCxnSpPr>
        <p:spPr>
          <a:xfrm flipV="1">
            <a:off x="5633967" y="4838963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직선 화살표 연결선 28"/>
          <p:cNvCxnSpPr>
            <a:stCxn id="22" idx="0"/>
            <a:endCxn id="19" idx="2"/>
          </p:cNvCxnSpPr>
          <p:nvPr/>
        </p:nvCxnSpPr>
        <p:spPr>
          <a:xfrm flipV="1">
            <a:off x="5633967" y="4118883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직선 화살표 연결선 29"/>
          <p:cNvCxnSpPr>
            <a:stCxn id="17" idx="3"/>
            <a:endCxn id="20" idx="1"/>
          </p:cNvCxnSpPr>
          <p:nvPr/>
        </p:nvCxnSpPr>
        <p:spPr>
          <a:xfrm>
            <a:off x="4324208" y="5307015"/>
            <a:ext cx="4955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>
            <a:stCxn id="15" idx="3"/>
            <a:endCxn id="18" idx="1"/>
          </p:cNvCxnSpPr>
          <p:nvPr/>
        </p:nvCxnSpPr>
        <p:spPr>
          <a:xfrm>
            <a:off x="4324208" y="2426695"/>
            <a:ext cx="4955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타원 31"/>
          <p:cNvSpPr/>
          <p:nvPr/>
        </p:nvSpPr>
        <p:spPr>
          <a:xfrm>
            <a:off x="7368512" y="3398803"/>
            <a:ext cx="707978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마케팅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믹스</a:t>
            </a:r>
          </a:p>
        </p:txBody>
      </p:sp>
      <p:sp>
        <p:nvSpPr>
          <p:cNvPr id="33" name="타원 32"/>
          <p:cNvSpPr/>
          <p:nvPr/>
        </p:nvSpPr>
        <p:spPr>
          <a:xfrm>
            <a:off x="6731332" y="2678723"/>
            <a:ext cx="2053136" cy="2088232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34" name="타원 33"/>
          <p:cNvSpPr/>
          <p:nvPr/>
        </p:nvSpPr>
        <p:spPr>
          <a:xfrm>
            <a:off x="6872928" y="2462699"/>
            <a:ext cx="707978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제품</a:t>
            </a:r>
          </a:p>
        </p:txBody>
      </p:sp>
      <p:sp>
        <p:nvSpPr>
          <p:cNvPr id="35" name="타원 34"/>
          <p:cNvSpPr/>
          <p:nvPr/>
        </p:nvSpPr>
        <p:spPr>
          <a:xfrm>
            <a:off x="7934895" y="2462699"/>
            <a:ext cx="707978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가격</a:t>
            </a:r>
          </a:p>
        </p:txBody>
      </p:sp>
      <p:sp>
        <p:nvSpPr>
          <p:cNvPr id="36" name="타원 35"/>
          <p:cNvSpPr/>
          <p:nvPr/>
        </p:nvSpPr>
        <p:spPr>
          <a:xfrm>
            <a:off x="6872928" y="4262899"/>
            <a:ext cx="707978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프로모션</a:t>
            </a:r>
          </a:p>
        </p:txBody>
      </p:sp>
      <p:sp>
        <p:nvSpPr>
          <p:cNvPr id="37" name="타원 36"/>
          <p:cNvSpPr/>
          <p:nvPr/>
        </p:nvSpPr>
        <p:spPr>
          <a:xfrm>
            <a:off x="7934895" y="4262899"/>
            <a:ext cx="707978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유통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22"/>
          <p:cNvGrpSpPr/>
          <p:nvPr/>
        </p:nvGrpSpPr>
        <p:grpSpPr>
          <a:xfrm>
            <a:off x="1331640" y="1268760"/>
            <a:ext cx="6480720" cy="1728192"/>
            <a:chOff x="1979712" y="1268760"/>
            <a:chExt cx="5040560" cy="1728192"/>
          </a:xfrm>
        </p:grpSpPr>
        <p:sp>
          <p:nvSpPr>
            <p:cNvPr id="9" name="직사각형 8"/>
            <p:cNvSpPr/>
            <p:nvPr/>
          </p:nvSpPr>
          <p:spPr>
            <a:xfrm>
              <a:off x="1979712" y="1412776"/>
              <a:ext cx="2160240" cy="15841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200" b="1" dirty="0" smtClean="0">
                  <a:solidFill>
                    <a:schemeClr val="tx1"/>
                  </a:solidFill>
                </a:rPr>
                <a:t>논리적이다</a:t>
              </a:r>
              <a:r>
                <a:rPr lang="en-US" altLang="ko-KR" sz="1200" b="1" dirty="0" smtClean="0">
                  <a:solidFill>
                    <a:schemeClr val="tx1"/>
                  </a:solidFill>
                </a:rPr>
                <a:t>.</a:t>
              </a:r>
            </a:p>
            <a:p>
              <a:endParaRPr lang="en-US" altLang="ko-KR" sz="1200" b="1" dirty="0" smtClean="0">
                <a:solidFill>
                  <a:schemeClr val="tx1"/>
                </a:solidFill>
              </a:endParaRPr>
            </a:p>
            <a:p>
              <a:r>
                <a:rPr lang="ko-KR" altLang="en-US" sz="1200" b="1" dirty="0" smtClean="0">
                  <a:solidFill>
                    <a:schemeClr val="tx1"/>
                  </a:solidFill>
                </a:rPr>
                <a:t>쉽게 사용할 수 있고 </a:t>
              </a:r>
              <a:endParaRPr lang="en-US" altLang="ko-KR" sz="1200" b="1" dirty="0" smtClean="0">
                <a:solidFill>
                  <a:schemeClr val="tx1"/>
                </a:solidFill>
              </a:endParaRPr>
            </a:p>
            <a:p>
              <a:r>
                <a:rPr lang="ko-KR" altLang="en-US" sz="1200" b="1" dirty="0" smtClean="0">
                  <a:solidFill>
                    <a:schemeClr val="tx1"/>
                  </a:solidFill>
                </a:rPr>
                <a:t>쉽게 설명할 수 있다</a:t>
              </a:r>
              <a:r>
                <a:rPr lang="en-US" altLang="ko-KR" sz="1200" b="1" dirty="0" smtClean="0">
                  <a:solidFill>
                    <a:schemeClr val="tx1"/>
                  </a:solidFill>
                </a:rPr>
                <a:t>.</a:t>
              </a:r>
            </a:p>
          </p:txBody>
        </p:sp>
        <p:sp>
          <p:nvSpPr>
            <p:cNvPr id="10" name="모서리가 둥근 직사각형 9"/>
            <p:cNvSpPr/>
            <p:nvPr/>
          </p:nvSpPr>
          <p:spPr>
            <a:xfrm>
              <a:off x="1979712" y="1412776"/>
              <a:ext cx="2160240" cy="1584176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ko-KR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2267744" y="1268760"/>
              <a:ext cx="1584176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b="1" dirty="0" smtClean="0">
                  <a:solidFill>
                    <a:schemeClr val="tx1"/>
                  </a:solidFill>
                </a:rPr>
                <a:t>장점</a:t>
              </a:r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4860032" y="1412776"/>
              <a:ext cx="2160240" cy="15841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200" b="1" dirty="0" smtClean="0">
                  <a:solidFill>
                    <a:schemeClr val="tx1"/>
                  </a:solidFill>
                </a:rPr>
                <a:t>시장</a:t>
              </a:r>
              <a:r>
                <a:rPr lang="en-US" altLang="ko-KR" sz="1200" b="1" dirty="0" smtClean="0">
                  <a:solidFill>
                    <a:schemeClr val="tx1"/>
                  </a:solidFill>
                </a:rPr>
                <a:t>/</a:t>
              </a:r>
              <a:r>
                <a:rPr lang="ko-KR" altLang="en-US" sz="1200" b="1" dirty="0" smtClean="0">
                  <a:solidFill>
                    <a:schemeClr val="tx1"/>
                  </a:solidFill>
                </a:rPr>
                <a:t>경쟁사 등 환경분석을 </a:t>
              </a:r>
              <a:endParaRPr lang="en-US" altLang="ko-KR" sz="1200" b="1" dirty="0" smtClean="0">
                <a:solidFill>
                  <a:schemeClr val="tx1"/>
                </a:solidFill>
              </a:endParaRPr>
            </a:p>
            <a:p>
              <a:r>
                <a:rPr lang="ko-KR" altLang="en-US" sz="1200" b="1" dirty="0" smtClean="0">
                  <a:solidFill>
                    <a:schemeClr val="tx1"/>
                  </a:solidFill>
                </a:rPr>
                <a:t>할 수 없다</a:t>
              </a:r>
              <a:r>
                <a:rPr lang="en-US" altLang="ko-KR" sz="1200" b="1" dirty="0" smtClean="0">
                  <a:solidFill>
                    <a:schemeClr val="tx1"/>
                  </a:solidFill>
                </a:rPr>
                <a:t>.</a:t>
              </a:r>
            </a:p>
            <a:p>
              <a:endParaRPr lang="en-US" altLang="ko-KR" sz="1200" b="1" dirty="0" smtClean="0">
                <a:solidFill>
                  <a:schemeClr val="tx1"/>
                </a:solidFill>
              </a:endParaRPr>
            </a:p>
            <a:p>
              <a:r>
                <a:rPr lang="ko-KR" altLang="en-US" sz="1200" b="1" dirty="0" smtClean="0">
                  <a:solidFill>
                    <a:schemeClr val="tx1"/>
                  </a:solidFill>
                </a:rPr>
                <a:t>이로 인한 </a:t>
              </a:r>
              <a:r>
                <a:rPr lang="ko-KR" altLang="en-US" sz="1200" b="1" dirty="0" err="1" smtClean="0">
                  <a:solidFill>
                    <a:schemeClr val="tx1"/>
                  </a:solidFill>
                </a:rPr>
                <a:t>리스크분석을</a:t>
              </a:r>
              <a:r>
                <a:rPr lang="ko-KR" altLang="en-US" sz="1200" b="1" dirty="0" smtClean="0">
                  <a:solidFill>
                    <a:schemeClr val="tx1"/>
                  </a:solidFill>
                </a:rPr>
                <a:t> 할 수 없다</a:t>
              </a:r>
              <a:r>
                <a:rPr lang="en-US" altLang="ko-KR" sz="1200" b="1" dirty="0" smtClean="0">
                  <a:solidFill>
                    <a:schemeClr val="tx1"/>
                  </a:solidFill>
                </a:rPr>
                <a:t>.</a:t>
              </a:r>
            </a:p>
          </p:txBody>
        </p:sp>
        <p:sp>
          <p:nvSpPr>
            <p:cNvPr id="16" name="모서리가 둥근 직사각형 15"/>
            <p:cNvSpPr/>
            <p:nvPr/>
          </p:nvSpPr>
          <p:spPr>
            <a:xfrm>
              <a:off x="4860032" y="1412776"/>
              <a:ext cx="2160240" cy="1584176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ko-KR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5148064" y="1268760"/>
              <a:ext cx="1584176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b="1" dirty="0" smtClean="0">
                  <a:solidFill>
                    <a:schemeClr val="tx1"/>
                  </a:solidFill>
                </a:rPr>
                <a:t>단점</a:t>
              </a:r>
            </a:p>
          </p:txBody>
        </p:sp>
      </p:grpSp>
      <p:sp>
        <p:nvSpPr>
          <p:cNvPr id="18" name="오른쪽 화살표 17"/>
          <p:cNvSpPr/>
          <p:nvPr/>
        </p:nvSpPr>
        <p:spPr>
          <a:xfrm rot="5400000">
            <a:off x="4355976" y="2564904"/>
            <a:ext cx="432048" cy="1584176"/>
          </a:xfrm>
          <a:prstGeom prst="rightArrow">
            <a:avLst>
              <a:gd name="adj1" fmla="val 50000"/>
              <a:gd name="adj2" fmla="val 89507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251520" y="620688"/>
            <a:ext cx="86409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직사각형 13"/>
          <p:cNvSpPr/>
          <p:nvPr/>
        </p:nvSpPr>
        <p:spPr>
          <a:xfrm>
            <a:off x="251520" y="116632"/>
            <a:ext cx="8640960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b="1" dirty="0" smtClean="0">
                <a:solidFill>
                  <a:schemeClr val="tx1"/>
                </a:solidFill>
              </a:rPr>
              <a:t>BMC </a:t>
            </a:r>
            <a:r>
              <a:rPr lang="ko-KR" altLang="en-US" b="1" dirty="0" smtClean="0">
                <a:solidFill>
                  <a:schemeClr val="tx1"/>
                </a:solidFill>
              </a:rPr>
              <a:t>분석 및 대안</a:t>
            </a:r>
            <a:endParaRPr lang="en-US" altLang="ko-KR" b="1" dirty="0" smtClean="0">
              <a:solidFill>
                <a:schemeClr val="tx1"/>
              </a:solidFill>
            </a:endParaRPr>
          </a:p>
        </p:txBody>
      </p:sp>
      <p:pic>
        <p:nvPicPr>
          <p:cNvPr id="15362" name="Picture 2" descr="http://cfile3.uf.tistory.com/image/142006164A65A8F85BE0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789040"/>
            <a:ext cx="4464496" cy="2911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251520" y="620688"/>
            <a:ext cx="86409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직사각형 4"/>
          <p:cNvSpPr/>
          <p:nvPr/>
        </p:nvSpPr>
        <p:spPr>
          <a:xfrm>
            <a:off x="251520" y="116632"/>
            <a:ext cx="8640960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b="1" dirty="0" smtClean="0">
                <a:solidFill>
                  <a:schemeClr val="tx1"/>
                </a:solidFill>
              </a:rPr>
              <a:t>5Forces Model</a:t>
            </a:r>
            <a:r>
              <a:rPr lang="ko-KR" altLang="en-US" b="1" dirty="0" smtClean="0">
                <a:solidFill>
                  <a:schemeClr val="tx1"/>
                </a:solidFill>
              </a:rPr>
              <a:t>의 활용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971600" y="1628800"/>
            <a:ext cx="324036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AutoNum type="arabicPeriod"/>
            </a:pPr>
            <a:endParaRPr lang="en-US" altLang="ko-KR" sz="1200" b="1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en-US" altLang="ko-KR" sz="1200" b="1" dirty="0" smtClean="0">
                <a:solidFill>
                  <a:schemeClr val="tx1"/>
                </a:solidFill>
              </a:rPr>
              <a:t>USP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가 명확하다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.</a:t>
            </a:r>
          </a:p>
          <a:p>
            <a:pPr marL="228600" indent="-228600">
              <a:buAutoNum type="arabicPeriod"/>
            </a:pPr>
            <a:endParaRPr lang="en-US" altLang="ko-KR" sz="1200" b="1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en-US" altLang="ko-KR" sz="1200" b="1" dirty="0" smtClean="0">
                <a:solidFill>
                  <a:schemeClr val="tx1"/>
                </a:solidFill>
              </a:rPr>
              <a:t>Mass Target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은 약점이 많아진다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.</a:t>
            </a:r>
            <a:br>
              <a:rPr lang="en-US" altLang="ko-KR" sz="1200" b="1" dirty="0" smtClean="0">
                <a:solidFill>
                  <a:schemeClr val="tx1"/>
                </a:solidFill>
              </a:rPr>
            </a:br>
            <a:r>
              <a:rPr lang="en-US" altLang="ko-KR" sz="1200" b="1" dirty="0" smtClean="0">
                <a:solidFill>
                  <a:schemeClr val="tx1"/>
                </a:solidFill>
              </a:rPr>
              <a:t>- 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비용 및 실현가능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US" altLang="ko-KR" sz="1200" b="1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en-US" altLang="ko-KR" sz="1200" b="1" dirty="0" smtClean="0">
                <a:solidFill>
                  <a:schemeClr val="tx1"/>
                </a:solidFill>
              </a:rPr>
              <a:t>Mass Target item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은 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pPr marL="228600" indent="-228600"/>
            <a:r>
              <a:rPr lang="en-US" altLang="ko-KR" sz="1200" b="1" dirty="0" smtClean="0">
                <a:solidFill>
                  <a:schemeClr val="tx1"/>
                </a:solidFill>
              </a:rPr>
              <a:t>     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향후 성실수행 및 사업화가 곤란하다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6" name="모서리가 둥근 직사각형 15"/>
          <p:cNvSpPr/>
          <p:nvPr/>
        </p:nvSpPr>
        <p:spPr>
          <a:xfrm>
            <a:off x="971600" y="1628800"/>
            <a:ext cx="3240360" cy="1584176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1547664" y="1484784"/>
            <a:ext cx="158417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chemeClr val="tx1"/>
                </a:solidFill>
              </a:rPr>
              <a:t>장점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4932040" y="1628800"/>
            <a:ext cx="324036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b="1" dirty="0" smtClean="0">
                <a:solidFill>
                  <a:schemeClr val="tx1"/>
                </a:solidFill>
              </a:rPr>
              <a:t>그러나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vertical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한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item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은 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endParaRPr lang="en-US" altLang="ko-KR" sz="1200" b="1" dirty="0" smtClean="0">
              <a:solidFill>
                <a:schemeClr val="tx1"/>
              </a:solidFill>
            </a:endParaRPr>
          </a:p>
          <a:p>
            <a:r>
              <a:rPr lang="ko-KR" altLang="en-US" sz="1200" b="1" dirty="0" smtClean="0">
                <a:solidFill>
                  <a:schemeClr val="tx1"/>
                </a:solidFill>
              </a:rPr>
              <a:t>시장성장성의 한계가 있다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9" name="모서리가 둥근 직사각형 18"/>
          <p:cNvSpPr/>
          <p:nvPr/>
        </p:nvSpPr>
        <p:spPr>
          <a:xfrm>
            <a:off x="4932040" y="1628800"/>
            <a:ext cx="3240360" cy="1584176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5868144" y="1484784"/>
            <a:ext cx="158417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chemeClr val="tx1"/>
                </a:solidFill>
              </a:rPr>
              <a:t>단점</a:t>
            </a:r>
          </a:p>
        </p:txBody>
      </p:sp>
      <p:sp>
        <p:nvSpPr>
          <p:cNvPr id="22" name="모서리가 둥근 직사각형 21"/>
          <p:cNvSpPr/>
          <p:nvPr/>
        </p:nvSpPr>
        <p:spPr>
          <a:xfrm>
            <a:off x="827584" y="1052736"/>
            <a:ext cx="7488832" cy="2304256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1" name="대각선 방향의 모서리가 둥근 사각형 20"/>
          <p:cNvSpPr/>
          <p:nvPr/>
        </p:nvSpPr>
        <p:spPr>
          <a:xfrm>
            <a:off x="2339752" y="908720"/>
            <a:ext cx="4464496" cy="360040"/>
          </a:xfrm>
          <a:prstGeom prst="round2Diag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chemeClr val="tx1"/>
                </a:solidFill>
              </a:rPr>
              <a:t>아이템은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vertical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한 것이 좋다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.</a:t>
            </a:r>
            <a:endParaRPr lang="ko-KR" altLang="en-US" sz="1400" b="1" dirty="0" smtClean="0">
              <a:solidFill>
                <a:schemeClr val="tx1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1691680" y="4581128"/>
            <a:ext cx="1440160" cy="144016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chemeClr val="tx1"/>
                </a:solidFill>
              </a:rPr>
              <a:t>적에게서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400" b="1" dirty="0" smtClean="0">
                <a:solidFill>
                  <a:schemeClr val="tx1"/>
                </a:solidFill>
              </a:rPr>
              <a:t>배운다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.</a:t>
            </a:r>
            <a:endParaRPr lang="ko-KR" altLang="en-US" sz="1400" b="1" dirty="0" smtClean="0">
              <a:solidFill>
                <a:schemeClr val="tx1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3203848" y="4581128"/>
            <a:ext cx="424847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err="1" smtClean="0">
                <a:solidFill>
                  <a:schemeClr val="tx1"/>
                </a:solidFill>
              </a:rPr>
              <a:t>리스크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 및 대처방안에 대해 고민한다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.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3203848" y="5373216"/>
            <a:ext cx="424847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단계별 서비스 발전방향에 대해 </a:t>
            </a:r>
            <a:r>
              <a:rPr lang="ko-KR" altLang="en-US" sz="1200" b="1" dirty="0" err="1" smtClean="0">
                <a:solidFill>
                  <a:schemeClr val="tx1"/>
                </a:solidFill>
              </a:rPr>
              <a:t>비젼을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 제시한다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.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27" name="모서리가 둥근 직사각형 26"/>
          <p:cNvSpPr/>
          <p:nvPr/>
        </p:nvSpPr>
        <p:spPr>
          <a:xfrm>
            <a:off x="827584" y="4293096"/>
            <a:ext cx="7488832" cy="1872208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8" name="대각선 방향의 모서리가 둥근 사각형 27"/>
          <p:cNvSpPr/>
          <p:nvPr/>
        </p:nvSpPr>
        <p:spPr>
          <a:xfrm>
            <a:off x="2339752" y="4077072"/>
            <a:ext cx="4464496" cy="360040"/>
          </a:xfrm>
          <a:prstGeom prst="round2Diag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 smtClean="0">
                <a:solidFill>
                  <a:schemeClr val="tx1"/>
                </a:solidFill>
              </a:rPr>
              <a:t>5 Forces Model</a:t>
            </a:r>
            <a:endParaRPr lang="ko-KR" altLang="en-US" sz="1400" b="1" dirty="0" smtClean="0">
              <a:solidFill>
                <a:schemeClr val="tx1"/>
              </a:solidFill>
            </a:endParaRPr>
          </a:p>
        </p:txBody>
      </p:sp>
      <p:sp>
        <p:nvSpPr>
          <p:cNvPr id="29" name="아래쪽 화살표 28"/>
          <p:cNvSpPr/>
          <p:nvPr/>
        </p:nvSpPr>
        <p:spPr>
          <a:xfrm>
            <a:off x="4139952" y="3501008"/>
            <a:ext cx="864096" cy="360040"/>
          </a:xfrm>
          <a:prstGeom prst="downArrow">
            <a:avLst>
              <a:gd name="adj1" fmla="val 50000"/>
              <a:gd name="adj2" fmla="val 88096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오각형 3"/>
          <p:cNvSpPr/>
          <p:nvPr/>
        </p:nvSpPr>
        <p:spPr>
          <a:xfrm>
            <a:off x="251520" y="3717032"/>
            <a:ext cx="1656184" cy="432048"/>
          </a:xfrm>
          <a:prstGeom prst="homePlat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b="1" dirty="0" smtClean="0">
                <a:solidFill>
                  <a:schemeClr val="tx1"/>
                </a:solidFill>
              </a:rPr>
              <a:t>고객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&amp; 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공급자</a:t>
            </a:r>
          </a:p>
        </p:txBody>
      </p:sp>
      <p:sp>
        <p:nvSpPr>
          <p:cNvPr id="5" name="오각형 4"/>
          <p:cNvSpPr/>
          <p:nvPr/>
        </p:nvSpPr>
        <p:spPr>
          <a:xfrm>
            <a:off x="251520" y="4437112"/>
            <a:ext cx="1656184" cy="1872208"/>
          </a:xfrm>
          <a:prstGeom prst="homePlate">
            <a:avLst>
              <a:gd name="adj" fmla="val 10984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b="1" dirty="0" smtClean="0">
                <a:solidFill>
                  <a:schemeClr val="tx1"/>
                </a:solidFill>
              </a:rPr>
              <a:t>고객분석을 통한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USP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분석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endParaRPr lang="en-US" altLang="ko-KR" sz="1200" b="1" dirty="0" smtClean="0">
              <a:solidFill>
                <a:schemeClr val="tx1"/>
              </a:solidFill>
            </a:endParaRPr>
          </a:p>
          <a:p>
            <a:r>
              <a:rPr lang="ko-KR" altLang="en-US" sz="1200" b="1" dirty="0" smtClean="0">
                <a:solidFill>
                  <a:schemeClr val="tx1"/>
                </a:solidFill>
              </a:rPr>
              <a:t>공급자분석을 통한 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r>
              <a:rPr lang="ko-KR" altLang="en-US" sz="1200" b="1" dirty="0" smtClean="0">
                <a:solidFill>
                  <a:schemeClr val="tx1"/>
                </a:solidFill>
              </a:rPr>
              <a:t>생산경쟁력</a:t>
            </a:r>
          </a:p>
        </p:txBody>
      </p:sp>
      <p:sp>
        <p:nvSpPr>
          <p:cNvPr id="6" name="오각형 5"/>
          <p:cNvSpPr/>
          <p:nvPr/>
        </p:nvSpPr>
        <p:spPr>
          <a:xfrm>
            <a:off x="2015716" y="3717032"/>
            <a:ext cx="1656184" cy="432048"/>
          </a:xfrm>
          <a:prstGeom prst="homePlat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b="1" dirty="0" smtClean="0">
                <a:solidFill>
                  <a:schemeClr val="tx1"/>
                </a:solidFill>
              </a:rPr>
              <a:t>경쟁자</a:t>
            </a:r>
          </a:p>
        </p:txBody>
      </p:sp>
      <p:sp>
        <p:nvSpPr>
          <p:cNvPr id="7" name="오각형 6"/>
          <p:cNvSpPr/>
          <p:nvPr/>
        </p:nvSpPr>
        <p:spPr>
          <a:xfrm>
            <a:off x="2015716" y="4437112"/>
            <a:ext cx="1656184" cy="1872208"/>
          </a:xfrm>
          <a:prstGeom prst="homePlate">
            <a:avLst>
              <a:gd name="adj" fmla="val 14665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b="1" dirty="0" smtClean="0">
                <a:solidFill>
                  <a:schemeClr val="tx1"/>
                </a:solidFill>
              </a:rPr>
              <a:t>경쟁자분석을 통한 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r>
              <a:rPr lang="en-US" altLang="ko-KR" sz="1200" b="1" dirty="0" smtClean="0">
                <a:solidFill>
                  <a:schemeClr val="tx1"/>
                </a:solidFill>
              </a:rPr>
              <a:t>Strong Weak 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분석과 대응방안</a:t>
            </a:r>
          </a:p>
        </p:txBody>
      </p:sp>
      <p:sp>
        <p:nvSpPr>
          <p:cNvPr id="8" name="오각형 7"/>
          <p:cNvSpPr/>
          <p:nvPr/>
        </p:nvSpPr>
        <p:spPr>
          <a:xfrm>
            <a:off x="3779912" y="3717032"/>
            <a:ext cx="1656184" cy="432048"/>
          </a:xfrm>
          <a:prstGeom prst="homePlat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b="1" dirty="0" smtClean="0">
                <a:solidFill>
                  <a:schemeClr val="tx1"/>
                </a:solidFill>
              </a:rPr>
              <a:t>대체재</a:t>
            </a:r>
          </a:p>
        </p:txBody>
      </p:sp>
      <p:sp>
        <p:nvSpPr>
          <p:cNvPr id="9" name="오각형 8"/>
          <p:cNvSpPr/>
          <p:nvPr/>
        </p:nvSpPr>
        <p:spPr>
          <a:xfrm>
            <a:off x="3779912" y="4437112"/>
            <a:ext cx="1656184" cy="1872208"/>
          </a:xfrm>
          <a:prstGeom prst="homePlate">
            <a:avLst>
              <a:gd name="adj" fmla="val 12456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b="1" dirty="0" smtClean="0">
                <a:solidFill>
                  <a:schemeClr val="tx1"/>
                </a:solidFill>
              </a:rPr>
              <a:t>속성파악에 의한 대체재분석과 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endParaRPr lang="en-US" altLang="ko-KR" sz="1200" b="1" dirty="0" smtClean="0">
              <a:solidFill>
                <a:schemeClr val="tx1"/>
              </a:solidFill>
            </a:endParaRPr>
          </a:p>
          <a:p>
            <a:r>
              <a:rPr lang="ko-KR" altLang="en-US" sz="1200" b="1" dirty="0" err="1" smtClean="0">
                <a:solidFill>
                  <a:schemeClr val="tx1"/>
                </a:solidFill>
              </a:rPr>
              <a:t>이를통한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 소규모 서비스 혁신과 확장전략</a:t>
            </a:r>
          </a:p>
        </p:txBody>
      </p:sp>
      <p:sp>
        <p:nvSpPr>
          <p:cNvPr id="10" name="오각형 9"/>
          <p:cNvSpPr/>
          <p:nvPr/>
        </p:nvSpPr>
        <p:spPr>
          <a:xfrm>
            <a:off x="5544108" y="3717032"/>
            <a:ext cx="1656184" cy="432048"/>
          </a:xfrm>
          <a:prstGeom prst="homePlat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b="1" dirty="0" err="1" smtClean="0">
                <a:solidFill>
                  <a:schemeClr val="tx1"/>
                </a:solidFill>
              </a:rPr>
              <a:t>잠재진입자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11" name="오각형 10"/>
          <p:cNvSpPr/>
          <p:nvPr/>
        </p:nvSpPr>
        <p:spPr>
          <a:xfrm>
            <a:off x="5544108" y="4437112"/>
            <a:ext cx="1656184" cy="1872208"/>
          </a:xfrm>
          <a:prstGeom prst="homePlate">
            <a:avLst>
              <a:gd name="adj" fmla="val 15401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b="1" dirty="0" smtClean="0">
                <a:solidFill>
                  <a:schemeClr val="tx1"/>
                </a:solidFill>
              </a:rPr>
              <a:t>속성파악에 의한 </a:t>
            </a:r>
            <a:r>
              <a:rPr lang="ko-KR" altLang="en-US" sz="1200" b="1" dirty="0" err="1" smtClean="0">
                <a:solidFill>
                  <a:schemeClr val="tx1"/>
                </a:solidFill>
              </a:rPr>
              <a:t>타산업분석과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 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endParaRPr lang="en-US" altLang="ko-KR" sz="1200" b="1" dirty="0" smtClean="0">
              <a:solidFill>
                <a:schemeClr val="tx1"/>
              </a:solidFill>
            </a:endParaRPr>
          </a:p>
          <a:p>
            <a:r>
              <a:rPr lang="ko-KR" altLang="en-US" sz="1200" b="1" dirty="0" err="1" smtClean="0">
                <a:solidFill>
                  <a:schemeClr val="tx1"/>
                </a:solidFill>
              </a:rPr>
              <a:t>이를통한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 대규모 서비스 혁신과 확장전략</a:t>
            </a:r>
          </a:p>
        </p:txBody>
      </p:sp>
      <p:sp>
        <p:nvSpPr>
          <p:cNvPr id="12" name="오각형 11"/>
          <p:cNvSpPr/>
          <p:nvPr/>
        </p:nvSpPr>
        <p:spPr>
          <a:xfrm>
            <a:off x="7308304" y="3717032"/>
            <a:ext cx="1656184" cy="432048"/>
          </a:xfrm>
          <a:prstGeom prst="homePlat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b="1" dirty="0" smtClean="0">
                <a:solidFill>
                  <a:schemeClr val="tx1"/>
                </a:solidFill>
              </a:rPr>
              <a:t>공급자</a:t>
            </a:r>
          </a:p>
        </p:txBody>
      </p:sp>
      <p:sp>
        <p:nvSpPr>
          <p:cNvPr id="13" name="오각형 12"/>
          <p:cNvSpPr/>
          <p:nvPr/>
        </p:nvSpPr>
        <p:spPr>
          <a:xfrm>
            <a:off x="7308304" y="4437112"/>
            <a:ext cx="1656184" cy="1872208"/>
          </a:xfrm>
          <a:prstGeom prst="homePlate">
            <a:avLst>
              <a:gd name="adj" fmla="val 10984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b="1" dirty="0" smtClean="0">
                <a:solidFill>
                  <a:schemeClr val="tx1"/>
                </a:solidFill>
              </a:rPr>
              <a:t>규모 및 시너지를 위한 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r>
              <a:rPr lang="ko-KR" altLang="en-US" sz="1200" b="1" dirty="0" smtClean="0">
                <a:solidFill>
                  <a:schemeClr val="tx1"/>
                </a:solidFill>
              </a:rPr>
              <a:t>수직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M&amp;A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전략 </a:t>
            </a:r>
            <a:endParaRPr lang="en-US" altLang="ko-KR" sz="1200" b="1" dirty="0" smtClean="0">
              <a:solidFill>
                <a:schemeClr val="tx1"/>
              </a:solidFill>
            </a:endParaRPr>
          </a:p>
        </p:txBody>
      </p:sp>
      <p:cxnSp>
        <p:nvCxnSpPr>
          <p:cNvPr id="18" name="직선 연결선 17"/>
          <p:cNvCxnSpPr/>
          <p:nvPr/>
        </p:nvCxnSpPr>
        <p:spPr>
          <a:xfrm>
            <a:off x="251520" y="620688"/>
            <a:ext cx="86409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직사각형 18"/>
          <p:cNvSpPr/>
          <p:nvPr/>
        </p:nvSpPr>
        <p:spPr>
          <a:xfrm>
            <a:off x="251520" y="116632"/>
            <a:ext cx="8640960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b="1" dirty="0" smtClean="0">
                <a:solidFill>
                  <a:schemeClr val="tx1"/>
                </a:solidFill>
              </a:rPr>
              <a:t>5Forces Model</a:t>
            </a:r>
            <a:r>
              <a:rPr lang="ko-KR" altLang="en-US" b="1" dirty="0" smtClean="0">
                <a:solidFill>
                  <a:schemeClr val="tx1"/>
                </a:solidFill>
              </a:rPr>
              <a:t>의 활용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5292080" y="1268760"/>
            <a:ext cx="280831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tx1"/>
                </a:solidFill>
              </a:rPr>
              <a:t>모두</a:t>
            </a:r>
            <a:r>
              <a:rPr lang="en-US" altLang="ko-KR" sz="1400" dirty="0" smtClean="0">
                <a:solidFill>
                  <a:schemeClr val="tx1"/>
                </a:solidFill>
              </a:rPr>
              <a:t>(</a:t>
            </a:r>
            <a:r>
              <a:rPr lang="ko-KR" altLang="en-US" sz="1400" dirty="0" smtClean="0">
                <a:solidFill>
                  <a:schemeClr val="tx1"/>
                </a:solidFill>
              </a:rPr>
              <a:t>고객</a:t>
            </a:r>
            <a:r>
              <a:rPr lang="en-US" altLang="ko-KR" sz="1400" dirty="0" smtClean="0">
                <a:solidFill>
                  <a:schemeClr val="tx1"/>
                </a:solidFill>
              </a:rPr>
              <a:t>/</a:t>
            </a:r>
            <a:r>
              <a:rPr lang="ko-KR" altLang="en-US" sz="1400" dirty="0" smtClean="0">
                <a:solidFill>
                  <a:schemeClr val="tx1"/>
                </a:solidFill>
              </a:rPr>
              <a:t>적</a:t>
            </a:r>
            <a:r>
              <a:rPr lang="en-US" altLang="ko-KR" sz="1400" dirty="0" smtClean="0">
                <a:solidFill>
                  <a:schemeClr val="tx1"/>
                </a:solidFill>
              </a:rPr>
              <a:t>/</a:t>
            </a:r>
            <a:r>
              <a:rPr lang="ko-KR" altLang="en-US" sz="1400" dirty="0" smtClean="0">
                <a:solidFill>
                  <a:schemeClr val="tx1"/>
                </a:solidFill>
              </a:rPr>
              <a:t>공급자</a:t>
            </a:r>
            <a:r>
              <a:rPr lang="en-US" altLang="ko-KR" sz="1400" dirty="0" smtClean="0">
                <a:solidFill>
                  <a:schemeClr val="tx1"/>
                </a:solidFill>
              </a:rPr>
              <a:t>)</a:t>
            </a:r>
            <a:r>
              <a:rPr lang="ko-KR" altLang="en-US" sz="1400" dirty="0" smtClean="0">
                <a:solidFill>
                  <a:schemeClr val="tx1"/>
                </a:solidFill>
              </a:rPr>
              <a:t>에게서 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400" dirty="0" smtClean="0">
                <a:solidFill>
                  <a:schemeClr val="tx1"/>
                </a:solidFill>
              </a:rPr>
              <a:t>배운다</a:t>
            </a:r>
            <a:r>
              <a:rPr lang="en-US" altLang="ko-KR" sz="1400" dirty="0" smtClean="0">
                <a:solidFill>
                  <a:schemeClr val="tx1"/>
                </a:solidFill>
              </a:rPr>
              <a:t>.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1043608" y="1268760"/>
            <a:ext cx="280831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 smtClean="0">
                <a:solidFill>
                  <a:schemeClr val="tx1"/>
                </a:solidFill>
              </a:rPr>
              <a:t>역발상</a:t>
            </a:r>
            <a:r>
              <a:rPr lang="ko-KR" altLang="en-US" sz="1400" dirty="0" smtClean="0">
                <a:solidFill>
                  <a:schemeClr val="tx1"/>
                </a:solidFill>
              </a:rPr>
              <a:t> 전략</a:t>
            </a:r>
          </a:p>
        </p:txBody>
      </p:sp>
      <p:sp>
        <p:nvSpPr>
          <p:cNvPr id="16" name="덧셈 기호 15"/>
          <p:cNvSpPr/>
          <p:nvPr/>
        </p:nvSpPr>
        <p:spPr>
          <a:xfrm>
            <a:off x="4211960" y="1268760"/>
            <a:ext cx="720080" cy="648072"/>
          </a:xfrm>
          <a:prstGeom prst="mathPlus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1930282" y="2276872"/>
            <a:ext cx="5256584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200" dirty="0" smtClean="0">
                <a:solidFill>
                  <a:schemeClr val="tx1"/>
                </a:solidFill>
              </a:rPr>
              <a:t>5Forces Model</a:t>
            </a:r>
            <a:endParaRPr lang="ko-KR" altLang="en-US" sz="2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763688" y="1988840"/>
            <a:ext cx="5688632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감사합니다</a:t>
            </a:r>
            <a:r>
              <a:rPr lang="en-US" altLang="ko-KR" b="1" dirty="0" smtClean="0">
                <a:solidFill>
                  <a:schemeClr val="tx1"/>
                </a:solidFill>
              </a:rPr>
              <a:t>. </a:t>
            </a:r>
            <a:endParaRPr lang="ko-KR" altLang="en-US" b="1" dirty="0" smtClean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569118" y="4941168"/>
            <a:ext cx="4574882" cy="13812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sz="1600" b="1" dirty="0" smtClean="0">
                <a:solidFill>
                  <a:schemeClr val="tx1"/>
                </a:solidFill>
              </a:rPr>
              <a:t>Item Creative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김세호</a:t>
            </a:r>
            <a:endParaRPr lang="en-US" altLang="ko-KR" sz="1600" b="1" dirty="0" smtClean="0">
              <a:solidFill>
                <a:schemeClr val="tx1"/>
              </a:solidFill>
            </a:endParaRPr>
          </a:p>
          <a:p>
            <a:pPr algn="r"/>
            <a:endParaRPr lang="en-US" altLang="ko-KR" sz="1600" b="1" dirty="0" smtClean="0">
              <a:solidFill>
                <a:schemeClr val="tx1"/>
              </a:solidFill>
            </a:endParaRPr>
          </a:p>
          <a:p>
            <a:pPr algn="r"/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010 2871 7779</a:t>
            </a:r>
          </a:p>
          <a:p>
            <a:pPr algn="r"/>
            <a:endParaRPr lang="en-US" altLang="ko-KR" sz="1400" b="1" dirty="0" smtClean="0">
              <a:solidFill>
                <a:schemeClr val="tx1"/>
              </a:solidFill>
            </a:endParaRPr>
          </a:p>
          <a:p>
            <a:pPr algn="r"/>
            <a:r>
              <a:rPr lang="en-US" altLang="ko-KR" sz="1400" b="1" dirty="0" smtClean="0">
                <a:solidFill>
                  <a:schemeClr val="tx1"/>
                </a:solidFill>
                <a:hlinkClick r:id="rId2"/>
              </a:rPr>
              <a:t>sehokim74@gmail.com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algn="r"/>
            <a:endParaRPr lang="en-US" altLang="ko-KR" sz="1400" b="1" dirty="0" smtClean="0">
              <a:solidFill>
                <a:schemeClr val="tx1"/>
              </a:solidFill>
            </a:endParaRPr>
          </a:p>
          <a:p>
            <a:pPr algn="r"/>
            <a:r>
              <a:rPr lang="en-US" altLang="ko-KR" sz="1400" b="1" dirty="0" smtClean="0">
                <a:solidFill>
                  <a:schemeClr val="tx1"/>
                </a:solidFill>
              </a:rPr>
              <a:t>https://www.facebook.com/seho.kim.7393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251520" y="548680"/>
            <a:ext cx="86409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직사각형 4"/>
          <p:cNvSpPr/>
          <p:nvPr/>
        </p:nvSpPr>
        <p:spPr>
          <a:xfrm>
            <a:off x="251520" y="215139"/>
            <a:ext cx="864096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b="1" dirty="0" smtClean="0">
                <a:solidFill>
                  <a:schemeClr val="tx1"/>
                </a:solidFill>
              </a:rPr>
              <a:t>사업계획서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1691680" y="1243110"/>
            <a:ext cx="576064" cy="151216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 smtClean="0">
                <a:solidFill>
                  <a:schemeClr val="tx1"/>
                </a:solidFill>
              </a:rPr>
              <a:t>Item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3203848" y="1243110"/>
            <a:ext cx="4248472" cy="720080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000" b="1" dirty="0" smtClean="0">
                <a:solidFill>
                  <a:schemeClr val="tx1"/>
                </a:solidFill>
              </a:rPr>
              <a:t>Keyword Matching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을 통한 </a:t>
            </a:r>
            <a:r>
              <a:rPr lang="en-US" altLang="ko-KR" sz="1000" b="1" dirty="0" err="1" smtClean="0">
                <a:solidFill>
                  <a:schemeClr val="tx1"/>
                </a:solidFill>
              </a:rPr>
              <a:t>Elvator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 pitching 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3203848" y="2035198"/>
            <a:ext cx="4248472" cy="720080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000" b="1" dirty="0" smtClean="0">
                <a:solidFill>
                  <a:schemeClr val="tx1"/>
                </a:solidFill>
              </a:rPr>
              <a:t>BMC[9 block]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중심으로 사업유형별 전략 수립</a:t>
            </a:r>
            <a:endParaRPr lang="en-US" altLang="ko-KR" sz="1000" b="1" dirty="0" smtClean="0">
              <a:solidFill>
                <a:schemeClr val="tx1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339752" y="1243110"/>
            <a:ext cx="792088" cy="720080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정의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2339752" y="2035198"/>
            <a:ext cx="792088" cy="720080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상세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설명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1691680" y="2827286"/>
            <a:ext cx="576064" cy="288032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사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업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타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당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성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3203848" y="2827286"/>
            <a:ext cx="4248472" cy="720080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000" b="1" dirty="0" smtClean="0">
                <a:solidFill>
                  <a:schemeClr val="tx1"/>
                </a:solidFill>
              </a:rPr>
              <a:t>PEST</a:t>
            </a:r>
          </a:p>
          <a:p>
            <a:r>
              <a:rPr lang="en-US" altLang="ko-KR" sz="1000" b="1" dirty="0" smtClean="0">
                <a:solidFill>
                  <a:schemeClr val="tx1"/>
                </a:solidFill>
              </a:rPr>
              <a:t>User Research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를 통한 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Insight 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도출</a:t>
            </a:r>
            <a:endParaRPr lang="en-US" altLang="ko-KR" sz="1000" b="1" dirty="0" smtClean="0">
              <a:solidFill>
                <a:schemeClr val="tx1"/>
              </a:solidFill>
            </a:endParaRPr>
          </a:p>
          <a:p>
            <a:r>
              <a:rPr lang="en-US" altLang="ko-KR" sz="1000" b="1" dirty="0" smtClean="0">
                <a:solidFill>
                  <a:schemeClr val="tx1"/>
                </a:solidFill>
              </a:rPr>
              <a:t>Market Research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를 통한 시장성 검증 </a:t>
            </a:r>
            <a:endParaRPr lang="en-US" altLang="ko-KR" sz="1000" b="1" dirty="0" smtClean="0">
              <a:solidFill>
                <a:schemeClr val="tx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203848" y="3619374"/>
            <a:ext cx="4248472" cy="648072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000" b="1" dirty="0" smtClean="0">
                <a:solidFill>
                  <a:schemeClr val="tx1"/>
                </a:solidFill>
              </a:rPr>
              <a:t>경쟁사 조사를 통한 벤치마킹과 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USP, KBF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도출</a:t>
            </a:r>
            <a:endParaRPr lang="en-US" altLang="ko-KR" sz="1000" b="1" dirty="0" smtClean="0">
              <a:solidFill>
                <a:schemeClr val="tx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339752" y="2827286"/>
            <a:ext cx="792088" cy="720080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시장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고객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조사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2339752" y="3619374"/>
            <a:ext cx="792088" cy="648072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경쟁사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조사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3203848" y="4339454"/>
            <a:ext cx="4248472" cy="648072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000" b="1" dirty="0" smtClean="0">
                <a:solidFill>
                  <a:schemeClr val="tx1"/>
                </a:solidFill>
              </a:rPr>
              <a:t>SWOT / GE Matrix / BCG Matrix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2339752" y="4339454"/>
            <a:ext cx="792088" cy="648072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100" b="1" dirty="0" err="1" smtClean="0">
                <a:solidFill>
                  <a:schemeClr val="tx1"/>
                </a:solidFill>
              </a:rPr>
              <a:t>포지셔닝</a:t>
            </a:r>
            <a:endParaRPr lang="ko-KR" altLang="en-US" sz="1100" b="1" dirty="0" smtClean="0">
              <a:solidFill>
                <a:schemeClr val="tx1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203848" y="5059534"/>
            <a:ext cx="4248472" cy="648072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000" b="1" dirty="0" smtClean="0">
                <a:solidFill>
                  <a:schemeClr val="tx1"/>
                </a:solidFill>
              </a:rPr>
              <a:t>5 Force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의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응용과 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Risk Management 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2339752" y="5059534"/>
            <a:ext cx="792088" cy="648072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성장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전략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611560" y="562930"/>
            <a:ext cx="1440160" cy="14401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</a:t>
            </a:r>
          </a:p>
        </p:txBody>
      </p:sp>
      <p:cxnSp>
        <p:nvCxnSpPr>
          <p:cNvPr id="7" name="직선 연결선 6"/>
          <p:cNvCxnSpPr/>
          <p:nvPr/>
        </p:nvCxnSpPr>
        <p:spPr>
          <a:xfrm>
            <a:off x="2771800" y="1283010"/>
            <a:ext cx="57606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직사각형 8"/>
          <p:cNvSpPr/>
          <p:nvPr/>
        </p:nvSpPr>
        <p:spPr>
          <a:xfrm>
            <a:off x="2771800" y="937220"/>
            <a:ext cx="5760640" cy="3457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400" b="1" dirty="0" smtClean="0">
                <a:solidFill>
                  <a:schemeClr val="tx1"/>
                </a:solidFill>
              </a:rPr>
              <a:t>환경 분석</a:t>
            </a:r>
          </a:p>
        </p:txBody>
      </p:sp>
      <p:cxnSp>
        <p:nvCxnSpPr>
          <p:cNvPr id="11" name="직선 연결선 10"/>
          <p:cNvCxnSpPr/>
          <p:nvPr/>
        </p:nvCxnSpPr>
        <p:spPr>
          <a:xfrm>
            <a:off x="2771800" y="1988840"/>
            <a:ext cx="57606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2771800" y="1643050"/>
            <a:ext cx="5760640" cy="3457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400" b="1" dirty="0" smtClean="0">
                <a:solidFill>
                  <a:schemeClr val="tx1"/>
                </a:solidFill>
              </a:rPr>
              <a:t>자사 분석</a:t>
            </a:r>
          </a:p>
        </p:txBody>
      </p:sp>
      <p:cxnSp>
        <p:nvCxnSpPr>
          <p:cNvPr id="13" name="직선 연결선 12"/>
          <p:cNvCxnSpPr/>
          <p:nvPr/>
        </p:nvCxnSpPr>
        <p:spPr>
          <a:xfrm>
            <a:off x="2771800" y="2708920"/>
            <a:ext cx="57606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직사각형 13"/>
          <p:cNvSpPr/>
          <p:nvPr/>
        </p:nvSpPr>
        <p:spPr>
          <a:xfrm>
            <a:off x="2771800" y="2363130"/>
            <a:ext cx="5760640" cy="3457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400" b="1" dirty="0" smtClean="0">
                <a:solidFill>
                  <a:schemeClr val="tx1"/>
                </a:solidFill>
              </a:rPr>
              <a:t>경쟁사 분석</a:t>
            </a:r>
          </a:p>
        </p:txBody>
      </p:sp>
      <p:cxnSp>
        <p:nvCxnSpPr>
          <p:cNvPr id="15" name="직선 연결선 14"/>
          <p:cNvCxnSpPr/>
          <p:nvPr/>
        </p:nvCxnSpPr>
        <p:spPr>
          <a:xfrm>
            <a:off x="2771800" y="3429000"/>
            <a:ext cx="57606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직사각형 15"/>
          <p:cNvSpPr/>
          <p:nvPr/>
        </p:nvSpPr>
        <p:spPr>
          <a:xfrm>
            <a:off x="2771800" y="3083210"/>
            <a:ext cx="5760640" cy="3457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400" b="1" dirty="0" smtClean="0">
                <a:solidFill>
                  <a:schemeClr val="tx1"/>
                </a:solidFill>
              </a:rPr>
              <a:t>고객 분석</a:t>
            </a:r>
          </a:p>
        </p:txBody>
      </p:sp>
      <p:cxnSp>
        <p:nvCxnSpPr>
          <p:cNvPr id="17" name="직선 연결선 16"/>
          <p:cNvCxnSpPr/>
          <p:nvPr/>
        </p:nvCxnSpPr>
        <p:spPr>
          <a:xfrm>
            <a:off x="2771800" y="4149080"/>
            <a:ext cx="57606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직사각형 17"/>
          <p:cNvSpPr/>
          <p:nvPr/>
        </p:nvSpPr>
        <p:spPr>
          <a:xfrm>
            <a:off x="2771800" y="3803290"/>
            <a:ext cx="5760640" cy="3457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400" b="1" dirty="0" smtClean="0">
                <a:solidFill>
                  <a:schemeClr val="tx1"/>
                </a:solidFill>
              </a:rPr>
              <a:t>비즈니스 모델 캔버스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2771800" y="4509120"/>
            <a:ext cx="5760640" cy="3457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400" b="1" dirty="0" smtClean="0">
                <a:solidFill>
                  <a:schemeClr val="tx1"/>
                </a:solidFill>
              </a:rPr>
              <a:t>참고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251520" y="1988840"/>
            <a:ext cx="86409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직사각형 4"/>
          <p:cNvSpPr/>
          <p:nvPr/>
        </p:nvSpPr>
        <p:spPr>
          <a:xfrm>
            <a:off x="251520" y="1500174"/>
            <a:ext cx="8640960" cy="488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b="1" dirty="0" smtClean="0">
                <a:solidFill>
                  <a:schemeClr val="tx1"/>
                </a:solidFill>
              </a:rPr>
              <a:t>경영분석</a:t>
            </a:r>
            <a:r>
              <a:rPr lang="en-US" altLang="ko-KR" b="1" dirty="0" smtClean="0">
                <a:solidFill>
                  <a:schemeClr val="tx1"/>
                </a:solidFill>
              </a:rPr>
              <a:t>[PEST]</a:t>
            </a:r>
            <a:endParaRPr lang="ko-KR" altLang="en-US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251520" y="545260"/>
            <a:ext cx="86409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직사각형 4"/>
          <p:cNvSpPr/>
          <p:nvPr/>
        </p:nvSpPr>
        <p:spPr>
          <a:xfrm>
            <a:off x="251520" y="116632"/>
            <a:ext cx="8640960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b="1" dirty="0" smtClean="0">
                <a:solidFill>
                  <a:schemeClr val="tx1"/>
                </a:solidFill>
              </a:rPr>
              <a:t>경영분석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971600" y="6254412"/>
            <a:ext cx="712879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000" b="1" i="1" dirty="0" smtClean="0"/>
              <a:t>출처 </a:t>
            </a:r>
            <a:r>
              <a:rPr lang="en-US" altLang="ko-KR" sz="1000" b="1" i="1" dirty="0" smtClean="0"/>
              <a:t>: </a:t>
            </a:r>
            <a:r>
              <a:rPr lang="ko-KR" altLang="en-US" sz="1000" b="1" i="1" dirty="0" smtClean="0"/>
              <a:t>마케팅카사노바</a:t>
            </a:r>
            <a:endParaRPr lang="ko-KR" altLang="en-US" sz="1000" b="1" i="1" dirty="0"/>
          </a:p>
        </p:txBody>
      </p:sp>
      <p:sp>
        <p:nvSpPr>
          <p:cNvPr id="12" name="직사각형 11"/>
          <p:cNvSpPr/>
          <p:nvPr/>
        </p:nvSpPr>
        <p:spPr>
          <a:xfrm>
            <a:off x="2305866" y="2005940"/>
            <a:ext cx="2831911" cy="13681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2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2200" b="1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2200" b="1" dirty="0" smtClean="0">
                <a:solidFill>
                  <a:schemeClr val="tx1"/>
                </a:solidFill>
              </a:rPr>
              <a:t>소비자 조사</a:t>
            </a:r>
            <a:endParaRPr lang="en-US" altLang="ko-KR" sz="2200" b="1" dirty="0" smtClean="0">
              <a:solidFill>
                <a:schemeClr val="tx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305866" y="3950156"/>
            <a:ext cx="2831911" cy="20882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2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2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2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2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22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2200" b="1" dirty="0" smtClean="0">
                <a:solidFill>
                  <a:schemeClr val="tx1"/>
                </a:solidFill>
              </a:rPr>
              <a:t>SWOT</a:t>
            </a:r>
            <a:endParaRPr lang="ko-KR" altLang="en-US" sz="2200" b="1" dirty="0" smtClean="0">
              <a:solidFill>
                <a:schemeClr val="tx1"/>
              </a:solidFill>
            </a:endParaRPr>
          </a:p>
        </p:txBody>
      </p:sp>
      <p:sp>
        <p:nvSpPr>
          <p:cNvPr id="14" name="한쪽 모서리는 잘리고 다른 쪽 모서리는 둥근 사각형 13"/>
          <p:cNvSpPr/>
          <p:nvPr/>
        </p:nvSpPr>
        <p:spPr>
          <a:xfrm>
            <a:off x="323528" y="1285860"/>
            <a:ext cx="1840742" cy="432048"/>
          </a:xfrm>
          <a:prstGeom prst="snip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chemeClr val="tx1"/>
                </a:solidFill>
              </a:rPr>
              <a:t>환경분석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323528" y="2221964"/>
            <a:ext cx="1132765" cy="3600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schemeClr val="tx1"/>
                </a:solidFill>
              </a:rPr>
              <a:t>PEST</a:t>
            </a: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1173101" y="2077948"/>
            <a:ext cx="991169" cy="39604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schemeClr val="tx1"/>
                </a:solidFill>
              </a:rPr>
              <a:t>3C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17" name="한쪽 모서리는 잘리고 다른 쪽 모서리는 둥근 사각형 16"/>
          <p:cNvSpPr/>
          <p:nvPr/>
        </p:nvSpPr>
        <p:spPr>
          <a:xfrm>
            <a:off x="2589057" y="1285860"/>
            <a:ext cx="1840742" cy="432048"/>
          </a:xfrm>
          <a:prstGeom prst="snip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chemeClr val="tx1"/>
                </a:solidFill>
              </a:rPr>
              <a:t>분석적 요소</a:t>
            </a:r>
          </a:p>
        </p:txBody>
      </p:sp>
      <p:sp>
        <p:nvSpPr>
          <p:cNvPr id="18" name="한쪽 모서리는 잘리고 다른 쪽 모서리는 둥근 사각형 17"/>
          <p:cNvSpPr/>
          <p:nvPr/>
        </p:nvSpPr>
        <p:spPr>
          <a:xfrm>
            <a:off x="4642193" y="1285860"/>
            <a:ext cx="1840742" cy="432048"/>
          </a:xfrm>
          <a:prstGeom prst="snip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chemeClr val="tx1"/>
                </a:solidFill>
              </a:rPr>
              <a:t>개념적 요소</a:t>
            </a:r>
          </a:p>
        </p:txBody>
      </p:sp>
      <p:sp>
        <p:nvSpPr>
          <p:cNvPr id="19" name="한쪽 모서리는 잘리고 다른 쪽 모서리는 둥근 사각형 18"/>
          <p:cNvSpPr/>
          <p:nvPr/>
        </p:nvSpPr>
        <p:spPr>
          <a:xfrm>
            <a:off x="6766126" y="1285860"/>
            <a:ext cx="1840742" cy="432048"/>
          </a:xfrm>
          <a:prstGeom prst="snip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chemeClr val="tx1"/>
                </a:solidFill>
              </a:rPr>
              <a:t>실천적 요소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2659855" y="2221964"/>
            <a:ext cx="1628349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고객분석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2659855" y="3662124"/>
            <a:ext cx="1628349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자사분석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2659855" y="5102284"/>
            <a:ext cx="1628349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경쟁자분석</a:t>
            </a:r>
          </a:p>
        </p:txBody>
      </p:sp>
      <p:sp>
        <p:nvSpPr>
          <p:cNvPr id="23" name="직사각형 22"/>
          <p:cNvSpPr/>
          <p:nvPr/>
        </p:nvSpPr>
        <p:spPr>
          <a:xfrm>
            <a:off x="4783788" y="2221964"/>
            <a:ext cx="1628349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시장세분화</a:t>
            </a:r>
          </a:p>
        </p:txBody>
      </p:sp>
      <p:sp>
        <p:nvSpPr>
          <p:cNvPr id="24" name="직사각형 23"/>
          <p:cNvSpPr/>
          <p:nvPr/>
        </p:nvSpPr>
        <p:spPr>
          <a:xfrm>
            <a:off x="4783788" y="3662124"/>
            <a:ext cx="1628349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err="1" smtClean="0">
                <a:solidFill>
                  <a:schemeClr val="tx1"/>
                </a:solidFill>
              </a:rPr>
              <a:t>포지셔닝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4783788" y="5102284"/>
            <a:ext cx="1628349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경쟁요소 확인</a:t>
            </a:r>
          </a:p>
        </p:txBody>
      </p:sp>
      <p:sp>
        <p:nvSpPr>
          <p:cNvPr id="26" name="직사각형 25"/>
          <p:cNvSpPr/>
          <p:nvPr/>
        </p:nvSpPr>
        <p:spPr>
          <a:xfrm>
            <a:off x="4783788" y="2942044"/>
            <a:ext cx="1628349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목표시장 선정</a:t>
            </a:r>
          </a:p>
        </p:txBody>
      </p:sp>
      <p:sp>
        <p:nvSpPr>
          <p:cNvPr id="27" name="직사각형 26"/>
          <p:cNvSpPr/>
          <p:nvPr/>
        </p:nvSpPr>
        <p:spPr>
          <a:xfrm>
            <a:off x="4783788" y="4382204"/>
            <a:ext cx="1628349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내부역량 확인</a:t>
            </a:r>
          </a:p>
        </p:txBody>
      </p:sp>
      <p:cxnSp>
        <p:nvCxnSpPr>
          <p:cNvPr id="28" name="Shape 27"/>
          <p:cNvCxnSpPr>
            <a:stCxn id="21" idx="2"/>
            <a:endCxn id="27" idx="1"/>
          </p:cNvCxnSpPr>
          <p:nvPr/>
        </p:nvCxnSpPr>
        <p:spPr>
          <a:xfrm rot="16200000" flipH="1">
            <a:off x="3894883" y="3745327"/>
            <a:ext cx="468052" cy="130975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hape 28"/>
          <p:cNvCxnSpPr>
            <a:stCxn id="21" idx="0"/>
            <a:endCxn id="26" idx="1"/>
          </p:cNvCxnSpPr>
          <p:nvPr/>
        </p:nvCxnSpPr>
        <p:spPr>
          <a:xfrm rot="5400000" flipH="1" flipV="1">
            <a:off x="3894883" y="2773219"/>
            <a:ext cx="468052" cy="130975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꺾인 연결선 29"/>
          <p:cNvCxnSpPr>
            <a:stCxn id="26" idx="1"/>
            <a:endCxn id="27" idx="1"/>
          </p:cNvCxnSpPr>
          <p:nvPr/>
        </p:nvCxnSpPr>
        <p:spPr>
          <a:xfrm rot="10800000" flipV="1">
            <a:off x="4783788" y="3194072"/>
            <a:ext cx="12487" cy="1440160"/>
          </a:xfrm>
          <a:prstGeom prst="bentConnector3">
            <a:avLst>
              <a:gd name="adj1" fmla="val 1800000"/>
            </a:avLst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>
            <a:stCxn id="23" idx="2"/>
            <a:endCxn id="26" idx="0"/>
          </p:cNvCxnSpPr>
          <p:nvPr/>
        </p:nvCxnSpPr>
        <p:spPr>
          <a:xfrm>
            <a:off x="5597963" y="272602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직선 화살표 연결선 31"/>
          <p:cNvCxnSpPr>
            <a:stCxn id="26" idx="2"/>
            <a:endCxn id="24" idx="0"/>
          </p:cNvCxnSpPr>
          <p:nvPr/>
        </p:nvCxnSpPr>
        <p:spPr>
          <a:xfrm>
            <a:off x="5597963" y="344610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직선 화살표 연결선 32"/>
          <p:cNvCxnSpPr>
            <a:stCxn id="25" idx="0"/>
            <a:endCxn id="27" idx="2"/>
          </p:cNvCxnSpPr>
          <p:nvPr/>
        </p:nvCxnSpPr>
        <p:spPr>
          <a:xfrm flipV="1">
            <a:off x="5597963" y="488626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직선 화살표 연결선 33"/>
          <p:cNvCxnSpPr>
            <a:stCxn id="27" idx="0"/>
            <a:endCxn id="24" idx="2"/>
          </p:cNvCxnSpPr>
          <p:nvPr/>
        </p:nvCxnSpPr>
        <p:spPr>
          <a:xfrm flipV="1">
            <a:off x="5597963" y="416618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직선 화살표 연결선 34"/>
          <p:cNvCxnSpPr>
            <a:stCxn id="22" idx="3"/>
            <a:endCxn id="25" idx="1"/>
          </p:cNvCxnSpPr>
          <p:nvPr/>
        </p:nvCxnSpPr>
        <p:spPr>
          <a:xfrm>
            <a:off x="4288204" y="5354312"/>
            <a:ext cx="4955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직선 화살표 연결선 35"/>
          <p:cNvCxnSpPr>
            <a:stCxn id="20" idx="3"/>
            <a:endCxn id="23" idx="1"/>
          </p:cNvCxnSpPr>
          <p:nvPr/>
        </p:nvCxnSpPr>
        <p:spPr>
          <a:xfrm>
            <a:off x="4288204" y="2473992"/>
            <a:ext cx="4955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타원 36"/>
          <p:cNvSpPr/>
          <p:nvPr/>
        </p:nvSpPr>
        <p:spPr>
          <a:xfrm>
            <a:off x="7332508" y="3446100"/>
            <a:ext cx="707978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마케팅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믹스</a:t>
            </a:r>
          </a:p>
        </p:txBody>
      </p:sp>
      <p:sp>
        <p:nvSpPr>
          <p:cNvPr id="38" name="타원 37"/>
          <p:cNvSpPr/>
          <p:nvPr/>
        </p:nvSpPr>
        <p:spPr>
          <a:xfrm>
            <a:off x="6695328" y="2726020"/>
            <a:ext cx="2053136" cy="2088232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39" name="타원 38"/>
          <p:cNvSpPr/>
          <p:nvPr/>
        </p:nvSpPr>
        <p:spPr>
          <a:xfrm>
            <a:off x="6836924" y="2509996"/>
            <a:ext cx="707978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제품</a:t>
            </a:r>
          </a:p>
        </p:txBody>
      </p:sp>
      <p:sp>
        <p:nvSpPr>
          <p:cNvPr id="40" name="타원 39"/>
          <p:cNvSpPr/>
          <p:nvPr/>
        </p:nvSpPr>
        <p:spPr>
          <a:xfrm>
            <a:off x="7898891" y="2509996"/>
            <a:ext cx="707978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가격</a:t>
            </a:r>
          </a:p>
        </p:txBody>
      </p:sp>
      <p:sp>
        <p:nvSpPr>
          <p:cNvPr id="41" name="타원 40"/>
          <p:cNvSpPr/>
          <p:nvPr/>
        </p:nvSpPr>
        <p:spPr>
          <a:xfrm>
            <a:off x="6836924" y="4310196"/>
            <a:ext cx="707978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프로모션</a:t>
            </a:r>
          </a:p>
        </p:txBody>
      </p:sp>
      <p:sp>
        <p:nvSpPr>
          <p:cNvPr id="42" name="타원 41"/>
          <p:cNvSpPr/>
          <p:nvPr/>
        </p:nvSpPr>
        <p:spPr>
          <a:xfrm>
            <a:off x="7898891" y="4310196"/>
            <a:ext cx="707978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유통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251520" y="1988840"/>
            <a:ext cx="86409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직사각형 4"/>
          <p:cNvSpPr/>
          <p:nvPr/>
        </p:nvSpPr>
        <p:spPr>
          <a:xfrm>
            <a:off x="251520" y="1500174"/>
            <a:ext cx="8640960" cy="488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b="1" dirty="0" smtClean="0">
                <a:solidFill>
                  <a:schemeClr val="tx1"/>
                </a:solidFill>
              </a:rPr>
              <a:t>환경분석</a:t>
            </a:r>
            <a:r>
              <a:rPr lang="en-US" altLang="ko-KR" b="1" dirty="0" smtClean="0">
                <a:solidFill>
                  <a:schemeClr val="tx1"/>
                </a:solidFill>
              </a:rPr>
              <a:t>[PEST]</a:t>
            </a:r>
            <a:endParaRPr lang="ko-KR" altLang="en-US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251520" y="536488"/>
            <a:ext cx="86409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직사각형 4"/>
          <p:cNvSpPr/>
          <p:nvPr/>
        </p:nvSpPr>
        <p:spPr>
          <a:xfrm>
            <a:off x="251520" y="107860"/>
            <a:ext cx="8640960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b="1" dirty="0" smtClean="0">
                <a:solidFill>
                  <a:schemeClr val="tx1"/>
                </a:solidFill>
              </a:rPr>
              <a:t>환경분석 </a:t>
            </a:r>
            <a:r>
              <a:rPr lang="en-US" altLang="ko-KR" b="1" dirty="0" smtClean="0">
                <a:solidFill>
                  <a:schemeClr val="tx1"/>
                </a:solidFill>
              </a:rPr>
              <a:t>[PEST]</a:t>
            </a:r>
            <a:endParaRPr lang="ko-KR" altLang="en-US" b="1" dirty="0" smtClean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928662" y="6357958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800" b="1" dirty="0" smtClean="0"/>
              <a:t>https://ko.wikipedia.org/wiki/PEST_%EB%B6%84%EC%84%9D</a:t>
            </a:r>
            <a:endParaRPr lang="ko-KR" altLang="en-US" sz="800" b="1" dirty="0"/>
          </a:p>
        </p:txBody>
      </p:sp>
      <p:pic>
        <p:nvPicPr>
          <p:cNvPr id="1026" name="Picture 2" descr="C:\Users\shkimacer\Desktop\sw-12-6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3" y="2071678"/>
            <a:ext cx="3571900" cy="2681724"/>
          </a:xfrm>
          <a:prstGeom prst="rect">
            <a:avLst/>
          </a:prstGeom>
          <a:noFill/>
        </p:spPr>
      </p:pic>
      <p:pic>
        <p:nvPicPr>
          <p:cNvPr id="1027" name="Picture 3" descr="C:\Users\shkimacer\Desktop\PEST-analysis-660x4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49098" y="2357430"/>
            <a:ext cx="3466240" cy="2100752"/>
          </a:xfrm>
          <a:prstGeom prst="rect">
            <a:avLst/>
          </a:prstGeom>
          <a:noFill/>
        </p:spPr>
      </p:pic>
      <p:sp>
        <p:nvSpPr>
          <p:cNvPr id="8" name="모서리가 둥근 직사각형 7"/>
          <p:cNvSpPr/>
          <p:nvPr/>
        </p:nvSpPr>
        <p:spPr>
          <a:xfrm>
            <a:off x="2339752" y="836712"/>
            <a:ext cx="4464496" cy="428628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b="1" dirty="0" smtClean="0">
                <a:solidFill>
                  <a:schemeClr val="tx1"/>
                </a:solidFill>
              </a:rPr>
              <a:t>4 Block</a:t>
            </a:r>
            <a:endParaRPr lang="ko-KR" altLang="en-US" sz="14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>
              <a:lumMod val="50000"/>
            </a:schemeClr>
          </a:solidFill>
        </a:ln>
      </a:spPr>
      <a:bodyPr rtlCol="0" anchor="ctr"/>
      <a:lstStyle>
        <a:defPPr algn="ctr">
          <a:defRPr sz="14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2118</TotalTime>
  <Words>761</Words>
  <Application>Microsoft Office PowerPoint</Application>
  <PresentationFormat>화면 슬라이드 쇼(4:3)</PresentationFormat>
  <Paragraphs>385</Paragraphs>
  <Slides>33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33</vt:i4>
      </vt:variant>
    </vt:vector>
  </HeadingPairs>
  <TitlesOfParts>
    <vt:vector size="34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  <vt:lpstr>슬라이드 24</vt:lpstr>
      <vt:lpstr>슬라이드 25</vt:lpstr>
      <vt:lpstr>슬라이드 26</vt:lpstr>
      <vt:lpstr>슬라이드 27</vt:lpstr>
      <vt:lpstr>슬라이드 28</vt:lpstr>
      <vt:lpstr>슬라이드 29</vt:lpstr>
      <vt:lpstr>슬라이드 30</vt:lpstr>
      <vt:lpstr>슬라이드 31</vt:lpstr>
      <vt:lpstr>슬라이드 32</vt:lpstr>
      <vt:lpstr>슬라이드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sehokim74</dc:creator>
  <cp:lastModifiedBy>User</cp:lastModifiedBy>
  <cp:revision>200</cp:revision>
  <dcterms:created xsi:type="dcterms:W3CDTF">2015-03-23T23:11:00Z</dcterms:created>
  <dcterms:modified xsi:type="dcterms:W3CDTF">2016-05-07T04:39:47Z</dcterms:modified>
</cp:coreProperties>
</file>