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60" r:id="rId10"/>
    <p:sldId id="25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C1A4-8B32-4898-A2E1-A5424E94A8E8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2922-0EC3-40E1-8F57-BEFF7FFEE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1259632" y="548680"/>
            <a:ext cx="6624736" cy="3600400"/>
            <a:chOff x="1259632" y="548680"/>
            <a:chExt cx="6624736" cy="3600400"/>
          </a:xfrm>
        </p:grpSpPr>
        <p:sp>
          <p:nvSpPr>
            <p:cNvPr id="19" name="직사각형 18"/>
            <p:cNvSpPr/>
            <p:nvPr/>
          </p:nvSpPr>
          <p:spPr>
            <a:xfrm>
              <a:off x="1259632" y="548680"/>
              <a:ext cx="6624736" cy="360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491880" y="620688"/>
              <a:ext cx="2160240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5652120" y="620688"/>
              <a:ext cx="2160240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</a:rPr>
                <a:t>Weak</a:t>
              </a:r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91880" y="908720"/>
              <a:ext cx="2160240" cy="8640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652120" y="908720"/>
              <a:ext cx="2160240" cy="8640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Weak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491880" y="1772816"/>
              <a:ext cx="2160240" cy="1152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652120" y="1772816"/>
              <a:ext cx="2160240" cy="1152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Weak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331640" y="1772816"/>
              <a:ext cx="2160240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</a:rPr>
                <a:t>Opportunity</a:t>
              </a:r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331640" y="2060848"/>
              <a:ext cx="2160240" cy="8640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  <a:p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491880" y="2924944"/>
              <a:ext cx="2160240" cy="1152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652120" y="2924944"/>
              <a:ext cx="2160240" cy="1152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Weak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331640" y="2924944"/>
              <a:ext cx="2160240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>
                  <a:solidFill>
                    <a:schemeClr val="tx1"/>
                  </a:solidFill>
                </a:rPr>
                <a:t>Threanten</a:t>
              </a:r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331640" y="3212976"/>
              <a:ext cx="2160240" cy="8640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 smtClean="0">
                  <a:solidFill>
                    <a:schemeClr val="tx1"/>
                  </a:solidFill>
                </a:rPr>
                <a:t>Strong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331640" y="620688"/>
              <a:ext cx="2160240" cy="1152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</a:rPr>
                <a:t>SWOT</a:t>
              </a:r>
            </a:p>
            <a:p>
              <a:pPr algn="ctr"/>
              <a:endParaRPr lang="en-US" altLang="ko-KR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</a:rPr>
                <a:t>analysis</a:t>
              </a:r>
              <a:endParaRPr lang="ko-KR" alt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652120" y="2564904"/>
              <a:ext cx="504056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</a:rPr>
                <a:t>WO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148064" y="2564904"/>
              <a:ext cx="50405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</a:rPr>
                <a:t>SO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652120" y="2924944"/>
              <a:ext cx="504056" cy="3600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>
                  <a:solidFill>
                    <a:schemeClr val="bg1"/>
                  </a:solidFill>
                </a:rPr>
                <a:t>WT</a:t>
              </a:r>
              <a:endParaRPr lang="ko-KR" altLang="en-US" sz="12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148064" y="2924944"/>
              <a:ext cx="504056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</a:rPr>
                <a:t>ST</a:t>
              </a:r>
              <a:endParaRPr lang="ko-KR" altLang="en-US" sz="1200" b="1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kimac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3345046" cy="1764539"/>
          </a:xfrm>
          <a:prstGeom prst="rect">
            <a:avLst/>
          </a:prstGeom>
          <a:noFill/>
        </p:spPr>
      </p:pic>
      <p:sp>
        <p:nvSpPr>
          <p:cNvPr id="5" name="오른쪽 화살표 4"/>
          <p:cNvSpPr/>
          <p:nvPr/>
        </p:nvSpPr>
        <p:spPr>
          <a:xfrm>
            <a:off x="2267744" y="2924944"/>
            <a:ext cx="17281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4067944" y="2924944"/>
            <a:ext cx="17281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5796136" y="2924944"/>
            <a:ext cx="17281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27584" y="350100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sw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827584" y="407707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27584" y="4725144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27584" y="537321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wt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411760" y="3501008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sw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5796136" y="5445224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sw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067944" y="4149080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sw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067944" y="4725144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sw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539552" y="1196752"/>
            <a:ext cx="8064896" cy="33843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4" name="오각형 3"/>
          <p:cNvSpPr/>
          <p:nvPr/>
        </p:nvSpPr>
        <p:spPr>
          <a:xfrm>
            <a:off x="2051720" y="1268760"/>
            <a:ext cx="2160240" cy="360040"/>
          </a:xfrm>
          <a:prstGeom prst="homePlate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Step 1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" name="갈매기형 수장 4"/>
          <p:cNvSpPr/>
          <p:nvPr/>
        </p:nvSpPr>
        <p:spPr>
          <a:xfrm>
            <a:off x="4211960" y="1268760"/>
            <a:ext cx="2160240" cy="360040"/>
          </a:xfrm>
          <a:prstGeom prst="chevron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Step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2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갈매기형 수장 5"/>
          <p:cNvSpPr/>
          <p:nvPr/>
        </p:nvSpPr>
        <p:spPr>
          <a:xfrm>
            <a:off x="6372200" y="1268760"/>
            <a:ext cx="2160240" cy="360040"/>
          </a:xfrm>
          <a:prstGeom prst="chevron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Step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3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1560" y="3140968"/>
            <a:ext cx="1368152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WO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1560" y="1700808"/>
            <a:ext cx="1368152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SO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11560" y="3861048"/>
            <a:ext cx="1368152" cy="36004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WT</a:t>
            </a:r>
            <a:endParaRPr lang="ko-KR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11560" y="2420888"/>
            <a:ext cx="136815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ST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11560" y="1268760"/>
            <a:ext cx="1368152" cy="3600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Action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51720" y="170080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051720" y="206084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11960" y="242088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11960" y="278092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211960" y="314096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211960" y="350100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372200" y="386104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372200" y="4221088"/>
            <a:ext cx="2016224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SO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39552" y="4725144"/>
            <a:ext cx="8064896" cy="172819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브랜드를 가진 국내업체와의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ODM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을 통한 매출확대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[ST]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최우선 진행하고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이를 바탕으로 한 매출증대와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자체브랜드를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론칭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[SO]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하며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동시에 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경기침체에 대비해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다양한 제품라인 구축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[WO]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글로벌 경제침체와 신기술개발로 인한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경쟁심화에 대비해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R&amp;D[WT]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강화하겠습니다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개체 21"/>
          <p:cNvGraphicFramePr>
            <a:graphicFrameLocks noChangeAspect="1"/>
          </p:cNvGraphicFramePr>
          <p:nvPr/>
        </p:nvGraphicFramePr>
        <p:xfrm>
          <a:off x="755576" y="1269231"/>
          <a:ext cx="8143875" cy="3865563"/>
        </p:xfrm>
        <a:graphic>
          <a:graphicData uri="http://schemas.openxmlformats.org/presentationml/2006/ole">
            <p:oleObj spid="_x0000_s1026" name="워크시트" r:id="rId3" imgW="8143783" imgH="3590991" progId="Excel.Sheet.12">
              <p:embed/>
            </p:oleObj>
          </a:graphicData>
        </a:graphic>
      </p:graphicFrame>
      <p:sp>
        <p:nvSpPr>
          <p:cNvPr id="23" name="직사각형 22"/>
          <p:cNvSpPr/>
          <p:nvPr/>
        </p:nvSpPr>
        <p:spPr>
          <a:xfrm>
            <a:off x="1043608" y="5229200"/>
            <a:ext cx="2062047" cy="288032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 smtClean="0">
                <a:solidFill>
                  <a:schemeClr val="tx1"/>
                </a:solidFill>
              </a:rPr>
              <a:t>아큐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팟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779912" y="5229200"/>
            <a:ext cx="2003132" cy="288032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012160" y="5229200"/>
            <a:ext cx="1944216" cy="288032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B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971600" y="1299620"/>
            <a:ext cx="2160240" cy="370326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TAM</a:t>
            </a:r>
          </a:p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업종 전체시장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]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691680" y="2534041"/>
            <a:ext cx="1440160" cy="24688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SAM</a:t>
            </a:r>
          </a:p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유효시장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]</a:t>
            </a: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11760" y="3768463"/>
            <a:ext cx="720080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SOM</a:t>
            </a:r>
          </a:p>
          <a:p>
            <a:pPr algn="r"/>
            <a:r>
              <a:rPr lang="en-US" altLang="ko-KR" sz="12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핵심시장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]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275856" y="1299620"/>
            <a:ext cx="4176464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어항시장 전체 전체시장은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275856" y="2534041"/>
            <a:ext cx="4176464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주력시장인 어항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화분 겸용시장은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275856" y="3768463"/>
            <a:ext cx="417646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이중 내가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화보할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수 있는 배출 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어제구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7452320" y="1299620"/>
            <a:ext cx="1440160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어항시장 전체 전체시장은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452320" y="2534041"/>
            <a:ext cx="1440160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주력시장인 어항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화분 겸용시장은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7452320" y="3768463"/>
            <a:ext cx="1440160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7452320" y="1299620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452320" y="2534041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452320" y="3768463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971600" y="5589240"/>
            <a:ext cx="425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작성 참조페이지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http</a:t>
            </a:r>
            <a:r>
              <a:rPr lang="en-US" altLang="ko-KR" dirty="0" smtClean="0"/>
              <a:t>://verticalplatform.kr/archives/4855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1299620"/>
            <a:ext cx="576064" cy="370326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TAM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2534041"/>
            <a:ext cx="576064" cy="24688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3768463"/>
            <a:ext cx="57606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SOM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15616" y="1299620"/>
            <a:ext cx="1296144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유아용품 시장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15616" y="2534041"/>
            <a:ext cx="1296144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유아용 안전용품 중 펜스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115616" y="3768463"/>
            <a:ext cx="129614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solidFill>
                  <a:schemeClr val="tx1"/>
                </a:solidFill>
              </a:rPr>
              <a:t>상기제품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11760" y="1299620"/>
            <a:ext cx="1440160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어항시장 전체 전체시장은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411760" y="2534041"/>
            <a:ext cx="1440160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주력시장인 어항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화분 겸용시장은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11760" y="3768463"/>
            <a:ext cx="1440160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11760" y="1299620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11760" y="2534041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11760" y="3768463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67544" y="908720"/>
            <a:ext cx="3384376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유아용 안전 펜스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139952" y="908720"/>
            <a:ext cx="4824536" cy="409416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시장규모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US" altLang="ko-KR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ko-KR" altLang="en-US" sz="1200" dirty="0" smtClean="0">
                <a:solidFill>
                  <a:schemeClr val="tx1"/>
                </a:solidFill>
              </a:rPr>
              <a:t>유아용 안전펜스의 시장규모는 </a:t>
            </a:r>
            <a:r>
              <a:rPr lang="ko-KR" altLang="en-US" sz="1400" b="1" u="sng" dirty="0" smtClean="0">
                <a:solidFill>
                  <a:schemeClr val="tx1"/>
                </a:solidFill>
              </a:rPr>
              <a:t>유관전체시장</a:t>
            </a:r>
            <a:r>
              <a:rPr lang="en-US" altLang="ko-KR" sz="1400" b="1" u="sng" dirty="0" smtClean="0">
                <a:solidFill>
                  <a:schemeClr val="tx1"/>
                </a:solidFill>
              </a:rPr>
              <a:t>(2,000</a:t>
            </a:r>
            <a:r>
              <a:rPr lang="ko-KR" altLang="en-US" sz="1400" b="1" u="sng" dirty="0" smtClean="0">
                <a:solidFill>
                  <a:schemeClr val="tx1"/>
                </a:solidFill>
              </a:rPr>
              <a:t>억</a:t>
            </a:r>
            <a:r>
              <a:rPr lang="en-US" altLang="ko-KR" sz="1400" b="1" u="sng" dirty="0" smtClean="0">
                <a:solidFill>
                  <a:schemeClr val="tx1"/>
                </a:solidFill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</a:rPr>
              <a:t>과 이 중 우리가 하려는 유아용 안전용품 시장</a:t>
            </a:r>
            <a:r>
              <a:rPr lang="en-US" altLang="ko-KR" sz="1200" dirty="0" smtClean="0">
                <a:solidFill>
                  <a:schemeClr val="tx1"/>
                </a:solidFill>
              </a:rPr>
              <a:t>(500</a:t>
            </a:r>
            <a:r>
              <a:rPr lang="ko-KR" altLang="en-US" sz="1200" dirty="0" smtClean="0">
                <a:solidFill>
                  <a:schemeClr val="tx1"/>
                </a:solidFill>
              </a:rPr>
              <a:t>억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</a:rPr>
              <a:t> 또는 이중 펜스시장</a:t>
            </a:r>
            <a:r>
              <a:rPr lang="en-US" altLang="ko-KR" sz="1200" dirty="0" smtClean="0">
                <a:solidFill>
                  <a:schemeClr val="tx1"/>
                </a:solidFill>
              </a:rPr>
              <a:t>(100</a:t>
            </a:r>
            <a:r>
              <a:rPr lang="ko-KR" altLang="en-US" sz="1200" dirty="0" smtClean="0">
                <a:solidFill>
                  <a:schemeClr val="tx1"/>
                </a:solidFill>
              </a:rPr>
              <a:t>억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/>
            <a:endParaRPr lang="en-US" altLang="ko-KR" sz="1200" dirty="0" smtClean="0">
              <a:solidFill>
                <a:schemeClr val="tx1"/>
              </a:solidFill>
            </a:endParaRPr>
          </a:p>
          <a:p>
            <a:pPr marL="228600" indent="-228600"/>
            <a:endParaRPr lang="ko-KR" alt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1299620"/>
            <a:ext cx="576064" cy="370326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TAM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2534041"/>
            <a:ext cx="576064" cy="24688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3768463"/>
            <a:ext cx="57606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SOM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15616" y="1299620"/>
            <a:ext cx="1296144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유아용품 시장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15616" y="2534041"/>
            <a:ext cx="1296144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유아용 안전용품 중 펜스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115616" y="3768463"/>
            <a:ext cx="129614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solidFill>
                  <a:schemeClr val="tx1"/>
                </a:solidFill>
              </a:rPr>
              <a:t>상기제품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11760" y="1299620"/>
            <a:ext cx="1440160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어항시장 전체 전체시장은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411760" y="2534041"/>
            <a:ext cx="1440160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주력시장인 어항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화분 겸용시장은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11760" y="3768463"/>
            <a:ext cx="1440160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11760" y="1299620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11760" y="2534041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11760" y="3768463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572000" y="1299620"/>
            <a:ext cx="576064" cy="370326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TAM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572000" y="2534041"/>
            <a:ext cx="576064" cy="24688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SAM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572000" y="3768463"/>
            <a:ext cx="57606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SOM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220072" y="1299620"/>
            <a:ext cx="1296144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반려동물 시장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220072" y="2534041"/>
            <a:ext cx="1296144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반려동물 안전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공간 용품 시장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220072" y="3768463"/>
            <a:ext cx="1296144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상기 제품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516216" y="1299620"/>
            <a:ext cx="1440160" cy="12344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어항시장 전체 전체시장은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516216" y="2534041"/>
            <a:ext cx="1440160" cy="1234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tx1"/>
                </a:solidFill>
              </a:rPr>
              <a:t>주력시장인 어항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화분 겸용시장은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어쩌구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저쩌구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516216" y="3768463"/>
            <a:ext cx="1440160" cy="12344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516216" y="1299620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516216" y="2534041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516216" y="3768463"/>
            <a:ext cx="1440160" cy="26745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시장규모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[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단위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억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]</a:t>
            </a:r>
            <a:endParaRPr lang="ko-KR" alt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67544" y="908720"/>
            <a:ext cx="3384376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유아용 안전 펜스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4572000" y="908720"/>
            <a:ext cx="3384376" cy="2880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반려동물 안전 펜스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43608" y="4766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763688" y="4766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043608" y="119675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763688" y="1196752"/>
            <a:ext cx="187220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 smtClean="0"/>
              <a:t>옥시</a:t>
            </a:r>
            <a:r>
              <a:rPr lang="ko-KR" altLang="en-US" dirty="0" smtClean="0"/>
              <a:t> 국회청문회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499992" y="908720"/>
            <a:ext cx="46440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아직도 살인 가습세정제를 쓰십니까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716016" y="2204864"/>
            <a:ext cx="4248472" cy="36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928662" y="2000240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AS-IS[</a:t>
            </a:r>
            <a:r>
              <a:rPr lang="ko-KR" altLang="en-US" sz="1400" dirty="0" smtClean="0">
                <a:solidFill>
                  <a:schemeClr val="tx1"/>
                </a:solidFill>
              </a:rPr>
              <a:t>현재</a:t>
            </a:r>
            <a:r>
              <a:rPr lang="en-US" altLang="ko-KR" sz="1400" dirty="0" smtClean="0">
                <a:solidFill>
                  <a:schemeClr val="tx1"/>
                </a:solidFill>
              </a:rPr>
              <a:t>]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57620" y="2000240"/>
            <a:ext cx="44291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TO-BE[</a:t>
            </a:r>
            <a:r>
              <a:rPr lang="ko-KR" altLang="en-US" sz="1400" dirty="0" smtClean="0">
                <a:solidFill>
                  <a:schemeClr val="tx1"/>
                </a:solidFill>
              </a:rPr>
              <a:t>미래</a:t>
            </a:r>
            <a:r>
              <a:rPr lang="en-US" altLang="ko-KR" sz="1400" dirty="0" smtClean="0">
                <a:solidFill>
                  <a:schemeClr val="tx1"/>
                </a:solidFill>
              </a:rPr>
              <a:t>]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옥외간판 규제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928794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E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28662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928794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57620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857620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072066" y="3714752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72198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286644" y="3714752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LCD</a:t>
            </a:r>
            <a:r>
              <a:rPr lang="ko-KR" altLang="en-US" sz="1400" dirty="0" smtClean="0">
                <a:solidFill>
                  <a:schemeClr val="tx1"/>
                </a:solidFill>
              </a:rPr>
              <a:t>기술 고도화 개발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072066" y="4214818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286644" y="4214818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LED </a:t>
            </a:r>
            <a:r>
              <a:rPr lang="ko-KR" altLang="en-US" sz="1400" dirty="0" smtClean="0">
                <a:solidFill>
                  <a:schemeClr val="tx1"/>
                </a:solidFill>
              </a:rPr>
              <a:t>양산금액 저렴화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628048" y="2420888"/>
            <a:ext cx="1888168" cy="10875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옥외간판 규제 완화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072198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E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286644" y="2714620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57752" y="2714620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072066" y="3214686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286644" y="3214686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857752" y="3214686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857752" y="3714752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857752" y="4214818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072330" y="2714620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7072330" y="3214686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072330" y="3714752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072330" y="4214818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kimacer\Desktop\dfe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3643322" cy="3506697"/>
          </a:xfrm>
          <a:prstGeom prst="rect">
            <a:avLst/>
          </a:prstGeom>
          <a:noFill/>
        </p:spPr>
      </p:pic>
      <p:pic>
        <p:nvPicPr>
          <p:cNvPr id="5" name="Picture 2" descr="C:\Users\shkimacer\Desktop\dfe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3643322" cy="3506697"/>
          </a:xfrm>
          <a:prstGeom prst="rect">
            <a:avLst/>
          </a:prstGeom>
          <a:noFill/>
        </p:spPr>
      </p:pic>
      <p:sp>
        <p:nvSpPr>
          <p:cNvPr id="6" name="오른쪽 화살표 5"/>
          <p:cNvSpPr/>
          <p:nvPr/>
        </p:nvSpPr>
        <p:spPr>
          <a:xfrm>
            <a:off x="4283968" y="3068960"/>
            <a:ext cx="50405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763688" y="620688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현</a:t>
            </a:r>
            <a:r>
              <a:rPr lang="ko-KR" altLang="en-US" dirty="0"/>
              <a:t>재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580112" y="620688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향후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699792" y="5805264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요소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bg1">
              <a:lumMod val="50000"/>
            </a:schemeClr>
          </a:solidFill>
        </a:ln>
      </a:spPr>
      <a:bodyPr rtlCol="0" anchor="ctr"/>
      <a:lstStyle>
        <a:defPPr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368</Words>
  <Application>Microsoft Office PowerPoint</Application>
  <PresentationFormat>화면 슬라이드 쇼(4:3)</PresentationFormat>
  <Paragraphs>203</Paragraphs>
  <Slides>10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Microsoft Office Excel 워크시트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</cp:revision>
  <dcterms:created xsi:type="dcterms:W3CDTF">2016-05-07T02:13:53Z</dcterms:created>
  <dcterms:modified xsi:type="dcterms:W3CDTF">2016-05-07T07:08:38Z</dcterms:modified>
</cp:coreProperties>
</file>