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58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7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D14C-20EA-4660-891E-87A24C18A82B}" type="datetimeFigureOut">
              <a:rPr lang="ko-KR" altLang="en-US" smtClean="0"/>
              <a:t>2018-01-07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5FAE5-2D90-44D2-A1F4-F2EC0B6A41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270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D14C-20EA-4660-891E-87A24C18A82B}" type="datetimeFigureOut">
              <a:rPr lang="ko-KR" altLang="en-US" smtClean="0"/>
              <a:t>2018-01-07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5FAE5-2D90-44D2-A1F4-F2EC0B6A41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520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D14C-20EA-4660-891E-87A24C18A82B}" type="datetimeFigureOut">
              <a:rPr lang="ko-KR" altLang="en-US" smtClean="0"/>
              <a:t>2018-01-07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5FAE5-2D90-44D2-A1F4-F2EC0B6A41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6402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D14C-20EA-4660-891E-87A24C18A82B}" type="datetimeFigureOut">
              <a:rPr lang="ko-KR" altLang="en-US" smtClean="0"/>
              <a:t>2018-01-07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5FAE5-2D90-44D2-A1F4-F2EC0B6A41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9877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D14C-20EA-4660-891E-87A24C18A82B}" type="datetimeFigureOut">
              <a:rPr lang="ko-KR" altLang="en-US" smtClean="0"/>
              <a:t>2018-01-07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5FAE5-2D90-44D2-A1F4-F2EC0B6A41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8773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D14C-20EA-4660-891E-87A24C18A82B}" type="datetimeFigureOut">
              <a:rPr lang="ko-KR" altLang="en-US" smtClean="0"/>
              <a:t>2018-01-07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5FAE5-2D90-44D2-A1F4-F2EC0B6A41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9970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D14C-20EA-4660-891E-87A24C18A82B}" type="datetimeFigureOut">
              <a:rPr lang="ko-KR" altLang="en-US" smtClean="0"/>
              <a:t>2018-01-07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5FAE5-2D90-44D2-A1F4-F2EC0B6A41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5063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D14C-20EA-4660-891E-87A24C18A82B}" type="datetimeFigureOut">
              <a:rPr lang="ko-KR" altLang="en-US" smtClean="0"/>
              <a:t>2018-01-07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5FAE5-2D90-44D2-A1F4-F2EC0B6A41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4193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D14C-20EA-4660-891E-87A24C18A82B}" type="datetimeFigureOut">
              <a:rPr lang="ko-KR" altLang="en-US" smtClean="0"/>
              <a:t>2018-01-07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5FAE5-2D90-44D2-A1F4-F2EC0B6A41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8790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D14C-20EA-4660-891E-87A24C18A82B}" type="datetimeFigureOut">
              <a:rPr lang="ko-KR" altLang="en-US" smtClean="0"/>
              <a:t>2018-01-07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5FAE5-2D90-44D2-A1F4-F2EC0B6A41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2279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D14C-20EA-4660-891E-87A24C18A82B}" type="datetimeFigureOut">
              <a:rPr lang="ko-KR" altLang="en-US" smtClean="0"/>
              <a:t>2018-01-07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5FAE5-2D90-44D2-A1F4-F2EC0B6A41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1103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D14C-20EA-4660-891E-87A24C18A82B}" type="datetimeFigureOut">
              <a:rPr lang="ko-KR" altLang="en-US" smtClean="0"/>
              <a:t>2018-01-07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5FAE5-2D90-44D2-A1F4-F2EC0B6A41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4586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235350552" descr="EMB00001e20319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557" y="3439169"/>
            <a:ext cx="2698883" cy="1852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1007604" y="1196752"/>
            <a:ext cx="71287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 latinLnBrk="0">
              <a:lnSpc>
                <a:spcPct val="150000"/>
              </a:lnSpc>
            </a:pPr>
            <a:r>
              <a:rPr lang="ko-KR" altLang="en-US" sz="2800" b="1" dirty="0" err="1"/>
              <a:t>구의원</a:t>
            </a:r>
            <a:r>
              <a:rPr lang="ko-KR" altLang="en-US" sz="2800" b="1" dirty="0"/>
              <a:t> 출마 프로젝트</a:t>
            </a:r>
          </a:p>
          <a:p>
            <a:pPr algn="ctr" fontAlgn="base" latinLnBrk="0">
              <a:lnSpc>
                <a:spcPct val="150000"/>
              </a:lnSpc>
            </a:pPr>
            <a:r>
              <a:rPr lang="ko-KR" altLang="en-US" sz="2800" b="1" dirty="0"/>
              <a:t>후보자 설명서</a:t>
            </a:r>
          </a:p>
          <a:p>
            <a:pPr algn="ctr" fontAlgn="base" latinLnBrk="0">
              <a:lnSpc>
                <a:spcPct val="150000"/>
              </a:lnSpc>
            </a:pPr>
            <a:r>
              <a:rPr lang="en-US" altLang="ko-KR" sz="2400" b="1" dirty="0"/>
              <a:t>1</a:t>
            </a:r>
            <a:r>
              <a:rPr lang="ko-KR" altLang="en-US" sz="2400" b="1" dirty="0"/>
              <a:t>주차</a:t>
            </a:r>
            <a:r>
              <a:rPr lang="en-US" altLang="ko-KR" sz="2400" b="1" dirty="0"/>
              <a:t>(01/07): </a:t>
            </a:r>
            <a:r>
              <a:rPr lang="ko-KR" altLang="en-US" sz="2400" b="1" dirty="0"/>
              <a:t>후보자 등록 전 준비 사항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2972042" y="5507940"/>
            <a:ext cx="3199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ko-KR" altLang="en-US" dirty="0"/>
              <a:t>정치 </a:t>
            </a:r>
            <a:r>
              <a:rPr lang="ko-KR" altLang="en-US" dirty="0" err="1"/>
              <a:t>소셜</a:t>
            </a:r>
            <a:r>
              <a:rPr lang="ko-KR" altLang="en-US" dirty="0"/>
              <a:t> 벤처 </a:t>
            </a:r>
            <a:r>
              <a:rPr lang="ko-KR" altLang="en-US" dirty="0" err="1"/>
              <a:t>폴리시브릿지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6891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9512" y="260648"/>
            <a:ext cx="34923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 latinLnBrk="0">
              <a:lnSpc>
                <a:spcPct val="150000"/>
              </a:lnSpc>
            </a:pPr>
            <a:r>
              <a:rPr lang="ko-KR" altLang="en-US" sz="2800" b="1" dirty="0" err="1" smtClean="0"/>
              <a:t>폴리시브릿지</a:t>
            </a:r>
            <a:r>
              <a:rPr lang="ko-KR" altLang="en-US" sz="2800" b="1" dirty="0" smtClean="0"/>
              <a:t> 소개</a:t>
            </a:r>
            <a:endParaRPr lang="ko-KR" altLang="en-US" sz="2400" b="1" dirty="0"/>
          </a:p>
        </p:txBody>
      </p:sp>
      <p:sp>
        <p:nvSpPr>
          <p:cNvPr id="8" name="AutoShape 2" descr="facebook에 대한 이미지 검색결과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9" name="AutoShape 4" descr="facebook에 대한 이미지 검색결과"/>
          <p:cNvSpPr>
            <a:spLocks noChangeAspect="1" noChangeArrowheads="1"/>
          </p:cNvSpPr>
          <p:nvPr/>
        </p:nvSpPr>
        <p:spPr bwMode="auto">
          <a:xfrm>
            <a:off x="3206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0" name="AutoShape 6" descr="facebook에 대한 이미지 검색결과"/>
          <p:cNvSpPr>
            <a:spLocks noChangeAspect="1" noChangeArrowheads="1"/>
          </p:cNvSpPr>
          <p:nvPr/>
        </p:nvSpPr>
        <p:spPr bwMode="auto">
          <a:xfrm>
            <a:off x="4730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129391" y="2319263"/>
            <a:ext cx="6885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 smtClean="0"/>
              <a:t>신기술을 이용하여 정치를 국민 곁으로 가져오자</a:t>
            </a:r>
            <a:endParaRPr lang="ko-KR" alt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900731" y="4119463"/>
            <a:ext cx="7343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 smtClean="0"/>
              <a:t>입법</a:t>
            </a:r>
            <a:r>
              <a:rPr lang="en-US" altLang="ko-KR" sz="2400" b="1" dirty="0" smtClean="0"/>
              <a:t>, </a:t>
            </a:r>
            <a:r>
              <a:rPr lang="ko-KR" altLang="en-US" sz="2400" b="1" dirty="0" smtClean="0"/>
              <a:t>정책 제안</a:t>
            </a:r>
            <a:r>
              <a:rPr lang="en-US" altLang="ko-KR" sz="2400" b="1" dirty="0" smtClean="0"/>
              <a:t>, </a:t>
            </a:r>
            <a:r>
              <a:rPr lang="ko-KR" altLang="en-US" sz="2400" b="1" dirty="0" smtClean="0"/>
              <a:t>규제철폐</a:t>
            </a:r>
            <a:r>
              <a:rPr lang="en-US" altLang="ko-KR" sz="2400" b="1" dirty="0" smtClean="0"/>
              <a:t>, </a:t>
            </a:r>
            <a:r>
              <a:rPr lang="ko-KR" altLang="en-US" sz="2400" b="1" dirty="0" smtClean="0"/>
              <a:t>캠페인 활동에 대한 자문</a:t>
            </a:r>
            <a:endParaRPr lang="ko-KR" altLang="en-US" sz="2400" b="1" dirty="0"/>
          </a:p>
        </p:txBody>
      </p:sp>
      <p:pic>
        <p:nvPicPr>
          <p:cNvPr id="16" name="_x235350552" descr="EMB00001e20319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2116" y="260648"/>
            <a:ext cx="1076006" cy="738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48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31304" y="1471127"/>
            <a:ext cx="43406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sz="2000" dirty="0">
                <a:latin typeface="+mn-ea"/>
              </a:rPr>
              <a:t>☐ </a:t>
            </a:r>
            <a:r>
              <a:rPr lang="en-US" altLang="ko-KR" sz="2000" dirty="0">
                <a:latin typeface="+mn-ea"/>
              </a:rPr>
              <a:t>1</a:t>
            </a:r>
            <a:r>
              <a:rPr lang="ko-KR" altLang="en-US" sz="2000" dirty="0">
                <a:latin typeface="+mn-ea"/>
              </a:rPr>
              <a:t>월 </a:t>
            </a:r>
            <a:r>
              <a:rPr lang="en-US" altLang="ko-KR" sz="2000" dirty="0">
                <a:latin typeface="+mn-ea"/>
              </a:rPr>
              <a:t>7</a:t>
            </a:r>
            <a:r>
              <a:rPr lang="ko-KR" altLang="en-US" sz="2000" dirty="0">
                <a:latin typeface="+mn-ea"/>
              </a:rPr>
              <a:t>일 </a:t>
            </a:r>
            <a:r>
              <a:rPr lang="en-US" altLang="ko-KR" sz="2000" dirty="0">
                <a:latin typeface="+mn-ea"/>
              </a:rPr>
              <a:t>1</a:t>
            </a:r>
            <a:r>
              <a:rPr lang="ko-KR" altLang="en-US" sz="2000" dirty="0">
                <a:latin typeface="+mn-ea"/>
              </a:rPr>
              <a:t>주차</a:t>
            </a:r>
          </a:p>
          <a:p>
            <a:pPr fontAlgn="base"/>
            <a:r>
              <a:rPr lang="en-US" altLang="ko-KR" sz="2000" dirty="0" smtClean="0">
                <a:latin typeface="+mn-ea"/>
              </a:rPr>
              <a:t>  O </a:t>
            </a:r>
            <a:r>
              <a:rPr lang="ko-KR" altLang="en-US" sz="2000" dirty="0">
                <a:latin typeface="+mn-ea"/>
              </a:rPr>
              <a:t>주제 </a:t>
            </a:r>
            <a:r>
              <a:rPr lang="en-US" altLang="ko-KR" sz="2000" dirty="0">
                <a:latin typeface="+mn-ea"/>
              </a:rPr>
              <a:t>: </a:t>
            </a:r>
            <a:r>
              <a:rPr lang="ko-KR" altLang="en-US" sz="2000" dirty="0">
                <a:latin typeface="+mn-ea"/>
              </a:rPr>
              <a:t>후보자 등록 전 준비 사항</a:t>
            </a:r>
          </a:p>
          <a:p>
            <a:pPr fontAlgn="base"/>
            <a:r>
              <a:rPr lang="en-US" altLang="ko-KR" sz="2000" dirty="0" smtClean="0">
                <a:latin typeface="+mn-ea"/>
              </a:rPr>
              <a:t>    1</a:t>
            </a:r>
            <a:r>
              <a:rPr lang="en-US" altLang="ko-KR" sz="2000" dirty="0">
                <a:latin typeface="+mn-ea"/>
              </a:rPr>
              <a:t>) </a:t>
            </a:r>
            <a:r>
              <a:rPr lang="ko-KR" altLang="en-US" sz="2000" dirty="0">
                <a:latin typeface="+mn-ea"/>
              </a:rPr>
              <a:t>후보자 등록</a:t>
            </a:r>
          </a:p>
          <a:p>
            <a:pPr fontAlgn="base"/>
            <a:r>
              <a:rPr lang="en-US" altLang="ko-KR" sz="2000" dirty="0" smtClean="0">
                <a:latin typeface="+mn-ea"/>
              </a:rPr>
              <a:t>    2</a:t>
            </a:r>
            <a:r>
              <a:rPr lang="en-US" altLang="ko-KR" sz="2000" dirty="0">
                <a:latin typeface="+mn-ea"/>
              </a:rPr>
              <a:t>) </a:t>
            </a:r>
            <a:r>
              <a:rPr lang="ko-KR" altLang="en-US" sz="2000" dirty="0">
                <a:latin typeface="+mn-ea"/>
              </a:rPr>
              <a:t>선거캠프 </a:t>
            </a:r>
            <a:r>
              <a:rPr lang="ko-KR" altLang="en-US" sz="2000" dirty="0" smtClean="0">
                <a:latin typeface="+mn-ea"/>
              </a:rPr>
              <a:t>구성</a:t>
            </a:r>
            <a:endParaRPr lang="en-US" altLang="ko-KR" sz="2000" dirty="0" smtClean="0"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79512" y="260648"/>
            <a:ext cx="12961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 latinLnBrk="0">
              <a:lnSpc>
                <a:spcPct val="150000"/>
              </a:lnSpc>
            </a:pPr>
            <a:r>
              <a:rPr lang="ko-KR" altLang="en-US" sz="2800" b="1" dirty="0" smtClean="0"/>
              <a:t>일정</a:t>
            </a:r>
            <a:endParaRPr lang="ko-KR" altLang="en-US" sz="2400" b="1" dirty="0"/>
          </a:p>
        </p:txBody>
      </p:sp>
      <p:sp>
        <p:nvSpPr>
          <p:cNvPr id="6" name="직사각형 5"/>
          <p:cNvSpPr/>
          <p:nvPr/>
        </p:nvSpPr>
        <p:spPr>
          <a:xfrm>
            <a:off x="5220072" y="1473751"/>
            <a:ext cx="30963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sz="2000" dirty="0" smtClean="0">
                <a:latin typeface="+mn-ea"/>
              </a:rPr>
              <a:t>☐ </a:t>
            </a:r>
            <a:r>
              <a:rPr lang="en-US" altLang="ko-KR" sz="2000" dirty="0">
                <a:latin typeface="+mn-ea"/>
              </a:rPr>
              <a:t>1</a:t>
            </a:r>
            <a:r>
              <a:rPr lang="ko-KR" altLang="en-US" sz="2000" dirty="0">
                <a:latin typeface="+mn-ea"/>
              </a:rPr>
              <a:t>월 </a:t>
            </a:r>
            <a:r>
              <a:rPr lang="en-US" altLang="ko-KR" sz="2000" dirty="0">
                <a:latin typeface="+mn-ea"/>
              </a:rPr>
              <a:t>14</a:t>
            </a:r>
            <a:r>
              <a:rPr lang="ko-KR" altLang="en-US" sz="2000" dirty="0">
                <a:latin typeface="+mn-ea"/>
              </a:rPr>
              <a:t>일 </a:t>
            </a:r>
            <a:r>
              <a:rPr lang="en-US" altLang="ko-KR" sz="2000" dirty="0">
                <a:latin typeface="+mn-ea"/>
              </a:rPr>
              <a:t>2</a:t>
            </a:r>
            <a:r>
              <a:rPr lang="ko-KR" altLang="en-US" sz="2000" dirty="0">
                <a:latin typeface="+mn-ea"/>
              </a:rPr>
              <a:t>주차</a:t>
            </a:r>
          </a:p>
          <a:p>
            <a:pPr fontAlgn="base"/>
            <a:r>
              <a:rPr lang="en-US" altLang="ko-KR" sz="2000" dirty="0" smtClean="0">
                <a:latin typeface="+mn-ea"/>
              </a:rPr>
              <a:t>  O </a:t>
            </a:r>
            <a:r>
              <a:rPr lang="ko-KR" altLang="en-US" sz="2000" dirty="0">
                <a:latin typeface="+mn-ea"/>
              </a:rPr>
              <a:t>주제 </a:t>
            </a:r>
            <a:r>
              <a:rPr lang="en-US" altLang="ko-KR" sz="2000" dirty="0">
                <a:latin typeface="+mn-ea"/>
              </a:rPr>
              <a:t>: </a:t>
            </a:r>
            <a:r>
              <a:rPr lang="ko-KR" altLang="en-US" sz="2000" dirty="0">
                <a:latin typeface="+mn-ea"/>
              </a:rPr>
              <a:t>선거 전략 수립</a:t>
            </a:r>
          </a:p>
          <a:p>
            <a:pPr fontAlgn="base"/>
            <a:r>
              <a:rPr lang="en-US" altLang="ko-KR" sz="2000" dirty="0" smtClean="0">
                <a:latin typeface="+mn-ea"/>
              </a:rPr>
              <a:t>    1</a:t>
            </a:r>
            <a:r>
              <a:rPr lang="en-US" altLang="ko-KR" sz="2000" dirty="0">
                <a:latin typeface="+mn-ea"/>
              </a:rPr>
              <a:t>) </a:t>
            </a:r>
            <a:r>
              <a:rPr lang="ko-KR" altLang="en-US" sz="2000" dirty="0">
                <a:latin typeface="+mn-ea"/>
              </a:rPr>
              <a:t>후보자 분석</a:t>
            </a:r>
          </a:p>
          <a:p>
            <a:pPr fontAlgn="base"/>
            <a:r>
              <a:rPr lang="en-US" altLang="ko-KR" sz="2000" dirty="0" smtClean="0">
                <a:latin typeface="+mn-ea"/>
              </a:rPr>
              <a:t>    2</a:t>
            </a:r>
            <a:r>
              <a:rPr lang="en-US" altLang="ko-KR" sz="2000" dirty="0">
                <a:latin typeface="+mn-ea"/>
              </a:rPr>
              <a:t>) </a:t>
            </a:r>
            <a:r>
              <a:rPr lang="ko-KR" altLang="en-US" sz="2000" dirty="0">
                <a:latin typeface="+mn-ea"/>
              </a:rPr>
              <a:t>정치 환경 분석</a:t>
            </a:r>
          </a:p>
          <a:p>
            <a:pPr fontAlgn="base"/>
            <a:r>
              <a:rPr lang="en-US" altLang="ko-KR" sz="2000" dirty="0" smtClean="0">
                <a:latin typeface="+mn-ea"/>
              </a:rPr>
              <a:t>    3</a:t>
            </a:r>
            <a:r>
              <a:rPr lang="en-US" altLang="ko-KR" sz="2000" dirty="0">
                <a:latin typeface="+mn-ea"/>
              </a:rPr>
              <a:t>) </a:t>
            </a:r>
            <a:r>
              <a:rPr lang="ko-KR" altLang="en-US" sz="2000" dirty="0">
                <a:latin typeface="+mn-ea"/>
              </a:rPr>
              <a:t>공약 </a:t>
            </a:r>
            <a:r>
              <a:rPr lang="ko-KR" altLang="en-US" sz="2000" dirty="0" smtClean="0">
                <a:latin typeface="+mn-ea"/>
              </a:rPr>
              <a:t>수립</a:t>
            </a:r>
            <a:endParaRPr lang="ko-KR" altLang="en-US" sz="2000" dirty="0">
              <a:latin typeface="+mn-ea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51520" y="4328517"/>
            <a:ext cx="383664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sz="2000" dirty="0" smtClean="0">
                <a:latin typeface="+mn-ea"/>
              </a:rPr>
              <a:t>☐ </a:t>
            </a:r>
            <a:r>
              <a:rPr lang="en-US" altLang="ko-KR" sz="2000" dirty="0">
                <a:latin typeface="+mn-ea"/>
              </a:rPr>
              <a:t>1</a:t>
            </a:r>
            <a:r>
              <a:rPr lang="ko-KR" altLang="en-US" sz="2000" dirty="0">
                <a:latin typeface="+mn-ea"/>
              </a:rPr>
              <a:t>월 </a:t>
            </a:r>
            <a:r>
              <a:rPr lang="en-US" altLang="ko-KR" sz="2000" dirty="0">
                <a:latin typeface="+mn-ea"/>
              </a:rPr>
              <a:t>21</a:t>
            </a:r>
            <a:r>
              <a:rPr lang="ko-KR" altLang="en-US" sz="2000" dirty="0">
                <a:latin typeface="+mn-ea"/>
              </a:rPr>
              <a:t>일 </a:t>
            </a:r>
            <a:r>
              <a:rPr lang="en-US" altLang="ko-KR" sz="2000" dirty="0">
                <a:latin typeface="+mn-ea"/>
              </a:rPr>
              <a:t>3</a:t>
            </a:r>
            <a:r>
              <a:rPr lang="ko-KR" altLang="en-US" sz="2000" dirty="0">
                <a:latin typeface="+mn-ea"/>
              </a:rPr>
              <a:t>주차</a:t>
            </a:r>
          </a:p>
          <a:p>
            <a:pPr marL="1076325" indent="-1076325" fontAlgn="base"/>
            <a:r>
              <a:rPr lang="en-US" altLang="ko-KR" sz="2000" dirty="0" smtClean="0">
                <a:latin typeface="+mn-ea"/>
              </a:rPr>
              <a:t>  O </a:t>
            </a:r>
            <a:r>
              <a:rPr lang="ko-KR" altLang="en-US" sz="2000" dirty="0">
                <a:latin typeface="+mn-ea"/>
              </a:rPr>
              <a:t>주제 </a:t>
            </a:r>
            <a:r>
              <a:rPr lang="en-US" altLang="ko-KR" sz="2000" dirty="0">
                <a:latin typeface="+mn-ea"/>
              </a:rPr>
              <a:t>: </a:t>
            </a:r>
            <a:r>
              <a:rPr lang="ko-KR" altLang="en-US" sz="2000" dirty="0">
                <a:latin typeface="+mn-ea"/>
              </a:rPr>
              <a:t>선거유세 전략 수립 및 선거법 </a:t>
            </a:r>
            <a:r>
              <a:rPr lang="ko-KR" altLang="en-US" sz="2000" dirty="0" smtClean="0">
                <a:latin typeface="+mn-ea"/>
              </a:rPr>
              <a:t>위반</a:t>
            </a:r>
            <a:endParaRPr lang="ko-KR" altLang="en-US" sz="2000" dirty="0">
              <a:latin typeface="+mn-ea"/>
            </a:endParaRPr>
          </a:p>
          <a:p>
            <a:pPr fontAlgn="base"/>
            <a:r>
              <a:rPr lang="en-US" altLang="ko-KR" sz="2000" dirty="0" smtClean="0">
                <a:latin typeface="+mn-ea"/>
              </a:rPr>
              <a:t>    1</a:t>
            </a:r>
            <a:r>
              <a:rPr lang="en-US" altLang="ko-KR" sz="2000" dirty="0">
                <a:latin typeface="+mn-ea"/>
              </a:rPr>
              <a:t>) </a:t>
            </a:r>
            <a:r>
              <a:rPr lang="ko-KR" altLang="en-US" sz="2000" dirty="0">
                <a:latin typeface="+mn-ea"/>
              </a:rPr>
              <a:t>선거유세 전략</a:t>
            </a:r>
          </a:p>
          <a:p>
            <a:pPr fontAlgn="base"/>
            <a:r>
              <a:rPr lang="en-US" altLang="ko-KR" sz="2000" dirty="0" smtClean="0">
                <a:latin typeface="+mn-ea"/>
              </a:rPr>
              <a:t>    2</a:t>
            </a:r>
            <a:r>
              <a:rPr lang="en-US" altLang="ko-KR" sz="2000" dirty="0">
                <a:latin typeface="+mn-ea"/>
              </a:rPr>
              <a:t>) </a:t>
            </a:r>
            <a:r>
              <a:rPr lang="ko-KR" altLang="en-US" sz="2000" dirty="0">
                <a:latin typeface="+mn-ea"/>
              </a:rPr>
              <a:t>선거운동 중 선거법 </a:t>
            </a:r>
            <a:r>
              <a:rPr lang="ko-KR" altLang="en-US" sz="2000" dirty="0" smtClean="0">
                <a:latin typeface="+mn-ea"/>
              </a:rPr>
              <a:t>위반</a:t>
            </a:r>
            <a:endParaRPr lang="ko-KR" altLang="en-US" sz="2000" dirty="0">
              <a:latin typeface="+mn-ea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5220072" y="4328517"/>
            <a:ext cx="37080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sz="2000" dirty="0" smtClean="0">
                <a:latin typeface="+mn-ea"/>
              </a:rPr>
              <a:t>☐ </a:t>
            </a:r>
            <a:r>
              <a:rPr lang="en-US" altLang="ko-KR" sz="2000" dirty="0">
                <a:latin typeface="+mn-ea"/>
              </a:rPr>
              <a:t>1</a:t>
            </a:r>
            <a:r>
              <a:rPr lang="ko-KR" altLang="en-US" sz="2000" dirty="0">
                <a:latin typeface="+mn-ea"/>
              </a:rPr>
              <a:t>월 </a:t>
            </a:r>
            <a:r>
              <a:rPr lang="en-US" altLang="ko-KR" sz="2000" dirty="0">
                <a:latin typeface="+mn-ea"/>
              </a:rPr>
              <a:t>28</a:t>
            </a:r>
            <a:r>
              <a:rPr lang="ko-KR" altLang="en-US" sz="2000" dirty="0">
                <a:latin typeface="+mn-ea"/>
              </a:rPr>
              <a:t>일 </a:t>
            </a:r>
            <a:r>
              <a:rPr lang="en-US" altLang="ko-KR" sz="2000" dirty="0">
                <a:latin typeface="+mn-ea"/>
              </a:rPr>
              <a:t>4</a:t>
            </a:r>
            <a:r>
              <a:rPr lang="ko-KR" altLang="en-US" sz="2000" dirty="0">
                <a:latin typeface="+mn-ea"/>
              </a:rPr>
              <a:t>주차</a:t>
            </a:r>
          </a:p>
          <a:p>
            <a:pPr fontAlgn="base"/>
            <a:r>
              <a:rPr lang="en-US" altLang="ko-KR" sz="2000" dirty="0" smtClean="0">
                <a:latin typeface="+mn-ea"/>
              </a:rPr>
              <a:t>  O </a:t>
            </a:r>
            <a:r>
              <a:rPr lang="ko-KR" altLang="en-US" sz="2000" dirty="0">
                <a:latin typeface="+mn-ea"/>
              </a:rPr>
              <a:t>주제 </a:t>
            </a:r>
            <a:r>
              <a:rPr lang="en-US" altLang="ko-KR" sz="2000" dirty="0">
                <a:latin typeface="+mn-ea"/>
              </a:rPr>
              <a:t>: </a:t>
            </a:r>
            <a:r>
              <a:rPr lang="ko-KR" altLang="en-US" sz="2000" dirty="0" err="1">
                <a:latin typeface="+mn-ea"/>
              </a:rPr>
              <a:t>전현직</a:t>
            </a:r>
            <a:r>
              <a:rPr lang="ko-KR" altLang="en-US" sz="2000" dirty="0">
                <a:latin typeface="+mn-ea"/>
              </a:rPr>
              <a:t> </a:t>
            </a:r>
            <a:r>
              <a:rPr lang="ko-KR" altLang="en-US" sz="2000" dirty="0" err="1">
                <a:latin typeface="+mn-ea"/>
              </a:rPr>
              <a:t>구의원</a:t>
            </a:r>
            <a:r>
              <a:rPr lang="ko-KR" altLang="en-US" sz="2000" dirty="0">
                <a:latin typeface="+mn-ea"/>
              </a:rPr>
              <a:t> 초빙</a:t>
            </a:r>
          </a:p>
        </p:txBody>
      </p:sp>
      <p:pic>
        <p:nvPicPr>
          <p:cNvPr id="9" name="_x235350552" descr="EMB00001e20319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2116" y="260648"/>
            <a:ext cx="1076006" cy="738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925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01452" y="1268760"/>
            <a:ext cx="79410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ko-KR" altLang="en-US" b="1" dirty="0">
                <a:latin typeface="+mn-ea"/>
              </a:rPr>
              <a:t>☐ </a:t>
            </a:r>
            <a:r>
              <a:rPr lang="ko-KR" altLang="en-US" b="1" dirty="0" smtClean="0">
                <a:latin typeface="+mn-ea"/>
              </a:rPr>
              <a:t>본인이 자치구 의원 후보자로 등록이 가능한지 자격을 확인해야 함</a:t>
            </a:r>
            <a:endParaRPr lang="ko-KR" altLang="en-US" b="1" dirty="0">
              <a:latin typeface="+mn-ea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dirty="0" smtClean="0">
                <a:latin typeface="+mn-ea"/>
              </a:rPr>
              <a:t>    1</a:t>
            </a:r>
            <a:r>
              <a:rPr lang="en-US" altLang="ko-KR" dirty="0">
                <a:latin typeface="+mn-ea"/>
              </a:rPr>
              <a:t>) </a:t>
            </a:r>
            <a:r>
              <a:rPr lang="ko-KR" altLang="en-US" dirty="0" smtClean="0">
                <a:latin typeface="+mn-ea"/>
              </a:rPr>
              <a:t>대한민국 국민인가</a:t>
            </a:r>
            <a:r>
              <a:rPr lang="en-US" altLang="ko-KR" dirty="0" smtClean="0">
                <a:latin typeface="+mn-ea"/>
              </a:rPr>
              <a:t>?</a:t>
            </a:r>
            <a:endParaRPr lang="ko-KR" altLang="en-US" dirty="0">
              <a:latin typeface="+mn-ea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dirty="0" smtClean="0">
                <a:latin typeface="+mn-ea"/>
              </a:rPr>
              <a:t>    2</a:t>
            </a:r>
            <a:r>
              <a:rPr lang="en-US" altLang="ko-KR" dirty="0">
                <a:latin typeface="+mn-ea"/>
              </a:rPr>
              <a:t>) </a:t>
            </a:r>
            <a:r>
              <a:rPr lang="ko-KR" altLang="en-US" dirty="0" smtClean="0">
                <a:latin typeface="+mn-ea"/>
              </a:rPr>
              <a:t>선거일 현재 </a:t>
            </a:r>
            <a:r>
              <a:rPr lang="en-US" altLang="ko-KR" dirty="0" smtClean="0">
                <a:latin typeface="+mn-ea"/>
              </a:rPr>
              <a:t>25</a:t>
            </a:r>
            <a:r>
              <a:rPr lang="ko-KR" altLang="en-US" dirty="0" smtClean="0">
                <a:latin typeface="+mn-ea"/>
              </a:rPr>
              <a:t>세 이상인가</a:t>
            </a:r>
            <a:r>
              <a:rPr lang="en-US" altLang="ko-KR" dirty="0" smtClean="0">
                <a:latin typeface="+mn-ea"/>
              </a:rPr>
              <a:t>?</a:t>
            </a:r>
          </a:p>
          <a:p>
            <a:pPr marL="628650" indent="-628650" fontAlgn="base">
              <a:lnSpc>
                <a:spcPct val="150000"/>
              </a:lnSpc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 3) </a:t>
            </a:r>
            <a:r>
              <a:rPr lang="ko-KR" altLang="en-US" dirty="0" smtClean="0">
                <a:latin typeface="+mn-ea"/>
              </a:rPr>
              <a:t>선거일 현재 계속하여 </a:t>
            </a:r>
            <a:r>
              <a:rPr lang="en-US" altLang="ko-KR" dirty="0" smtClean="0">
                <a:latin typeface="+mn-ea"/>
              </a:rPr>
              <a:t>60</a:t>
            </a:r>
            <a:r>
              <a:rPr lang="ko-KR" altLang="en-US" dirty="0" smtClean="0">
                <a:latin typeface="+mn-ea"/>
              </a:rPr>
              <a:t>일 이상 당해 지방자치단체의 관할구역 안에 주민등록이 되어 있는가</a:t>
            </a:r>
            <a:r>
              <a:rPr lang="en-US" altLang="ko-KR" dirty="0" smtClean="0">
                <a:latin typeface="+mn-ea"/>
              </a:rPr>
              <a:t>?</a:t>
            </a:r>
          </a:p>
          <a:p>
            <a:pPr marL="628650" indent="-628650" fontAlgn="base">
              <a:lnSpc>
                <a:spcPct val="150000"/>
              </a:lnSpc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 4) </a:t>
            </a:r>
            <a:r>
              <a:rPr lang="ko-KR" altLang="en-US" dirty="0" smtClean="0">
                <a:latin typeface="+mn-ea"/>
              </a:rPr>
              <a:t>피선거권 박탈 사유에 해당하지 않는가</a:t>
            </a:r>
            <a:r>
              <a:rPr lang="en-US" altLang="ko-KR" dirty="0" smtClean="0">
                <a:latin typeface="+mn-ea"/>
              </a:rPr>
              <a:t>?</a:t>
            </a:r>
          </a:p>
          <a:p>
            <a:pPr marL="628650" indent="-628650" fontAlgn="base">
              <a:lnSpc>
                <a:spcPct val="150000"/>
              </a:lnSpc>
            </a:pPr>
            <a:endParaRPr lang="en-US" altLang="ko-KR" dirty="0">
              <a:latin typeface="+mn-ea"/>
            </a:endParaRPr>
          </a:p>
          <a:p>
            <a:pPr marL="628650" indent="-628650" fontAlgn="base">
              <a:lnSpc>
                <a:spcPct val="150000"/>
              </a:lnSpc>
            </a:pPr>
            <a:r>
              <a:rPr lang="ko-KR" altLang="en-US" b="1" dirty="0" smtClean="0">
                <a:latin typeface="+mn-ea"/>
              </a:rPr>
              <a:t>☐ 예비후보자 등록제도</a:t>
            </a:r>
            <a:endParaRPr lang="en-US" altLang="ko-KR" b="1" dirty="0" smtClean="0">
              <a:latin typeface="+mn-ea"/>
            </a:endParaRPr>
          </a:p>
          <a:p>
            <a:pPr marL="361950" indent="-361950" fontAlgn="base">
              <a:lnSpc>
                <a:spcPct val="150000"/>
              </a:lnSpc>
            </a:pPr>
            <a:r>
              <a:rPr lang="ko-KR" altLang="en-US" dirty="0"/>
              <a:t> </a:t>
            </a:r>
            <a:r>
              <a:rPr lang="ko-KR" altLang="en-US" dirty="0" smtClean="0"/>
              <a:t>   예비후보자로 </a:t>
            </a:r>
            <a:r>
              <a:rPr lang="ko-KR" altLang="en-US" dirty="0"/>
              <a:t>등록하면 </a:t>
            </a:r>
            <a:r>
              <a:rPr lang="ko-KR" altLang="en-US" dirty="0" smtClean="0"/>
              <a:t>선거운동기간 전에도 </a:t>
            </a:r>
            <a:r>
              <a:rPr lang="ko-KR" altLang="en-US" dirty="0"/>
              <a:t>일정범위의 선거운동을 할 수 있게 </a:t>
            </a:r>
            <a:r>
              <a:rPr lang="ko-KR" altLang="en-US" dirty="0" smtClean="0"/>
              <a:t>함 </a:t>
            </a:r>
            <a:r>
              <a:rPr lang="en-US" altLang="ko-KR" dirty="0" smtClean="0"/>
              <a:t>(</a:t>
            </a:r>
            <a:r>
              <a:rPr lang="ko-KR" altLang="en-US" dirty="0"/>
              <a:t>선거기간개시일전 </a:t>
            </a:r>
            <a:r>
              <a:rPr lang="en-US" altLang="ko-KR" dirty="0"/>
              <a:t>90</a:t>
            </a:r>
            <a:r>
              <a:rPr lang="ko-KR" altLang="en-US" dirty="0"/>
              <a:t>일부터</a:t>
            </a:r>
            <a:r>
              <a:rPr lang="en-US" altLang="ko-KR" dirty="0" smtClean="0"/>
              <a:t>)</a:t>
            </a:r>
          </a:p>
          <a:p>
            <a:pPr marL="361950" indent="-361950" fontAlgn="base">
              <a:lnSpc>
                <a:spcPct val="150000"/>
              </a:lnSpc>
            </a:pPr>
            <a:endParaRPr lang="en-US" altLang="ko-KR" dirty="0"/>
          </a:p>
          <a:p>
            <a:pPr marL="361950" indent="-361950" fontAlgn="base">
              <a:lnSpc>
                <a:spcPct val="150000"/>
              </a:lnSpc>
            </a:pPr>
            <a:r>
              <a:rPr lang="ko-KR" altLang="en-US" b="1" dirty="0" smtClean="0">
                <a:latin typeface="+mn-ea"/>
              </a:rPr>
              <a:t>☐ 후보자 등록 서류와 시기에서 실수 하지 않도록 주의</a:t>
            </a:r>
            <a:endParaRPr lang="en-US" altLang="ko-KR" b="1" dirty="0" smtClean="0"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07504" y="260648"/>
            <a:ext cx="25202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 latinLnBrk="0">
              <a:lnSpc>
                <a:spcPct val="150000"/>
              </a:lnSpc>
            </a:pPr>
            <a:r>
              <a:rPr lang="ko-KR" altLang="en-US" sz="2800" b="1" dirty="0" smtClean="0"/>
              <a:t>후보자 등록</a:t>
            </a:r>
            <a:endParaRPr lang="ko-KR" altLang="en-US" sz="2400" b="1" dirty="0"/>
          </a:p>
        </p:txBody>
      </p:sp>
      <p:pic>
        <p:nvPicPr>
          <p:cNvPr id="10" name="_x235350552" descr="EMB00001e20319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2116" y="260648"/>
            <a:ext cx="1076006" cy="738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548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79511" y="260648"/>
            <a:ext cx="388843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 latinLnBrk="0">
              <a:lnSpc>
                <a:spcPct val="150000"/>
              </a:lnSpc>
            </a:pPr>
            <a:r>
              <a:rPr lang="ko-KR" altLang="en-US" sz="2800" b="1" dirty="0" smtClean="0"/>
              <a:t>후보자 등록</a:t>
            </a:r>
            <a:r>
              <a:rPr lang="ko-KR" altLang="en-US" sz="2400" b="1" dirty="0"/>
              <a:t> </a:t>
            </a:r>
            <a:r>
              <a:rPr lang="en-US" altLang="ko-KR" sz="2400" b="1" dirty="0" smtClean="0"/>
              <a:t>- </a:t>
            </a:r>
            <a:r>
              <a:rPr lang="ko-KR" altLang="en-US" sz="2000" b="1" dirty="0" smtClean="0"/>
              <a:t>준비사항</a:t>
            </a:r>
            <a:endParaRPr lang="ko-KR" altLang="en-US" b="1" dirty="0"/>
          </a:p>
        </p:txBody>
      </p:sp>
      <p:pic>
        <p:nvPicPr>
          <p:cNvPr id="9" name="_x235350552" descr="EMB00001e20319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2116" y="260648"/>
            <a:ext cx="1076006" cy="738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직사각형 1"/>
          <p:cNvSpPr/>
          <p:nvPr/>
        </p:nvSpPr>
        <p:spPr>
          <a:xfrm>
            <a:off x="611560" y="1268760"/>
            <a:ext cx="8008514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indent="-628650" fontAlgn="base">
              <a:lnSpc>
                <a:spcPct val="150000"/>
              </a:lnSpc>
            </a:pPr>
            <a:r>
              <a:rPr lang="ko-KR" altLang="en-US" b="1" dirty="0" smtClean="0">
                <a:latin typeface="+mn-ea"/>
              </a:rPr>
              <a:t>☐ 추천장</a:t>
            </a:r>
            <a:endParaRPr lang="en-US" altLang="ko-KR" b="1" dirty="0" smtClean="0">
              <a:latin typeface="+mn-ea"/>
            </a:endParaRPr>
          </a:p>
          <a:p>
            <a:pPr marL="266700" indent="-266700" fontAlgn="base">
              <a:lnSpc>
                <a:spcPct val="150000"/>
              </a:lnSpc>
            </a:pPr>
            <a:r>
              <a:rPr lang="ko-KR" altLang="en-US" dirty="0" smtClean="0"/>
              <a:t>    무소속후보자가 되고자 하는 자는 관할선거구선거관리위원회가 </a:t>
            </a:r>
            <a:r>
              <a:rPr lang="ko-KR" altLang="en-US" b="1" dirty="0" err="1" smtClean="0"/>
              <a:t>후보자등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록신청개시일전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5</a:t>
            </a:r>
            <a:r>
              <a:rPr lang="ko-KR" altLang="en-US" b="1" dirty="0" smtClean="0"/>
              <a:t>일</a:t>
            </a:r>
            <a:r>
              <a:rPr lang="ko-KR" altLang="en-US" dirty="0" smtClean="0"/>
              <a:t>부터 검인하여 </a:t>
            </a:r>
            <a:r>
              <a:rPr lang="ko-KR" altLang="en-US" b="1" dirty="0" smtClean="0"/>
              <a:t>교부하는 추천장을 사용</a:t>
            </a:r>
            <a:r>
              <a:rPr lang="ko-KR" altLang="en-US" dirty="0" smtClean="0"/>
              <a:t>하여 </a:t>
            </a:r>
            <a:r>
              <a:rPr lang="ko-KR" altLang="en-US" b="1" dirty="0" smtClean="0"/>
              <a:t>해당 지역구</a:t>
            </a:r>
            <a:r>
              <a:rPr lang="ko-KR" altLang="en-US" dirty="0" smtClean="0"/>
              <a:t> </a:t>
            </a:r>
            <a:r>
              <a:rPr lang="ko-KR" altLang="en-US" b="1" dirty="0" err="1" smtClean="0"/>
              <a:t>선거권자</a:t>
            </a:r>
            <a:r>
              <a:rPr lang="ko-KR" altLang="en-US" dirty="0" smtClean="0"/>
              <a:t> 최소 </a:t>
            </a:r>
            <a:r>
              <a:rPr lang="en-US" altLang="ko-KR" b="1" dirty="0" smtClean="0"/>
              <a:t>50</a:t>
            </a:r>
            <a:r>
              <a:rPr lang="ko-KR" altLang="en-US" b="1" dirty="0" smtClean="0"/>
              <a:t>인</a:t>
            </a:r>
            <a:r>
              <a:rPr lang="ko-KR" altLang="en-US" dirty="0" smtClean="0"/>
              <a:t>의 추천을 받아야 함 </a:t>
            </a:r>
            <a:endParaRPr lang="en-US" altLang="ko-KR" dirty="0" smtClean="0"/>
          </a:p>
          <a:p>
            <a:pPr fontAlgn="base">
              <a:lnSpc>
                <a:spcPct val="150000"/>
              </a:lnSpc>
            </a:pPr>
            <a:endParaRPr lang="en-US" altLang="ko-KR" dirty="0" smtClean="0"/>
          </a:p>
          <a:p>
            <a:pPr fontAlgn="base">
              <a:lnSpc>
                <a:spcPct val="150000"/>
              </a:lnSpc>
            </a:pPr>
            <a:r>
              <a:rPr lang="ko-KR" altLang="en-US" b="1" dirty="0" smtClean="0">
                <a:latin typeface="+mn-ea"/>
              </a:rPr>
              <a:t>☐ </a:t>
            </a:r>
            <a:r>
              <a:rPr lang="ko-KR" altLang="en-US" b="1" dirty="0" smtClean="0"/>
              <a:t>기탁금</a:t>
            </a:r>
            <a:endParaRPr lang="en-US" altLang="ko-KR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dirty="0" smtClean="0"/>
              <a:t>    200</a:t>
            </a:r>
            <a:r>
              <a:rPr lang="ko-KR" altLang="en-US" dirty="0" smtClean="0"/>
              <a:t>만원 </a:t>
            </a:r>
            <a:r>
              <a:rPr lang="en-US" altLang="ko-KR" dirty="0" smtClean="0"/>
              <a:t>(</a:t>
            </a:r>
            <a:r>
              <a:rPr lang="ko-KR" altLang="en-US" dirty="0" smtClean="0"/>
              <a:t>예비후보자 </a:t>
            </a:r>
            <a:r>
              <a:rPr lang="en-US" altLang="ko-KR" dirty="0" smtClean="0"/>
              <a:t>40</a:t>
            </a:r>
            <a:r>
              <a:rPr lang="ko-KR" altLang="en-US" dirty="0" smtClean="0"/>
              <a:t>만원</a:t>
            </a:r>
            <a:r>
              <a:rPr lang="en-US" altLang="ko-KR" dirty="0" smtClean="0"/>
              <a:t>)</a:t>
            </a:r>
          </a:p>
          <a:p>
            <a:pPr fontAlgn="base">
              <a:lnSpc>
                <a:spcPct val="150000"/>
              </a:lnSpc>
            </a:pPr>
            <a:endParaRPr lang="en-US" altLang="ko-KR" b="1" dirty="0" smtClean="0"/>
          </a:p>
          <a:p>
            <a:pPr fontAlgn="base">
              <a:lnSpc>
                <a:spcPct val="150000"/>
              </a:lnSpc>
            </a:pPr>
            <a:r>
              <a:rPr lang="ko-KR" altLang="en-US" b="1" dirty="0" smtClean="0">
                <a:latin typeface="+mn-ea"/>
              </a:rPr>
              <a:t>☐ </a:t>
            </a:r>
            <a:r>
              <a:rPr lang="ko-KR" altLang="en-US" b="1" dirty="0" smtClean="0"/>
              <a:t>후보자 정보공개자료</a:t>
            </a:r>
          </a:p>
          <a:p>
            <a:pPr marL="361950" indent="-361950" fontAlgn="base"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    재산사항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병역사항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최근 </a:t>
            </a:r>
            <a:r>
              <a:rPr lang="en-US" altLang="ko-KR" dirty="0" smtClean="0">
                <a:latin typeface="+mn-ea"/>
              </a:rPr>
              <a:t>5</a:t>
            </a:r>
            <a:r>
              <a:rPr lang="ko-KR" altLang="en-US" dirty="0" smtClean="0">
                <a:latin typeface="+mn-ea"/>
              </a:rPr>
              <a:t>년간 납부</a:t>
            </a:r>
            <a:r>
              <a:rPr lang="en-US" altLang="ko-KR" dirty="0">
                <a:latin typeface="+mn-ea"/>
              </a:rPr>
              <a:t>/</a:t>
            </a:r>
            <a:r>
              <a:rPr lang="ko-KR" altLang="en-US" dirty="0" smtClean="0">
                <a:latin typeface="+mn-ea"/>
              </a:rPr>
              <a:t>체납실적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전과기록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직업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학업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경력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소명 내용</a:t>
            </a:r>
          </a:p>
        </p:txBody>
      </p:sp>
    </p:spTree>
    <p:extLst>
      <p:ext uri="{BB962C8B-B14F-4D97-AF65-F5344CB8AC3E}">
        <p14:creationId xmlns:p14="http://schemas.microsoft.com/office/powerpoint/2010/main" val="276588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79511" y="260648"/>
            <a:ext cx="388843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 latinLnBrk="0">
              <a:lnSpc>
                <a:spcPct val="150000"/>
              </a:lnSpc>
            </a:pPr>
            <a:r>
              <a:rPr lang="ko-KR" altLang="en-US" sz="2800" b="1" dirty="0" smtClean="0"/>
              <a:t>선거캠프 구성</a:t>
            </a:r>
            <a:r>
              <a:rPr lang="ko-KR" altLang="en-US" sz="2400" b="1" dirty="0" smtClean="0"/>
              <a:t> </a:t>
            </a:r>
            <a:r>
              <a:rPr lang="en-US" altLang="ko-KR" sz="2400" b="1" dirty="0" smtClean="0"/>
              <a:t>- </a:t>
            </a:r>
            <a:r>
              <a:rPr lang="ko-KR" altLang="en-US" sz="2000" b="1" dirty="0" smtClean="0"/>
              <a:t>인력구</a:t>
            </a:r>
            <a:r>
              <a:rPr lang="ko-KR" altLang="en-US" sz="2000" b="1" dirty="0"/>
              <a:t>성</a:t>
            </a:r>
            <a:endParaRPr lang="ko-KR" altLang="en-US" b="1" dirty="0"/>
          </a:p>
        </p:txBody>
      </p:sp>
      <p:pic>
        <p:nvPicPr>
          <p:cNvPr id="9" name="_x235350552" descr="EMB00001e20319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2116" y="260648"/>
            <a:ext cx="1076006" cy="738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직사각형 1"/>
          <p:cNvSpPr/>
          <p:nvPr/>
        </p:nvSpPr>
        <p:spPr>
          <a:xfrm>
            <a:off x="611560" y="1268760"/>
            <a:ext cx="8008514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indent="-628650" fontAlgn="base">
              <a:lnSpc>
                <a:spcPct val="150000"/>
              </a:lnSpc>
            </a:pPr>
            <a:r>
              <a:rPr lang="ko-KR" altLang="en-US" b="1" dirty="0" smtClean="0">
                <a:latin typeface="+mn-ea"/>
              </a:rPr>
              <a:t>☐ 후보자와 한 몸이 되어 선거를 </a:t>
            </a:r>
            <a:r>
              <a:rPr lang="ko-KR" altLang="en-US" b="1" dirty="0" err="1" smtClean="0">
                <a:latin typeface="+mn-ea"/>
              </a:rPr>
              <a:t>치룰</a:t>
            </a:r>
            <a:r>
              <a:rPr lang="ko-KR" altLang="en-US" b="1" dirty="0" smtClean="0">
                <a:latin typeface="+mn-ea"/>
              </a:rPr>
              <a:t> 구성원 선정</a:t>
            </a:r>
            <a:endParaRPr lang="en-US" altLang="ko-KR" b="1" dirty="0" smtClean="0">
              <a:latin typeface="+mn-ea"/>
            </a:endParaRPr>
          </a:p>
          <a:p>
            <a:pPr marL="361950" indent="-361950" fontAlgn="base">
              <a:lnSpc>
                <a:spcPct val="150000"/>
              </a:lnSpc>
            </a:pPr>
            <a:r>
              <a:rPr lang="ko-KR" altLang="en-US" dirty="0" smtClean="0"/>
              <a:t>    자치구 의원 후보자는 예비후보자의 경우 </a:t>
            </a:r>
            <a:r>
              <a:rPr lang="en-US" altLang="ko-KR" dirty="0" smtClean="0"/>
              <a:t>2</a:t>
            </a:r>
            <a:r>
              <a:rPr lang="ko-KR" altLang="en-US" dirty="0" smtClean="0"/>
              <a:t>인</a:t>
            </a:r>
            <a:r>
              <a:rPr lang="en-US" altLang="ko-KR" dirty="0" smtClean="0"/>
              <a:t>, </a:t>
            </a:r>
            <a:r>
              <a:rPr lang="ko-KR" altLang="en-US" dirty="0" smtClean="0"/>
              <a:t>후보자 등록 이후에는 </a:t>
            </a:r>
            <a:r>
              <a:rPr lang="en-US" altLang="ko-KR" dirty="0" smtClean="0"/>
              <a:t>8</a:t>
            </a:r>
            <a:r>
              <a:rPr lang="ko-KR" altLang="en-US" dirty="0" smtClean="0"/>
              <a:t>인의 선거사무 관계자를 둘 수 있음 </a:t>
            </a:r>
            <a:r>
              <a:rPr lang="en-US" altLang="ko-KR" dirty="0" smtClean="0"/>
              <a:t>(</a:t>
            </a:r>
            <a:r>
              <a:rPr lang="ko-KR" altLang="en-US" dirty="0" smtClean="0"/>
              <a:t>수당과 실비 제공</a:t>
            </a:r>
            <a:r>
              <a:rPr lang="en-US" altLang="ko-KR" dirty="0" smtClean="0"/>
              <a:t>)</a:t>
            </a:r>
          </a:p>
          <a:p>
            <a:pPr marL="361950" indent="-361950" fontAlgn="base"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그 외에도 자원봉사자를 모집하여 선거운동 가능 </a:t>
            </a:r>
            <a:r>
              <a:rPr lang="en-US" altLang="ko-KR" dirty="0" smtClean="0">
                <a:solidFill>
                  <a:srgbClr val="FF0000"/>
                </a:solidFill>
              </a:rPr>
              <a:t>(</a:t>
            </a:r>
            <a:r>
              <a:rPr lang="ko-KR" altLang="en-US" dirty="0" smtClean="0">
                <a:solidFill>
                  <a:srgbClr val="FF0000"/>
                </a:solidFill>
              </a:rPr>
              <a:t>단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대가 제공 금지</a:t>
            </a:r>
            <a:r>
              <a:rPr lang="en-US" altLang="ko-KR" dirty="0" smtClean="0">
                <a:solidFill>
                  <a:srgbClr val="FF0000"/>
                </a:solidFill>
              </a:rPr>
              <a:t>)</a:t>
            </a:r>
          </a:p>
          <a:p>
            <a:pPr fontAlgn="base">
              <a:lnSpc>
                <a:spcPct val="150000"/>
              </a:lnSpc>
            </a:pPr>
            <a:endParaRPr lang="en-US" altLang="ko-KR" dirty="0" smtClean="0"/>
          </a:p>
          <a:p>
            <a:pPr fontAlgn="base">
              <a:lnSpc>
                <a:spcPct val="150000"/>
              </a:lnSpc>
            </a:pPr>
            <a:r>
              <a:rPr lang="ko-KR" altLang="en-US" b="1" dirty="0" smtClean="0">
                <a:latin typeface="+mn-ea"/>
              </a:rPr>
              <a:t>☐ </a:t>
            </a:r>
            <a:r>
              <a:rPr lang="ko-KR" altLang="en-US" b="1" dirty="0" smtClean="0"/>
              <a:t>선거 캠프 구성 예시</a:t>
            </a:r>
            <a:endParaRPr lang="en-US" altLang="ko-KR" b="1" dirty="0" smtClean="0"/>
          </a:p>
          <a:p>
            <a:pPr fontAlgn="base">
              <a:lnSpc>
                <a:spcPct val="150000"/>
              </a:lnSpc>
            </a:pPr>
            <a:endParaRPr lang="en-US" altLang="ko-KR" b="1" dirty="0" smtClean="0"/>
          </a:p>
          <a:p>
            <a:pPr fontAlgn="base">
              <a:lnSpc>
                <a:spcPct val="150000"/>
              </a:lnSpc>
            </a:pPr>
            <a:endParaRPr lang="en-US" altLang="ko-KR" b="1" dirty="0"/>
          </a:p>
          <a:p>
            <a:pPr fontAlgn="base">
              <a:lnSpc>
                <a:spcPct val="150000"/>
              </a:lnSpc>
            </a:pPr>
            <a:endParaRPr lang="en-US" altLang="ko-KR" b="1" dirty="0" smtClean="0"/>
          </a:p>
          <a:p>
            <a:pPr fontAlgn="base">
              <a:lnSpc>
                <a:spcPct val="150000"/>
              </a:lnSpc>
            </a:pPr>
            <a:endParaRPr lang="en-US" altLang="ko-KR" b="1" dirty="0"/>
          </a:p>
          <a:p>
            <a:pPr fontAlgn="base">
              <a:lnSpc>
                <a:spcPct val="150000"/>
              </a:lnSpc>
            </a:pPr>
            <a:endParaRPr lang="en-US" altLang="ko-KR" b="1" dirty="0" smtClean="0"/>
          </a:p>
          <a:p>
            <a:pPr fontAlgn="base">
              <a:lnSpc>
                <a:spcPct val="150000"/>
              </a:lnSpc>
            </a:pPr>
            <a:endParaRPr lang="en-US" altLang="ko-KR" b="1" dirty="0" smtClean="0">
              <a:latin typeface="+mn-ea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b="1" dirty="0" smtClean="0">
                <a:latin typeface="+mn-ea"/>
              </a:rPr>
              <a:t>☐ </a:t>
            </a:r>
            <a:r>
              <a:rPr lang="ko-KR" altLang="en-US" b="1" dirty="0" smtClean="0"/>
              <a:t>선임 또는 </a:t>
            </a:r>
            <a:r>
              <a:rPr lang="ko-KR" altLang="en-US" b="1" dirty="0" err="1" smtClean="0"/>
              <a:t>변경시</a:t>
            </a:r>
            <a:r>
              <a:rPr lang="ko-KR" altLang="en-US" b="1" dirty="0" smtClean="0"/>
              <a:t> 선관위 신고</a:t>
            </a:r>
            <a:r>
              <a:rPr lang="en-US" altLang="ko-KR" b="1" dirty="0"/>
              <a:t> </a:t>
            </a:r>
            <a:r>
              <a:rPr lang="ko-KR" altLang="en-US" b="1" dirty="0" smtClean="0"/>
              <a:t>필수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선거사무관계자 패용 항시 착용</a:t>
            </a:r>
          </a:p>
        </p:txBody>
      </p:sp>
      <p:sp>
        <p:nvSpPr>
          <p:cNvPr id="3" name="타원 2"/>
          <p:cNvSpPr/>
          <p:nvPr/>
        </p:nvSpPr>
        <p:spPr>
          <a:xfrm>
            <a:off x="4103948" y="4077072"/>
            <a:ext cx="936104" cy="93610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총괄</a:t>
            </a:r>
            <a:endParaRPr lang="ko-KR" altLang="en-US" dirty="0"/>
          </a:p>
        </p:txBody>
      </p:sp>
      <p:sp>
        <p:nvSpPr>
          <p:cNvPr id="6" name="타원 5"/>
          <p:cNvSpPr/>
          <p:nvPr/>
        </p:nvSpPr>
        <p:spPr>
          <a:xfrm>
            <a:off x="1691680" y="5085184"/>
            <a:ext cx="936104" cy="93610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기획</a:t>
            </a:r>
            <a:endParaRPr lang="ko-KR" altLang="en-US" dirty="0"/>
          </a:p>
        </p:txBody>
      </p:sp>
      <p:sp>
        <p:nvSpPr>
          <p:cNvPr id="7" name="타원 6"/>
          <p:cNvSpPr/>
          <p:nvPr/>
        </p:nvSpPr>
        <p:spPr>
          <a:xfrm>
            <a:off x="3283020" y="5085184"/>
            <a:ext cx="936104" cy="93610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조직</a:t>
            </a:r>
            <a:endParaRPr lang="ko-KR" altLang="en-US" dirty="0"/>
          </a:p>
        </p:txBody>
      </p:sp>
      <p:sp>
        <p:nvSpPr>
          <p:cNvPr id="8" name="타원 7"/>
          <p:cNvSpPr/>
          <p:nvPr/>
        </p:nvSpPr>
        <p:spPr>
          <a:xfrm>
            <a:off x="4874360" y="5085184"/>
            <a:ext cx="936104" cy="93610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홍보유세</a:t>
            </a:r>
            <a:endParaRPr lang="ko-KR" altLang="en-US" dirty="0"/>
          </a:p>
        </p:txBody>
      </p:sp>
      <p:sp>
        <p:nvSpPr>
          <p:cNvPr id="10" name="타원 9"/>
          <p:cNvSpPr/>
          <p:nvPr/>
        </p:nvSpPr>
        <p:spPr>
          <a:xfrm>
            <a:off x="6465701" y="5085184"/>
            <a:ext cx="936104" cy="93610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회</a:t>
            </a:r>
            <a:r>
              <a:rPr lang="ko-KR" altLang="en-US" dirty="0"/>
              <a:t>계</a:t>
            </a:r>
          </a:p>
        </p:txBody>
      </p:sp>
      <p:sp>
        <p:nvSpPr>
          <p:cNvPr id="4" name="모서리가 둥근 직사각형 3"/>
          <p:cNvSpPr/>
          <p:nvPr/>
        </p:nvSpPr>
        <p:spPr>
          <a:xfrm>
            <a:off x="3923928" y="3429000"/>
            <a:ext cx="1296144" cy="504056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후보자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1228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_x235350552" descr="EMB00001e20319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2116" y="260648"/>
            <a:ext cx="1076006" cy="738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직사각형 1"/>
          <p:cNvSpPr/>
          <p:nvPr/>
        </p:nvSpPr>
        <p:spPr>
          <a:xfrm>
            <a:off x="611560" y="1268760"/>
            <a:ext cx="8008514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indent="-628650" fontAlgn="base">
              <a:lnSpc>
                <a:spcPct val="150000"/>
              </a:lnSpc>
            </a:pPr>
            <a:r>
              <a:rPr lang="ko-KR" altLang="en-US" b="1" dirty="0" smtClean="0">
                <a:latin typeface="+mn-ea"/>
              </a:rPr>
              <a:t>☐ 선거사무소 </a:t>
            </a:r>
            <a:r>
              <a:rPr lang="en-US" altLang="ko-KR" b="1" dirty="0" smtClean="0">
                <a:latin typeface="+mn-ea"/>
              </a:rPr>
              <a:t>1</a:t>
            </a:r>
            <a:r>
              <a:rPr lang="ko-KR" altLang="en-US" b="1" dirty="0" smtClean="0">
                <a:latin typeface="+mn-ea"/>
              </a:rPr>
              <a:t>개 지역구내 설치 가능</a:t>
            </a:r>
            <a:endParaRPr lang="en-US" altLang="ko-KR" b="1" dirty="0" smtClean="0">
              <a:latin typeface="+mn-ea"/>
            </a:endParaRPr>
          </a:p>
          <a:p>
            <a:pPr marL="628650" indent="-628650" fontAlgn="base">
              <a:lnSpc>
                <a:spcPct val="150000"/>
              </a:lnSpc>
            </a:pPr>
            <a:r>
              <a:rPr lang="ko-KR" altLang="en-US" dirty="0" smtClean="0"/>
              <a:t>    </a:t>
            </a:r>
            <a:endParaRPr lang="en-US" altLang="ko-KR" dirty="0" smtClean="0"/>
          </a:p>
          <a:p>
            <a:pPr marL="361950" indent="-361950" fontAlgn="base">
              <a:lnSpc>
                <a:spcPct val="150000"/>
              </a:lnSpc>
            </a:pPr>
            <a:r>
              <a:rPr lang="ko-KR" altLang="en-US" b="1" dirty="0" smtClean="0">
                <a:latin typeface="+mn-ea"/>
              </a:rPr>
              <a:t>☐ </a:t>
            </a:r>
            <a:r>
              <a:rPr lang="ko-KR" altLang="en-US" b="1" dirty="0"/>
              <a:t>선거사무소는 고정된 장소 또는 시설에만 둘 수 있지만 음식점이나 숙박업소 등에는 설치 불가능</a:t>
            </a:r>
            <a:endParaRPr lang="ko-KR" altLang="en-US" dirty="0"/>
          </a:p>
          <a:p>
            <a:pPr fontAlgn="base">
              <a:lnSpc>
                <a:spcPct val="150000"/>
              </a:lnSpc>
            </a:pPr>
            <a:r>
              <a:rPr lang="ko-KR" altLang="en-US" dirty="0" smtClean="0"/>
              <a:t>    √ 자택에 설치 가능</a:t>
            </a:r>
            <a:endParaRPr lang="en-US" altLang="ko-KR" dirty="0" smtClean="0"/>
          </a:p>
          <a:p>
            <a:pPr fontAlgn="base">
              <a:lnSpc>
                <a:spcPct val="150000"/>
              </a:lnSpc>
            </a:pPr>
            <a:endParaRPr lang="en-US" altLang="ko-KR" b="1" dirty="0" smtClean="0"/>
          </a:p>
          <a:p>
            <a:pPr fontAlgn="base">
              <a:lnSpc>
                <a:spcPct val="150000"/>
              </a:lnSpc>
            </a:pPr>
            <a:r>
              <a:rPr lang="ko-KR" altLang="en-US" b="1" dirty="0" smtClean="0">
                <a:latin typeface="+mn-ea"/>
              </a:rPr>
              <a:t>☐ </a:t>
            </a:r>
            <a:r>
              <a:rPr lang="ko-KR" altLang="en-US" b="1" dirty="0"/>
              <a:t>선거사무소 </a:t>
            </a:r>
            <a:r>
              <a:rPr lang="ko-KR" altLang="en-US" b="1" dirty="0" smtClean="0"/>
              <a:t>활</a:t>
            </a:r>
            <a:r>
              <a:rPr lang="ko-KR" altLang="en-US" b="1" dirty="0"/>
              <a:t>용</a:t>
            </a:r>
            <a:endParaRPr lang="en-US" altLang="ko-KR" b="1" dirty="0" smtClean="0"/>
          </a:p>
          <a:p>
            <a:pPr marL="542925" indent="-180975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dirty="0" smtClean="0"/>
              <a:t>외벽에 </a:t>
            </a:r>
            <a:r>
              <a:rPr lang="ko-KR" altLang="en-US" dirty="0"/>
              <a:t>선전물 설치 및 첩부가 가능하여 </a:t>
            </a:r>
            <a:r>
              <a:rPr lang="ko-KR" altLang="en-US" dirty="0" smtClean="0"/>
              <a:t>홍보</a:t>
            </a:r>
            <a:endParaRPr lang="ko-KR" altLang="en-US" dirty="0"/>
          </a:p>
          <a:p>
            <a:pPr marL="542925" indent="-180975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dirty="0" smtClean="0">
                <a:latin typeface="+mn-ea"/>
              </a:rPr>
              <a:t>지역주민 방문 응대</a:t>
            </a:r>
            <a:endParaRPr lang="en-US" altLang="ko-KR" dirty="0">
              <a:latin typeface="+mn-ea"/>
            </a:endParaRPr>
          </a:p>
          <a:p>
            <a:pPr marL="542925" indent="-180975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dirty="0" smtClean="0">
                <a:latin typeface="+mn-ea"/>
              </a:rPr>
              <a:t>선거사무소 </a:t>
            </a:r>
            <a:r>
              <a:rPr lang="ko-KR" altLang="en-US" dirty="0" err="1" smtClean="0">
                <a:latin typeface="+mn-ea"/>
              </a:rPr>
              <a:t>개소식</a:t>
            </a:r>
            <a:endParaRPr lang="en-US" altLang="ko-KR" dirty="0" smtClean="0">
              <a:latin typeface="+mn-ea"/>
            </a:endParaRPr>
          </a:p>
          <a:p>
            <a:pPr marL="542925" indent="-180975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dirty="0" smtClean="0">
                <a:latin typeface="+mn-ea"/>
              </a:rPr>
              <a:t>선거사무소를 설치해야 선거사무장을 둘 수 있음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179510" y="260648"/>
            <a:ext cx="489654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 latinLnBrk="0">
              <a:lnSpc>
                <a:spcPct val="150000"/>
              </a:lnSpc>
            </a:pPr>
            <a:r>
              <a:rPr lang="ko-KR" altLang="en-US" sz="2800" b="1" dirty="0" smtClean="0"/>
              <a:t>선거캠프 구성</a:t>
            </a:r>
            <a:r>
              <a:rPr lang="ko-KR" altLang="en-US" sz="2400" b="1" dirty="0" smtClean="0"/>
              <a:t> </a:t>
            </a:r>
            <a:r>
              <a:rPr lang="en-US" altLang="ko-KR" sz="2400" b="1" dirty="0" smtClean="0"/>
              <a:t>– </a:t>
            </a:r>
            <a:r>
              <a:rPr lang="ko-KR" altLang="en-US" sz="2000" b="1" dirty="0" smtClean="0"/>
              <a:t>선거 사무소 설치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00776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_x235350552" descr="EMB00001e20319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2116" y="260648"/>
            <a:ext cx="1076006" cy="738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직사각형 1"/>
          <p:cNvSpPr/>
          <p:nvPr/>
        </p:nvSpPr>
        <p:spPr>
          <a:xfrm>
            <a:off x="611560" y="1268760"/>
            <a:ext cx="8008514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ko-KR" altLang="en-US" b="1" dirty="0" smtClean="0">
                <a:latin typeface="+mn-ea"/>
              </a:rPr>
              <a:t>☐ </a:t>
            </a:r>
            <a:r>
              <a:rPr lang="ko-KR" altLang="en-US" b="1" dirty="0"/>
              <a:t>자치구의원 및 후보자는 후원금을 받을 </a:t>
            </a:r>
            <a:r>
              <a:rPr lang="ko-KR" altLang="en-US" b="1" dirty="0" smtClean="0"/>
              <a:t>수가 없음</a:t>
            </a:r>
            <a:endParaRPr lang="ko-KR" altLang="en-US" dirty="0"/>
          </a:p>
          <a:p>
            <a:pPr marL="628650" indent="-628650" fontAlgn="base">
              <a:lnSpc>
                <a:spcPct val="150000"/>
              </a:lnSpc>
            </a:pPr>
            <a:r>
              <a:rPr lang="ko-KR" altLang="en-US" dirty="0" smtClean="0"/>
              <a:t>    </a:t>
            </a:r>
            <a:endParaRPr lang="en-US" altLang="ko-KR" dirty="0" smtClean="0"/>
          </a:p>
          <a:p>
            <a:pPr fontAlgn="base"/>
            <a:r>
              <a:rPr lang="ko-KR" altLang="en-US" b="1" dirty="0" smtClean="0">
                <a:latin typeface="+mn-ea"/>
              </a:rPr>
              <a:t>☐ </a:t>
            </a:r>
            <a:r>
              <a:rPr lang="ko-KR" altLang="en-US" b="1" dirty="0"/>
              <a:t>선거관리위원회는 선거운동에 소요되는 비용의 </a:t>
            </a:r>
            <a:r>
              <a:rPr lang="ko-KR" altLang="en-US" b="1" dirty="0" err="1"/>
              <a:t>지출상한액을</a:t>
            </a:r>
            <a:r>
              <a:rPr lang="ko-KR" altLang="en-US" b="1" dirty="0"/>
              <a:t> 정함</a:t>
            </a:r>
            <a:endParaRPr lang="ko-KR" altLang="en-US" dirty="0"/>
          </a:p>
          <a:p>
            <a:pPr fontAlgn="base">
              <a:lnSpc>
                <a:spcPct val="150000"/>
              </a:lnSpc>
            </a:pPr>
            <a:endParaRPr lang="en-US" altLang="ko-KR" b="1" dirty="0" smtClean="0"/>
          </a:p>
          <a:p>
            <a:pPr fontAlgn="base"/>
            <a:r>
              <a:rPr lang="ko-KR" altLang="en-US" b="1" dirty="0" smtClean="0">
                <a:latin typeface="+mn-ea"/>
              </a:rPr>
              <a:t>☐ </a:t>
            </a:r>
            <a:r>
              <a:rPr lang="ko-KR" altLang="en-US" b="1" dirty="0"/>
              <a:t>일정한 기준을 충족한 후보자에게는 기탁금과 선거비용을 </a:t>
            </a:r>
            <a:r>
              <a:rPr lang="ko-KR" altLang="en-US" b="1" dirty="0" smtClean="0"/>
              <a:t>보전해줌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-36512" y="260648"/>
            <a:ext cx="446449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 latinLnBrk="0">
              <a:lnSpc>
                <a:spcPct val="150000"/>
              </a:lnSpc>
            </a:pPr>
            <a:r>
              <a:rPr lang="ko-KR" altLang="en-US" sz="2800" b="1" dirty="0" smtClean="0"/>
              <a:t>선거캠프 구성</a:t>
            </a:r>
            <a:r>
              <a:rPr lang="ko-KR" altLang="en-US" sz="2400" b="1" dirty="0" smtClean="0"/>
              <a:t> </a:t>
            </a:r>
            <a:r>
              <a:rPr lang="en-US" altLang="ko-KR" sz="2400" b="1" dirty="0" smtClean="0"/>
              <a:t>– </a:t>
            </a:r>
            <a:r>
              <a:rPr lang="ko-KR" altLang="en-US" sz="2000" b="1" dirty="0" smtClean="0"/>
              <a:t>선거 자금</a:t>
            </a:r>
            <a:endParaRPr lang="ko-KR" altLang="en-US" b="1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911070"/>
              </p:ext>
            </p:extLst>
          </p:nvPr>
        </p:nvGraphicFramePr>
        <p:xfrm>
          <a:off x="755576" y="3284984"/>
          <a:ext cx="7989438" cy="3389062"/>
        </p:xfrm>
        <a:graphic>
          <a:graphicData uri="http://schemas.openxmlformats.org/drawingml/2006/table">
            <a:tbl>
              <a:tblPr/>
              <a:tblGrid>
                <a:gridCol w="3994719"/>
                <a:gridCol w="3994719"/>
              </a:tblGrid>
              <a:tr h="360789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항목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예상 비용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</a:tr>
              <a:tr h="360789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기탁금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200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만원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208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선거사무원 보수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선거사무장 일당 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만원 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 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선거사무원 일당 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만원 이내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208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홍보 물품 제작</a:t>
                      </a:r>
                      <a:r>
                        <a:rPr lang="en-US" altLang="ko-KR" sz="16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현수막</a:t>
                      </a:r>
                      <a:r>
                        <a:rPr lang="en-US" altLang="ko-KR" sz="16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, </a:t>
                      </a: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공보물</a:t>
                      </a:r>
                      <a:r>
                        <a:rPr lang="en-US" altLang="ko-KR" sz="16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, </a:t>
                      </a: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명함</a:t>
                      </a:r>
                      <a:r>
                        <a:rPr lang="en-US" altLang="ko-KR" sz="16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, </a:t>
                      </a: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어깨띠 등</a:t>
                      </a:r>
                      <a:r>
                        <a:rPr lang="en-US" altLang="ko-KR" sz="16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 </a:t>
                      </a: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및 설치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별도 문의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789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선거사무소 임대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별도 문의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789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광고비</a:t>
                      </a:r>
                      <a:r>
                        <a:rPr lang="en-US" altLang="ko-KR" sz="16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, </a:t>
                      </a: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선거운동을 위한 전화 설치 등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별도 문의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789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기타 다과 등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별도 문의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01800" y="25765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20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_x235350552" descr="EMB00001e20319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774" y="4176662"/>
            <a:ext cx="552275" cy="379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87824" y="4176662"/>
            <a:ext cx="3184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www.policybridge.kr</a:t>
            </a:r>
            <a:endParaRPr lang="ko-KR" altLang="en-US" sz="2400" b="1" dirty="0"/>
          </a:p>
        </p:txBody>
      </p:sp>
      <p:sp>
        <p:nvSpPr>
          <p:cNvPr id="7" name="직사각형 6"/>
          <p:cNvSpPr/>
          <p:nvPr/>
        </p:nvSpPr>
        <p:spPr>
          <a:xfrm>
            <a:off x="2987824" y="4832138"/>
            <a:ext cx="46889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 smtClean="0"/>
              <a:t>facebook.com/</a:t>
            </a:r>
            <a:r>
              <a:rPr lang="en-US" altLang="ko-KR" sz="2400" b="1" dirty="0" err="1" smtClean="0"/>
              <a:t>policybridgekor</a:t>
            </a:r>
            <a:endParaRPr lang="ko-KR" altLang="en-US" sz="2400" b="1" dirty="0"/>
          </a:p>
        </p:txBody>
      </p:sp>
      <p:sp>
        <p:nvSpPr>
          <p:cNvPr id="8" name="AutoShape 2" descr="facebook에 대한 이미지 검색결과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9" name="AutoShape 4" descr="facebook에 대한 이미지 검색결과"/>
          <p:cNvSpPr>
            <a:spLocks noChangeAspect="1" noChangeArrowheads="1"/>
          </p:cNvSpPr>
          <p:nvPr/>
        </p:nvSpPr>
        <p:spPr bwMode="auto">
          <a:xfrm>
            <a:off x="3206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0" name="AutoShape 6" descr="facebook에 대한 이미지 검색결과"/>
          <p:cNvSpPr>
            <a:spLocks noChangeAspect="1" noChangeArrowheads="1"/>
          </p:cNvSpPr>
          <p:nvPr/>
        </p:nvSpPr>
        <p:spPr bwMode="auto">
          <a:xfrm>
            <a:off x="4730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2056" name="Picture 8" descr="관련 이미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774" y="4820195"/>
            <a:ext cx="475024" cy="47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직사각형 10"/>
          <p:cNvSpPr/>
          <p:nvPr/>
        </p:nvSpPr>
        <p:spPr>
          <a:xfrm>
            <a:off x="2987824" y="5487615"/>
            <a:ext cx="4277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 smtClean="0"/>
              <a:t>twitter.com/</a:t>
            </a:r>
            <a:r>
              <a:rPr lang="en-US" altLang="ko-KR" sz="2400" b="1" dirty="0" err="1" smtClean="0"/>
              <a:t>policybridgekor</a:t>
            </a:r>
            <a:endParaRPr lang="ko-KR" altLang="en-US" sz="2400" b="1" dirty="0"/>
          </a:p>
        </p:txBody>
      </p:sp>
      <p:pic>
        <p:nvPicPr>
          <p:cNvPr id="2058" name="Picture 10" descr="트위터에 대한 이미지 검색결과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774" y="5559624"/>
            <a:ext cx="482048" cy="389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987824" y="3615407"/>
            <a:ext cx="3766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contact@policybridge.kr</a:t>
            </a:r>
            <a:endParaRPr lang="ko-KR" alt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638090" y="1938189"/>
            <a:ext cx="18678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b="1" dirty="0" smtClean="0"/>
              <a:t>파이팅</a:t>
            </a:r>
            <a:r>
              <a:rPr lang="en-US" altLang="ko-KR" sz="3600" b="1" dirty="0" smtClean="0"/>
              <a:t>!!</a:t>
            </a:r>
            <a:endParaRPr lang="ko-KR" altLang="en-US" sz="3600" b="1" dirty="0"/>
          </a:p>
        </p:txBody>
      </p:sp>
      <p:pic>
        <p:nvPicPr>
          <p:cNvPr id="9218" name="Picture 2" descr="이메일에 대한 이미지 검색결과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774" y="3507009"/>
            <a:ext cx="597050" cy="59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112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499</Words>
  <Application>Microsoft Office PowerPoint</Application>
  <PresentationFormat>화면 슬라이드 쇼(4:3)</PresentationFormat>
  <Paragraphs>98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Hyun Seung Lee</dc:creator>
  <cp:lastModifiedBy>Hyun Seung Lee</cp:lastModifiedBy>
  <cp:revision>19</cp:revision>
  <dcterms:created xsi:type="dcterms:W3CDTF">2018-01-06T06:11:55Z</dcterms:created>
  <dcterms:modified xsi:type="dcterms:W3CDTF">2018-01-07T03:44:13Z</dcterms:modified>
</cp:coreProperties>
</file>