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531646-D3D4-4313-B5F8-5A44F65B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8438F0-FA29-4E38-A0BB-D7E61A07E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D6D870-2945-4903-A2C8-9D3C199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805411-7815-439E-B8CB-6FF57C99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2FB667-5663-4DEA-84DE-E041F0D8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1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6BB560-5F04-4687-9143-675C6F72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BF5C9B-5255-424B-A99F-A1EC5C18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07DD03-1AF8-46FB-BA98-953589EE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C661BB-2CA9-4BCF-AEDA-8A1879A2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AD3E05-8608-4A5C-9F29-E9E7F78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EA30161-6ED7-4D0F-949D-49F1DF71B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70E413-4785-427B-A043-54036D7DC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A08011-D352-4A34-9151-7F6ED271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8662FB-B6DA-4840-AF15-765A2AD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4D98F1-D6C3-403A-8734-BC27230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46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224C6C-776D-4882-B890-748EC713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10BCB5-A978-4A2B-92BF-AC578A7C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5158E6-CBAD-453D-9CF7-BC75D5BC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7D146F-7FB0-4B71-93A2-660C66D0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54C8C4-DACA-4DEB-818F-AF1D2E3E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6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227B4-DBCB-49FB-87BD-6CF5B22D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1B8BDF-9A0C-41EF-96FE-2343A5869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873460-6347-4FA2-B784-BA3CDE63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1F0E62-BAE3-4BF7-BE96-C851260D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0B67C3-E5C3-40BB-A333-D9FA5DB3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6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068769-00D6-454D-8AB2-1F2AB364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FF1264-D4C0-4CC4-B4B5-71BA62AA9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33D45E-20FC-4917-9B0F-B82F8C19E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6DAF45-23AF-4CF1-A535-9DDF9ED2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9D48E6-5E93-4B4C-87B6-B2346E12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C80DA9-AFB5-4371-89F6-A391E478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7FCB0-1D86-447E-AE4B-7E774F7B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630F19-9F6C-4E87-93D3-91AFCAF1F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F4D6FA-FE88-4FF4-BD7C-70FE5EF71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D9FBFD-C8D4-460B-8349-24247A9B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614BD59-7223-4E71-9277-5159F1CCA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7226B64-2B9E-4462-9088-75536F45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6BC2D95-0D76-47D9-96A0-E42B1016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9D90538-6F39-47E6-9FC0-C9F9D50F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3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444DD9-BE12-40E5-A3E9-B19059F7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401A4A-4636-4D65-90A5-25C48BD4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5A5676-E29C-40D1-A5A6-5C17A702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62245FC-09CD-4E85-9402-9AA088F6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81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FBD700F-A98D-4BEF-9742-638434A2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4307F91-70D3-4C06-B6D3-82EABD36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593CB4-74F0-40C0-819B-EF11D03D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7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A0C574-962B-45C5-B348-EEC63580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DAFBF5-79FF-42B8-819F-BFE8E2FD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A8A30C-3265-4959-ADD9-2DAAC1DE4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F6EA18-82F5-4457-9A90-1A50C361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8B44D8-1D66-4B71-84B7-B060CFD8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09A431-EFA7-4061-8106-F28673BA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3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81E83-3DC2-4DB8-A703-D2D975FA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364B04F-C372-46E2-88C3-069459F2A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70DBB7-F386-4434-8B17-3EED8CE5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E9ABE9-A50F-4F52-83DB-6B70556F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1C9B00-F0F9-416E-86FD-2846862D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BE2284-C49F-4969-9DC9-7C8ED07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3C74E2-F08F-4505-BE39-9CFB8B7E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5E821D-2E3C-4DBC-8C44-04E370CA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356EFE-63D0-425E-B76C-75601AD73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D797-8480-4B8D-A1FE-194AAE42927B}" type="datetimeFigureOut">
              <a:rPr lang="ko-KR" altLang="en-US" smtClean="0"/>
              <a:t>2019-04-02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FBB2B2-3824-4020-BD67-DB114A812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C20771-05F4-4A6E-B0E9-46C59D2BD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D50D-F186-43F4-A552-7B19E60CAE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ibm.com/docs/services/vmwaresolutions/netapp?topic=vmware-solutions-np_orderinginstances&amp;locale=ko#np_orderinginstanc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net.co.kr/news/articleView.html?idxno=1292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netapp.com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ervices.cloud.netapp.com/my-servi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61EF3BB-3F59-448E-B9A2-F46DB3B1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8" y="471487"/>
            <a:ext cx="1981200" cy="4286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0AE4E90-C402-4AC0-9824-65573B5BBA4C}"/>
              </a:ext>
            </a:extLst>
          </p:cNvPr>
          <p:cNvSpPr/>
          <p:nvPr/>
        </p:nvSpPr>
        <p:spPr>
          <a:xfrm>
            <a:off x="4319648" y="2783158"/>
            <a:ext cx="315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0" i="0">
                <a:solidFill>
                  <a:srgbClr val="434957"/>
                </a:solidFill>
                <a:effectLst/>
                <a:latin typeface="Open Sans"/>
              </a:rPr>
              <a:t>Cloud Volumes ONTAP </a:t>
            </a:r>
            <a:r>
              <a:rPr lang="ko-KR" altLang="en-US">
                <a:solidFill>
                  <a:srgbClr val="434957"/>
                </a:solidFill>
                <a:latin typeface="Open Sans"/>
              </a:rPr>
              <a:t> 설정 </a:t>
            </a:r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AA63CCF-97B1-4170-87EC-6AC7D519D540}"/>
              </a:ext>
            </a:extLst>
          </p:cNvPr>
          <p:cNvSpPr/>
          <p:nvPr/>
        </p:nvSpPr>
        <p:spPr>
          <a:xfrm>
            <a:off x="7382227" y="6283057"/>
            <a:ext cx="4596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0" i="0">
                <a:solidFill>
                  <a:srgbClr val="434957"/>
                </a:solidFill>
                <a:effectLst/>
                <a:latin typeface="Open Sans"/>
              </a:rPr>
              <a:t>NetApp Evanglist : Rhee Jong Woo (uvaper)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19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3140817-4018-44E1-AB7E-B041DBC8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31"/>
            <a:ext cx="12192000" cy="5650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9532C-3375-47A0-A397-0C982FBF70CB}"/>
              </a:ext>
            </a:extLst>
          </p:cNvPr>
          <p:cNvSpPr txBox="1"/>
          <p:nvPr/>
        </p:nvSpPr>
        <p:spPr>
          <a:xfrm>
            <a:off x="143123" y="6462279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Location / Connectivity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350CB78-113C-402C-81FE-BB5E89BD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28"/>
            <a:ext cx="12192000" cy="5123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8298C-38FB-4C2B-8CDE-F68B1FEB66FA}"/>
              </a:ext>
            </a:extLst>
          </p:cNvPr>
          <p:cNvSpPr txBox="1"/>
          <p:nvPr/>
        </p:nvSpPr>
        <p:spPr>
          <a:xfrm>
            <a:off x="143123" y="6462279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Data </a:t>
            </a:r>
            <a:r>
              <a:rPr lang="ko-KR" altLang="en-US"/>
              <a:t>암호화</a:t>
            </a:r>
          </a:p>
        </p:txBody>
      </p:sp>
    </p:spTree>
    <p:extLst>
      <p:ext uri="{BB962C8B-B14F-4D97-AF65-F5344CB8AC3E}">
        <p14:creationId xmlns:p14="http://schemas.microsoft.com/office/powerpoint/2010/main" val="98211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A89E5F-2B1D-485C-99FD-5CEC530F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011"/>
            <a:ext cx="12192000" cy="3979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7E8B0-5A81-4663-BD69-B6FAC6446FF7}"/>
              </a:ext>
            </a:extLst>
          </p:cNvPr>
          <p:cNvSpPr txBox="1"/>
          <p:nvPr/>
        </p:nvSpPr>
        <p:spPr>
          <a:xfrm>
            <a:off x="143123" y="6462279"/>
            <a:ext cx="12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BYOL </a:t>
            </a:r>
            <a:r>
              <a:rPr lang="ko-KR" altLang="en-US"/>
              <a:t>자격</a:t>
            </a:r>
          </a:p>
        </p:txBody>
      </p:sp>
    </p:spTree>
    <p:extLst>
      <p:ext uri="{BB962C8B-B14F-4D97-AF65-F5344CB8AC3E}">
        <p14:creationId xmlns:p14="http://schemas.microsoft.com/office/powerpoint/2010/main" val="98837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D541215-E6F4-42CB-9091-6021DDED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995"/>
            <a:ext cx="12192000" cy="4350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66BE36-EE96-49A0-B42D-3CEC9A960AA0}"/>
              </a:ext>
            </a:extLst>
          </p:cNvPr>
          <p:cNvSpPr txBox="1"/>
          <p:nvPr/>
        </p:nvSpPr>
        <p:spPr>
          <a:xfrm>
            <a:off x="143123" y="64622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환경 설정</a:t>
            </a:r>
          </a:p>
        </p:txBody>
      </p:sp>
    </p:spTree>
    <p:extLst>
      <p:ext uri="{BB962C8B-B14F-4D97-AF65-F5344CB8AC3E}">
        <p14:creationId xmlns:p14="http://schemas.microsoft.com/office/powerpoint/2010/main" val="236566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E429DF1-E2F5-4ECA-A896-D6AC2EDBC8F8}"/>
              </a:ext>
            </a:extLst>
          </p:cNvPr>
          <p:cNvSpPr/>
          <p:nvPr/>
        </p:nvSpPr>
        <p:spPr>
          <a:xfrm>
            <a:off x="341906" y="631725"/>
            <a:ext cx="10153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hlinkClick r:id="rId2"/>
              </a:rPr>
              <a:t>https://cloud.ibm.com/docs/services/vmwaresolutions/netapp?topic=vmware-solutions-np_orderinginstances&amp;locale=ko#np_orderinginstances</a:t>
            </a:r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BD05E-B237-462B-B7E4-DB0EE62D0B63}"/>
              </a:ext>
            </a:extLst>
          </p:cNvPr>
          <p:cNvSpPr txBox="1"/>
          <p:nvPr/>
        </p:nvSpPr>
        <p:spPr>
          <a:xfrm>
            <a:off x="477078" y="26239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참고 </a:t>
            </a:r>
          </a:p>
        </p:txBody>
      </p:sp>
    </p:spTree>
    <p:extLst>
      <p:ext uri="{BB962C8B-B14F-4D97-AF65-F5344CB8AC3E}">
        <p14:creationId xmlns:p14="http://schemas.microsoft.com/office/powerpoint/2010/main" val="427790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F1CE6F-B792-4AF2-A79B-8D53984D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" y="806341"/>
            <a:ext cx="7328152" cy="5515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707B1-09BD-4E8A-BA1A-4542B83E4658}"/>
              </a:ext>
            </a:extLst>
          </p:cNvPr>
          <p:cNvSpPr txBox="1"/>
          <p:nvPr/>
        </p:nvSpPr>
        <p:spPr>
          <a:xfrm>
            <a:off x="485030" y="326003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Netapp ? Storage Company? </a:t>
            </a:r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602543F-C79E-4B5C-9820-96BD9C8E349E}"/>
              </a:ext>
            </a:extLst>
          </p:cNvPr>
          <p:cNvSpPr/>
          <p:nvPr/>
        </p:nvSpPr>
        <p:spPr>
          <a:xfrm>
            <a:off x="142972" y="6488668"/>
            <a:ext cx="790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hlinkClick r:id="rId3"/>
              </a:rPr>
              <a:t>http://www.datanet.co.kr/news/articleView.html?idxno=129260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5BA09D8-774E-4341-9F8E-BF913E269A46}"/>
              </a:ext>
            </a:extLst>
          </p:cNvPr>
          <p:cNvSpPr/>
          <p:nvPr/>
        </p:nvSpPr>
        <p:spPr>
          <a:xfrm>
            <a:off x="177125" y="143325"/>
            <a:ext cx="3934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NetApp ONTAP Select Architecture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D946C4-456D-4BC4-B133-E681BECB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7" y="1092021"/>
            <a:ext cx="10296525" cy="446722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81ABADB-6748-4F09-B9A2-031F18458333}"/>
              </a:ext>
            </a:extLst>
          </p:cNvPr>
          <p:cNvSpPr/>
          <p:nvPr/>
        </p:nvSpPr>
        <p:spPr>
          <a:xfrm>
            <a:off x="4555715" y="5769278"/>
            <a:ext cx="369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2D3F49"/>
                </a:solidFill>
                <a:latin typeface="ibm-plex-sans"/>
              </a:rPr>
              <a:t>NetApp Ontap high-level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46358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5BA09D8-774E-4341-9F8E-BF913E269A46}"/>
              </a:ext>
            </a:extLst>
          </p:cNvPr>
          <p:cNvSpPr/>
          <p:nvPr/>
        </p:nvSpPr>
        <p:spPr>
          <a:xfrm>
            <a:off x="113514" y="671221"/>
            <a:ext cx="12123832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/>
              <a:t># </a:t>
            </a:r>
            <a:r>
              <a:rPr lang="ko-KR" altLang="en-US" sz="1100"/>
              <a:t>스토리지</a:t>
            </a:r>
          </a:p>
          <a:p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중형</a:t>
            </a:r>
            <a:r>
              <a:rPr lang="en-US" altLang="ko-KR" sz="1100"/>
              <a:t>), </a:t>
            </a:r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대형</a:t>
            </a:r>
            <a:r>
              <a:rPr lang="en-US" altLang="ko-KR" sz="1100"/>
              <a:t>) </a:t>
            </a:r>
            <a:r>
              <a:rPr lang="ko-KR" altLang="en-US" sz="1100"/>
              <a:t>및 고용량 중에 선택</a:t>
            </a:r>
          </a:p>
          <a:p>
            <a:r>
              <a:rPr lang="ko-KR" altLang="en-US" sz="1100"/>
              <a:t>핫 스페어가 포함된 </a:t>
            </a:r>
            <a:r>
              <a:rPr lang="en-US" altLang="ko-KR" sz="1100"/>
              <a:t>RAID 5</a:t>
            </a:r>
          </a:p>
          <a:p>
            <a:r>
              <a:rPr lang="ko-KR" altLang="en-US" sz="1100"/>
              <a:t>두 개의 </a:t>
            </a:r>
            <a:r>
              <a:rPr lang="en-US" altLang="ko-KR" sz="1100"/>
              <a:t>1-TB SATA </a:t>
            </a:r>
            <a:r>
              <a:rPr lang="ko-KR" altLang="en-US" sz="1100"/>
              <a:t>드라이브 </a:t>
            </a:r>
            <a:r>
              <a:rPr lang="en-US" altLang="ko-KR" sz="1100"/>
              <a:t>ESXi OS – RAID 1</a:t>
            </a:r>
          </a:p>
          <a:p>
            <a:r>
              <a:rPr lang="ko-KR" altLang="en-US" sz="1100"/>
              <a:t>관리 데이터 저장소 </a:t>
            </a:r>
            <a:r>
              <a:rPr lang="en-US" altLang="ko-KR" sz="1100"/>
              <a:t>– </a:t>
            </a:r>
            <a:r>
              <a:rPr lang="ko-KR" altLang="en-US" sz="1100"/>
              <a:t>관리 </a:t>
            </a:r>
            <a:r>
              <a:rPr lang="en-US" altLang="ko-KR" sz="1100"/>
              <a:t>VM</a:t>
            </a:r>
            <a:r>
              <a:rPr lang="ko-KR" altLang="en-US" sz="1100"/>
              <a:t>용 </a:t>
            </a:r>
            <a:r>
              <a:rPr lang="en-US" altLang="ko-KR" sz="1100"/>
              <a:t>500GB</a:t>
            </a:r>
          </a:p>
          <a:p>
            <a:endParaRPr lang="en-US" altLang="ko-KR" sz="1100"/>
          </a:p>
          <a:p>
            <a:r>
              <a:rPr lang="en-US" altLang="ko-KR" sz="1100"/>
              <a:t># </a:t>
            </a:r>
            <a:r>
              <a:rPr lang="ko-KR" altLang="en-US" sz="1100"/>
              <a:t>사전 설정 구성</a:t>
            </a:r>
          </a:p>
          <a:p>
            <a:r>
              <a:rPr lang="ko-KR" altLang="en-US" sz="1100"/>
              <a:t>다음의 구성 옵션이 포함된 </a:t>
            </a:r>
            <a:r>
              <a:rPr lang="en-US" altLang="ko-KR" sz="1100"/>
              <a:t>4</a:t>
            </a:r>
            <a:r>
              <a:rPr lang="ko-KR" altLang="en-US" sz="1100"/>
              <a:t>개의 </a:t>
            </a:r>
            <a:r>
              <a:rPr lang="en-US" altLang="ko-KR" sz="1100"/>
              <a:t>IBM Cloud Bare Metal Servers</a:t>
            </a:r>
            <a:r>
              <a:rPr lang="ko-KR" altLang="en-US" sz="1100"/>
              <a:t>가 제공됩니다</a:t>
            </a:r>
            <a:r>
              <a:rPr lang="en-US" altLang="ko-KR" sz="1100"/>
              <a:t>.</a:t>
            </a:r>
          </a:p>
          <a:p>
            <a:endParaRPr lang="en-US" altLang="ko-KR" sz="1100"/>
          </a:p>
          <a:p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중형</a:t>
            </a:r>
            <a:r>
              <a:rPr lang="en-US" altLang="ko-KR" sz="1100"/>
              <a:t>) – </a:t>
            </a:r>
            <a:r>
              <a:rPr lang="ko-KR" altLang="en-US" sz="1100"/>
              <a:t>프리미엄 라이센스 </a:t>
            </a:r>
            <a:r>
              <a:rPr lang="en-US" altLang="ko-KR" sz="1100"/>
              <a:t>/ </a:t>
            </a:r>
            <a:r>
              <a:rPr lang="ko-KR" altLang="en-US" sz="1100"/>
              <a:t>듀얼 </a:t>
            </a:r>
            <a:r>
              <a:rPr lang="en-US" altLang="ko-KR" sz="1100"/>
              <a:t>Intel Xeon E5-2650 v4(</a:t>
            </a:r>
            <a:r>
              <a:rPr lang="ko-KR" altLang="en-US" sz="1100"/>
              <a:t>총 </a:t>
            </a:r>
            <a:r>
              <a:rPr lang="en-US" altLang="ko-KR" sz="1100"/>
              <a:t>24</a:t>
            </a:r>
            <a:r>
              <a:rPr lang="ko-KR" altLang="en-US" sz="1100"/>
              <a:t>개의 코어</a:t>
            </a:r>
            <a:r>
              <a:rPr lang="en-US" altLang="ko-KR" sz="1100"/>
              <a:t>, 2.2GHz) / 128GB RAM / </a:t>
            </a:r>
            <a:r>
              <a:rPr lang="ko-KR" altLang="en-US" sz="1100"/>
              <a:t>노드당 </a:t>
            </a:r>
            <a:r>
              <a:rPr lang="en-US" altLang="ko-KR" sz="1100"/>
              <a:t>22</a:t>
            </a:r>
            <a:r>
              <a:rPr lang="ko-KR" altLang="en-US" sz="1100"/>
              <a:t>개의 </a:t>
            </a:r>
            <a:r>
              <a:rPr lang="en-US" altLang="ko-KR" sz="1100"/>
              <a:t>1.9TB SSD </a:t>
            </a:r>
            <a:r>
              <a:rPr lang="ko-KR" altLang="en-US" sz="1100"/>
              <a:t>드라이브 용량 </a:t>
            </a:r>
            <a:r>
              <a:rPr lang="en-US" altLang="ko-KR" sz="1100"/>
              <a:t>/ 4 </a:t>
            </a:r>
            <a:r>
              <a:rPr lang="ko-KR" altLang="en-US" sz="1100"/>
              <a:t>노드 클러스터의 유효한 용량 </a:t>
            </a:r>
            <a:r>
              <a:rPr lang="en-US" altLang="ko-KR" sz="1100"/>
              <a:t>– 59TB</a:t>
            </a:r>
          </a:p>
          <a:p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대형</a:t>
            </a:r>
            <a:r>
              <a:rPr lang="en-US" altLang="ko-KR" sz="1100"/>
              <a:t>) – </a:t>
            </a:r>
            <a:r>
              <a:rPr lang="ko-KR" altLang="en-US" sz="1100"/>
              <a:t>프리미엄 라이센스 </a:t>
            </a:r>
            <a:r>
              <a:rPr lang="en-US" altLang="ko-KR" sz="1100"/>
              <a:t>/ </a:t>
            </a:r>
            <a:r>
              <a:rPr lang="ko-KR" altLang="en-US" sz="1100"/>
              <a:t>듀얼 </a:t>
            </a:r>
            <a:r>
              <a:rPr lang="en-US" altLang="ko-KR" sz="1100"/>
              <a:t>Intel Xeon E5-2650 v4(</a:t>
            </a:r>
            <a:r>
              <a:rPr lang="ko-KR" altLang="en-US" sz="1100"/>
              <a:t>총 </a:t>
            </a:r>
            <a:r>
              <a:rPr lang="en-US" altLang="ko-KR" sz="1100"/>
              <a:t>24</a:t>
            </a:r>
            <a:r>
              <a:rPr lang="ko-KR" altLang="en-US" sz="1100"/>
              <a:t>개의 코어</a:t>
            </a:r>
            <a:r>
              <a:rPr lang="en-US" altLang="ko-KR" sz="1100"/>
              <a:t>, 2.2GHz) / 128GB RAM / </a:t>
            </a:r>
            <a:r>
              <a:rPr lang="ko-KR" altLang="en-US" sz="1100"/>
              <a:t>노드당 </a:t>
            </a:r>
            <a:r>
              <a:rPr lang="en-US" altLang="ko-KR" sz="1100"/>
              <a:t>22</a:t>
            </a:r>
            <a:r>
              <a:rPr lang="ko-KR" altLang="en-US" sz="1100"/>
              <a:t>개의 </a:t>
            </a:r>
            <a:r>
              <a:rPr lang="en-US" altLang="ko-KR" sz="1100"/>
              <a:t>3.8TB SSD </a:t>
            </a:r>
            <a:r>
              <a:rPr lang="ko-KR" altLang="en-US" sz="1100"/>
              <a:t>드라이브 용량 </a:t>
            </a:r>
            <a:r>
              <a:rPr lang="en-US" altLang="ko-KR" sz="1100"/>
              <a:t>/ 4 </a:t>
            </a:r>
            <a:r>
              <a:rPr lang="ko-KR" altLang="en-US" sz="1100"/>
              <a:t>노드 클러스터의 유효한 용량 </a:t>
            </a:r>
            <a:r>
              <a:rPr lang="en-US" altLang="ko-KR" sz="1100"/>
              <a:t>– 118TB</a:t>
            </a:r>
          </a:p>
          <a:p>
            <a:r>
              <a:rPr lang="ko-KR" altLang="en-US" sz="1100"/>
              <a:t>고용량 </a:t>
            </a:r>
            <a:r>
              <a:rPr lang="en-US" altLang="ko-KR" sz="1100"/>
              <a:t>– </a:t>
            </a:r>
            <a:r>
              <a:rPr lang="ko-KR" altLang="en-US" sz="1100"/>
              <a:t>표준 라이센스 </a:t>
            </a:r>
            <a:r>
              <a:rPr lang="en-US" altLang="ko-KR" sz="1100"/>
              <a:t>/ </a:t>
            </a:r>
            <a:r>
              <a:rPr lang="ko-KR" altLang="en-US" sz="1100"/>
              <a:t>듀얼 </a:t>
            </a:r>
            <a:r>
              <a:rPr lang="en-US" altLang="ko-KR" sz="1100"/>
              <a:t>Intel Xeon E5-2650 v4(</a:t>
            </a:r>
            <a:r>
              <a:rPr lang="ko-KR" altLang="en-US" sz="1100"/>
              <a:t>총 </a:t>
            </a:r>
            <a:r>
              <a:rPr lang="en-US" altLang="ko-KR" sz="1100"/>
              <a:t>24</a:t>
            </a:r>
            <a:r>
              <a:rPr lang="ko-KR" altLang="en-US" sz="1100"/>
              <a:t>개의 코어</a:t>
            </a:r>
            <a:r>
              <a:rPr lang="en-US" altLang="ko-KR" sz="1100"/>
              <a:t>, 2.2GHz) / 64GB RAM / </a:t>
            </a:r>
            <a:r>
              <a:rPr lang="ko-KR" altLang="en-US" sz="1100"/>
              <a:t>노드당 </a:t>
            </a:r>
            <a:r>
              <a:rPr lang="en-US" altLang="ko-KR" sz="1100"/>
              <a:t>34</a:t>
            </a:r>
            <a:r>
              <a:rPr lang="ko-KR" altLang="en-US" sz="1100"/>
              <a:t>개의 </a:t>
            </a:r>
            <a:r>
              <a:rPr lang="en-US" altLang="ko-KR" sz="1100"/>
              <a:t>4TB SATA </a:t>
            </a:r>
            <a:r>
              <a:rPr lang="ko-KR" altLang="en-US" sz="1100"/>
              <a:t>드라이브 용량 </a:t>
            </a:r>
            <a:r>
              <a:rPr lang="en-US" altLang="ko-KR" sz="1100"/>
              <a:t>/ 4 </a:t>
            </a:r>
            <a:r>
              <a:rPr lang="ko-KR" altLang="en-US" sz="1100"/>
              <a:t>노드 클러스터의 유효한 용량 </a:t>
            </a:r>
            <a:r>
              <a:rPr lang="en-US" altLang="ko-KR" sz="1100"/>
              <a:t>– 190TB</a:t>
            </a:r>
          </a:p>
          <a:p>
            <a:r>
              <a:rPr lang="en-US" altLang="ko-KR" sz="1100"/>
              <a:t>3.8TB SSD(Solid-State Disk) </a:t>
            </a:r>
            <a:r>
              <a:rPr lang="ko-KR" altLang="en-US" sz="1100"/>
              <a:t>드라이브는 데이터 센터에서 일반적으로 사용 가능하게 되는 경우 지원됩니다</a:t>
            </a:r>
            <a:r>
              <a:rPr lang="en-US" altLang="ko-KR" sz="1100"/>
              <a:t>.</a:t>
            </a:r>
          </a:p>
          <a:p>
            <a:endParaRPr lang="en-US" altLang="ko-KR" sz="1100"/>
          </a:p>
          <a:p>
            <a:r>
              <a:rPr lang="en-US" altLang="ko-KR" sz="1100"/>
              <a:t># </a:t>
            </a:r>
            <a:r>
              <a:rPr lang="ko-KR" altLang="en-US" sz="1100"/>
              <a:t>하드웨어</a:t>
            </a:r>
          </a:p>
          <a:p>
            <a:r>
              <a:rPr lang="ko-KR" altLang="en-US" sz="1100"/>
              <a:t>세 개의 </a:t>
            </a:r>
            <a:r>
              <a:rPr lang="en-US" altLang="ko-KR" sz="1100"/>
              <a:t>RAM </a:t>
            </a:r>
            <a:r>
              <a:rPr lang="ko-KR" altLang="en-US" sz="1100"/>
              <a:t>및 디스크 옵션</a:t>
            </a:r>
            <a:r>
              <a:rPr lang="en-US" altLang="ko-KR" sz="1100"/>
              <a:t>: </a:t>
            </a:r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중형</a:t>
            </a:r>
            <a:r>
              <a:rPr lang="en-US" altLang="ko-KR" sz="1100"/>
              <a:t>), </a:t>
            </a:r>
            <a:r>
              <a:rPr lang="ko-KR" altLang="en-US" sz="1100"/>
              <a:t>고성능</a:t>
            </a:r>
            <a:r>
              <a:rPr lang="en-US" altLang="ko-KR" sz="1100"/>
              <a:t>(</a:t>
            </a:r>
            <a:r>
              <a:rPr lang="ko-KR" altLang="en-US" sz="1100"/>
              <a:t>대형</a:t>
            </a:r>
            <a:r>
              <a:rPr lang="en-US" altLang="ko-KR" sz="1100"/>
              <a:t>) </a:t>
            </a:r>
            <a:r>
              <a:rPr lang="ko-KR" altLang="en-US" sz="1100"/>
              <a:t>및 고용량</a:t>
            </a:r>
          </a:p>
          <a:p>
            <a:r>
              <a:rPr lang="ko-KR" altLang="en-US" sz="1100"/>
              <a:t>두 개의 </a:t>
            </a:r>
            <a:r>
              <a:rPr lang="en-US" altLang="ko-KR" sz="1100"/>
              <a:t>1TB SATA </a:t>
            </a:r>
            <a:r>
              <a:rPr lang="ko-KR" altLang="en-US" sz="1100"/>
              <a:t>드라이브 </a:t>
            </a:r>
            <a:r>
              <a:rPr lang="en-US" altLang="ko-KR" sz="1100"/>
              <a:t>ESXi OS</a:t>
            </a:r>
          </a:p>
          <a:p>
            <a:r>
              <a:rPr lang="ko-KR" altLang="en-US" sz="1100"/>
              <a:t>한 개의 </a:t>
            </a:r>
            <a:r>
              <a:rPr lang="en-US" altLang="ko-KR" sz="1100"/>
              <a:t>RAID </a:t>
            </a:r>
            <a:r>
              <a:rPr lang="ko-KR" altLang="en-US" sz="1100"/>
              <a:t>디스크 제어기</a:t>
            </a:r>
          </a:p>
          <a:p>
            <a:r>
              <a:rPr lang="en-US" altLang="ko-KR" sz="1100"/>
              <a:t>VMware Server Virtualization 6.5</a:t>
            </a:r>
          </a:p>
          <a:p>
            <a:endParaRPr lang="en-US" altLang="ko-KR" sz="1100"/>
          </a:p>
          <a:p>
            <a:r>
              <a:rPr lang="en-US" altLang="ko-KR" sz="1100"/>
              <a:t># </a:t>
            </a:r>
            <a:r>
              <a:rPr lang="ko-KR" altLang="en-US" sz="1100"/>
              <a:t>네트워킹</a:t>
            </a:r>
          </a:p>
          <a:p>
            <a:r>
              <a:rPr lang="en-US" altLang="ko-KR" sz="1100"/>
              <a:t>10Gbps </a:t>
            </a:r>
            <a:r>
              <a:rPr lang="ko-KR" altLang="en-US" sz="1100"/>
              <a:t>듀얼 공용 및 사설 네트워크 업링크</a:t>
            </a:r>
          </a:p>
          <a:p>
            <a:r>
              <a:rPr lang="ko-KR" altLang="en-US" sz="1100"/>
              <a:t>세 개의 </a:t>
            </a:r>
            <a:r>
              <a:rPr lang="en-US" altLang="ko-KR" sz="1100"/>
              <a:t>VLAN(Virtual LANs): </a:t>
            </a:r>
            <a:r>
              <a:rPr lang="ko-KR" altLang="en-US" sz="1100"/>
              <a:t>한 개의 공용 </a:t>
            </a:r>
            <a:r>
              <a:rPr lang="en-US" altLang="ko-KR" sz="1100"/>
              <a:t>VLAN </a:t>
            </a:r>
            <a:r>
              <a:rPr lang="ko-KR" altLang="en-US" sz="1100"/>
              <a:t>및 두 개의 사설 </a:t>
            </a:r>
            <a:r>
              <a:rPr lang="en-US" altLang="ko-KR" sz="1100"/>
              <a:t>VLAN</a:t>
            </a:r>
          </a:p>
          <a:p>
            <a:r>
              <a:rPr lang="ko-KR" altLang="en-US" sz="1100"/>
              <a:t>하나의 안전한 </a:t>
            </a:r>
            <a:r>
              <a:rPr lang="en-US" altLang="ko-KR" sz="1100"/>
              <a:t>VMware NSX Edge Services Gateway</a:t>
            </a:r>
          </a:p>
          <a:p>
            <a:r>
              <a:rPr lang="en-US" altLang="ko-KR" sz="1100"/>
              <a:t>Virtual Server </a:t>
            </a:r>
            <a:r>
              <a:rPr lang="ko-KR" altLang="en-US" sz="1100"/>
              <a:t>인스턴스</a:t>
            </a:r>
          </a:p>
          <a:p>
            <a:r>
              <a:rPr lang="ko-KR" altLang="en-US" sz="1100"/>
              <a:t>두 개의 </a:t>
            </a:r>
            <a:r>
              <a:rPr lang="en-US" altLang="ko-KR" sz="1100"/>
              <a:t>VSI(Virtual Server Instances):</a:t>
            </a:r>
          </a:p>
          <a:p>
            <a:endParaRPr lang="en-US" altLang="ko-KR" sz="1100"/>
          </a:p>
          <a:p>
            <a:r>
              <a:rPr lang="en-US" altLang="ko-KR" sz="1100"/>
              <a:t>Microsoft Active Directory(AD) </a:t>
            </a:r>
            <a:r>
              <a:rPr lang="ko-KR" altLang="en-US" sz="1100"/>
              <a:t>및 </a:t>
            </a:r>
            <a:r>
              <a:rPr lang="en-US" altLang="ko-KR" sz="1100"/>
              <a:t>DNS(Domain Name System) </a:t>
            </a:r>
            <a:r>
              <a:rPr lang="ko-KR" altLang="en-US" sz="1100"/>
              <a:t>서비스용 </a:t>
            </a:r>
            <a:r>
              <a:rPr lang="en-US" altLang="ko-KR" sz="1100"/>
              <a:t>VSI</a:t>
            </a:r>
          </a:p>
          <a:p>
            <a:r>
              <a:rPr lang="ko-KR" altLang="en-US" sz="1100"/>
              <a:t>인스턴스 배치가 완료된 후 시스템이 종료되는 </a:t>
            </a:r>
            <a:r>
              <a:rPr lang="en-US" altLang="ko-KR" sz="1100"/>
              <a:t>IBM CloudBuilder</a:t>
            </a:r>
            <a:r>
              <a:rPr lang="ko-KR" altLang="en-US" sz="1100"/>
              <a:t>용 </a:t>
            </a:r>
            <a:r>
              <a:rPr lang="en-US" altLang="ko-KR" sz="1100"/>
              <a:t>VSI</a:t>
            </a:r>
          </a:p>
          <a:p>
            <a:endParaRPr lang="en-US" altLang="ko-KR" sz="1100"/>
          </a:p>
          <a:p>
            <a:r>
              <a:rPr lang="en-US" altLang="ko-KR" sz="1100"/>
              <a:t># </a:t>
            </a:r>
            <a:r>
              <a:rPr lang="ko-KR" altLang="en-US" sz="1100"/>
              <a:t>라이센스 및 요금</a:t>
            </a:r>
          </a:p>
          <a:p>
            <a:r>
              <a:rPr lang="ko-KR" altLang="en-US" sz="1100"/>
              <a:t>네 개의 </a:t>
            </a:r>
            <a:r>
              <a:rPr lang="en-US" altLang="ko-KR" sz="1100"/>
              <a:t>Premium </a:t>
            </a:r>
            <a:r>
              <a:rPr lang="ko-KR" altLang="en-US" sz="1100"/>
              <a:t>또는 </a:t>
            </a:r>
            <a:r>
              <a:rPr lang="en-US" altLang="ko-KR" sz="1100"/>
              <a:t>Standard Edition NetApp ONTAP Select </a:t>
            </a:r>
            <a:r>
              <a:rPr lang="ko-KR" altLang="en-US" sz="1100"/>
              <a:t>라이센스</a:t>
            </a:r>
            <a:r>
              <a:rPr lang="en-US" altLang="ko-KR" sz="1100"/>
              <a:t>(</a:t>
            </a:r>
            <a:r>
              <a:rPr lang="ko-KR" altLang="en-US" sz="1100"/>
              <a:t>사용자 제공</a:t>
            </a:r>
            <a:r>
              <a:rPr lang="en-US" altLang="ko-KR" sz="1100"/>
              <a:t>)</a:t>
            </a:r>
          </a:p>
          <a:p>
            <a:r>
              <a:rPr lang="en-US" altLang="ko-KR" sz="1100"/>
              <a:t>VMware vSphere 6.5 Enterprise Plus </a:t>
            </a:r>
            <a:r>
              <a:rPr lang="ko-KR" altLang="en-US" sz="1100"/>
              <a:t>에디션</a:t>
            </a:r>
          </a:p>
          <a:p>
            <a:r>
              <a:rPr lang="en-US" altLang="ko-KR" sz="1100"/>
              <a:t>VMware vCenter Server 6.5</a:t>
            </a:r>
          </a:p>
          <a:p>
            <a:r>
              <a:rPr lang="en-US" altLang="ko-KR" sz="1100"/>
              <a:t>VMware NSX Service Providers Edition(Base, Advanced </a:t>
            </a:r>
            <a:r>
              <a:rPr lang="ko-KR" altLang="en-US" sz="1100"/>
              <a:t>또는 </a:t>
            </a:r>
            <a:r>
              <a:rPr lang="en-US" altLang="ko-KR" sz="1100"/>
              <a:t>Enterprise) 6.4</a:t>
            </a:r>
          </a:p>
          <a:p>
            <a:r>
              <a:rPr lang="ko-KR" altLang="en-US" sz="1100"/>
              <a:t>지원 및 서비스 요금</a:t>
            </a:r>
            <a:r>
              <a:rPr lang="en-US" altLang="ko-KR" sz="1100"/>
              <a:t>(</a:t>
            </a:r>
            <a:r>
              <a:rPr lang="ko-KR" altLang="en-US" sz="1100"/>
              <a:t>노드당 한 개의 라이센스</a:t>
            </a:r>
            <a:r>
              <a:rPr lang="en-US" altLang="ko-KR" sz="1100"/>
              <a:t>)</a:t>
            </a:r>
            <a:endParaRPr lang="ko-KR" altLang="en-US" sz="110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42DC89-1306-40D4-8B48-D43DCFB3CD24}"/>
              </a:ext>
            </a:extLst>
          </p:cNvPr>
          <p:cNvSpPr/>
          <p:nvPr/>
        </p:nvSpPr>
        <p:spPr>
          <a:xfrm>
            <a:off x="275283" y="206936"/>
            <a:ext cx="33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NetApp ONTAP </a:t>
            </a:r>
            <a:r>
              <a:rPr lang="en-US" altLang="ko-KR"/>
              <a:t>Instance Spec.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0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2EA296E-EBFC-409C-B005-0F6E595A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143"/>
            <a:ext cx="12192000" cy="538971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20D9D94-930B-40CB-A747-FCA794125D1D}"/>
              </a:ext>
            </a:extLst>
          </p:cNvPr>
          <p:cNvSpPr/>
          <p:nvPr/>
        </p:nvSpPr>
        <p:spPr>
          <a:xfrm>
            <a:off x="187630" y="6321488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hlinkClick r:id="rId3"/>
              </a:rPr>
              <a:t>https://cloud.netapp.com/home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66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E9040C6-20B7-4A06-9AE0-735DCEBF67C8}"/>
              </a:ext>
            </a:extLst>
          </p:cNvPr>
          <p:cNvSpPr/>
          <p:nvPr/>
        </p:nvSpPr>
        <p:spPr>
          <a:xfrm>
            <a:off x="386451" y="6361245"/>
            <a:ext cx="499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hlinkClick r:id="rId2"/>
              </a:rPr>
              <a:t>https://services.cloud.netapp.com/my-services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408CD6-58F5-4E09-8480-1A3B506A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804"/>
            <a:ext cx="12192000" cy="56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F20249-6C2F-4B9E-AB6D-D6DDCA7A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21"/>
            <a:ext cx="12192000" cy="5907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960FC-320E-4A0E-9531-B3CFE4506D03}"/>
              </a:ext>
            </a:extLst>
          </p:cNvPr>
          <p:cNvSpPr txBox="1"/>
          <p:nvPr/>
        </p:nvSpPr>
        <p:spPr>
          <a:xfrm>
            <a:off x="143123" y="6462279"/>
            <a:ext cx="600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AWS </a:t>
            </a:r>
            <a:r>
              <a:rPr lang="ko-KR" altLang="en-US"/>
              <a:t>선택시 </a:t>
            </a:r>
            <a:r>
              <a:rPr lang="en-US" altLang="ko-KR"/>
              <a:t>access</a:t>
            </a:r>
            <a:r>
              <a:rPr lang="ko-KR" altLang="en-US"/>
              <a:t> </a:t>
            </a:r>
            <a:r>
              <a:rPr lang="en-US" altLang="ko-KR"/>
              <a:t>key</a:t>
            </a:r>
            <a:r>
              <a:rPr lang="ko-KR" altLang="en-US"/>
              <a:t> </a:t>
            </a:r>
            <a:r>
              <a:rPr lang="en-US" altLang="ko-KR"/>
              <a:t>/</a:t>
            </a:r>
            <a:r>
              <a:rPr lang="ko-KR" altLang="en-US"/>
              <a:t> </a:t>
            </a:r>
            <a:r>
              <a:rPr lang="en-US" altLang="ko-KR"/>
              <a:t>secret</a:t>
            </a:r>
            <a:r>
              <a:rPr lang="ko-KR" altLang="en-US"/>
              <a:t> </a:t>
            </a:r>
            <a:r>
              <a:rPr lang="en-US" altLang="ko-KR"/>
              <a:t>key</a:t>
            </a:r>
            <a:r>
              <a:rPr lang="ko-KR" altLang="en-US"/>
              <a:t> 입력 후 생성 준비</a:t>
            </a:r>
          </a:p>
        </p:txBody>
      </p:sp>
    </p:spTree>
    <p:extLst>
      <p:ext uri="{BB962C8B-B14F-4D97-AF65-F5344CB8AC3E}">
        <p14:creationId xmlns:p14="http://schemas.microsoft.com/office/powerpoint/2010/main" val="356983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7F5006E-848C-47F7-A0B6-17A2876A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572"/>
            <a:ext cx="12192000" cy="5384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50E13-10BD-4879-96C7-8BBE4D811DAB}"/>
              </a:ext>
            </a:extLst>
          </p:cNvPr>
          <p:cNvSpPr txBox="1"/>
          <p:nvPr/>
        </p:nvSpPr>
        <p:spPr>
          <a:xfrm>
            <a:off x="143123" y="646227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CV</a:t>
            </a:r>
            <a:r>
              <a:rPr lang="ko-KR" altLang="en-US"/>
              <a:t> 선택</a:t>
            </a:r>
          </a:p>
        </p:txBody>
      </p:sp>
    </p:spTree>
    <p:extLst>
      <p:ext uri="{BB962C8B-B14F-4D97-AF65-F5344CB8AC3E}">
        <p14:creationId xmlns:p14="http://schemas.microsoft.com/office/powerpoint/2010/main" val="325965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6663C3E-80D6-4351-BF1D-5F40B654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474"/>
            <a:ext cx="12192000" cy="5405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10AD9-F958-445D-829D-57D9364D30A2}"/>
              </a:ext>
            </a:extLst>
          </p:cNvPr>
          <p:cNvSpPr txBox="1"/>
          <p:nvPr/>
        </p:nvSpPr>
        <p:spPr>
          <a:xfrm>
            <a:off x="143123" y="6462279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Admin </a:t>
            </a:r>
            <a:r>
              <a:rPr lang="ko-KR" altLang="en-US"/>
              <a:t>계정 생성</a:t>
            </a:r>
          </a:p>
        </p:txBody>
      </p:sp>
    </p:spTree>
    <p:extLst>
      <p:ext uri="{BB962C8B-B14F-4D97-AF65-F5344CB8AC3E}">
        <p14:creationId xmlns:p14="http://schemas.microsoft.com/office/powerpoint/2010/main" val="39157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467</Words>
  <Application>Microsoft Office PowerPoint</Application>
  <PresentationFormat>와이드스크린</PresentationFormat>
  <Paragraphs>54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ibm-plex-sans</vt:lpstr>
      <vt:lpstr>Open Sans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 Woo Rhee</dc:creator>
  <cp:lastModifiedBy>Jong Woo Rhee</cp:lastModifiedBy>
  <cp:revision>18</cp:revision>
  <dcterms:created xsi:type="dcterms:W3CDTF">2019-04-02T05:21:33Z</dcterms:created>
  <dcterms:modified xsi:type="dcterms:W3CDTF">2019-04-02T06:04:55Z</dcterms:modified>
</cp:coreProperties>
</file>