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506" r:id="rId2"/>
    <p:sldId id="507" r:id="rId3"/>
    <p:sldId id="509" r:id="rId4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37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64B0B-C5CE-4172-B310-C28BFCAF5F70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5799C-01A2-4A63-9CAE-60C4A757AE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03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84A9-6D93-4CA9-9693-96BB78A626B4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6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84A9-6D93-4CA9-9693-96BB78A626B4}" type="slidenum">
              <a:rPr lang="ko-KR" altLang="en-US" smtClean="0">
                <a:solidFill>
                  <a:prstClr val="black"/>
                </a:solidFill>
              </a:rPr>
              <a:pPr/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35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84A9-6D93-4CA9-9693-96BB78A626B4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9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0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27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6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15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88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95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61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80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20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00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597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E837-B2A7-4228-B530-A07EE2250ADE}" type="datetimeFigureOut">
              <a:rPr lang="ko-KR" altLang="en-US" smtClean="0"/>
              <a:t>2020-03-19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50F6-E123-47FC-9C0B-0748186AE0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91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1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1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슬라이드 번호 개체 틀 2">
            <a:extLst>
              <a:ext uri="{FF2B5EF4-FFF2-40B4-BE49-F238E27FC236}">
                <a16:creationId xmlns:a16="http://schemas.microsoft.com/office/drawing/2014/main" id="{E5B74247-013C-412C-8159-487882EB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5066906"/>
            <a:ext cx="2844800" cy="865481"/>
          </a:xfrm>
        </p:spPr>
        <p:txBody>
          <a:bodyPr/>
          <a:lstStyle/>
          <a:p>
            <a:pPr algn="l"/>
            <a:r>
              <a:rPr lang="ko-KR" altLang="en-US" dirty="0"/>
              <a:t>     </a:t>
            </a:r>
            <a:fld id="{7A8F1F8A-7CBB-4BC1-9D2B-C3AACFD14DE9}" type="slidenum">
              <a:rPr lang="ko-KR" altLang="en-US" smtClean="0"/>
              <a:pPr algn="l"/>
              <a:t>1</a:t>
            </a:fld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30358C-28D5-47E6-AC96-DBD40FA9C434}"/>
              </a:ext>
            </a:extLst>
          </p:cNvPr>
          <p:cNvSpPr/>
          <p:nvPr/>
        </p:nvSpPr>
        <p:spPr>
          <a:xfrm>
            <a:off x="1" y="3"/>
            <a:ext cx="1020446" cy="1020446"/>
          </a:xfrm>
          <a:prstGeom prst="rect">
            <a:avLst/>
          </a:prstGeom>
          <a:solidFill>
            <a:srgbClr val="C20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/>
          </a:p>
        </p:txBody>
      </p:sp>
      <p:graphicFrame>
        <p:nvGraphicFramePr>
          <p:cNvPr id="2" name="표 3">
            <a:extLst>
              <a:ext uri="{FF2B5EF4-FFF2-40B4-BE49-F238E27FC236}">
                <a16:creationId xmlns:a16="http://schemas.microsoft.com/office/drawing/2014/main" id="{DFFB4F32-A2BC-4B34-A6B4-7C066E397635}"/>
              </a:ext>
            </a:extLst>
          </p:cNvPr>
          <p:cNvGraphicFramePr>
            <a:graphicFrameLocks noGrp="1"/>
          </p:cNvGraphicFramePr>
          <p:nvPr/>
        </p:nvGraphicFramePr>
        <p:xfrm>
          <a:off x="271446" y="1215233"/>
          <a:ext cx="11649108" cy="13851678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60014">
                  <a:extLst>
                    <a:ext uri="{9D8B030D-6E8A-4147-A177-3AD203B41FA5}">
                      <a16:colId xmlns:a16="http://schemas.microsoft.com/office/drawing/2014/main" val="96103135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99558888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813535823"/>
                    </a:ext>
                  </a:extLst>
                </a:gridCol>
                <a:gridCol w="4224469">
                  <a:extLst>
                    <a:ext uri="{9D8B030D-6E8A-4147-A177-3AD203B41FA5}">
                      <a16:colId xmlns:a16="http://schemas.microsoft.com/office/drawing/2014/main" val="393619853"/>
                    </a:ext>
                  </a:extLst>
                </a:gridCol>
                <a:gridCol w="3392284">
                  <a:extLst>
                    <a:ext uri="{9D8B030D-6E8A-4147-A177-3AD203B41FA5}">
                      <a16:colId xmlns:a16="http://schemas.microsoft.com/office/drawing/2014/main" val="1228972553"/>
                    </a:ext>
                  </a:extLst>
                </a:gridCol>
              </a:tblGrid>
              <a:tr h="66133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역량군</a:t>
                      </a:r>
                      <a:endParaRPr lang="ko-KR" altLang="en-US" sz="1600" b="1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역량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개요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정의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하위요소</a:t>
                      </a:r>
                    </a:p>
                  </a:txBody>
                  <a:tcPr marL="162560" marR="162560" marT="81280" marB="81280" anchor="ctr" anchorCtr="1"/>
                </a:tc>
                <a:extLst>
                  <a:ext uri="{0D108BD9-81ED-4DB2-BD59-A6C34878D82A}">
                    <a16:rowId xmlns:a16="http://schemas.microsoft.com/office/drawing/2014/main" val="4247230876"/>
                  </a:ext>
                </a:extLst>
              </a:tr>
              <a:tr h="1559268"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코치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다움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철학구현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 철학에 대한 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수용과 지향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개인의 삶과 코칭 영역에서 인간의 본성을 이해하고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변화와 성장의 가능성을 신뢰하며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코칭이 가진 효과성을 기대하면서 코칭 철학을 구현하는 역량</a:t>
                      </a:r>
                    </a:p>
                  </a:txBody>
                  <a:tcPr marL="162560" marR="162560" marT="81280" marB="8128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인간 본성에 대한 이해와 신뢰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변화와 성장 가능성에 대한 신뢰 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코칭 효과에 대한 신뢰</a:t>
                      </a: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3239399370"/>
                  </a:ext>
                </a:extLst>
              </a:tr>
              <a:tr h="2275472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알아차림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코치와 고객에게 </a:t>
                      </a:r>
                      <a:b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일어나는 내적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∙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외적 역동에 대한 인식과 반영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코치 자신과 고객의 내적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∙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외적 역동을 온전하게 이해하고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적절하게 반영하기 위해 코치의 직관을 활용하며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코치와 고객 상호간의 사고방식과 표현 방식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태도에 민감성을 유지하고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본질을 직시함으로 코치와 고객의 존재감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(</a:t>
                      </a:r>
                      <a:r>
                        <a:rPr lang="ko-KR" altLang="en-US" sz="15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자기다움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)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이 극대화 되도록 돕는 역량</a:t>
                      </a:r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현재 상황에 대한 민감성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5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직관성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본질에 대한 직시</a:t>
                      </a: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2485457247"/>
                  </a:ext>
                </a:extLst>
              </a:tr>
              <a:tr h="1559268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자기관리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안정적으로 코칭에 임하는 코치의 </a:t>
                      </a:r>
                      <a:b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자세와 태도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최적의 코칭을 운영하기 위해 코치의 몸과 마음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영적인 성숙을 바탕으로 서로 다른 고객과 다양한 코칭 상황에서도 개방적이며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중립적이며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긍정적인 자세와 태도를 견지하는 역량</a:t>
                      </a:r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솔직한 개방성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편향되지 않는 중립성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낙관과 긍정성의 유지</a:t>
                      </a: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2359685616"/>
                  </a:ext>
                </a:extLst>
              </a:tr>
              <a:tr h="1559268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전문성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 운영을 위해 필요한 지식과 </a:t>
                      </a:r>
                      <a:b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경험의 축적과 활용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코칭을 운영함에 있어 고객의 다양성에 따라 유연하게 접근하고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효과적으로 반응하기 위해 필요한 지식과 다양한 경험을 쌓아가는 것과 그것을 적절하게 활용하는 역량</a:t>
                      </a:r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유연한 접근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 및 주변 영역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(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인접 학문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)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에</a:t>
                      </a:r>
                      <a:b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 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관한 지식과 경험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윤리 및 직업 기준 충족</a:t>
                      </a:r>
                    </a:p>
                  </a:txBody>
                  <a:tcPr marL="162560" marR="162560" marT="81280" marB="81280"/>
                </a:tc>
                <a:extLst>
                  <a:ext uri="{0D108BD9-81ED-4DB2-BD59-A6C34878D82A}">
                    <a16:rowId xmlns:a16="http://schemas.microsoft.com/office/drawing/2014/main" val="2369561532"/>
                  </a:ext>
                </a:extLst>
              </a:tr>
              <a:tr h="1559268"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다움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함께하기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고객의 변화와 성장에 대한 적극적인 참여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고객의 신체적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정신적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정서적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영적인 차원에서 고객에게 충분히 집중하고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고객에게 필요한 힘과 속도를 조율하며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고객과 함께 최적의 </a:t>
                      </a:r>
                      <a:r>
                        <a:rPr lang="ko-KR" altLang="en-US" sz="15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코칭환경을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조성하고 유지하는 역량</a:t>
                      </a:r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보조 맞추기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(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말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호흡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속도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어조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</a:t>
                      </a:r>
                      <a:b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                      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억양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에너지 등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)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수평적 파트너십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코칭 환경 조성</a:t>
                      </a:r>
                    </a:p>
                  </a:txBody>
                  <a:tcPr marL="162560" marR="162560" marT="81280" marB="81280"/>
                </a:tc>
                <a:extLst>
                  <a:ext uri="{0D108BD9-81ED-4DB2-BD59-A6C34878D82A}">
                    <a16:rowId xmlns:a16="http://schemas.microsoft.com/office/drawing/2014/main" val="3094445793"/>
                  </a:ext>
                </a:extLst>
              </a:tr>
              <a:tr h="1559268">
                <a:tc vMerge="1">
                  <a:txBody>
                    <a:bodyPr/>
                    <a:lstStyle/>
                    <a:p>
                      <a:pPr latinLnBrk="1"/>
                      <a:endParaRPr lang="ko-KR" altLang="en-US" sz="90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의식확대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고객이 주체가 되어 새로운 가능성을 발견하도록 관점전환과 인식확장을 도움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고객이 주체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(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주인공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)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로서 자기 자신을 인식하고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새롭고 확장된 관점과 인식을 통해 기존의 틀에서 벗어나 새로운 가능성을 발견하여 실행과 연결할 수 있도록 돕는 역량</a:t>
                      </a:r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</a:t>
                      </a:r>
                      <a:r>
                        <a:rPr lang="ko-KR" altLang="en-US" sz="15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주체로서의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자기 인식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관점과 선택지의 확장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자원발견과 실행환경의 새로운 </a:t>
                      </a:r>
                      <a:b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  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구성</a:t>
                      </a: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1242079102"/>
                  </a:ext>
                </a:extLst>
              </a:tr>
              <a:tr h="1559268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의사소통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 효과를 높이기 위한 대화 방법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투명하고 의미 있는 대화를 기반으로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고객이 자신에게 집중하여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자신의 생각을 분명하게 인식하고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표현하도록 경청과 질문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피드백을 명확하고 효과적으로 활용하는 역량 </a:t>
                      </a:r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공감적이고 반영적인 경청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효과적이고 강력한 질문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투명하고 명료한 대화</a:t>
                      </a: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384342125"/>
                  </a:ext>
                </a:extLst>
              </a:tr>
              <a:tr h="1559268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절차관리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목표를 이뤄가는 </a:t>
                      </a:r>
                      <a:b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고객을 돕기 위한 코칭의 설계와 관리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고객이 원하는 목표를 설정하고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실행계획을 세워 끝까지 수행하면서 스스로 책임질 수 있도록 돕는 코칭 절차를 설계하고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통합적으로 관리하며 운영하는 역량 </a:t>
                      </a:r>
                    </a:p>
                  </a:txBody>
                  <a:tcPr marL="162560" marR="162560" marT="81280" marB="81280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목표설정과 계획수립 및 실행관리</a:t>
                      </a:r>
                      <a:b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  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의 적합성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</a:t>
                      </a:r>
                      <a:r>
                        <a:rPr lang="en-US" altLang="ko-KR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문제해결방안 탐색 및 행동설계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코칭 설계 및 운영 관리</a:t>
                      </a:r>
                    </a:p>
                  </a:txBody>
                  <a:tcPr marL="162560" marR="162560" marT="81280" marB="81280"/>
                </a:tc>
                <a:extLst>
                  <a:ext uri="{0D108BD9-81ED-4DB2-BD59-A6C34878D82A}">
                    <a16:rowId xmlns:a16="http://schemas.microsoft.com/office/drawing/2014/main" val="10281543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42D14C6-EBCC-4502-A9A9-7AD91955E9D9}"/>
              </a:ext>
            </a:extLst>
          </p:cNvPr>
          <p:cNvSpPr txBox="1"/>
          <p:nvPr/>
        </p:nvSpPr>
        <p:spPr>
          <a:xfrm>
            <a:off x="1027291" y="556534"/>
            <a:ext cx="7296811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89" dirty="0">
                <a:solidFill>
                  <a:prstClr val="black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한국코치협회 코칭 역량 </a:t>
            </a:r>
            <a:endParaRPr lang="en-US" altLang="ko-KR" sz="2489" dirty="0">
              <a:solidFill>
                <a:prstClr val="black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154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930358C-28D5-47E6-AC96-DBD40FA9C434}"/>
              </a:ext>
            </a:extLst>
          </p:cNvPr>
          <p:cNvSpPr/>
          <p:nvPr/>
        </p:nvSpPr>
        <p:spPr>
          <a:xfrm>
            <a:off x="11171555" y="3"/>
            <a:ext cx="1020446" cy="1020446"/>
          </a:xfrm>
          <a:prstGeom prst="rect">
            <a:avLst/>
          </a:prstGeom>
          <a:solidFill>
            <a:srgbClr val="C20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/>
          </a:p>
        </p:txBody>
      </p:sp>
      <p:graphicFrame>
        <p:nvGraphicFramePr>
          <p:cNvPr id="7" name="표 3">
            <a:extLst>
              <a:ext uri="{FF2B5EF4-FFF2-40B4-BE49-F238E27FC236}">
                <a16:creationId xmlns:a16="http://schemas.microsoft.com/office/drawing/2014/main" id="{C12BF5C1-53CB-4F59-B22A-4B14C9D5ABC5}"/>
              </a:ext>
            </a:extLst>
          </p:cNvPr>
          <p:cNvGraphicFramePr>
            <a:graphicFrameLocks noGrp="1"/>
          </p:cNvGraphicFramePr>
          <p:nvPr/>
        </p:nvGraphicFramePr>
        <p:xfrm>
          <a:off x="271446" y="1215233"/>
          <a:ext cx="11649109" cy="1385167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60014">
                  <a:extLst>
                    <a:ext uri="{9D8B030D-6E8A-4147-A177-3AD203B41FA5}">
                      <a16:colId xmlns:a16="http://schemas.microsoft.com/office/drawing/2014/main" val="96103135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99558888"/>
                    </a:ext>
                  </a:extLst>
                </a:gridCol>
                <a:gridCol w="9536967">
                  <a:extLst>
                    <a:ext uri="{9D8B030D-6E8A-4147-A177-3AD203B41FA5}">
                      <a16:colId xmlns:a16="http://schemas.microsoft.com/office/drawing/2014/main" val="813535823"/>
                    </a:ext>
                  </a:extLst>
                </a:gridCol>
              </a:tblGrid>
              <a:tr h="7118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역량군</a:t>
                      </a:r>
                      <a:endParaRPr lang="ko-KR" altLang="en-US" sz="1600" b="1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역량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행동지표</a:t>
                      </a:r>
                    </a:p>
                  </a:txBody>
                  <a:tcPr marL="162560" marR="162560" marT="81280" marB="81280" anchor="ctr" anchorCtr="1"/>
                </a:tc>
                <a:extLst>
                  <a:ext uri="{0D108BD9-81ED-4DB2-BD59-A6C34878D82A}">
                    <a16:rowId xmlns:a16="http://schemas.microsoft.com/office/drawing/2014/main" val="4247230876"/>
                  </a:ext>
                </a:extLst>
              </a:tr>
              <a:tr h="3284949">
                <a:tc rowSpan="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6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코치</a:t>
                      </a:r>
                      <a:endParaRPr lang="en-US" altLang="ko-KR" sz="16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6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다움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철학구현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인간은 온전함을 추구하는 무한한 가능성을 지닌 존재라는 신뢰를 갖고 있다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인간에게는 해결을 위한 다른 가능성과 대안을 탐색해 볼 선택지가 여전히 존재한다는 확신이 있다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인간은 좋아하는 것을 좋아하기에 앎이 확장될수록 변화와 성장을 위해 더 나은 것을 스스로 찾아내고 </a:t>
                      </a:r>
                      <a:b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선택하며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이를 위해 최선을 다하고 있다는 관점을 고수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固守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)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④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코치는 고객이 주인공이 되어 스스로 문제 해결할 수 있음을 온전히 신뢰함으로 고객의 선택과 책임을 </a:t>
                      </a:r>
                      <a:b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기다린다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⑤ 코치는 코칭이 가진 효과를 신뢰함으로 고객의 코칭 주제와 문제를 해결하는 것과 함께 고객에게 주의와</a:t>
                      </a:r>
                      <a:b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호기심을 갖는다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3239399370"/>
                  </a:ext>
                </a:extLst>
              </a:tr>
              <a:tr h="3284949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알아차림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코칭이 진행되고 있는 지금 여기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(Here &amp; Now)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에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집중하며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성찰과 점검을 통해 코치 자신과 고객의 </a:t>
                      </a:r>
                      <a:b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현재 상태와 반응을 알아차린다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 코치 자신의 직관을 활용하며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 중에 새롭게 알게 된 것을 공유한다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코치와 고객 상호간에 표현되는 기대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생각과 감정 속에 담긴 욕구를 읽어준다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④ 고객이 자기를 이해하고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표현하는 방식을 알아주고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고객의 독특성을 존중하고 인정한다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indent="-92075" algn="l" latinLnBrk="1">
                        <a:lnSpc>
                          <a:spcPct val="170000"/>
                        </a:lnSpc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⑤ 코치는 현상과 함께 그 너머의 본질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함의와 욕구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존재 등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)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을 직시함으로 자신과 고객의 존재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(Being)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와 </a:t>
                      </a:r>
                      <a:b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존재감을 인식하고 그것이 극대화될 수 있도록 반영한다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  <a:endParaRPr lang="ko-KR" altLang="en-US" sz="14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2485457247"/>
                  </a:ext>
                </a:extLst>
              </a:tr>
              <a:tr h="3284949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자기관리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최적의 코칭을 운영하기 위해 코치 자신의 현재 상태를 성찰하고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몸과 마음의 영적인 성숙을 위해 끊임</a:t>
                      </a:r>
                      <a:b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없이 훈련하고 자기를 관리한다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코칭세션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중에 경험하는 서로 다른 고객과 다양한 상황에 대하여 책임이 있는 태도로 침착하게 대처한다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코치는 고객에게 힘이 있음을 신뢰하며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새로운 상황과 알지 못함에 대하여 솔직하고 개방적인 자세와 </a:t>
                      </a:r>
                      <a:b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태도를 지향한다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④ 고객이 가진 기준과 패턴에 대한 판단을 유보하고 편향되지 않는 중립적인 자세와 태도를 견지한다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⑤ 다양한 고객과 코칭 상황에서 부정적인 영향력이 발생하더라도 긍정적이고 낙관적인 자세와 태도를 유지</a:t>
                      </a:r>
                      <a:b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</a:b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  <a:endParaRPr lang="ko-KR" altLang="en-US" sz="14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2359685616"/>
                  </a:ext>
                </a:extLst>
              </a:tr>
              <a:tr h="3284949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전문성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코칭의 진행과 고객의 상황에 따라 유연하게 접근하며 적절한 코칭 방법을 선택한다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 코치로써 자신이 선정한 활동분야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예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: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라이프코칭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커리어코칭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비즈니스코칭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학습코칭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등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)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와 관련하여 고객과 고객의 상황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코칭스킬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등에 필요한 지식과 경험을 갖춘다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한국코치협회의 자격기준을 충족하기 위해 필요한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코칭교육과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코칭기록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등을 관리한다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④ 코칭과 관련된 다른 전문분야의 역할과 영역을 이해하고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필요할 때 다른 분야의 전문가와 연계할 수 있다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⑤ 한국코치협회의 행동기준과 윤리지침이 요구하는 역량과 책임범위를 존중한다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  <a:endParaRPr lang="ko-KR" altLang="en-US" sz="14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2369561532"/>
                  </a:ext>
                </a:extLst>
              </a:tr>
            </a:tbl>
          </a:graphicData>
        </a:graphic>
      </p:graphicFrame>
      <p:sp>
        <p:nvSpPr>
          <p:cNvPr id="8" name="슬라이드 번호 개체 틀 2">
            <a:extLst>
              <a:ext uri="{FF2B5EF4-FFF2-40B4-BE49-F238E27FC236}">
                <a16:creationId xmlns:a16="http://schemas.microsoft.com/office/drawing/2014/main" id="{82F5AB21-31A3-4480-A513-30EC92D2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15066906"/>
            <a:ext cx="2844800" cy="865481"/>
          </a:xfrm>
        </p:spPr>
        <p:txBody>
          <a:bodyPr/>
          <a:lstStyle/>
          <a:p>
            <a:fld id="{7A8F1F8A-7CBB-4BC1-9D2B-C3AACFD14DE9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F3BD8A-C238-4C7F-8346-CB31E304B5F9}"/>
              </a:ext>
            </a:extLst>
          </p:cNvPr>
          <p:cNvSpPr txBox="1"/>
          <p:nvPr/>
        </p:nvSpPr>
        <p:spPr>
          <a:xfrm>
            <a:off x="3875822" y="556534"/>
            <a:ext cx="7296811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489" dirty="0">
                <a:solidFill>
                  <a:prstClr val="black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한국코치협회 코칭 역량 </a:t>
            </a:r>
            <a:endParaRPr lang="en-US" altLang="ko-KR" sz="2489" dirty="0">
              <a:solidFill>
                <a:prstClr val="black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441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슬라이드 번호 개체 틀 2">
            <a:extLst>
              <a:ext uri="{FF2B5EF4-FFF2-40B4-BE49-F238E27FC236}">
                <a16:creationId xmlns:a16="http://schemas.microsoft.com/office/drawing/2014/main" id="{E5B74247-013C-412C-8159-487882EB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5066906"/>
            <a:ext cx="2844800" cy="865481"/>
          </a:xfrm>
        </p:spPr>
        <p:txBody>
          <a:bodyPr/>
          <a:lstStyle/>
          <a:p>
            <a:pPr algn="l"/>
            <a:r>
              <a:rPr lang="ko-KR" altLang="en-US" dirty="0"/>
              <a:t>     </a:t>
            </a:r>
            <a:fld id="{7A8F1F8A-7CBB-4BC1-9D2B-C3AACFD14DE9}" type="slidenum">
              <a:rPr lang="ko-KR" altLang="en-US" smtClean="0"/>
              <a:pPr algn="l"/>
              <a:t>3</a:t>
            </a:fld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930358C-28D5-47E6-AC96-DBD40FA9C434}"/>
              </a:ext>
            </a:extLst>
          </p:cNvPr>
          <p:cNvSpPr/>
          <p:nvPr/>
        </p:nvSpPr>
        <p:spPr>
          <a:xfrm>
            <a:off x="1" y="3"/>
            <a:ext cx="1020446" cy="1020446"/>
          </a:xfrm>
          <a:prstGeom prst="rect">
            <a:avLst/>
          </a:prstGeom>
          <a:solidFill>
            <a:srgbClr val="C20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/>
          </a:p>
        </p:txBody>
      </p:sp>
      <p:graphicFrame>
        <p:nvGraphicFramePr>
          <p:cNvPr id="7" name="표 3">
            <a:extLst>
              <a:ext uri="{FF2B5EF4-FFF2-40B4-BE49-F238E27FC236}">
                <a16:creationId xmlns:a16="http://schemas.microsoft.com/office/drawing/2014/main" id="{C12BF5C1-53CB-4F59-B22A-4B14C9D5ABC5}"/>
              </a:ext>
            </a:extLst>
          </p:cNvPr>
          <p:cNvGraphicFramePr>
            <a:graphicFrameLocks noGrp="1"/>
          </p:cNvGraphicFramePr>
          <p:nvPr/>
        </p:nvGraphicFramePr>
        <p:xfrm>
          <a:off x="271446" y="1215233"/>
          <a:ext cx="11649109" cy="1385167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60014">
                  <a:extLst>
                    <a:ext uri="{9D8B030D-6E8A-4147-A177-3AD203B41FA5}">
                      <a16:colId xmlns:a16="http://schemas.microsoft.com/office/drawing/2014/main" val="96103135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99558888"/>
                    </a:ext>
                  </a:extLst>
                </a:gridCol>
                <a:gridCol w="9536967">
                  <a:extLst>
                    <a:ext uri="{9D8B030D-6E8A-4147-A177-3AD203B41FA5}">
                      <a16:colId xmlns:a16="http://schemas.microsoft.com/office/drawing/2014/main" val="813535823"/>
                    </a:ext>
                  </a:extLst>
                </a:gridCol>
              </a:tblGrid>
              <a:tr h="7096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역량군</a:t>
                      </a:r>
                      <a:endParaRPr lang="ko-KR" altLang="en-US" sz="1600" b="1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역량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행동지표</a:t>
                      </a:r>
                    </a:p>
                  </a:txBody>
                  <a:tcPr marL="162560" marR="162560" marT="81280" marB="81280" anchor="ctr" anchorCtr="1"/>
                </a:tc>
                <a:extLst>
                  <a:ext uri="{0D108BD9-81ED-4DB2-BD59-A6C34878D82A}">
                    <a16:rowId xmlns:a16="http://schemas.microsoft.com/office/drawing/2014/main" val="4247230876"/>
                  </a:ext>
                </a:extLst>
              </a:tr>
              <a:tr h="2099275"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</a:t>
                      </a:r>
                      <a:endParaRPr lang="en-US" altLang="ko-KR" sz="15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다움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함께하기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고객의 신체적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정신적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정서적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영적인 상황을 고려하여 고객과 보조를 맞춘다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 온전함을 추구하는 코치로써 고객과 솔직하고 투명한 수평적 파트너십을 형성한다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고객의 행복과 미래에 대해 호기심을 가지고 함께 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④ 고객을 있는 그대로 존중하며 진정으로 대하고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공감과 신뢰로 친밀감을 형성한다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⑤ 고객이 위험감수와 실패의 두려움이 수반되는 새로운 태도와 행동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시각과 도전을 할 수 있는 코칭 환경을 조성한다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  <a:endParaRPr lang="ko-KR" altLang="en-US" sz="14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3239399370"/>
                  </a:ext>
                </a:extLst>
              </a:tr>
              <a:tr h="3285499">
                <a:tc vMerge="1">
                  <a:txBody>
                    <a:bodyPr/>
                    <a:lstStyle/>
                    <a:p>
                      <a:pPr latinLnBrk="1"/>
                      <a:endParaRPr lang="ko-KR" altLang="en-US" sz="90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의식확대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고객이 주체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주인공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)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로써 자기를 인식하고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자신의 지식과 경험을 재구성함으로써 새로운 의식과 가능성을 탐색하도록 돕는다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 고객이 스스로 결정을 내리고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핵심적인 관심 사항을 다루며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자기개발 능력을 키울 수 있도록 고객의 과거 경험과 미래 가능성을 적극적으로 활용한다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고객이 다른 시각들을 발견하고 살펴봄으로써 유익하고 의미 있는 통찰을 경험하도록 돕는다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④ 고객이 더 큰 그림을 그리고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진정으로 바라는 바를 찾아 원하는 것을 얻을 수 있도록 고객의 사고와 시각에 도전한다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⑤ 고객이 새로운 사고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믿음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인식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감정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기분을 경험함으로써 자신에게 중요한 것을 인식하고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그것을 성취할 수 있는 구체적인 행동으로 발전하게 돕는다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  <a:endParaRPr lang="ko-KR" altLang="en-US" sz="14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2485457247"/>
                  </a:ext>
                </a:extLst>
              </a:tr>
              <a:tr h="3680907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의사소통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고객과 고객의 주제에 집중하여 표현된 것 그 이상을 경청하고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고객이 말하고 싶은 것의 핵심을 파악한다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 고객이 했던 말을 분명하게 이해하고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확인하기 위해 요약하고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다른 표현을 써서 말하고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키워드를 활용하여 말하며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반영해서 말한다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적극적인 경청을 통해 감정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인식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관심사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믿음의 표현과 제안 등 고객의 시각을 이해하고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고객이 말하고 싶은 뜻을 분명하게 표현할 수 있도록 요청한다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④ 고객이 발견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통찰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약속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및 행동하도록 도전하며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가능성과 새로운 것에 대해 더 깊이 성찰할 수 있도록 개방형 질문을 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⑤ 문화적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이념적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종교적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성적 다양성을 바탕으로 각각의 경우에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적확한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언어를 사용하고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명확하고 솔직한 표현 방식과 은유 등을 활용하여 고객의 분명한 이해를 돕는다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  <a:endParaRPr lang="ko-KR" altLang="en-US" sz="14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2359685616"/>
                  </a:ext>
                </a:extLst>
              </a:tr>
              <a:tr h="4076315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절차관리</a:t>
                      </a:r>
                    </a:p>
                  </a:txBody>
                  <a:tcPr marL="162560" marR="162560" marT="81280" marB="81280" anchor="ctr" anchorCtr="1"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① 합의된 코칭 목표를 중심으로 큰 그림 속에서 고객의 목표와 계획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실행이 고객이 진정으로 원하는 것을 이뤄가는데 적합한 것이 되도록 돕는다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② 고객이 스스로 다양한 </a:t>
                      </a:r>
                      <a:r>
                        <a:rPr lang="ko-KR" altLang="en-US" sz="1400" dirty="0" err="1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이이디어와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 해결 방안을 탐구하고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실행 방법을 결정하며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그것들을 자신의 삶에 적용하고 점검하는 것을 지원한다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③ 고객이 스스로 정한 목표를 위해 목표와 현재 상황 사이를 점검하며 실제적인 행동을 하도록 분명하게 요청하고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코칭과 실행의 경험 사이에서 고객의 배움과 적용이 극대화될 수 있도록 돕는다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④ 고객이 더 많이 노력하고 도전하도록 격려하되 고객의 자발성을 강화하고 자신의 약속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의도된 행동의 결과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혹은 시한이 정해진 구체적 계획에 대해 책임지도록 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</a:p>
                    <a:p>
                      <a:pPr marL="92075" marR="0" lvl="0" indent="-92075" algn="l" defTabSz="914400" rtl="0" eaLnBrk="1" fontAlgn="auto" latinLnBrk="1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⑤ 고객의 코칭 주제와 고객에게 적합한 코칭 절차를 설계하고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진행 상황에 맞추어 적절한 코칭이 운영되도록 절차를 관리한다</a:t>
                      </a:r>
                      <a:r>
                        <a:rPr lang="en-US" altLang="ko-KR" sz="1400" dirty="0">
                          <a:latin typeface="나눔명조" panose="02020603020101020101" pitchFamily="18" charset="-127"/>
                          <a:ea typeface="나눔명조" panose="02020603020101020101" pitchFamily="18" charset="-127"/>
                        </a:rPr>
                        <a:t>.</a:t>
                      </a:r>
                      <a:endParaRPr lang="ko-KR" altLang="en-US" sz="1400" dirty="0">
                        <a:latin typeface="나눔명조" panose="02020603020101020101" pitchFamily="18" charset="-127"/>
                        <a:ea typeface="나눔명조" panose="02020603020101020101" pitchFamily="18" charset="-127"/>
                      </a:endParaRPr>
                    </a:p>
                  </a:txBody>
                  <a:tcPr marL="162560" marR="162560" marT="81280" marB="81280" anchor="ctr"/>
                </a:tc>
                <a:extLst>
                  <a:ext uri="{0D108BD9-81ED-4DB2-BD59-A6C34878D82A}">
                    <a16:rowId xmlns:a16="http://schemas.microsoft.com/office/drawing/2014/main" val="236956153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58B7671-A98A-4C35-ACD5-FBCF2AAFC2D6}"/>
              </a:ext>
            </a:extLst>
          </p:cNvPr>
          <p:cNvSpPr txBox="1"/>
          <p:nvPr/>
        </p:nvSpPr>
        <p:spPr>
          <a:xfrm>
            <a:off x="1027291" y="556534"/>
            <a:ext cx="7296811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89" dirty="0">
                <a:solidFill>
                  <a:prstClr val="black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한국코치협회 코칭 역량 </a:t>
            </a:r>
            <a:endParaRPr lang="en-US" altLang="ko-KR" sz="2489" dirty="0">
              <a:solidFill>
                <a:prstClr val="black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392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964</Words>
  <Application>Microsoft Office PowerPoint</Application>
  <PresentationFormat>사용자 지정</PresentationFormat>
  <Paragraphs>125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나눔명조</vt:lpstr>
      <vt:lpstr>나눔스퀘어 ExtraBold</vt:lpstr>
      <vt:lpstr>맑은 고딕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송수연</dc:creator>
  <cp:lastModifiedBy>송수연</cp:lastModifiedBy>
  <cp:revision>1</cp:revision>
  <dcterms:created xsi:type="dcterms:W3CDTF">2020-03-19T11:56:21Z</dcterms:created>
  <dcterms:modified xsi:type="dcterms:W3CDTF">2020-03-19T11:57:28Z</dcterms:modified>
</cp:coreProperties>
</file>