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notesSlides/notesSlide1.xml" ContentType="application/vnd.openxmlformats-officedocument.presentationml.notesSlide+xml"/>
  <Override PartName="/ppt/charts/chartEx1.xml" ContentType="application/vnd.ms-office.chartex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1108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734" autoAdjust="0"/>
    <p:restoredTop sz="94660"/>
  </p:normalViewPr>
  <p:slideViewPr>
    <p:cSldViewPr snapToGrid="0">
      <p:cViewPr>
        <p:scale>
          <a:sx n="125" d="100"/>
          <a:sy n="125" d="100"/>
        </p:scale>
        <p:origin x="2496" y="9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Ex1.xml.rels><?xml version="1.0" encoding="UTF-8" standalone="yes"?>
<Relationships xmlns="http://schemas.openxmlformats.org/package/2006/relationships"><Relationship Id="rId3" Type="http://schemas.microsoft.com/office/2011/relationships/chartColorStyle" Target="colors1.xml"/><Relationship Id="rId2" Type="http://schemas.microsoft.com/office/2011/relationships/chartStyle" Target="style1.xml"/><Relationship Id="rId1" Type="http://schemas.openxmlformats.org/officeDocument/2006/relationships/package" Target="../embeddings/Microsoft_Excel_Worksheet.xlsx"/></Relationships>
</file>

<file path=ppt/charts/chartEx1.xml><?xml version="1.0" encoding="utf-8"?>
<cx:chartSpace xmlns:a="http://schemas.openxmlformats.org/drawingml/2006/main" xmlns:r="http://schemas.openxmlformats.org/officeDocument/2006/relationships" xmlns:cx="http://schemas.microsoft.com/office/drawing/2014/chartex">
  <cx:chartData>
    <cx:externalData r:id="rId1" cx:autoUpdate="0"/>
    <cx:data id="0">
      <cx:strDim type="cat">
        <cx:f>Sheet1!$A$2:$A$6</cx:f>
        <cx:lvl ptCount="5">
          <cx:pt idx="0">전체</cx:pt>
          <cx:pt idx="1">시간부족</cx:pt>
          <cx:pt idx="2">학점 채우기식 
수강</cx:pt>
          <cx:pt idx="3">시험대비
어려움</cx:pt>
          <cx:pt idx="4">기타*</cx:pt>
        </cx:lvl>
      </cx:strDim>
      <cx:numDim type="val">
        <cx:f>Sheet1!$B$2:$B$6</cx:f>
        <cx:lvl ptCount="5" formatCode="G/표준">
          <cx:pt idx="0">100</cx:pt>
          <cx:pt idx="1">-50</cx:pt>
          <cx:pt idx="2">-20</cx:pt>
          <cx:pt idx="3">-10</cx:pt>
          <cx:pt idx="4">-20</cx:pt>
        </cx:lvl>
      </cx:numDim>
    </cx:data>
  </cx:chartData>
  <cx:chart>
    <cx:plotArea>
      <cx:plotAreaRegion>
        <cx:series layoutId="waterfall" uniqueId="{D55DFF5F-D65E-4186-9517-F8BC6167DCE2}">
          <cx:tx>
            <cx:txData>
              <cx:f>Sheet1!$B$1</cx:f>
              <cx:v>계열1</cx:v>
            </cx:txData>
          </cx:tx>
          <cx:dataPt idx="0">
            <cx:spPr>
              <a:solidFill>
                <a:prstClr val="white">
                  <a:lumMod val="50000"/>
                </a:prstClr>
              </a:solidFill>
            </cx:spPr>
          </cx:dataPt>
          <cx:dataPt idx="1">
            <cx:spPr>
              <a:solidFill>
                <a:srgbClr val="1F497D"/>
              </a:solidFill>
            </cx:spPr>
          </cx:dataPt>
          <cx:dataPt idx="2">
            <cx:spPr>
              <a:solidFill>
                <a:srgbClr val="1F497D"/>
              </a:solidFill>
            </cx:spPr>
          </cx:dataPt>
          <cx:dataPt idx="3">
            <cx:spPr>
              <a:solidFill>
                <a:srgbClr val="1F497D"/>
              </a:solidFill>
            </cx:spPr>
          </cx:dataPt>
          <cx:dataPt idx="4">
            <cx:spPr>
              <a:solidFill>
                <a:prstClr val="white">
                  <a:lumMod val="75000"/>
                </a:prstClr>
              </a:solidFill>
            </cx:spPr>
          </cx:dataPt>
          <cx:dataId val="0"/>
          <cx:layoutPr>
            <cx:subtotals/>
          </cx:layoutPr>
        </cx:series>
      </cx:plotAreaRegion>
      <cx:axis id="0">
        <cx:catScaling gapWidth="0.5"/>
        <cx:tickLabels/>
        <cx:txPr>
          <a:bodyPr spcFirstLastPara="1" vertOverflow="ellipsis" horzOverflow="overflow" wrap="square" lIns="0" tIns="0" rIns="0" bIns="0" anchor="ctr" anchorCtr="1"/>
          <a:lstStyle/>
          <a:p>
            <a:pPr algn="ctr" rtl="0">
              <a:defRPr sz="1050" b="1">
                <a:solidFill>
                  <a:schemeClr val="tx1"/>
                </a:solidFill>
              </a:defRPr>
            </a:pPr>
            <a:endParaRPr lang="ko-KR" altLang="en-US" sz="1050" b="1" i="0" u="none" strike="noStrike" baseline="0">
              <a:solidFill>
                <a:schemeClr val="tx1"/>
              </a:solidFill>
              <a:latin typeface="Calibri"/>
              <a:ea typeface="맑은 고딕" panose="020B0503020000020004" pitchFamily="50" charset="-127"/>
            </a:endParaRPr>
          </a:p>
        </cx:txPr>
      </cx:axis>
      <cx:axis id="1" hidden="1">
        <cx:valScaling/>
        <cx:tickLabels/>
      </cx:axis>
    </cx:plotArea>
  </cx:chart>
</cx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95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/>
  </cs:chartArea>
  <cs:dataLabel>
    <cs:lnRef idx="0"/>
    <cs:fillRef idx="0"/>
    <cs:effectRef idx="0"/>
    <cs:fontRef idx="minor">
      <a:schemeClr val="tx1">
        <a:lumMod val="65000"/>
        <a:lumOff val="35000"/>
      </a:schemeClr>
    </cs:fontRef>
    <cs:defRPr sz="1197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/>
  </cs:seriesAxis>
  <cs:seriesLine>
    <cs:lnRef idx="0"/>
    <cs:fillRef idx="0"/>
    <cs:effectRef idx="0"/>
    <cs:fontRef idx="minor">
      <a:schemeClr val="tx1"/>
    </cs:fontRef>
    <cs:spPr>
      <a:ln w="9525" cap="flat">
        <a:solidFill>
          <a:srgbClr val="D9D9D9"/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/>
  </cs:valueAxis>
  <cs:wall>
    <cs:lnRef idx="0"/>
    <cs:fillRef idx="0"/>
    <cs:effectRef idx="0"/>
    <cs:fontRef idx="minor">
      <a:schemeClr val="tx1"/>
    </cs:fontRef>
  </cs:wall>
</cs:chartStyl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BA4E04-4E71-4A58-8A21-C9D1853A4548}" type="datetimeFigureOut">
              <a:rPr lang="ko-KR" altLang="en-US" smtClean="0"/>
              <a:t>2020-02-27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158B46-5392-46A9-82C0-500058D9EA3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540466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BB039A7-16D8-4F95-9E4F-1FEEBCAE1C20}" type="slidenum">
              <a:rPr lang="ko-KR" altLang="en-US" smtClean="0"/>
              <a:t>1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697550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8B04C-97AA-41C0-B302-4DA5A8140A09}" type="datetimeFigureOut">
              <a:rPr lang="ko-KR" altLang="en-US" smtClean="0"/>
              <a:t>2020-02-27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3D319-0EB7-442C-A111-3CAEF40E862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569706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8B04C-97AA-41C0-B302-4DA5A8140A09}" type="datetimeFigureOut">
              <a:rPr lang="ko-KR" altLang="en-US" smtClean="0"/>
              <a:t>2020-02-27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3D319-0EB7-442C-A111-3CAEF40E862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970593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8B04C-97AA-41C0-B302-4DA5A8140A09}" type="datetimeFigureOut">
              <a:rPr lang="ko-KR" altLang="en-US" smtClean="0"/>
              <a:t>2020-02-27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3D319-0EB7-442C-A111-3CAEF40E862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257970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8B04C-97AA-41C0-B302-4DA5A8140A09}" type="datetimeFigureOut">
              <a:rPr lang="ko-KR" altLang="en-US" smtClean="0"/>
              <a:t>2020-02-27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3D319-0EB7-442C-A111-3CAEF40E862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27662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8B04C-97AA-41C0-B302-4DA5A8140A09}" type="datetimeFigureOut">
              <a:rPr lang="ko-KR" altLang="en-US" smtClean="0"/>
              <a:t>2020-02-27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3D319-0EB7-442C-A111-3CAEF40E862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302484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8B04C-97AA-41C0-B302-4DA5A8140A09}" type="datetimeFigureOut">
              <a:rPr lang="ko-KR" altLang="en-US" smtClean="0"/>
              <a:t>2020-02-27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3D319-0EB7-442C-A111-3CAEF40E862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410841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8B04C-97AA-41C0-B302-4DA5A8140A09}" type="datetimeFigureOut">
              <a:rPr lang="ko-KR" altLang="en-US" smtClean="0"/>
              <a:t>2020-02-27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3D319-0EB7-442C-A111-3CAEF40E862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635025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8B04C-97AA-41C0-B302-4DA5A8140A09}" type="datetimeFigureOut">
              <a:rPr lang="ko-KR" altLang="en-US" smtClean="0"/>
              <a:t>2020-02-27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3D319-0EB7-442C-A111-3CAEF40E862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874152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8B04C-97AA-41C0-B302-4DA5A8140A09}" type="datetimeFigureOut">
              <a:rPr lang="ko-KR" altLang="en-US" smtClean="0"/>
              <a:t>2020-02-27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3D319-0EB7-442C-A111-3CAEF40E862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235273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8B04C-97AA-41C0-B302-4DA5A8140A09}" type="datetimeFigureOut">
              <a:rPr lang="ko-KR" altLang="en-US" smtClean="0"/>
              <a:t>2020-02-27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3D319-0EB7-442C-A111-3CAEF40E862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125928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8B04C-97AA-41C0-B302-4DA5A8140A09}" type="datetimeFigureOut">
              <a:rPr lang="ko-KR" altLang="en-US" smtClean="0"/>
              <a:t>2020-02-27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3D319-0EB7-442C-A111-3CAEF40E862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336745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A8B04C-97AA-41C0-B302-4DA5A8140A09}" type="datetimeFigureOut">
              <a:rPr lang="ko-KR" altLang="en-US" smtClean="0"/>
              <a:t>2020-02-27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03D319-0EB7-442C-A111-3CAEF40E862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210824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tags" Target="../tags/tag7.xml"/><Relationship Id="rId13" Type="http://schemas.openxmlformats.org/officeDocument/2006/relationships/oleObject" Target="../embeddings/oleObject1.bin"/><Relationship Id="rId3" Type="http://schemas.openxmlformats.org/officeDocument/2006/relationships/tags" Target="../tags/tag2.xml"/><Relationship Id="rId7" Type="http://schemas.openxmlformats.org/officeDocument/2006/relationships/tags" Target="../tags/tag6.xml"/><Relationship Id="rId12" Type="http://schemas.openxmlformats.org/officeDocument/2006/relationships/notesSlide" Target="../notesSlides/notesSlide1.xml"/><Relationship Id="rId2" Type="http://schemas.openxmlformats.org/officeDocument/2006/relationships/tags" Target="../tags/tag1.xml"/><Relationship Id="rId16" Type="http://schemas.openxmlformats.org/officeDocument/2006/relationships/image" Target="../media/image4310.png"/><Relationship Id="rId1" Type="http://schemas.openxmlformats.org/officeDocument/2006/relationships/vmlDrawing" Target="../drawings/vmlDrawing1.vml"/><Relationship Id="rId6" Type="http://schemas.openxmlformats.org/officeDocument/2006/relationships/tags" Target="../tags/tag5.xml"/><Relationship Id="rId11" Type="http://schemas.openxmlformats.org/officeDocument/2006/relationships/slideLayout" Target="../slideLayouts/slideLayout7.xml"/><Relationship Id="rId5" Type="http://schemas.openxmlformats.org/officeDocument/2006/relationships/tags" Target="../tags/tag4.xml"/><Relationship Id="rId15" Type="http://schemas.microsoft.com/office/2014/relationships/chartEx" Target="../charts/chartEx1.xml"/><Relationship Id="rId10" Type="http://schemas.openxmlformats.org/officeDocument/2006/relationships/tags" Target="../tags/tag9.xml"/><Relationship Id="rId4" Type="http://schemas.openxmlformats.org/officeDocument/2006/relationships/tags" Target="../tags/tag3.xml"/><Relationship Id="rId9" Type="http://schemas.openxmlformats.org/officeDocument/2006/relationships/tags" Target="../tags/tag8.xml"/><Relationship Id="rId14" Type="http://schemas.openxmlformats.org/officeDocument/2006/relationships/image" Target="../media/image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" name="개체 14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think-cell Slide" r:id="rId13" imgW="270" imgH="270" progId="TCLayout.ActiveDocument.1">
                  <p:embed/>
                </p:oleObj>
              </mc:Choice>
              <mc:Fallback>
                <p:oleObj name="think-cell Slide" r:id="rId13" imgW="270" imgH="270" progId="TCLayout.ActiveDocument.1">
                  <p:embed/>
                  <p:pic>
                    <p:nvPicPr>
                      <p:cNvPr id="15" name="개체 14" hidden="1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직사각형 7" hidden="1"/>
          <p:cNvSpPr/>
          <p:nvPr>
            <p:custDataLst>
              <p:tags r:id="rId3"/>
            </p:custDataLst>
          </p:nvPr>
        </p:nvSpPr>
        <p:spPr bwMode="auto">
          <a:xfrm>
            <a:off x="0" y="0"/>
            <a:ext cx="158750" cy="15875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 latinLnBrk="1">
              <a:spcBef>
                <a:spcPct val="0"/>
              </a:spcBef>
              <a:spcAft>
                <a:spcPct val="0"/>
              </a:spcAft>
            </a:pPr>
            <a:endParaRPr lang="ko-KR" altLang="en-US" sz="1400">
              <a:solidFill>
                <a:prstClr val="white"/>
              </a:solidFill>
              <a:latin typeface="Calibri"/>
              <a:sym typeface="Calibri"/>
            </a:endParaRPr>
          </a:p>
        </p:txBody>
      </p:sp>
      <p:cxnSp>
        <p:nvCxnSpPr>
          <p:cNvPr id="3" name="직선 연결선 59"/>
          <p:cNvCxnSpPr/>
          <p:nvPr>
            <p:custDataLst>
              <p:tags r:id="rId4"/>
            </p:custDataLst>
          </p:nvPr>
        </p:nvCxnSpPr>
        <p:spPr bwMode="auto">
          <a:xfrm flipH="1">
            <a:off x="0" y="882604"/>
            <a:ext cx="9144000" cy="1588"/>
          </a:xfrm>
          <a:prstGeom prst="line">
            <a:avLst/>
          </a:prstGeom>
          <a:solidFill>
            <a:schemeClr val="accent1"/>
          </a:solidFill>
          <a:ln w="38100" cap="flat" cmpd="sng" algn="ctr">
            <a:gradFill flip="none" rotWithShape="1">
              <a:gsLst>
                <a:gs pos="0">
                  <a:schemeClr val="bg1">
                    <a:alpha val="0"/>
                  </a:schemeClr>
                </a:gs>
                <a:gs pos="60000">
                  <a:schemeClr val="accent1">
                    <a:lumMod val="60000"/>
                    <a:lumOff val="40000"/>
                  </a:schemeClr>
                </a:gs>
                <a:gs pos="25000">
                  <a:schemeClr val="accent1">
                    <a:lumMod val="40000"/>
                    <a:lumOff val="60000"/>
                  </a:schemeClr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" name="TextBox 1"/>
          <p:cNvSpPr txBox="1"/>
          <p:nvPr>
            <p:custDataLst>
              <p:tags r:id="rId5"/>
            </p:custDataLst>
          </p:nvPr>
        </p:nvSpPr>
        <p:spPr>
          <a:xfrm>
            <a:off x="395536" y="476672"/>
            <a:ext cx="741682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atinLnBrk="1"/>
            <a:r>
              <a:rPr lang="ko-KR" altLang="en-US" sz="2000" b="1" dirty="0">
                <a:solidFill>
                  <a:srgbClr val="4F81BD">
                    <a:lumMod val="75000"/>
                  </a:srgbClr>
                </a:solidFill>
              </a:rPr>
              <a:t>인문학 강의 수강 기피 현상 분석</a:t>
            </a:r>
          </a:p>
        </p:txBody>
      </p:sp>
      <p:sp>
        <p:nvSpPr>
          <p:cNvPr id="5" name="TextBox 4"/>
          <p:cNvSpPr txBox="1"/>
          <p:nvPr>
            <p:custDataLst>
              <p:tags r:id="rId6"/>
            </p:custDataLst>
          </p:nvPr>
        </p:nvSpPr>
        <p:spPr>
          <a:xfrm>
            <a:off x="395536" y="885900"/>
            <a:ext cx="8636596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atinLnBrk="1"/>
            <a:r>
              <a:rPr lang="ko-KR" altLang="en-US" sz="1900" b="1" dirty="0">
                <a:solidFill>
                  <a:srgbClr val="4F81BD">
                    <a:lumMod val="75000"/>
                  </a:srgbClr>
                </a:solidFill>
              </a:rPr>
              <a:t>수강 기피 이유로 시간 부족</a:t>
            </a:r>
            <a:r>
              <a:rPr lang="en-US" altLang="ko-KR" sz="1900" b="1" dirty="0">
                <a:solidFill>
                  <a:srgbClr val="4F81BD">
                    <a:lumMod val="75000"/>
                  </a:srgbClr>
                </a:solidFill>
              </a:rPr>
              <a:t>, </a:t>
            </a:r>
            <a:r>
              <a:rPr lang="ko-KR" altLang="en-US" sz="1900" b="1" dirty="0">
                <a:solidFill>
                  <a:srgbClr val="4F81BD">
                    <a:lumMod val="75000"/>
                  </a:srgbClr>
                </a:solidFill>
              </a:rPr>
              <a:t>형식적 수강 및 시험대비가 어렵다는 답변이 </a:t>
            </a:r>
            <a:r>
              <a:rPr lang="en-US" altLang="ko-KR" sz="1900" b="1" dirty="0">
                <a:solidFill>
                  <a:srgbClr val="4F81BD">
                    <a:lumMod val="75000"/>
                  </a:srgbClr>
                </a:solidFill>
              </a:rPr>
              <a:t>80%</a:t>
            </a:r>
            <a:r>
              <a:rPr lang="ko-KR" altLang="en-US" sz="1900" b="1" dirty="0">
                <a:solidFill>
                  <a:srgbClr val="4F81BD">
                    <a:lumMod val="75000"/>
                  </a:srgbClr>
                </a:solidFill>
              </a:rPr>
              <a:t>를 차지해 학사 수강 과정 변경과 개별 강의 내용 개선작업의 동시 진행 필요성 대두</a:t>
            </a:r>
          </a:p>
        </p:txBody>
      </p:sp>
      <p:sp>
        <p:nvSpPr>
          <p:cNvPr id="21" name="Rectangle 129"/>
          <p:cNvSpPr/>
          <p:nvPr>
            <p:custDataLst>
              <p:tags r:id="rId7"/>
            </p:custDataLst>
          </p:nvPr>
        </p:nvSpPr>
        <p:spPr bwMode="auto">
          <a:xfrm>
            <a:off x="251520" y="1825434"/>
            <a:ext cx="7560840" cy="4392488"/>
          </a:xfrm>
          <a:prstGeom prst="rect">
            <a:avLst/>
          </a:prstGeom>
          <a:noFill/>
          <a:ln w="9525" cap="flat" cmpd="sng" algn="ctr">
            <a:solidFill>
              <a:srgbClr val="1F497D">
                <a:lumMod val="60000"/>
                <a:lumOff val="40000"/>
              </a:srgbClr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72000" tIns="72000" rIns="72000" bIns="72000" numCol="1" rtlCol="0" anchor="ctr" anchorCtr="0" compatLnSpc="1">
            <a:prstTxWarp prst="textNoShape">
              <a:avLst/>
            </a:prstTxWarp>
          </a:bodyPr>
          <a:lstStyle/>
          <a:p>
            <a:pPr marL="88900" indent="-88900" defTabSz="858838" eaLnBrk="0" fontAlgn="base" hangingPunct="0">
              <a:spcBef>
                <a:spcPct val="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endParaRPr lang="en-US" altLang="ko-KR" sz="1600" kern="0" dirty="0">
              <a:solidFill>
                <a:prstClr val="black"/>
              </a:solidFill>
            </a:endParaRPr>
          </a:p>
        </p:txBody>
      </p:sp>
      <p:sp>
        <p:nvSpPr>
          <p:cNvPr id="44" name="직사각형 43"/>
          <p:cNvSpPr/>
          <p:nvPr>
            <p:custDataLst>
              <p:tags r:id="rId8"/>
            </p:custDataLst>
          </p:nvPr>
        </p:nvSpPr>
        <p:spPr>
          <a:xfrm>
            <a:off x="251520" y="2052620"/>
            <a:ext cx="230425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atinLnBrk="1"/>
            <a:r>
              <a:rPr lang="ko-KR" altLang="en-US" sz="1400" b="1" dirty="0">
                <a:solidFill>
                  <a:prstClr val="white">
                    <a:lumMod val="65000"/>
                  </a:prstClr>
                </a:solidFill>
              </a:rPr>
              <a:t>단위</a:t>
            </a:r>
            <a:r>
              <a:rPr lang="en-US" altLang="ko-KR" sz="1400" b="1" dirty="0">
                <a:solidFill>
                  <a:prstClr val="white">
                    <a:lumMod val="65000"/>
                  </a:prstClr>
                </a:solidFill>
              </a:rPr>
              <a:t>:  %</a:t>
            </a:r>
            <a:endParaRPr lang="ko-KR" altLang="ko-KR" sz="1400" b="1" dirty="0">
              <a:solidFill>
                <a:prstClr val="white">
                  <a:lumMod val="65000"/>
                </a:prstClr>
              </a:solidFill>
            </a:endParaRPr>
          </a:p>
        </p:txBody>
      </p:sp>
      <p:sp>
        <p:nvSpPr>
          <p:cNvPr id="61" name="직사각형 60"/>
          <p:cNvSpPr/>
          <p:nvPr>
            <p:custDataLst>
              <p:tags r:id="rId9"/>
            </p:custDataLst>
          </p:nvPr>
        </p:nvSpPr>
        <p:spPr bwMode="auto">
          <a:xfrm>
            <a:off x="6588226" y="2431921"/>
            <a:ext cx="2332661" cy="3384376"/>
          </a:xfrm>
          <a:prstGeom prst="rect">
            <a:avLst/>
          </a:prstGeom>
          <a:solidFill>
            <a:schemeClr val="tx2"/>
          </a:solidFill>
          <a:ln w="9525" cap="flat" cmpd="sng" algn="ctr">
            <a:solidFill>
              <a:schemeClr val="tx2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7200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174625" indent="-174625" fontAlgn="base" latinLnBrk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ko-KR" altLang="en-US" sz="1400" b="1" dirty="0">
                <a:solidFill>
                  <a:prstClr val="white"/>
                </a:solidFill>
                <a:cs typeface="Arial" pitchFamily="34" charset="0"/>
              </a:rPr>
              <a:t>시간 부족으로 교양 과목을 들을 수 없다는 의견을 반영하여 저학년의 경우 전공 과목 수강 비중을 낮출 필요성 존재</a:t>
            </a:r>
            <a:endParaRPr lang="en-US" altLang="ko-KR" sz="1400" b="1" dirty="0">
              <a:solidFill>
                <a:prstClr val="white"/>
              </a:solidFill>
              <a:cs typeface="Arial" pitchFamily="34" charset="0"/>
            </a:endParaRPr>
          </a:p>
          <a:p>
            <a:pPr marL="174625" indent="-174625" fontAlgn="base" latinLnBrk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endParaRPr lang="en-US" altLang="ko-KR" sz="1400" b="1" dirty="0">
              <a:solidFill>
                <a:prstClr val="white"/>
              </a:solidFill>
              <a:cs typeface="Arial" pitchFamily="34" charset="0"/>
            </a:endParaRPr>
          </a:p>
          <a:p>
            <a:pPr marL="174625" indent="-174625" fontAlgn="base" latinLnBrk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ko-KR" altLang="en-US" sz="1400" b="1" dirty="0">
                <a:solidFill>
                  <a:prstClr val="white"/>
                </a:solidFill>
                <a:cs typeface="Arial" pitchFamily="34" charset="0"/>
              </a:rPr>
              <a:t>국내외 사례를 참조하여 인기 교양 과목 과정 및 내용 분석 필요 </a:t>
            </a:r>
            <a:endParaRPr lang="en-US" altLang="ko-KR" sz="1400" b="1" dirty="0">
              <a:solidFill>
                <a:prstClr val="white"/>
              </a:solidFill>
              <a:cs typeface="Arial" pitchFamily="34" charset="0"/>
            </a:endParaRPr>
          </a:p>
          <a:p>
            <a:pPr marL="174625" indent="-174625" fontAlgn="base" latinLnBrk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endParaRPr lang="en-US" altLang="ko-KR" sz="1400" b="1" dirty="0">
              <a:solidFill>
                <a:prstClr val="white"/>
              </a:solidFill>
              <a:cs typeface="Arial" pitchFamily="34" charset="0"/>
            </a:endParaRPr>
          </a:p>
          <a:p>
            <a:pPr marL="174625" indent="-174625" fontAlgn="base" latinLnBrk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ko-KR" altLang="en-US" sz="1400" b="1" dirty="0">
                <a:solidFill>
                  <a:prstClr val="white"/>
                </a:solidFill>
                <a:cs typeface="Arial" pitchFamily="34" charset="0"/>
              </a:rPr>
              <a:t>강의 내용을 충실하게 이수한 학생이 좋은 성적을 받을 수 있도록 과제</a:t>
            </a:r>
            <a:r>
              <a:rPr lang="en-US" altLang="ko-KR" sz="1400" b="1" dirty="0">
                <a:solidFill>
                  <a:prstClr val="white"/>
                </a:solidFill>
                <a:cs typeface="Arial" pitchFamily="34" charset="0"/>
              </a:rPr>
              <a:t>/ </a:t>
            </a:r>
            <a:r>
              <a:rPr lang="ko-KR" altLang="en-US" sz="1400" b="1" dirty="0">
                <a:solidFill>
                  <a:prstClr val="white"/>
                </a:solidFill>
                <a:cs typeface="Arial" pitchFamily="34" charset="0"/>
              </a:rPr>
              <a:t>시험 개편 필요</a:t>
            </a:r>
            <a:endParaRPr lang="en-US" altLang="ko-KR" sz="1400" b="1" dirty="0">
              <a:solidFill>
                <a:prstClr val="white"/>
              </a:solidFill>
              <a:cs typeface="Arial" pitchFamily="34" charset="0"/>
            </a:endParaRPr>
          </a:p>
        </p:txBody>
      </p:sp>
      <mc:AlternateContent xmlns:mc="http://schemas.openxmlformats.org/markup-compatibility/2006" xmlns:cx1="http://schemas.microsoft.com/office/drawing/2015/9/8/chartex">
        <mc:Choice Requires="cx1">
          <p:graphicFrame>
            <p:nvGraphicFramePr>
              <p:cNvPr id="16" name="차트 15">
                <a:extLst>
                  <a:ext uri="{FF2B5EF4-FFF2-40B4-BE49-F238E27FC236}">
                    <a16:creationId xmlns:a16="http://schemas.microsoft.com/office/drawing/2014/main" id="{2C611FC8-F578-40DC-9E00-224811EC7D7D}"/>
                  </a:ext>
                </a:extLst>
              </p:cNvPr>
              <p:cNvGraphicFramePr/>
              <p:nvPr/>
            </p:nvGraphicFramePr>
            <p:xfrm>
              <a:off x="539552" y="2185474"/>
              <a:ext cx="5544616" cy="3863904"/>
            </p:xfrm>
            <a:graphic>
              <a:graphicData uri="http://schemas.microsoft.com/office/drawing/2014/chartex">
                <cx:chart xmlns:cx="http://schemas.microsoft.com/office/drawing/2014/chartex" xmlns:r="http://schemas.openxmlformats.org/officeDocument/2006/relationships" r:id="rId15"/>
              </a:graphicData>
            </a:graphic>
          </p:graphicFrame>
        </mc:Choice>
        <mc:Fallback xmlns="">
          <p:pic>
            <p:nvPicPr>
              <p:cNvPr id="16" name="차트 15">
                <a:extLst>
                  <a:ext uri="{FF2B5EF4-FFF2-40B4-BE49-F238E27FC236}">
                    <a16:creationId xmlns:a16="http://schemas.microsoft.com/office/drawing/2014/main" id="{2C611FC8-F578-40DC-9E00-224811EC7D7D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16"/>
              <a:stretch>
                <a:fillRect/>
              </a:stretch>
            </p:blipFill>
            <p:spPr>
              <a:xfrm>
                <a:off x="539552" y="2185474"/>
                <a:ext cx="5544616" cy="3863904"/>
              </a:xfrm>
              <a:prstGeom prst="rect">
                <a:avLst/>
              </a:prstGeom>
            </p:spPr>
          </p:pic>
        </mc:Fallback>
      </mc:AlternateContent>
      <p:sp>
        <p:nvSpPr>
          <p:cNvPr id="17" name="TextBox 16">
            <a:extLst>
              <a:ext uri="{FF2B5EF4-FFF2-40B4-BE49-F238E27FC236}">
                <a16:creationId xmlns:a16="http://schemas.microsoft.com/office/drawing/2014/main" id="{67613965-BEB9-44F6-A3FB-E6FFB04D78BD}"/>
              </a:ext>
            </a:extLst>
          </p:cNvPr>
          <p:cNvSpPr txBox="1"/>
          <p:nvPr/>
        </p:nvSpPr>
        <p:spPr>
          <a:xfrm>
            <a:off x="251520" y="6248345"/>
            <a:ext cx="7776864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altLang="ko-KR" sz="900" dirty="0"/>
              <a:t>*</a:t>
            </a:r>
            <a:r>
              <a:rPr lang="ko-KR" altLang="en-US" sz="900" dirty="0"/>
              <a:t>기타 의견</a:t>
            </a:r>
            <a:r>
              <a:rPr lang="en-US" altLang="ko-KR" sz="900" dirty="0"/>
              <a:t>: </a:t>
            </a:r>
            <a:r>
              <a:rPr lang="ko-KR" altLang="en-US" sz="900" dirty="0"/>
              <a:t>원하는 수업은 수강 정원이 적어 금방 마감되는 경우가 많음</a:t>
            </a:r>
            <a:r>
              <a:rPr lang="en-US" altLang="ko-KR" sz="900" dirty="0"/>
              <a:t>, </a:t>
            </a:r>
            <a:r>
              <a:rPr lang="ko-KR" altLang="en-US" sz="900" dirty="0"/>
              <a:t>원하는 과목이 개설되지 않음</a:t>
            </a:r>
            <a:r>
              <a:rPr lang="en-US" altLang="ko-KR" sz="900" dirty="0"/>
              <a:t>, </a:t>
            </a:r>
            <a:r>
              <a:rPr lang="ko-KR" altLang="en-US" sz="900" dirty="0"/>
              <a:t>과중한 과제 등</a:t>
            </a:r>
            <a:r>
              <a:rPr lang="en-US" altLang="ko-KR" dirty="0"/>
              <a:t> </a:t>
            </a:r>
            <a:endParaRPr lang="ko-KR" altLang="en-US" dirty="0"/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4656AE6A-5E9B-4E18-B047-4F0937640E94}"/>
              </a:ext>
            </a:extLst>
          </p:cNvPr>
          <p:cNvSpPr txBox="1"/>
          <p:nvPr/>
        </p:nvSpPr>
        <p:spPr>
          <a:xfrm>
            <a:off x="899592" y="2617522"/>
            <a:ext cx="432048" cy="1692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altLang="ko-KR" sz="1100" b="1" dirty="0"/>
              <a:t>100</a:t>
            </a:r>
            <a:endParaRPr lang="ko-KR" altLang="en-US" sz="2800" b="1" dirty="0"/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51AE4196-82CC-48BF-A17A-E579E27D4154}"/>
              </a:ext>
            </a:extLst>
          </p:cNvPr>
          <p:cNvSpPr txBox="1"/>
          <p:nvPr/>
        </p:nvSpPr>
        <p:spPr>
          <a:xfrm>
            <a:off x="2033791" y="2617522"/>
            <a:ext cx="432048" cy="1692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altLang="ko-KR" sz="1100" b="1" dirty="0"/>
              <a:t>50</a:t>
            </a:r>
            <a:endParaRPr lang="ko-KR" altLang="en-US" sz="2800" b="1" dirty="0"/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417861B1-41F5-4692-AD1E-7FD4B4226561}"/>
              </a:ext>
            </a:extLst>
          </p:cNvPr>
          <p:cNvSpPr txBox="1"/>
          <p:nvPr/>
        </p:nvSpPr>
        <p:spPr>
          <a:xfrm>
            <a:off x="3095836" y="4005064"/>
            <a:ext cx="432048" cy="1692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altLang="ko-KR" sz="1100" b="1" dirty="0"/>
              <a:t>20</a:t>
            </a:r>
            <a:endParaRPr lang="ko-KR" altLang="en-US" sz="2800" b="1" dirty="0"/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F83D3A93-9A8C-4BB2-B13E-E3D9E0336E83}"/>
              </a:ext>
            </a:extLst>
          </p:cNvPr>
          <p:cNvSpPr txBox="1"/>
          <p:nvPr/>
        </p:nvSpPr>
        <p:spPr>
          <a:xfrm>
            <a:off x="4139952" y="4561738"/>
            <a:ext cx="432048" cy="1692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altLang="ko-KR" sz="1100" b="1" dirty="0"/>
              <a:t>10</a:t>
            </a:r>
            <a:endParaRPr lang="ko-KR" altLang="en-US" sz="2800" b="1" dirty="0"/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A02EDD70-3635-467C-8907-CCCE31EC6BB1}"/>
              </a:ext>
            </a:extLst>
          </p:cNvPr>
          <p:cNvSpPr txBox="1"/>
          <p:nvPr/>
        </p:nvSpPr>
        <p:spPr>
          <a:xfrm>
            <a:off x="5263675" y="4837139"/>
            <a:ext cx="432048" cy="1692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altLang="ko-KR" sz="1100" b="1" dirty="0"/>
              <a:t>20</a:t>
            </a:r>
            <a:endParaRPr lang="ko-KR" altLang="en-US" sz="2800" b="1" dirty="0"/>
          </a:p>
        </p:txBody>
      </p:sp>
      <p:sp>
        <p:nvSpPr>
          <p:cNvPr id="18" name="Rectangle 130"/>
          <p:cNvSpPr/>
          <p:nvPr>
            <p:custDataLst>
              <p:tags r:id="rId10"/>
            </p:custDataLst>
          </p:nvPr>
        </p:nvSpPr>
        <p:spPr bwMode="auto">
          <a:xfrm>
            <a:off x="251520" y="1711841"/>
            <a:ext cx="7560840" cy="360040"/>
          </a:xfrm>
          <a:prstGeom prst="rect">
            <a:avLst/>
          </a:prstGeom>
          <a:solidFill>
            <a:srgbClr val="1F497D">
              <a:lumMod val="60000"/>
              <a:lumOff val="40000"/>
            </a:srgbClr>
          </a:solidFill>
          <a:ln w="9525" cap="flat" cmpd="sng" algn="ctr">
            <a:solidFill>
              <a:srgbClr val="1F497D">
                <a:lumMod val="60000"/>
                <a:lumOff val="40000"/>
              </a:srgbClr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72000" tIns="72000" rIns="72000" bIns="72000" numCol="1" rtlCol="0" anchor="ctr" anchorCtr="0" compatLnSpc="1">
            <a:prstTxWarp prst="textNoShape">
              <a:avLst/>
            </a:prstTxWarp>
          </a:bodyPr>
          <a:lstStyle/>
          <a:p>
            <a:pPr defTabSz="858838" eaLnBrk="0" fontAlgn="base" hangingPunct="0">
              <a:spcBef>
                <a:spcPct val="0"/>
              </a:spcBef>
              <a:spcAft>
                <a:spcPts val="600"/>
              </a:spcAft>
              <a:defRPr/>
            </a:pPr>
            <a:r>
              <a:rPr lang="ko-KR" altLang="en-US" sz="1600" b="1" kern="0" dirty="0">
                <a:solidFill>
                  <a:prstClr val="white"/>
                </a:solidFill>
              </a:rPr>
              <a:t>인문학 강의 수강 기피 이유 분석</a:t>
            </a:r>
          </a:p>
        </p:txBody>
      </p:sp>
      <p:sp>
        <p:nvSpPr>
          <p:cNvPr id="19" name="직사각형 18">
            <a:extLst>
              <a:ext uri="{FF2B5EF4-FFF2-40B4-BE49-F238E27FC236}">
                <a16:creationId xmlns:a16="http://schemas.microsoft.com/office/drawing/2014/main" id="{40076CC5-21AB-4D3F-AE1A-7621B2DE2C1E}"/>
              </a:ext>
            </a:extLst>
          </p:cNvPr>
          <p:cNvSpPr/>
          <p:nvPr/>
        </p:nvSpPr>
        <p:spPr>
          <a:xfrm>
            <a:off x="0" y="6574118"/>
            <a:ext cx="9144000" cy="283882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1F926AD9-03B3-4422-A155-D6903442E73C}"/>
              </a:ext>
            </a:extLst>
          </p:cNvPr>
          <p:cNvSpPr txBox="1"/>
          <p:nvPr/>
        </p:nvSpPr>
        <p:spPr>
          <a:xfrm>
            <a:off x="245544" y="6651430"/>
            <a:ext cx="7776864" cy="1384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ko-KR" altLang="en-US" sz="900" b="1" dirty="0">
                <a:solidFill>
                  <a:schemeClr val="bg1"/>
                </a:solidFill>
              </a:rPr>
              <a:t>자료 출처</a:t>
            </a:r>
            <a:r>
              <a:rPr lang="en-US" altLang="ko-KR" sz="900" b="1" dirty="0">
                <a:solidFill>
                  <a:schemeClr val="bg1"/>
                </a:solidFill>
              </a:rPr>
              <a:t>: A</a:t>
            </a:r>
            <a:r>
              <a:rPr lang="ko-KR" altLang="en-US" sz="900" b="1" dirty="0">
                <a:solidFill>
                  <a:schemeClr val="bg1"/>
                </a:solidFill>
              </a:rPr>
              <a:t>대학교 대학생 </a:t>
            </a:r>
            <a:r>
              <a:rPr lang="en-US" altLang="ko-KR" sz="900" b="1" dirty="0">
                <a:solidFill>
                  <a:schemeClr val="bg1"/>
                </a:solidFill>
              </a:rPr>
              <a:t>300</a:t>
            </a:r>
            <a:r>
              <a:rPr lang="ko-KR" altLang="en-US" sz="900" b="1" dirty="0">
                <a:solidFill>
                  <a:schemeClr val="bg1"/>
                </a:solidFill>
              </a:rPr>
              <a:t>여명 온라인</a:t>
            </a:r>
            <a:r>
              <a:rPr lang="en-US" altLang="ko-KR" sz="900" b="1" dirty="0">
                <a:solidFill>
                  <a:schemeClr val="bg1"/>
                </a:solidFill>
              </a:rPr>
              <a:t>/ </a:t>
            </a:r>
            <a:r>
              <a:rPr lang="ko-KR" altLang="en-US" sz="900" b="1" dirty="0">
                <a:solidFill>
                  <a:schemeClr val="bg1"/>
                </a:solidFill>
              </a:rPr>
              <a:t>모바일 설문 실시</a:t>
            </a:r>
            <a:endParaRPr lang="ko-KR" altLang="en-US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3864578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OEWJE7xRBES0opkqw4.6OA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ayD6ePEqjUSQ384V.ToAOw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HiYSEKZtG0uKtghfT3aa2Q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A9rZzR3egUq0S1s3_sSo.g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g4VoXp9zR0uuldwd.7.4Mg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kkBoyC3g4UqbGRDn9R.acg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rwQ89IvAhkO1E9BUY7CUog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yuW08Yzrkk6w8r6LXwfiiA"/>
</p:tagLst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</TotalTime>
  <Words>128</Words>
  <Application>Microsoft Office PowerPoint</Application>
  <PresentationFormat>화면 슬라이드 쇼(4:3)</PresentationFormat>
  <Paragraphs>17</Paragraphs>
  <Slides>1</Slides>
  <Notes>1</Notes>
  <HiddenSlides>0</HiddenSlides>
  <MMClips>0</MMClips>
  <ScaleCrop>false</ScaleCrop>
  <HeadingPairs>
    <vt:vector size="8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포함된 OLE 서버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맑은 고딕</vt:lpstr>
      <vt:lpstr>Office 테마</vt:lpstr>
      <vt:lpstr>think-cell Slide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Kim Jae</dc:creator>
  <cp:lastModifiedBy>Kim Jae</cp:lastModifiedBy>
  <cp:revision>1</cp:revision>
  <dcterms:created xsi:type="dcterms:W3CDTF">2020-02-27T12:53:33Z</dcterms:created>
  <dcterms:modified xsi:type="dcterms:W3CDTF">2020-02-27T12:55:15Z</dcterms:modified>
</cp:coreProperties>
</file>