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1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4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3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그림 25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9" descr="D:\노난실\03.세트1\106.라인 그래픽\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053" y="1500666"/>
            <a:ext cx="6647947" cy="2864438"/>
          </a:xfrm>
          <a:prstGeom prst="rect">
            <a:avLst/>
          </a:prstGeom>
          <a:noFill/>
        </p:spPr>
      </p:pic>
      <p:pic>
        <p:nvPicPr>
          <p:cNvPr id="28" name="Picture 8" descr="D:\노난실\03.세트1\106.라인 그래픽\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700" y="3499363"/>
            <a:ext cx="1440160" cy="1249199"/>
          </a:xfrm>
          <a:prstGeom prst="rect">
            <a:avLst/>
          </a:prstGeom>
          <a:noFill/>
        </p:spPr>
      </p:pic>
      <p:pic>
        <p:nvPicPr>
          <p:cNvPr id="29" name="Picture 10" descr="D:\노난실\03.세트1\106.라인 그래픽\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588" y="0"/>
            <a:ext cx="5666412" cy="4293096"/>
          </a:xfrm>
          <a:prstGeom prst="rect">
            <a:avLst/>
          </a:prstGeom>
          <a:noFill/>
        </p:spPr>
      </p:pic>
      <p:pic>
        <p:nvPicPr>
          <p:cNvPr id="30" name="Picture 11" descr="D:\노난실\03.세트1\106.라인 그래픽\4.png"/>
          <p:cNvPicPr>
            <a:picLocks noChangeAspect="1" noChangeArrowheads="1"/>
          </p:cNvPicPr>
          <p:nvPr userDrawn="1"/>
        </p:nvPicPr>
        <p:blipFill>
          <a:blip r:embed="rId6" cstate="print"/>
          <a:srcRect l="2496" r="7122"/>
          <a:stretch>
            <a:fillRect/>
          </a:stretch>
        </p:blipFill>
        <p:spPr bwMode="auto">
          <a:xfrm>
            <a:off x="0" y="3225028"/>
            <a:ext cx="9144000" cy="3106273"/>
          </a:xfrm>
          <a:prstGeom prst="rect">
            <a:avLst/>
          </a:prstGeom>
          <a:noFill/>
        </p:spPr>
      </p:pic>
      <p:pic>
        <p:nvPicPr>
          <p:cNvPr id="45" name="Picture 12" descr="D:\노난실\03.세트1\106.라인 그래픽\5.png"/>
          <p:cNvPicPr>
            <a:picLocks noChangeAspect="1" noChangeArrowheads="1"/>
          </p:cNvPicPr>
          <p:nvPr userDrawn="1"/>
        </p:nvPicPr>
        <p:blipFill>
          <a:blip r:embed="rId7" cstate="print"/>
          <a:srcRect r="469" b="18851"/>
          <a:stretch>
            <a:fillRect/>
          </a:stretch>
        </p:blipFill>
        <p:spPr bwMode="auto">
          <a:xfrm>
            <a:off x="2986305" y="3644134"/>
            <a:ext cx="6157695" cy="3213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72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0DD1A"/>
          </a:solidFill>
          <a:ln w="19050">
            <a:noFil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87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6705364"/>
            <a:ext cx="9144000" cy="1526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headEnd type="oval"/>
            <a:tailEnd type="oval"/>
          </a:ln>
          <a:effectLst>
            <a:innerShdw blurRad="4699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256571"/>
            <a:ext cx="431540" cy="756084"/>
          </a:xfrm>
          <a:prstGeom prst="rect">
            <a:avLst/>
          </a:prstGeom>
          <a:solidFill>
            <a:srgbClr val="17649A"/>
          </a:solidFill>
          <a:ln w="19050">
            <a:noFill/>
            <a:headEnd type="oval"/>
            <a:tailEnd type="oval"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9" name="그림 8" descr="L2.jpg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13085"/>
          <a:stretch>
            <a:fillRect/>
          </a:stretch>
        </p:blipFill>
        <p:spPr>
          <a:xfrm>
            <a:off x="8064388" y="6489340"/>
            <a:ext cx="1007604" cy="31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-9525" y="6652406"/>
            <a:ext cx="5112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ko-KR" altLang="en-US" sz="9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altLang="ko-KR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Copyrightⓒ. 2013 . Happy sharing </a:t>
            </a:r>
            <a:endParaRPr lang="ko-KR" alt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000" spc="-40" dirty="0">
              <a:ln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79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6769100"/>
            <a:ext cx="9144000" cy="88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headEnd type="oval"/>
            <a:tailEnd type="oval"/>
          </a:ln>
          <a:effectLst>
            <a:innerShdw blurRad="4699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255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919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6818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720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2F84-9954-48D3-8F08-BFEC4B873D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8C0C-5990-4590-9CDE-8594BE5FD6A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D086-A8C4-412F-BF8A-0D5C35EEA70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2020-02-27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DB5C-5CAD-4756-8F00-9654481BAC3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07504" y="239742"/>
            <a:ext cx="7345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6350" h="16510"/>
              <a:contourClr>
                <a:schemeClr val="bg1"/>
              </a:contourClr>
            </a:sp3d>
          </a:bodyPr>
          <a:lstStyle/>
          <a:p>
            <a:pPr marL="0" marR="0" lvl="1" indent="4763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58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문화 컨텐츠</a:t>
            </a:r>
            <a:endParaRPr kumimoji="0" lang="en-US" altLang="ko-KR" sz="2000" b="1" i="0" u="none" strike="noStrike" kern="1200" cap="none" spc="0" normalizeH="0" baseline="0" noProof="0" dirty="0">
              <a:ln w="15875"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7778751" y="620689"/>
            <a:ext cx="1365248" cy="2852761"/>
            <a:chOff x="7789153" y="684761"/>
            <a:chExt cx="1354845" cy="2843197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 flipH="1">
              <a:off x="7789153" y="684761"/>
              <a:ext cx="1354845" cy="2843197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A8CB17"/>
            </a:soli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Rectangle 68"/>
            <p:cNvSpPr>
              <a:spLocks noChangeArrowheads="1"/>
            </p:cNvSpPr>
            <p:nvPr/>
          </p:nvSpPr>
          <p:spPr bwMode="auto">
            <a:xfrm>
              <a:off x="7864289" y="1576176"/>
              <a:ext cx="125867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Performance</a:t>
              </a: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연     극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뮤지컬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 err="1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댄스컬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 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7778751" y="3492500"/>
            <a:ext cx="1365250" cy="2538932"/>
            <a:chOff x="7789155" y="3535242"/>
            <a:chExt cx="1354845" cy="3062110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 flipH="1">
              <a:off x="7789155" y="3535242"/>
              <a:ext cx="1354845" cy="3062110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17649A"/>
            </a:soli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Rectangle 68"/>
            <p:cNvSpPr>
              <a:spLocks noChangeArrowheads="1"/>
            </p:cNvSpPr>
            <p:nvPr/>
          </p:nvSpPr>
          <p:spPr bwMode="auto">
            <a:xfrm>
              <a:off x="7921996" y="4709284"/>
              <a:ext cx="1143262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-15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  <a:cs typeface="+mn-cs"/>
                </a:rPr>
                <a:t>Exhibition</a:t>
              </a:r>
              <a:r>
                <a:rPr kumimoji="0" lang="ko-KR" altLang="en-US" sz="18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 </a:t>
              </a:r>
              <a:endParaRPr kumimoji="0" lang="en-US" altLang="ko-KR" sz="1800" b="1" i="0" u="none" strike="noStrike" kern="1200" cap="none" spc="-100" normalizeH="0" baseline="0" noProof="0" dirty="0">
                <a:ln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디자인 </a:t>
              </a:r>
              <a:endParaRPr kumimoji="0" lang="en-US" altLang="ko-KR" sz="1400" b="0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전     시 </a:t>
              </a:r>
              <a:endParaRPr kumimoji="0" lang="en-US" altLang="ko-KR" sz="1400" b="0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50" normalizeH="0" baseline="0" noProof="0" dirty="0" err="1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퍼포먼스</a:t>
              </a:r>
              <a:endParaRPr kumimoji="0" lang="en-US" altLang="ko-KR" sz="1400" b="0" i="0" u="none" strike="noStrike" kern="1200" cap="none" spc="-15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endParaRPr kumimoji="0" lang="en-US" altLang="ko-KR" sz="1400" b="0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8954" y="3471170"/>
            <a:ext cx="1324545" cy="2560262"/>
            <a:chOff x="8955" y="3535242"/>
            <a:chExt cx="1308742" cy="3062110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 flipH="1">
              <a:off x="8955" y="3535242"/>
              <a:ext cx="1308742" cy="3062110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40B3DF"/>
            </a:soli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348175" y="4493268"/>
              <a:ext cx="630301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Film</a:t>
              </a:r>
              <a:r>
                <a:rPr kumimoji="0" lang="ko-KR" altLang="en-US" sz="18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endParaRPr kumimoji="0" lang="en-US" altLang="ko-KR" sz="1800" b="0" i="0" u="none" strike="noStrike" kern="1200" cap="none" spc="-100" normalizeH="0" baseline="0" noProof="0" dirty="0">
                <a:ln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영    화</a:t>
              </a:r>
              <a:endParaRPr kumimoji="0" lang="en-US" altLang="ko-KR" sz="1400" b="0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영    상</a:t>
              </a:r>
              <a:endParaRPr kumimoji="0" lang="en-US" altLang="ko-KR" sz="1400" b="0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0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다    큐</a:t>
              </a: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 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 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955" y="620689"/>
            <a:ext cx="1323130" cy="2843198"/>
            <a:chOff x="8955" y="684761"/>
            <a:chExt cx="1323130" cy="2843198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flipH="1">
              <a:off x="8955" y="684761"/>
              <a:ext cx="1323130" cy="2843198"/>
            </a:xfrm>
            <a:custGeom>
              <a:avLst/>
              <a:gdLst/>
              <a:ahLst/>
              <a:cxnLst>
                <a:cxn ang="0">
                  <a:pos x="0" y="550"/>
                </a:cxn>
                <a:cxn ang="0">
                  <a:pos x="0" y="550"/>
                </a:cxn>
                <a:cxn ang="0">
                  <a:pos x="3191" y="550"/>
                </a:cxn>
                <a:cxn ang="0">
                  <a:pos x="3191" y="0"/>
                </a:cxn>
                <a:cxn ang="0">
                  <a:pos x="3191" y="0"/>
                </a:cxn>
                <a:cxn ang="0">
                  <a:pos x="0" y="0"/>
                </a:cxn>
                <a:cxn ang="0">
                  <a:pos x="0" y="550"/>
                </a:cxn>
              </a:cxnLst>
              <a:rect l="0" t="0" r="r" b="b"/>
              <a:pathLst>
                <a:path w="3191" h="550">
                  <a:moveTo>
                    <a:pt x="0" y="550"/>
                  </a:moveTo>
                  <a:lnTo>
                    <a:pt x="0" y="550"/>
                  </a:lnTo>
                  <a:lnTo>
                    <a:pt x="3191" y="550"/>
                  </a:lnTo>
                  <a:lnTo>
                    <a:pt x="3191" y="0"/>
                  </a:lnTo>
                  <a:lnTo>
                    <a:pt x="3191" y="0"/>
                  </a:lnTo>
                  <a:lnTo>
                    <a:pt x="0" y="0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E0DD1A"/>
            </a:soli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341744" y="1644694"/>
              <a:ext cx="65755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Music</a:t>
              </a: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클래식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00" normalizeH="0" baseline="0" noProof="0" dirty="0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재      </a:t>
              </a:r>
              <a:r>
                <a:rPr kumimoji="0" lang="ko-KR" altLang="en-US" sz="1400" b="1" i="0" u="none" strike="noStrike" kern="1200" cap="none" spc="-100" normalizeH="0" baseline="0" noProof="0" dirty="0" err="1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즈</a:t>
              </a:r>
              <a:endParaRPr kumimoji="0" lang="en-US" altLang="ko-KR" sz="1400" b="1" i="0" u="none" strike="noStrike" kern="1200" cap="none" spc="-10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  <a:p>
              <a:pPr marL="0" marR="0" lvl="1" indent="4763" algn="ctr" defTabSz="1110759" rtl="0" eaLnBrk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150" normalizeH="0" baseline="0" noProof="0" dirty="0" err="1">
                  <a:ln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HY견고딕" pitchFamily="18" charset="-127"/>
                  <a:cs typeface="Arial" pitchFamily="34" charset="0"/>
                </a:rPr>
                <a:t>인디밴드</a:t>
              </a:r>
              <a:endParaRPr kumimoji="0" lang="en-US" altLang="ko-KR" sz="1400" b="1" i="0" u="none" strike="noStrike" kern="1200" cap="none" spc="-150" normalizeH="0" baseline="0" noProof="0" dirty="0">
                <a:ln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pic>
        <p:nvPicPr>
          <p:cNvPr id="28" name="그림 27" descr="텍스트, 장비이(가) 표시된 사진&#10;&#10;자동 생성된 설명">
            <a:extLst>
              <a:ext uri="{FF2B5EF4-FFF2-40B4-BE49-F238E27FC236}">
                <a16:creationId xmlns:a16="http://schemas.microsoft.com/office/drawing/2014/main" id="{70424776-5CA7-4EF3-B372-6E23A770B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b="2729"/>
          <a:stretch/>
        </p:blipFill>
        <p:spPr>
          <a:xfrm>
            <a:off x="1357575" y="3486150"/>
            <a:ext cx="3144575" cy="2545282"/>
          </a:xfrm>
          <a:prstGeom prst="rect">
            <a:avLst/>
          </a:prstGeom>
        </p:spPr>
      </p:pic>
      <p:pic>
        <p:nvPicPr>
          <p:cNvPr id="30" name="그림 29" descr="사람, 쥐고있는, 기타, 앉아있는이(가) 표시된 사진&#10;&#10;자동 생성된 설명">
            <a:extLst>
              <a:ext uri="{FF2B5EF4-FFF2-40B4-BE49-F238E27FC236}">
                <a16:creationId xmlns:a16="http://schemas.microsoft.com/office/drawing/2014/main" id="{F7C371EC-DBD9-4A89-BF8C-8DA7D7858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8"/>
          <a:stretch/>
        </p:blipFill>
        <p:spPr>
          <a:xfrm>
            <a:off x="1332085" y="622064"/>
            <a:ext cx="3446510" cy="2851385"/>
          </a:xfrm>
          <a:prstGeom prst="rect">
            <a:avLst/>
          </a:prstGeom>
        </p:spPr>
      </p:pic>
      <p:pic>
        <p:nvPicPr>
          <p:cNvPr id="31" name="그림 30" descr="실내, 장면, 방, 하얀색이(가) 표시된 사진&#10;&#10;자동 생성된 설명">
            <a:extLst>
              <a:ext uri="{FF2B5EF4-FFF2-40B4-BE49-F238E27FC236}">
                <a16:creationId xmlns:a16="http://schemas.microsoft.com/office/drawing/2014/main" id="{DA6B0661-8AA5-4A86-BFF5-E65B6D1E81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" r="7989"/>
          <a:stretch/>
        </p:blipFill>
        <p:spPr>
          <a:xfrm>
            <a:off x="4523575" y="3486150"/>
            <a:ext cx="3236125" cy="2545282"/>
          </a:xfrm>
          <a:prstGeom prst="rect">
            <a:avLst/>
          </a:prstGeom>
        </p:spPr>
      </p:pic>
      <p:pic>
        <p:nvPicPr>
          <p:cNvPr id="32" name="그림 31" descr="동물, 검은색, 쥐고있는, 거리이(가) 표시된 사진&#10;&#10;자동 생성된 설명">
            <a:extLst>
              <a:ext uri="{FF2B5EF4-FFF2-40B4-BE49-F238E27FC236}">
                <a16:creationId xmlns:a16="http://schemas.microsoft.com/office/drawing/2014/main" id="{17D0E068-57B1-4323-A169-245734D6A7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r="11476"/>
          <a:stretch/>
        </p:blipFill>
        <p:spPr>
          <a:xfrm>
            <a:off x="4508500" y="620688"/>
            <a:ext cx="3257550" cy="2852762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95B4E987-6642-48C5-B3C4-61E377667EA3}"/>
              </a:ext>
            </a:extLst>
          </p:cNvPr>
          <p:cNvGrpSpPr/>
          <p:nvPr/>
        </p:nvGrpSpPr>
        <p:grpSpPr>
          <a:xfrm>
            <a:off x="8954" y="620688"/>
            <a:ext cx="9135046" cy="6056607"/>
            <a:chOff x="8954" y="684761"/>
            <a:chExt cx="9135046" cy="6056607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F0899315-B9F1-480F-8B5C-AB05C2C4BDF9}"/>
                </a:ext>
              </a:extLst>
            </p:cNvPr>
            <p:cNvSpPr/>
            <p:nvPr/>
          </p:nvSpPr>
          <p:spPr>
            <a:xfrm>
              <a:off x="8954" y="684761"/>
              <a:ext cx="4594760" cy="6056607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84BFF5C8-25CC-4515-9816-9999393411FA}"/>
                </a:ext>
              </a:extLst>
            </p:cNvPr>
            <p:cNvSpPr/>
            <p:nvPr/>
          </p:nvSpPr>
          <p:spPr>
            <a:xfrm>
              <a:off x="4599212" y="3527306"/>
              <a:ext cx="4544788" cy="3206126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9050">
              <a:noFill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107504" y="1609420"/>
            <a:ext cx="43924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P.O.G*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시스템 활용을 통해 </a:t>
            </a:r>
            <a:b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검증된 공연 컨텐츠가 있는 장소로 포지셔닝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marR="0" lvl="0" indent="-1778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 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연극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뮤지컬 공연 제작</a:t>
            </a:r>
            <a:b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나이별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계층별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성향별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차별화 된 공연 제작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marL="177800" marR="0" lvl="0" indent="-1778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대학로 중심으로 활동하는 배우들의 다양한 연극공연 유치 및 제작</a:t>
            </a:r>
          </a:p>
          <a:p>
            <a:pPr marL="177800" marR="0" lvl="0" indent="-1778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관객 성향 반영 컨셉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공연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아이들 대상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주부 대상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b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작품 기획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제작</a:t>
            </a:r>
          </a:p>
          <a:p>
            <a:pPr marL="88900" marR="0" lvl="0" indent="-889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다양한 연극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뮤지컬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힙합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비보이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댄스컬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공연 유치 및 제작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&lt;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기대 효과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&gt;</a:t>
            </a:r>
          </a:p>
          <a:p>
            <a:pPr marL="177800" marR="0" lvl="0" indent="-1778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 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대학로 중심의 연극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뮤지컬 소비자 유입 유도 </a:t>
            </a:r>
            <a:b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(1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달 소비자 추정치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25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만명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66700" marR="0" lvl="0" indent="-26670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-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추후 연극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뮤지컬 사업의 인적 자본 및 컨텐츠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확보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AF03047-D2D9-4784-AF2C-65580C99DDDD}"/>
              </a:ext>
            </a:extLst>
          </p:cNvPr>
          <p:cNvSpPr/>
          <p:nvPr/>
        </p:nvSpPr>
        <p:spPr>
          <a:xfrm>
            <a:off x="107504" y="6101232"/>
            <a:ext cx="8856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*POG(Plan-O-Gram)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시스템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원래는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Plan of Program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의 약자를 줄여 부르는 용어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프로그램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플래닝을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통한 고객과 소비자 니즈 반영 프로그램 분석 및 제시</a:t>
            </a:r>
          </a:p>
        </p:txBody>
      </p:sp>
    </p:spTree>
    <p:extLst>
      <p:ext uri="{BB962C8B-B14F-4D97-AF65-F5344CB8AC3E}">
        <p14:creationId xmlns:p14="http://schemas.microsoft.com/office/powerpoint/2010/main" val="195304997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1">
              <a:lumMod val="65000"/>
            </a:schemeClr>
          </a:solidFill>
          <a:headEnd type="oval"/>
          <a:tailEnd type="oval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화면 슬라이드 쇼(4:3)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HY견고딕</vt:lpstr>
      <vt:lpstr>Arial</vt:lpstr>
      <vt:lpstr>맑은 고딕</vt:lpstr>
      <vt:lpstr>5_Office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Jae</dc:creator>
  <cp:lastModifiedBy>Kim Jae</cp:lastModifiedBy>
  <cp:revision>1</cp:revision>
  <dcterms:created xsi:type="dcterms:W3CDTF">2020-02-27T13:01:14Z</dcterms:created>
  <dcterms:modified xsi:type="dcterms:W3CDTF">2020-02-27T13:01:40Z</dcterms:modified>
</cp:coreProperties>
</file>