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113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34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38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ln w="28575">
              <a:solidFill>
                <a:schemeClr val="tx2"/>
              </a:solidFill>
            </a:ln>
          </c:spPr>
          <c:marker>
            <c:symbol val="circle"/>
            <c:size val="5"/>
            <c:spPr>
              <a:solidFill>
                <a:schemeClr val="bg1"/>
              </a:solidFill>
              <a:ln w="6350">
                <a:solidFill>
                  <a:schemeClr val="tx2"/>
                </a:solidFill>
              </a:ln>
            </c:spPr>
          </c:marker>
          <c:dLbls>
            <c:dLbl>
              <c:idx val="0"/>
              <c:layout>
                <c:manualLayout>
                  <c:x val="-3.9431703329350537E-17"/>
                  <c:y val="-3.7584459747863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12-498A-A202-18C6CAC38AC0}"/>
                </c:ext>
              </c:extLst>
            </c:dLbl>
            <c:dLbl>
              <c:idx val="1"/>
              <c:layout>
                <c:manualLayout>
                  <c:x val="-4.3016900561185043E-3"/>
                  <c:y val="-2.8911122882971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B8-4D4A-B329-8EDFDA629D5B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200" b="0">
                      <a:solidFill>
                        <a:schemeClr val="tx1"/>
                      </a:solidFill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2F6C-41B6-95D0-E03762B980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Sheet1!$B$2:$B$5</c:f>
              <c:numCache>
                <c:formatCode>0.00%</c:formatCode>
                <c:ptCount val="4"/>
                <c:pt idx="0">
                  <c:v>2.9999999999999997E-4</c:v>
                </c:pt>
                <c:pt idx="1">
                  <c:v>2.0000000000000001E-4</c:v>
                </c:pt>
                <c:pt idx="2">
                  <c:v>2.0000000000000001E-4</c:v>
                </c:pt>
                <c:pt idx="3">
                  <c:v>4.0000000000000002E-4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6C-41B6-95D0-E03762B980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B2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4.2814348541218995E-2"/>
                  <c:y val="6.2266135764356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6C-41B6-95D0-E03762B980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C00000"/>
                    </a:solidFill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Sheet1!$C$2:$C$5</c:f>
              <c:numCache>
                <c:formatCode>0.00%</c:formatCode>
                <c:ptCount val="4"/>
                <c:pt idx="0">
                  <c:v>1.1999999999999999E-3</c:v>
                </c:pt>
                <c:pt idx="1">
                  <c:v>8.0000000000000004E-4</c:v>
                </c:pt>
                <c:pt idx="2">
                  <c:v>1.2999999999999999E-3</c:v>
                </c:pt>
                <c:pt idx="3">
                  <c:v>6.9999999999999999E-4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F6C-41B6-95D0-E03762B9809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</c:v>
                </c:pt>
              </c:strCache>
            </c:strRef>
          </c:tx>
          <c:marker>
            <c:symbol val="circle"/>
            <c:size val="5"/>
            <c:spPr>
              <a:solidFill>
                <a:schemeClr val="bg1"/>
              </a:solidFill>
            </c:spPr>
          </c:marker>
          <c:dLbls>
            <c:dLbl>
              <c:idx val="0"/>
              <c:layout>
                <c:manualLayout>
                  <c:x val="-3.9431703329350537E-17"/>
                  <c:y val="-2.6020010594674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12-498A-A202-18C6CAC38A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Sheet1!$D$2:$D$5</c:f>
              <c:numCache>
                <c:formatCode>0.00%</c:formatCode>
                <c:ptCount val="4"/>
                <c:pt idx="0">
                  <c:v>8.0000000000000004E-4</c:v>
                </c:pt>
                <c:pt idx="1">
                  <c:v>5.9999999999999995E-4</c:v>
                </c:pt>
                <c:pt idx="2">
                  <c:v>4.0000000000000002E-4</c:v>
                </c:pt>
                <c:pt idx="3">
                  <c:v>2.0000000000000001E-4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F6C-41B6-95D0-E03762B980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3743056"/>
        <c:axId val="1443746864"/>
      </c:lineChart>
      <c:catAx>
        <c:axId val="1443743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ko-KR"/>
          </a:p>
        </c:txPr>
        <c:crossAx val="1443746864"/>
        <c:crosses val="autoZero"/>
        <c:auto val="1"/>
        <c:lblAlgn val="ctr"/>
        <c:lblOffset val="100"/>
        <c:noMultiLvlLbl val="0"/>
      </c:catAx>
      <c:valAx>
        <c:axId val="1443746864"/>
        <c:scaling>
          <c:orientation val="minMax"/>
        </c:scaling>
        <c:delete val="0"/>
        <c:axPos val="l"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443743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653562BE-2948-4FFF-8146-5267E1343128}"/>
              </a:ext>
            </a:extLst>
          </p:cNvPr>
          <p:cNvCxnSpPr/>
          <p:nvPr userDrawn="1"/>
        </p:nvCxnSpPr>
        <p:spPr>
          <a:xfrm>
            <a:off x="0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B9AE579A-CDD0-40D8-9BC3-5A22ADAB5417}"/>
              </a:ext>
            </a:extLst>
          </p:cNvPr>
          <p:cNvSpPr/>
          <p:nvPr userDrawn="1"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057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D086-A8C4-412F-BF8A-0D5C35EEA70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2020-02-27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DB5C-5CAD-4756-8F00-9654481BAC3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256571"/>
            <a:ext cx="431540" cy="756084"/>
          </a:xfrm>
          <a:prstGeom prst="rect">
            <a:avLst/>
          </a:prstGeom>
          <a:solidFill>
            <a:srgbClr val="17649A"/>
          </a:solidFill>
          <a:ln w="19050">
            <a:noFill/>
            <a:headEnd type="oval"/>
            <a:tailEnd type="oval"/>
          </a:ln>
          <a:effectLst>
            <a:outerShdw blurRad="63500" sx="101000" sy="101000" algn="c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66453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2F84-9954-48D3-8F08-BFEC4B873D7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2020-02-27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8C0C-5990-4590-9CDE-8594BE5FD6A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89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</a:pPr>
            <a:fld id="{0F7609FD-528F-4C31-92AB-D73AAF0FFD3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 latinLnBrk="0">
                <a:spcBef>
                  <a:spcPct val="0"/>
                </a:spcBef>
                <a:spcAft>
                  <a:spcPct val="0"/>
                </a:spcAft>
              </a:pPr>
              <a:t>2020-02-27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</a:pPr>
            <a:endParaRPr lang="ko-KR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</a:pPr>
            <a:fld id="{0AE6BB1A-279B-469C-A4AE-25A1F072578F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 latinLnBrk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55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07504" y="239742"/>
            <a:ext cx="73453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0" rIns="72000" bIns="0" anchor="ctr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6350" h="16510"/>
              <a:contourClr>
                <a:schemeClr val="bg1"/>
              </a:contourClr>
            </a:sp3d>
          </a:bodyPr>
          <a:lstStyle/>
          <a:p>
            <a:pPr marL="0" marR="0" lvl="1" indent="4763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>
                <a:ln w="15875"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1.</a:t>
            </a:r>
            <a:r>
              <a:rPr kumimoji="0" lang="ko-KR" altLang="en-US" sz="2000" b="1" i="0" u="none" strike="noStrike" kern="1200" cap="none" spc="0" normalizeH="0" baseline="0" noProof="0" dirty="0">
                <a:ln w="15875"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 불량률 분석</a:t>
            </a:r>
            <a:endParaRPr kumimoji="0" lang="en-US" altLang="ko-KR" sz="2000" b="1" i="0" u="none" strike="noStrike" kern="1200" cap="none" spc="0" normalizeH="0" baseline="0" noProof="0" dirty="0">
              <a:ln w="15875"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7504" y="725216"/>
            <a:ext cx="871296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0" rIns="72000" bIns="0" anchor="ctr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6350" h="16510"/>
              <a:contourClr>
                <a:schemeClr val="bg1"/>
              </a:contourClr>
            </a:sp3d>
          </a:bodyPr>
          <a:lstStyle/>
          <a:p>
            <a:pPr marL="0" marR="0" lvl="1" indent="4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 w="15875"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A</a:t>
            </a:r>
            <a:r>
              <a:rPr kumimoji="0" lang="ko-KR" altLang="en-US" sz="1600" b="1" i="0" u="none" strike="noStrike" kern="1200" cap="none" spc="0" normalizeH="0" baseline="0" noProof="0" dirty="0">
                <a:ln w="15875"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사의 주요 </a:t>
            </a:r>
            <a:r>
              <a:rPr kumimoji="0" lang="en-US" altLang="ko-KR" sz="1600" b="1" i="0" u="none" strike="noStrike" kern="1200" cap="none" spc="0" normalizeH="0" baseline="0" noProof="0" dirty="0">
                <a:ln w="15875"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3</a:t>
            </a:r>
            <a:r>
              <a:rPr kumimoji="0" lang="ko-KR" altLang="en-US" sz="1600" b="1" i="0" u="none" strike="noStrike" kern="1200" cap="none" spc="0" normalizeH="0" baseline="0" noProof="0" dirty="0">
                <a:ln w="15875"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종 제품 분석 결과 </a:t>
            </a:r>
            <a:r>
              <a:rPr kumimoji="0" lang="en-US" altLang="ko-KR" sz="1600" b="1" i="0" u="none" strike="noStrike" kern="1200" cap="none" spc="0" normalizeH="0" baseline="0" noProof="0" dirty="0">
                <a:ln w="15875"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B </a:t>
            </a:r>
            <a:r>
              <a:rPr kumimoji="0" lang="ko-KR" altLang="en-US" sz="1600" b="1" i="0" u="none" strike="noStrike" kern="1200" cap="none" spc="0" normalizeH="0" baseline="0" noProof="0" dirty="0">
                <a:ln w="15875"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제품은 지속적으로 높은 불량률을 보이고 있어 최우선으로 원인 파악 후 개선이 시급함</a:t>
            </a:r>
            <a:endParaRPr kumimoji="0" lang="en-US" altLang="ko-KR" sz="1600" b="1" i="0" u="none" strike="noStrike" kern="1200" cap="none" spc="0" normalizeH="0" baseline="0" noProof="0" dirty="0">
              <a:ln w="15875"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graphicFrame>
        <p:nvGraphicFramePr>
          <p:cNvPr id="14" name="차트 13"/>
          <p:cNvGraphicFramePr/>
          <p:nvPr/>
        </p:nvGraphicFramePr>
        <p:xfrm>
          <a:off x="179512" y="2060848"/>
          <a:ext cx="5904656" cy="4392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Rectangle 129">
            <a:extLst>
              <a:ext uri="{FF2B5EF4-FFF2-40B4-BE49-F238E27FC236}">
                <a16:creationId xmlns:a16="http://schemas.microsoft.com/office/drawing/2014/main" id="{099D8349-8115-4E67-8CA0-19B589116DE5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193228" y="1754232"/>
            <a:ext cx="7691140" cy="4699389"/>
          </a:xfrm>
          <a:prstGeom prst="rect">
            <a:avLst/>
          </a:prstGeom>
          <a:noFill/>
          <a:ln w="952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88900" marR="0" lvl="0" indent="-88900" algn="l" defTabSz="858838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6" name="Rectangle 130">
            <a:extLst>
              <a:ext uri="{FF2B5EF4-FFF2-40B4-BE49-F238E27FC236}">
                <a16:creationId xmlns:a16="http://schemas.microsoft.com/office/drawing/2014/main" id="{DE567C0C-BCF5-43D2-9B8A-67F80082DC01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193228" y="1394192"/>
            <a:ext cx="7691140" cy="36004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858838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A</a:t>
            </a:r>
            <a:r>
              <a: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사 주요 제품 불량률 분석 </a:t>
            </a: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(2017-2020)</a:t>
            </a: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6624486" y="2167495"/>
            <a:ext cx="2326286" cy="3699906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88900" marR="0" lvl="0" indent="-88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B </a:t>
            </a:r>
            <a:r>
              <a:rPr kumimoji="0" lang="ko-K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제품은 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1%</a:t>
            </a:r>
            <a:r>
              <a:rPr kumimoji="0" lang="ko-K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의 평균 불량률을 기록하여 개선이 시급함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; </a:t>
            </a:r>
            <a:r>
              <a:rPr kumimoji="0" lang="ko-K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불량 원인 파악이 급선무임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88900" marR="0" lvl="0" indent="-88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A </a:t>
            </a:r>
            <a:r>
              <a:rPr kumimoji="0" lang="ko-K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제품의 불량률 추이는 평균 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0.3%</a:t>
            </a:r>
            <a:r>
              <a:rPr kumimoji="0" lang="ko-K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로 지속적으로 낮은 편이나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, 2020</a:t>
            </a:r>
            <a:r>
              <a:rPr kumimoji="0" lang="ko-K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년 작년 대비 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0.2%</a:t>
            </a:r>
            <a:r>
              <a:rPr kumimoji="0" lang="ko-K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가 증가하여 원인 파악 필요</a:t>
            </a:r>
          </a:p>
          <a:p>
            <a:pPr marL="88900" marR="0" lvl="0" indent="-88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C </a:t>
            </a:r>
            <a:r>
              <a:rPr kumimoji="0" lang="ko-K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제품은 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0.5%</a:t>
            </a:r>
            <a:r>
              <a:rPr kumimoji="0" lang="ko-K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의 불량률을 기록 중이나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, 3</a:t>
            </a:r>
            <a:r>
              <a:rPr kumimoji="0" lang="ko-KR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년 연속 불량률이 낮아지고 있어 현재 추이를 유지하는 것을 권장함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005093-317F-470E-8914-C60CCE127E70}"/>
              </a:ext>
            </a:extLst>
          </p:cNvPr>
          <p:cNvSpPr txBox="1"/>
          <p:nvPr/>
        </p:nvSpPr>
        <p:spPr>
          <a:xfrm>
            <a:off x="114300" y="1776735"/>
            <a:ext cx="57538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단위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%</a:t>
            </a:r>
            <a:endParaRPr kumimoji="0" lang="ko-KR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496" y="6577607"/>
            <a:ext cx="5832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Source : A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사 불량률 분석 자료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(2017-2020)</a:t>
            </a:r>
            <a:endParaRPr kumimoji="0" lang="ko-KR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D1DDB3B6-EA32-4290-9BC3-5D3B3E981560}"/>
              </a:ext>
            </a:extLst>
          </p:cNvPr>
          <p:cNvGrpSpPr/>
          <p:nvPr/>
        </p:nvGrpSpPr>
        <p:grpSpPr>
          <a:xfrm>
            <a:off x="4918760" y="2126069"/>
            <a:ext cx="1012350" cy="813078"/>
            <a:chOff x="5113020" y="2501926"/>
            <a:chExt cx="1012350" cy="813078"/>
          </a:xfrm>
        </p:grpSpPr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78009A8A-8B7F-4AFB-B34B-F161F12574A8}"/>
                </a:ext>
              </a:extLst>
            </p:cNvPr>
            <p:cNvGrpSpPr/>
            <p:nvPr/>
          </p:nvGrpSpPr>
          <p:grpSpPr>
            <a:xfrm>
              <a:off x="5149952" y="2501926"/>
              <a:ext cx="975418" cy="790575"/>
              <a:chOff x="3492134" y="1988840"/>
              <a:chExt cx="975418" cy="790575"/>
            </a:xfrm>
          </p:grpSpPr>
          <p:pic>
            <p:nvPicPr>
              <p:cNvPr id="22" name="Picture 2">
                <a:extLst>
                  <a:ext uri="{FF2B5EF4-FFF2-40B4-BE49-F238E27FC236}">
                    <a16:creationId xmlns:a16="http://schemas.microsoft.com/office/drawing/2014/main" id="{E71E971C-2C34-473F-BD90-15230651B13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604" t="58333" r="81609" b="33982"/>
              <a:stretch/>
            </p:blipFill>
            <p:spPr bwMode="auto">
              <a:xfrm>
                <a:off x="3492134" y="1988840"/>
                <a:ext cx="288032" cy="790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9CB90B5-B1FB-49CF-BACF-35E42962686A}"/>
                  </a:ext>
                </a:extLst>
              </p:cNvPr>
              <p:cNvSpPr txBox="1"/>
              <p:nvPr/>
            </p:nvSpPr>
            <p:spPr>
              <a:xfrm>
                <a:off x="3780166" y="2035448"/>
                <a:ext cx="68738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맑은 고딕"/>
                    <a:ea typeface="맑은 고딕" panose="020B0503020000020004" pitchFamily="50" charset="-127"/>
                    <a:cs typeface="+mn-cs"/>
                  </a:rPr>
                  <a:t>: </a:t>
                </a:r>
                <a:r>
                  <a:rPr kumimoji="0" lang="ko-KR" alt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맑은 고딕"/>
                    <a:ea typeface="맑은 고딕" panose="020B0503020000020004" pitchFamily="50" charset="-127"/>
                    <a:cs typeface="+mn-cs"/>
                  </a:rPr>
                  <a:t>제품 </a:t>
                </a:r>
                <a:r>
                  <a:rPr kumimoji="0" lang="en-US" altLang="ko-KR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맑은 고딕"/>
                    <a:ea typeface="맑은 고딕" panose="020B0503020000020004" pitchFamily="50" charset="-127"/>
                    <a:cs typeface="+mn-cs"/>
                  </a:rPr>
                  <a:t>A</a:t>
                </a:r>
                <a:endParaRPr kumimoji="0" lang="ko-KR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FA2ECF2-EE4D-49EC-9CF9-3B4436DB7E95}"/>
                  </a:ext>
                </a:extLst>
              </p:cNvPr>
              <p:cNvSpPr txBox="1"/>
              <p:nvPr/>
            </p:nvSpPr>
            <p:spPr>
              <a:xfrm>
                <a:off x="3780166" y="2269826"/>
                <a:ext cx="68738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맑은 고딕"/>
                    <a:ea typeface="맑은 고딕" panose="020B0503020000020004" pitchFamily="50" charset="-127"/>
                    <a:cs typeface="+mn-cs"/>
                  </a:rPr>
                  <a:t>: </a:t>
                </a:r>
                <a:r>
                  <a:rPr kumimoji="0" lang="ko-KR" alt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맑은 고딕"/>
                    <a:ea typeface="맑은 고딕" panose="020B0503020000020004" pitchFamily="50" charset="-127"/>
                    <a:cs typeface="+mn-cs"/>
                  </a:rPr>
                  <a:t>제품 </a:t>
                </a:r>
                <a:r>
                  <a:rPr kumimoji="0" lang="en-US" altLang="ko-KR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맑은 고딕"/>
                    <a:ea typeface="맑은 고딕" panose="020B0503020000020004" pitchFamily="50" charset="-127"/>
                    <a:cs typeface="+mn-cs"/>
                  </a:rPr>
                  <a:t>B</a:t>
                </a:r>
                <a:endParaRPr kumimoji="0" lang="ko-KR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130A244-C1B4-45E3-BDB7-997EE0558ED1}"/>
                  </a:ext>
                </a:extLst>
              </p:cNvPr>
              <p:cNvSpPr txBox="1"/>
              <p:nvPr/>
            </p:nvSpPr>
            <p:spPr>
              <a:xfrm>
                <a:off x="3780166" y="2524646"/>
                <a:ext cx="68738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맑은 고딕"/>
                    <a:ea typeface="맑은 고딕" panose="020B0503020000020004" pitchFamily="50" charset="-127"/>
                    <a:cs typeface="+mn-cs"/>
                  </a:rPr>
                  <a:t>: </a:t>
                </a:r>
                <a:r>
                  <a:rPr kumimoji="0" lang="ko-KR" alt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맑은 고딕"/>
                    <a:ea typeface="맑은 고딕" panose="020B0503020000020004" pitchFamily="50" charset="-127"/>
                    <a:cs typeface="+mn-cs"/>
                  </a:rPr>
                  <a:t>제품</a:t>
                </a:r>
                <a:r>
                  <a:rPr kumimoji="0" lang="en-US" altLang="ko-KR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맑은 고딕"/>
                    <a:ea typeface="맑은 고딕" panose="020B0503020000020004" pitchFamily="50" charset="-127"/>
                    <a:cs typeface="+mn-cs"/>
                  </a:rPr>
                  <a:t> C</a:t>
                </a:r>
                <a:endParaRPr kumimoji="0" lang="ko-KR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endParaRPr>
              </a:p>
            </p:txBody>
          </p:sp>
        </p:grpSp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2D57C4D8-CBC2-4ABA-841A-E06210B1AA39}"/>
                </a:ext>
              </a:extLst>
            </p:cNvPr>
            <p:cNvSpPr/>
            <p:nvPr/>
          </p:nvSpPr>
          <p:spPr>
            <a:xfrm>
              <a:off x="5113020" y="2548534"/>
              <a:ext cx="971148" cy="766470"/>
            </a:xfrm>
            <a:prstGeom prst="rect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7892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4VoXp9zR0uuldwd.7.4M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uW08Yzrkk6w8r6LXwfiiA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119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맑은 고딕</vt:lpstr>
      <vt:lpstr>Custom Design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Jae</dc:creator>
  <cp:lastModifiedBy>Kim Jae</cp:lastModifiedBy>
  <cp:revision>1</cp:revision>
  <dcterms:created xsi:type="dcterms:W3CDTF">2020-02-27T13:05:50Z</dcterms:created>
  <dcterms:modified xsi:type="dcterms:W3CDTF">2020-02-27T13:06:38Z</dcterms:modified>
</cp:coreProperties>
</file>