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51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34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138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관심프로그램 부재</c:v>
                </c:pt>
              </c:strCache>
            </c:strRef>
          </c:tx>
          <c:spPr>
            <a:ln w="63500">
              <a:solidFill>
                <a:srgbClr val="C00000"/>
              </a:solidFill>
            </a:ln>
          </c:spPr>
          <c:marker>
            <c:symbol val="circle"/>
            <c:size val="5"/>
            <c:spPr>
              <a:solidFill>
                <a:schemeClr val="bg1"/>
              </a:solidFill>
              <a:ln w="12700"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3.9431703329350537E-17"/>
                  <c:y val="-3.7584459747863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12-498A-A202-18C6CAC38AC0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800" b="1">
                      <a:solidFill>
                        <a:srgbClr val="C00000"/>
                      </a:solidFill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2F6C-41B6-95D0-E03762B980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2016</c:v>
                </c:pt>
                <c:pt idx="2">
                  <c:v>2018</c:v>
                </c:pt>
                <c:pt idx="3">
                  <c:v>2020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0.182</c:v>
                </c:pt>
                <c:pt idx="1">
                  <c:v>0.16800000000000001</c:v>
                </c:pt>
                <c:pt idx="2">
                  <c:v>8.4000000000000005E-2</c:v>
                </c:pt>
                <c:pt idx="3">
                  <c:v>0.317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6C-41B6-95D0-E03762B9809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시간 부족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circle"/>
            <c:size val="5"/>
            <c:spPr>
              <a:solidFill>
                <a:schemeClr val="bg1"/>
              </a:solidFill>
              <a:ln>
                <a:solidFill>
                  <a:schemeClr val="tx2"/>
                </a:solidFill>
              </a:ln>
            </c:spPr>
          </c:marker>
          <c:dLbls>
            <c:dLbl>
              <c:idx val="0"/>
              <c:layout>
                <c:manualLayout>
                  <c:x val="-6.2500000000000003E-3"/>
                  <c:y val="5.9374999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6C-41B6-95D0-E03762B980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2016</c:v>
                </c:pt>
                <c:pt idx="2">
                  <c:v>2018</c:v>
                </c:pt>
                <c:pt idx="3">
                  <c:v>2020</c:v>
                </c:pt>
              </c:numCache>
            </c:numRef>
          </c:cat>
          <c:val>
            <c:numRef>
              <c:f>Sheet1!$C$2:$C$5</c:f>
              <c:numCache>
                <c:formatCode>0%</c:formatCode>
                <c:ptCount val="4"/>
                <c:pt idx="0">
                  <c:v>0.3</c:v>
                </c:pt>
                <c:pt idx="1">
                  <c:v>0.28999999999999998</c:v>
                </c:pt>
                <c:pt idx="2">
                  <c:v>0.41499999999999998</c:v>
                </c:pt>
                <c:pt idx="3">
                  <c:v>0.216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F6C-41B6-95D0-E03762B9809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경제적 부담</c:v>
                </c:pt>
              </c:strCache>
            </c:strRef>
          </c:tx>
          <c:marker>
            <c:symbol val="circle"/>
            <c:size val="5"/>
            <c:spPr>
              <a:solidFill>
                <a:schemeClr val="bg1"/>
              </a:solidFill>
            </c:spPr>
          </c:marker>
          <c:dLbls>
            <c:dLbl>
              <c:idx val="0"/>
              <c:layout>
                <c:manualLayout>
                  <c:x val="-3.9431703329350537E-17"/>
                  <c:y val="-2.6020010594674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12-498A-A202-18C6CAC38A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2016</c:v>
                </c:pt>
                <c:pt idx="2">
                  <c:v>2018</c:v>
                </c:pt>
                <c:pt idx="3">
                  <c:v>2020</c:v>
                </c:pt>
              </c:numCache>
            </c:numRef>
          </c:cat>
          <c:val>
            <c:numRef>
              <c:f>Sheet1!$D$2:$D$5</c:f>
              <c:numCache>
                <c:formatCode>0%</c:formatCode>
                <c:ptCount val="4"/>
                <c:pt idx="0">
                  <c:v>0.30299999999999999</c:v>
                </c:pt>
                <c:pt idx="1">
                  <c:v>0.35099999999999998</c:v>
                </c:pt>
                <c:pt idx="2">
                  <c:v>0.29299999999999998</c:v>
                </c:pt>
                <c:pt idx="3">
                  <c:v>0.191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F6C-41B6-95D0-E03762B980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3743056"/>
        <c:axId val="1443746864"/>
      </c:lineChart>
      <c:catAx>
        <c:axId val="1443743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ko-KR"/>
          </a:p>
        </c:txPr>
        <c:crossAx val="1443746864"/>
        <c:crosses val="autoZero"/>
        <c:auto val="1"/>
        <c:lblAlgn val="ctr"/>
        <c:lblOffset val="100"/>
        <c:noMultiLvlLbl val="0"/>
      </c:catAx>
      <c:valAx>
        <c:axId val="144374686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ko-KR"/>
          </a:p>
        </c:txPr>
        <c:crossAx val="1443743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E4812F1D-08A5-43A5-B004-4BDEE9D900D7}"/>
              </a:ext>
            </a:extLst>
          </p:cNvPr>
          <p:cNvCxnSpPr/>
          <p:nvPr userDrawn="1"/>
        </p:nvCxnSpPr>
        <p:spPr>
          <a:xfrm>
            <a:off x="0" y="5486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BC86E466-ED76-488F-8930-D4EC74D40A9E}"/>
              </a:ext>
            </a:extLst>
          </p:cNvPr>
          <p:cNvSpPr/>
          <p:nvPr userDrawn="1"/>
        </p:nvSpPr>
        <p:spPr>
          <a:xfrm>
            <a:off x="0" y="6537960"/>
            <a:ext cx="9144000" cy="32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7636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D086-A8C4-412F-BF8A-0D5C35EEA70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2020-02-27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DB5C-5CAD-4756-8F00-9654481BAC3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256571"/>
            <a:ext cx="431540" cy="756084"/>
          </a:xfrm>
          <a:prstGeom prst="rect">
            <a:avLst/>
          </a:prstGeom>
          <a:solidFill>
            <a:srgbClr val="17649A"/>
          </a:solidFill>
          <a:ln w="19050">
            <a:noFill/>
            <a:headEnd type="oval"/>
            <a:tailEnd type="oval"/>
          </a:ln>
          <a:effectLst>
            <a:outerShdw blurRad="63500" sx="101000" sy="101000" algn="c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84770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2F84-9954-48D3-8F08-BFEC4B873D7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2020-02-27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8C0C-5990-4590-9CDE-8594BE5FD6A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0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dirty="0"/>
              <a:t>Click to edit Master title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</a:pPr>
            <a:fld id="{0F7609FD-528F-4C31-92AB-D73AAF0FFD3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 latinLnBrk="0">
                <a:spcBef>
                  <a:spcPct val="0"/>
                </a:spcBef>
                <a:spcAft>
                  <a:spcPct val="0"/>
                </a:spcAft>
              </a:pPr>
              <a:t>2020-02-27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</a:pPr>
            <a:endParaRPr lang="ko-KR" alt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</a:pPr>
            <a:fld id="{0AE6BB1A-279B-469C-A4AE-25A1F072578F}" type="slidenum">
              <a:rPr lang="ko-KR" alt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 latinLnBrk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306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07504" y="239742"/>
            <a:ext cx="73453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0" rIns="72000" bIns="0" anchor="ctr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6350" h="16510"/>
              <a:contourClr>
                <a:schemeClr val="bg1"/>
              </a:contourClr>
            </a:sp3d>
          </a:bodyPr>
          <a:lstStyle/>
          <a:p>
            <a:pPr marL="0" marR="0" lvl="1" indent="4763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>
                <a:ln w="15875"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1.</a:t>
            </a:r>
            <a:r>
              <a:rPr kumimoji="0" lang="ko-KR" altLang="en-US" sz="2000" b="1" i="0" u="none" strike="noStrike" kern="1200" cap="none" spc="0" normalizeH="0" baseline="0" noProof="0" dirty="0">
                <a:ln w="15875"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 사업</a:t>
            </a:r>
            <a:r>
              <a:rPr kumimoji="0" lang="en-US" altLang="ko-KR" sz="2000" b="1" i="0" u="none" strike="noStrike" kern="1200" cap="none" spc="0" normalizeH="0" baseline="0" noProof="0" dirty="0">
                <a:ln w="15875"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 </a:t>
            </a:r>
            <a:r>
              <a:rPr kumimoji="0" lang="ko-KR" altLang="en-US" sz="2000" b="1" i="0" u="none" strike="noStrike" kern="1200" cap="none" spc="0" normalizeH="0" baseline="0" noProof="0" dirty="0">
                <a:ln w="15875"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추진 배경</a:t>
            </a:r>
            <a:endParaRPr kumimoji="0" lang="en-US" altLang="ko-KR" sz="2000" b="1" i="0" u="none" strike="noStrike" kern="1200" cap="none" spc="0" normalizeH="0" baseline="0" noProof="0" dirty="0">
              <a:ln w="15875"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07504" y="725216"/>
            <a:ext cx="903649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0" rIns="72000" bIns="0" anchor="ctr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6350" h="16510"/>
              <a:contourClr>
                <a:schemeClr val="bg1"/>
              </a:contourClr>
            </a:sp3d>
          </a:bodyPr>
          <a:lstStyle/>
          <a:p>
            <a:pPr marL="0" marR="0" lvl="1" indent="4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1" i="0" u="none" strike="noStrike" kern="1200" cap="none" spc="0" normalizeH="0" baseline="0" noProof="0" dirty="0">
                <a:ln w="15875"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주 </a:t>
            </a:r>
            <a:r>
              <a:rPr kumimoji="0" lang="en-US" altLang="ko-KR" sz="1600" b="1" i="0" u="none" strike="noStrike" kern="1200" cap="none" spc="0" normalizeH="0" baseline="0" noProof="0" dirty="0">
                <a:ln w="15875"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5</a:t>
            </a:r>
            <a:r>
              <a:rPr kumimoji="0" lang="ko-KR" altLang="en-US" sz="1600" b="1" i="0" u="none" strike="noStrike" kern="1200" cap="none" spc="0" normalizeH="0" baseline="0" noProof="0" dirty="0">
                <a:ln w="15875"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일제 시행 및 국민 소득 향상으로 인하여 놀이 문화를 위한 시간 부족 및 경제적 부담감에서 비교적 자유로워졌으나</a:t>
            </a:r>
            <a:r>
              <a:rPr kumimoji="0" lang="en-US" altLang="ko-KR" sz="1600" b="1" i="0" u="none" strike="noStrike" kern="1200" cap="none" spc="0" normalizeH="0" baseline="0" noProof="0" dirty="0">
                <a:ln w="15875"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, </a:t>
            </a:r>
            <a:r>
              <a:rPr kumimoji="0" lang="ko-KR" altLang="en-US" sz="1600" b="1" i="0" u="none" strike="noStrike" kern="1200" cap="none" spc="0" normalizeH="0" baseline="0" noProof="0" dirty="0">
                <a:ln w="15875"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문화 </a:t>
            </a:r>
            <a:r>
              <a:rPr kumimoji="0" lang="ko-KR" altLang="en-US" sz="1600" b="1" i="0" u="none" strike="noStrike" kern="1200" cap="none" spc="0" normalizeH="0" baseline="0" noProof="0" dirty="0" err="1">
                <a:ln w="15875"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컨텐츠의</a:t>
            </a:r>
            <a:r>
              <a:rPr kumimoji="0" lang="ko-KR" altLang="en-US" sz="1600" b="1" i="0" u="none" strike="noStrike" kern="1200" cap="none" spc="0" normalizeH="0" baseline="0" noProof="0" dirty="0">
                <a:ln w="15875"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 부족으로 인하여 놀이 문화가 정착되고 있지 못함</a:t>
            </a:r>
            <a:endParaRPr kumimoji="0" lang="en-US" altLang="ko-KR" sz="1600" b="1" i="0" u="none" strike="noStrike" kern="1200" cap="none" spc="0" normalizeH="0" baseline="0" noProof="0" dirty="0">
              <a:ln w="15875"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graphicFrame>
        <p:nvGraphicFramePr>
          <p:cNvPr id="14" name="차트 13"/>
          <p:cNvGraphicFramePr/>
          <p:nvPr/>
        </p:nvGraphicFramePr>
        <p:xfrm>
          <a:off x="179512" y="2060848"/>
          <a:ext cx="5904656" cy="4392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1" name="그룹 20"/>
          <p:cNvGrpSpPr/>
          <p:nvPr/>
        </p:nvGrpSpPr>
        <p:grpSpPr>
          <a:xfrm>
            <a:off x="755830" y="2108089"/>
            <a:ext cx="1799946" cy="790575"/>
            <a:chOff x="3492134" y="1988840"/>
            <a:chExt cx="1799946" cy="790575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04" t="58333" r="81609" b="33982"/>
            <a:stretch/>
          </p:blipFill>
          <p:spPr bwMode="auto">
            <a:xfrm>
              <a:off x="3492134" y="1988840"/>
              <a:ext cx="288032" cy="790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3780166" y="2035448"/>
              <a:ext cx="151191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  <a:t>시간 부족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80166" y="2269826"/>
              <a:ext cx="151191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  <a:t>관심 프로그램 부재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80166" y="2524646"/>
              <a:ext cx="151191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  <a:t>경제적 부담</a:t>
              </a:r>
            </a:p>
          </p:txBody>
        </p:sp>
      </p:grpSp>
      <p:sp>
        <p:nvSpPr>
          <p:cNvPr id="25" name="Rectangle 129">
            <a:extLst>
              <a:ext uri="{FF2B5EF4-FFF2-40B4-BE49-F238E27FC236}">
                <a16:creationId xmlns:a16="http://schemas.microsoft.com/office/drawing/2014/main" id="{099D8349-8115-4E67-8CA0-19B589116DE5}"/>
              </a:ext>
            </a:extLst>
          </p:cNvPr>
          <p:cNvSpPr/>
          <p:nvPr>
            <p:custDataLst>
              <p:tags r:id="rId1"/>
            </p:custDataLst>
          </p:nvPr>
        </p:nvSpPr>
        <p:spPr bwMode="auto">
          <a:xfrm>
            <a:off x="193228" y="1754232"/>
            <a:ext cx="7691140" cy="4699389"/>
          </a:xfrm>
          <a:prstGeom prst="rect">
            <a:avLst/>
          </a:prstGeom>
          <a:noFill/>
          <a:ln w="9525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88900" marR="0" lvl="0" indent="-88900" algn="l" defTabSz="858838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6" name="Rectangle 130">
            <a:extLst>
              <a:ext uri="{FF2B5EF4-FFF2-40B4-BE49-F238E27FC236}">
                <a16:creationId xmlns:a16="http://schemas.microsoft.com/office/drawing/2014/main" id="{DE567C0C-BCF5-43D2-9B8A-67F80082DC01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193228" y="1394192"/>
            <a:ext cx="7691140" cy="36004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858838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놀이 문화의 연도 별 실태 분석 </a:t>
            </a: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(2014-2020)</a:t>
            </a: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6624486" y="2108089"/>
            <a:ext cx="2326286" cy="3193119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88900" marR="0" lvl="0" indent="-88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o-KR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놀이 문화의 정착을 위한 </a:t>
            </a:r>
            <a:r>
              <a:rPr kumimoji="0" lang="ko-KR" alt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컨텐츠</a:t>
            </a:r>
            <a:r>
              <a:rPr kumimoji="0" lang="ko-KR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개발이 선행 되어야 함</a:t>
            </a:r>
            <a:endParaRPr kumimoji="0" lang="en-US" altLang="ko-KR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88900" marR="0" lvl="0" indent="-88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o-KR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경제적 부담의 감소로 인한 문화 </a:t>
            </a:r>
            <a:r>
              <a:rPr kumimoji="0" lang="ko-KR" alt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컨텐츠의</a:t>
            </a:r>
            <a:r>
              <a:rPr kumimoji="0" lang="ko-KR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가격 탄력성이 높아짐</a:t>
            </a:r>
            <a:endParaRPr kumimoji="0" lang="en-US" altLang="ko-KR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88900" marR="0" lvl="0" indent="-88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o-KR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시간 부족 현상의 해소로 인해</a:t>
            </a: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컨텐츠의 길이는 큰 문제가 되지 않을 것으로 예상</a:t>
            </a:r>
            <a:endParaRPr kumimoji="0" lang="ko-KR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0005093-317F-470E-8914-C60CCE127E70}"/>
              </a:ext>
            </a:extLst>
          </p:cNvPr>
          <p:cNvSpPr txBox="1"/>
          <p:nvPr/>
        </p:nvSpPr>
        <p:spPr>
          <a:xfrm>
            <a:off x="114300" y="1776735"/>
            <a:ext cx="57538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단위</a:t>
            </a: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%</a:t>
            </a:r>
            <a:endParaRPr kumimoji="0" lang="ko-KR" alt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496" y="6577607"/>
            <a:ext cx="58326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Source : 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국민 문화 실태 조사</a:t>
            </a: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문화체육관광부 </a:t>
            </a: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(2020)</a:t>
            </a:r>
            <a:endParaRPr kumimoji="0" lang="ko-KR" alt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48122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4VoXp9zR0uuldwd.7.4M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uW08Yzrkk6w8r6LXwfiiA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100</Words>
  <Application>Microsoft Office PowerPoint</Application>
  <PresentationFormat>화면 슬라이드 쇼(4:3)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맑은 고딕</vt:lpstr>
      <vt:lpstr>Custom Design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 Jae</dc:creator>
  <cp:lastModifiedBy>Kim Jae</cp:lastModifiedBy>
  <cp:revision>1</cp:revision>
  <dcterms:created xsi:type="dcterms:W3CDTF">2020-02-27T13:04:19Z</dcterms:created>
  <dcterms:modified xsi:type="dcterms:W3CDTF">2020-02-27T13:05:38Z</dcterms:modified>
</cp:coreProperties>
</file>