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4" r:id="rId4"/>
    <p:sldId id="262" r:id="rId5"/>
    <p:sldId id="288" r:id="rId6"/>
    <p:sldId id="289" r:id="rId7"/>
    <p:sldId id="290" r:id="rId8"/>
    <p:sldId id="291" r:id="rId9"/>
    <p:sldId id="296" r:id="rId10"/>
    <p:sldId id="292" r:id="rId11"/>
    <p:sldId id="294" r:id="rId12"/>
    <p:sldId id="295" r:id="rId1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E64E-7911-4E78-A6D6-41854FC5C8F5}" type="datetimeFigureOut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96388-A698-4856-BFB8-A4B146DDDC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1240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A6B81-7003-41E4-AF98-4598FD05F3DC}" type="datetimeFigureOut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AF5D7-D8DA-41B6-9005-D26396C650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765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AF5D7-D8DA-41B6-9005-D26396C6502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172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AF5D7-D8DA-41B6-9005-D26396C65024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38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C941E4-82C4-407E-9007-18DFC1F35AF5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0793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CCCCC8-5026-4340-98C5-BBBD091EFD88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9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F076A-42B0-4AF9-8ECF-97F682369A63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2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FD6319-24E7-46D0-9B1A-5F753C575A19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48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91DEF4-E8A4-4179-85C8-F578029588A2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15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0B5794-4CB5-40A5-970E-1BD6F618E263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09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1D5869-B6E6-4AF6-8384-7437853584DF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44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50D80-88B4-4255-836E-5049ADAFE6E3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86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519DAE-DA4D-4656-99BB-77974262F8E1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80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725ACE-11C9-450F-A94C-857822233D76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3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16F8E-3C1A-410E-B0F4-07FB0755E611}" type="datetime1">
              <a:rPr lang="ko-KR" altLang="en-US" smtClean="0"/>
              <a:t>2019-04-24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EED61-6D50-4E9E-857D-6F776CC63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51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 userDrawn="1"/>
        </p:nvGrpSpPr>
        <p:grpSpPr>
          <a:xfrm>
            <a:off x="-56581" y="0"/>
            <a:ext cx="9310690" cy="6858000"/>
            <a:chOff x="3174" y="-1588"/>
            <a:chExt cx="10693399" cy="7561263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566863" y="-1562100"/>
              <a:ext cx="7558087" cy="10685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직사각형 9"/>
            <p:cNvSpPr/>
            <p:nvPr/>
          </p:nvSpPr>
          <p:spPr>
            <a:xfrm>
              <a:off x="3174" y="-1588"/>
              <a:ext cx="10693399" cy="7561263"/>
            </a:xfrm>
            <a:prstGeom prst="rect">
              <a:avLst/>
            </a:prstGeom>
            <a:gradFill>
              <a:gsLst>
                <a:gs pos="100000">
                  <a:schemeClr val="bg1">
                    <a:alpha val="29000"/>
                  </a:schemeClr>
                </a:gs>
                <a:gs pos="0">
                  <a:schemeClr val="bg1">
                    <a:lumMod val="75000"/>
                    <a:alpha val="3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8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1162" y="292006"/>
            <a:ext cx="8037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발표평가 </a:t>
            </a:r>
            <a:r>
              <a:rPr lang="en-US" altLang="ko-KR" sz="2400" b="1" dirty="0" smtClean="0"/>
              <a:t>PPT </a:t>
            </a:r>
            <a:r>
              <a:rPr lang="ko-KR" altLang="en-US" sz="2400" b="1" dirty="0" smtClean="0"/>
              <a:t>작성 유의사항 </a:t>
            </a:r>
            <a:r>
              <a:rPr lang="en-US" altLang="ko-KR" sz="2400" b="1" dirty="0" smtClean="0"/>
              <a:t>– </a:t>
            </a:r>
            <a:r>
              <a:rPr lang="ko-KR" altLang="en-US" sz="2400" b="1" dirty="0" smtClean="0"/>
              <a:t>본 슬라이드 삭제 후 제출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539552" y="1340768"/>
            <a:ext cx="8136904" cy="496855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55576" y="1876053"/>
            <a:ext cx="144016" cy="362719"/>
          </a:xfrm>
          <a:prstGeom prst="rect">
            <a:avLst/>
          </a:prstGeom>
          <a:gradFill>
            <a:gsLst>
              <a:gs pos="100000">
                <a:srgbClr val="0099FF"/>
              </a:gs>
              <a:gs pos="0">
                <a:srgbClr val="0066C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439" tIns="56720" rIns="113439" bIns="56720" rtlCol="0" anchor="ctr"/>
          <a:lstStyle/>
          <a:p>
            <a:pPr algn="ctr" defTabSz="1134381">
              <a:lnSpc>
                <a:spcPct val="85000"/>
              </a:lnSpc>
              <a:buSzPct val="120000"/>
            </a:pPr>
            <a:endParaRPr lang="ko-KR" altLang="en-US" sz="2800" spc="-186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95000"/>
                    </a:prstClr>
                  </a:gs>
                </a:gsLst>
                <a:lin ang="5400000" scaled="1"/>
                <a:tileRect/>
              </a:gradFill>
              <a:latin typeface="Dinmed" pitchFamily="2" charset="0"/>
              <a:ea typeface="Rix고딕 EB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772816"/>
            <a:ext cx="68675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각 </a:t>
            </a:r>
            <a:r>
              <a:rPr lang="ko-KR" altLang="en-US" sz="2000" b="1" dirty="0" err="1" smtClean="0"/>
              <a:t>슬라이드별</a:t>
            </a:r>
            <a:r>
              <a:rPr lang="ko-KR" altLang="en-US" sz="2000" b="1" dirty="0" smtClean="0"/>
              <a:t> 작성요령을 참고하여 내용 기재</a:t>
            </a:r>
            <a:endParaRPr lang="en-US" altLang="ko-KR" sz="2000" b="1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표지 및 목차를 제외하고 </a:t>
            </a:r>
            <a:r>
              <a:rPr lang="en-US" altLang="ko-KR" dirty="0" smtClean="0">
                <a:solidFill>
                  <a:srgbClr val="FF0000"/>
                </a:solidFill>
              </a:rPr>
              <a:t>10</a:t>
            </a:r>
            <a:r>
              <a:rPr lang="ko-KR" altLang="en-US" dirty="0" smtClean="0"/>
              <a:t>슬라이드 이내로 작성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발표시간</a:t>
            </a:r>
            <a:r>
              <a:rPr lang="en-US" altLang="ko-KR" dirty="0" smtClean="0"/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10</a:t>
            </a:r>
            <a:r>
              <a:rPr lang="ko-KR" altLang="en-US" dirty="0" smtClean="0"/>
              <a:t>분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</a:t>
            </a:r>
            <a:r>
              <a:rPr lang="ko-KR" altLang="en-US" dirty="0"/>
              <a:t>내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질의응답</a:t>
            </a:r>
            <a:r>
              <a:rPr lang="en-US" altLang="ko-KR" dirty="0" smtClean="0"/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10</a:t>
            </a:r>
            <a:r>
              <a:rPr lang="ko-KR" altLang="en-US" dirty="0" smtClean="0"/>
              <a:t>분 이내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포함하여 </a:t>
            </a:r>
            <a:r>
              <a:rPr lang="en-US" altLang="ko-KR" dirty="0" smtClean="0">
                <a:solidFill>
                  <a:srgbClr val="FF0000"/>
                </a:solidFill>
              </a:rPr>
              <a:t>20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755576" y="3085907"/>
            <a:ext cx="144016" cy="362719"/>
          </a:xfrm>
          <a:prstGeom prst="rect">
            <a:avLst/>
          </a:prstGeom>
          <a:gradFill>
            <a:gsLst>
              <a:gs pos="100000">
                <a:srgbClr val="0099FF"/>
              </a:gs>
              <a:gs pos="0">
                <a:srgbClr val="0066C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439" tIns="56720" rIns="113439" bIns="56720" rtlCol="0" anchor="ctr"/>
          <a:lstStyle/>
          <a:p>
            <a:pPr algn="ctr" defTabSz="1134381">
              <a:lnSpc>
                <a:spcPct val="85000"/>
              </a:lnSpc>
              <a:buSzPct val="120000"/>
            </a:pPr>
            <a:endParaRPr lang="ko-KR" altLang="en-US" sz="2800" spc="-186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95000"/>
                    </a:prstClr>
                  </a:gs>
                </a:gsLst>
                <a:lin ang="5400000" scaled="1"/>
                <a:tileRect/>
              </a:gradFill>
              <a:latin typeface="Dinmed" pitchFamily="2" charset="0"/>
              <a:ea typeface="Rix고딕 EB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2957344"/>
            <a:ext cx="7326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PPT </a:t>
            </a:r>
            <a:r>
              <a:rPr lang="ko-KR" altLang="en-US" sz="2000" b="1" dirty="0" smtClean="0"/>
              <a:t>템플릿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디자인</a:t>
            </a:r>
            <a:r>
              <a:rPr lang="en-US" altLang="ko-KR" sz="2000" b="1" dirty="0" smtClean="0"/>
              <a:t>) </a:t>
            </a:r>
            <a:r>
              <a:rPr lang="ko-KR" altLang="en-US" sz="2000" b="1" dirty="0" smtClean="0"/>
              <a:t>변경은 가능하나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본 양식에 제안된 목차</a:t>
            </a:r>
            <a:r>
              <a:rPr lang="en-US" altLang="ko-KR" sz="2000" b="1" dirty="0" smtClean="0"/>
              <a:t>, </a:t>
            </a:r>
          </a:p>
          <a:p>
            <a:r>
              <a:rPr lang="ko-KR" altLang="en-US" sz="2000" b="1" dirty="0" smtClean="0"/>
              <a:t>작성순서는 변경 불가하며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애니메이션 등 효과 삽입 불가</a:t>
            </a:r>
            <a:endParaRPr lang="en-US" altLang="ko-KR" sz="2000" b="1" dirty="0" smtClean="0"/>
          </a:p>
        </p:txBody>
      </p:sp>
      <p:sp>
        <p:nvSpPr>
          <p:cNvPr id="12" name="직사각형 11"/>
          <p:cNvSpPr/>
          <p:nvPr/>
        </p:nvSpPr>
        <p:spPr>
          <a:xfrm>
            <a:off x="755576" y="4124335"/>
            <a:ext cx="144016" cy="362719"/>
          </a:xfrm>
          <a:prstGeom prst="rect">
            <a:avLst/>
          </a:prstGeom>
          <a:gradFill>
            <a:gsLst>
              <a:gs pos="100000">
                <a:srgbClr val="0099FF"/>
              </a:gs>
              <a:gs pos="0">
                <a:srgbClr val="0066C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439" tIns="56720" rIns="113439" bIns="56720" rtlCol="0" anchor="ctr"/>
          <a:lstStyle/>
          <a:p>
            <a:pPr algn="ctr" defTabSz="1134381">
              <a:lnSpc>
                <a:spcPct val="85000"/>
              </a:lnSpc>
              <a:buSzPct val="120000"/>
            </a:pPr>
            <a:endParaRPr lang="ko-KR" altLang="en-US" sz="2800" spc="-186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95000"/>
                    </a:prstClr>
                  </a:gs>
                </a:gsLst>
                <a:lin ang="5400000" scaled="1"/>
                <a:tileRect/>
              </a:gradFill>
              <a:latin typeface="Dinmed" pitchFamily="2" charset="0"/>
              <a:ea typeface="Rix고딕 EB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755576" y="5060679"/>
            <a:ext cx="7949104" cy="421714"/>
            <a:chOff x="755576" y="5527566"/>
            <a:chExt cx="7949104" cy="421714"/>
          </a:xfrm>
        </p:grpSpPr>
        <p:sp>
          <p:nvSpPr>
            <p:cNvPr id="14" name="직사각형 13"/>
            <p:cNvSpPr/>
            <p:nvPr/>
          </p:nvSpPr>
          <p:spPr>
            <a:xfrm>
              <a:off x="755576" y="5586561"/>
              <a:ext cx="144016" cy="362719"/>
            </a:xfrm>
            <a:prstGeom prst="rect">
              <a:avLst/>
            </a:prstGeom>
            <a:gradFill>
              <a:gsLst>
                <a:gs pos="100000">
                  <a:srgbClr val="0099FF"/>
                </a:gs>
                <a:gs pos="0">
                  <a:srgbClr val="0066CC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439" tIns="56720" rIns="113439" bIns="56720" rtlCol="0" anchor="ctr"/>
            <a:lstStyle/>
            <a:p>
              <a:pPr algn="ctr" defTabSz="1134381">
                <a:lnSpc>
                  <a:spcPct val="85000"/>
                </a:lnSpc>
                <a:buSzPct val="120000"/>
              </a:pPr>
              <a:endParaRPr lang="ko-KR" altLang="en-US" sz="2800" spc="-186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95000"/>
                      </a:prstClr>
                    </a:gs>
                  </a:gsLst>
                  <a:lin ang="5400000" scaled="1"/>
                  <a:tileRect/>
                </a:gradFill>
                <a:latin typeface="Dinmed" pitchFamily="2" charset="0"/>
                <a:ea typeface="Rix고딕 EB" pitchFamily="18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3608" y="5527566"/>
              <a:ext cx="76610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 smtClean="0"/>
                <a:t>본 슬라이</a:t>
              </a:r>
              <a:r>
                <a:rPr lang="ko-KR" altLang="en-US" sz="2000" b="1" dirty="0"/>
                <a:t>드</a:t>
              </a:r>
              <a:r>
                <a:rPr lang="en-US" altLang="ko-KR" sz="2000" b="1" dirty="0" smtClean="0"/>
                <a:t> </a:t>
              </a:r>
              <a:r>
                <a:rPr lang="ko-KR" altLang="en-US" sz="2000" b="1" dirty="0" smtClean="0"/>
                <a:t>및 각 </a:t>
              </a:r>
              <a:r>
                <a:rPr lang="ko-KR" altLang="en-US" sz="2000" b="1" dirty="0" err="1" smtClean="0"/>
                <a:t>슬라이드별</a:t>
              </a:r>
              <a:r>
                <a:rPr lang="ko-KR" altLang="en-US" sz="2000" b="1" dirty="0" smtClean="0"/>
                <a:t> 작성요령은 확인 후 삭제하고 제출</a:t>
              </a:r>
              <a:endParaRPr lang="en-US" altLang="ko-KR" sz="2000" b="1" dirty="0" smtClean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44586" y="3989556"/>
            <a:ext cx="4891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작성한 </a:t>
            </a:r>
            <a:r>
              <a:rPr lang="en-US" altLang="ko-KR" sz="2000" b="1" dirty="0" smtClean="0"/>
              <a:t>PPT</a:t>
            </a:r>
            <a:r>
              <a:rPr lang="ko-KR" altLang="en-US" sz="2000" b="1" dirty="0" smtClean="0"/>
              <a:t>는</a:t>
            </a:r>
            <a:r>
              <a:rPr lang="en-US" altLang="ko-KR" sz="2000" b="1" dirty="0" smtClean="0"/>
              <a:t> PDF</a:t>
            </a:r>
            <a:r>
              <a:rPr lang="ko-KR" altLang="en-US" sz="2000" b="1" dirty="0" smtClean="0"/>
              <a:t>로 변환하여 제출하며</a:t>
            </a:r>
            <a:r>
              <a:rPr lang="en-US" altLang="ko-KR" sz="2000" b="1" dirty="0" smtClean="0"/>
              <a:t>,</a:t>
            </a:r>
          </a:p>
          <a:p>
            <a:r>
              <a:rPr lang="ko-KR" altLang="en-US" sz="2000" b="1" dirty="0" smtClean="0"/>
              <a:t>제출 완료한 발표자료는 수정 불가 </a:t>
            </a:r>
            <a:endParaRPr lang="en-US" altLang="ko-K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388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3. </a:t>
            </a:r>
            <a:r>
              <a:rPr lang="ko-KR" altLang="en-US" sz="2400" b="1" dirty="0" smtClean="0"/>
              <a:t>성장전략</a:t>
            </a:r>
            <a:r>
              <a:rPr lang="en-US" altLang="ko-KR" sz="2400" b="1" dirty="0" smtClean="0"/>
              <a:t>(Scale-up)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</a:pPr>
            <a:r>
              <a:rPr lang="en-US" altLang="ko-KR" b="1" dirty="0" smtClean="0">
                <a:latin typeface="+mn-ea"/>
                <a:cs typeface="Arial" pitchFamily="34" charset="0"/>
              </a:rPr>
              <a:t>3-2. 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시장진입 및 성과창출 전략</a:t>
            </a:r>
            <a:endParaRPr lang="en-US" altLang="ko-KR" b="1" dirty="0">
              <a:latin typeface="+mn-ea"/>
              <a:cs typeface="Arial" pitchFamily="34" charset="0"/>
            </a:endParaRPr>
          </a:p>
          <a:p>
            <a:pPr defTabSz="1043056">
              <a:buSzPct val="120000"/>
            </a:pPr>
            <a:endParaRPr lang="en-US" altLang="ko-KR" sz="1000" i="1" dirty="0" smtClean="0">
              <a:solidFill>
                <a:srgbClr val="0000FF"/>
              </a:solidFill>
            </a:endParaRPr>
          </a:p>
          <a:p>
            <a:pPr fontAlgn="base" latinLnBrk="0"/>
            <a:r>
              <a:rPr lang="en-US" altLang="ko-KR" sz="1400" i="1" dirty="0" smtClean="0">
                <a:solidFill>
                  <a:srgbClr val="0000FF"/>
                </a:solidFill>
              </a:rPr>
              <a:t>※  </a:t>
            </a:r>
            <a:r>
              <a:rPr lang="ko-KR" altLang="en-US" sz="1400" i="1" dirty="0">
                <a:solidFill>
                  <a:srgbClr val="0000FF"/>
                </a:solidFill>
              </a:rPr>
              <a:t>내수시장 </a:t>
            </a:r>
            <a:r>
              <a:rPr lang="en-US" altLang="ko-KR" sz="1400" i="1" dirty="0">
                <a:solidFill>
                  <a:srgbClr val="0000FF"/>
                </a:solidFill>
              </a:rPr>
              <a:t>: </a:t>
            </a:r>
            <a:r>
              <a:rPr lang="ko-KR" altLang="en-US" sz="1400" i="1" dirty="0">
                <a:solidFill>
                  <a:srgbClr val="0000FF"/>
                </a:solidFill>
              </a:rPr>
              <a:t>주 소비자층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시장진출 전략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그간 실적 등</a:t>
            </a:r>
          </a:p>
          <a:p>
            <a:pPr fontAlgn="base" latinLnBrk="0"/>
            <a:r>
              <a:rPr lang="en-US" altLang="ko-KR" sz="1400" i="1" dirty="0" smtClean="0">
                <a:solidFill>
                  <a:srgbClr val="0000FF"/>
                </a:solidFill>
              </a:rPr>
              <a:t>    </a:t>
            </a:r>
            <a:r>
              <a:rPr lang="ko-KR" altLang="en-US" sz="1400" i="1" dirty="0">
                <a:solidFill>
                  <a:srgbClr val="0000FF"/>
                </a:solidFill>
              </a:rPr>
              <a:t>해외시장 </a:t>
            </a:r>
            <a:r>
              <a:rPr lang="en-US" altLang="ko-KR" sz="1400" i="1" dirty="0">
                <a:solidFill>
                  <a:srgbClr val="0000FF"/>
                </a:solidFill>
              </a:rPr>
              <a:t>: </a:t>
            </a:r>
            <a:r>
              <a:rPr lang="ko-KR" altLang="en-US" sz="1400" i="1" dirty="0">
                <a:solidFill>
                  <a:srgbClr val="0000FF"/>
                </a:solidFill>
              </a:rPr>
              <a:t>글로벌 진출 실적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역량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 err="1">
                <a:solidFill>
                  <a:srgbClr val="0000FF"/>
                </a:solidFill>
              </a:rPr>
              <a:t>수출망</a:t>
            </a:r>
            <a:r>
              <a:rPr lang="ko-KR" altLang="en-US" sz="1400" i="1" dirty="0">
                <a:solidFill>
                  <a:srgbClr val="0000FF"/>
                </a:solidFill>
              </a:rPr>
              <a:t> 확보계획 등</a:t>
            </a:r>
          </a:p>
        </p:txBody>
      </p:sp>
    </p:spTree>
    <p:extLst>
      <p:ext uri="{BB962C8B-B14F-4D97-AF65-F5344CB8AC3E}">
        <p14:creationId xmlns:p14="http://schemas.microsoft.com/office/powerpoint/2010/main" val="39717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4. </a:t>
            </a:r>
            <a:r>
              <a:rPr lang="ko-KR" altLang="en-US" sz="2400" b="1" dirty="0" smtClean="0"/>
              <a:t>팀 구성</a:t>
            </a:r>
            <a:r>
              <a:rPr lang="en-US" altLang="ko-KR" sz="2400" b="1" dirty="0" smtClean="0"/>
              <a:t>(Team)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</a:pPr>
            <a:r>
              <a:rPr lang="en-US" altLang="ko-KR" b="1" dirty="0" smtClean="0">
                <a:latin typeface="+mn-ea"/>
                <a:cs typeface="Arial" pitchFamily="34" charset="0"/>
              </a:rPr>
              <a:t>4-1. 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대표자 </a:t>
            </a:r>
            <a:r>
              <a:rPr lang="ko-KR" altLang="en-US" b="1" smtClean="0">
                <a:latin typeface="+mn-ea"/>
                <a:cs typeface="Arial" pitchFamily="34" charset="0"/>
              </a:rPr>
              <a:t>및 직원의 보유역량 및 기술보호 노력</a:t>
            </a:r>
            <a:endParaRPr lang="en-US" altLang="ko-KR" b="1" dirty="0">
              <a:latin typeface="+mn-ea"/>
              <a:cs typeface="Arial" pitchFamily="34" charset="0"/>
            </a:endParaRPr>
          </a:p>
          <a:p>
            <a:pPr defTabSz="1043056">
              <a:buSzPct val="120000"/>
            </a:pPr>
            <a:r>
              <a:rPr lang="en-US" altLang="ko-KR" sz="1000" i="1" smtClean="0">
                <a:solidFill>
                  <a:srgbClr val="0000FF"/>
                </a:solidFill>
              </a:rPr>
              <a:t> </a:t>
            </a:r>
            <a:endParaRPr lang="en-US" altLang="ko-KR" sz="1000" i="1" dirty="0" smtClean="0">
              <a:solidFill>
                <a:srgbClr val="0000FF"/>
              </a:solidFill>
            </a:endParaRPr>
          </a:p>
          <a:p>
            <a:pPr fontAlgn="base" latinLnBrk="0"/>
            <a:r>
              <a:rPr lang="en-US" altLang="ko-KR" sz="1400" i="1" dirty="0" smtClean="0">
                <a:solidFill>
                  <a:srgbClr val="0000FF"/>
                </a:solidFill>
              </a:rPr>
              <a:t>※  </a:t>
            </a:r>
            <a:r>
              <a:rPr lang="ko-KR" altLang="en-US" sz="1400" i="1" dirty="0">
                <a:solidFill>
                  <a:srgbClr val="0000FF"/>
                </a:solidFill>
              </a:rPr>
              <a:t>대표자 및 팀원</a:t>
            </a:r>
            <a:r>
              <a:rPr lang="en-US" altLang="ko-KR" sz="1400" i="1" dirty="0">
                <a:solidFill>
                  <a:srgbClr val="0000FF"/>
                </a:solidFill>
              </a:rPr>
              <a:t>(</a:t>
            </a:r>
            <a:r>
              <a:rPr lang="ko-KR" altLang="en-US" sz="1400" i="1" dirty="0">
                <a:solidFill>
                  <a:srgbClr val="0000FF"/>
                </a:solidFill>
              </a:rPr>
              <a:t>업무파트너 포함</a:t>
            </a:r>
            <a:r>
              <a:rPr lang="en-US" altLang="ko-KR" sz="1400" i="1" dirty="0">
                <a:solidFill>
                  <a:srgbClr val="0000FF"/>
                </a:solidFill>
              </a:rPr>
              <a:t>) </a:t>
            </a:r>
            <a:r>
              <a:rPr lang="ko-KR" altLang="en-US" sz="1400" i="1" dirty="0">
                <a:solidFill>
                  <a:srgbClr val="0000FF"/>
                </a:solidFill>
              </a:rPr>
              <a:t>보유하고 있는 경험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기술력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노하우 </a:t>
            </a:r>
            <a:r>
              <a:rPr lang="ko-KR" altLang="en-US" sz="1400" i="1">
                <a:solidFill>
                  <a:srgbClr val="0000FF"/>
                </a:solidFill>
              </a:rPr>
              <a:t>등 </a:t>
            </a:r>
            <a:r>
              <a:rPr lang="ko-KR" altLang="en-US" sz="1400" i="1" smtClean="0">
                <a:solidFill>
                  <a:srgbClr val="0000FF"/>
                </a:solidFill>
              </a:rPr>
              <a:t>기재</a:t>
            </a:r>
            <a:endParaRPr lang="en-US" altLang="ko-KR" sz="1400" i="1" smtClean="0">
              <a:solidFill>
                <a:srgbClr val="0000FF"/>
              </a:solidFill>
            </a:endParaRPr>
          </a:p>
          <a:p>
            <a:pPr fontAlgn="base" latinLnBrk="0"/>
            <a:r>
              <a:rPr lang="en-US" altLang="ko-KR" sz="1400" i="1">
                <a:solidFill>
                  <a:srgbClr val="0000FF"/>
                </a:solidFill>
              </a:rPr>
              <a:t> </a:t>
            </a:r>
            <a:r>
              <a:rPr lang="en-US" altLang="ko-KR" sz="1400" i="1" smtClean="0">
                <a:solidFill>
                  <a:srgbClr val="0000FF"/>
                </a:solidFill>
              </a:rPr>
              <a:t>   </a:t>
            </a:r>
            <a:r>
              <a:rPr lang="ko-KR" altLang="en-US" sz="1400" i="1" smtClean="0">
                <a:solidFill>
                  <a:srgbClr val="0000FF"/>
                </a:solidFill>
              </a:rPr>
              <a:t>개발</a:t>
            </a:r>
            <a:r>
              <a:rPr lang="en-US" altLang="ko-KR" sz="1400" i="1" smtClean="0">
                <a:solidFill>
                  <a:srgbClr val="0000FF"/>
                </a:solidFill>
              </a:rPr>
              <a:t>(</a:t>
            </a:r>
            <a:r>
              <a:rPr lang="ko-KR" altLang="en-US" sz="1400" i="1" smtClean="0">
                <a:solidFill>
                  <a:srgbClr val="0000FF"/>
                </a:solidFill>
              </a:rPr>
              <a:t>한</a:t>
            </a:r>
            <a:r>
              <a:rPr lang="en-US" altLang="ko-KR" sz="1400" i="1" smtClean="0">
                <a:solidFill>
                  <a:srgbClr val="0000FF"/>
                </a:solidFill>
              </a:rPr>
              <a:t>)</a:t>
            </a:r>
            <a:r>
              <a:rPr lang="ko-KR" altLang="en-US" sz="1400" i="1" smtClean="0">
                <a:solidFill>
                  <a:srgbClr val="0000FF"/>
                </a:solidFill>
              </a:rPr>
              <a:t>하는 제품</a:t>
            </a:r>
            <a:r>
              <a:rPr lang="en-US" altLang="ko-KR" sz="1400" i="1" smtClean="0">
                <a:solidFill>
                  <a:srgbClr val="0000FF"/>
                </a:solidFill>
              </a:rPr>
              <a:t>(</a:t>
            </a:r>
            <a:r>
              <a:rPr lang="ko-KR" altLang="en-US" sz="1400" i="1" smtClean="0">
                <a:solidFill>
                  <a:srgbClr val="0000FF"/>
                </a:solidFill>
              </a:rPr>
              <a:t>서비스</a:t>
            </a:r>
            <a:r>
              <a:rPr lang="en-US" altLang="ko-KR" sz="1400" i="1" smtClean="0">
                <a:solidFill>
                  <a:srgbClr val="0000FF"/>
                </a:solidFill>
              </a:rPr>
              <a:t>)</a:t>
            </a:r>
            <a:r>
              <a:rPr lang="ko-KR" altLang="en-US" sz="1400" i="1" smtClean="0">
                <a:solidFill>
                  <a:srgbClr val="0000FF"/>
                </a:solidFill>
              </a:rPr>
              <a:t>의 기술보호 및 비밀보호 계획 등 기재 </a:t>
            </a:r>
            <a:endParaRPr lang="ko-KR" altLang="en-US" sz="1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4. </a:t>
            </a:r>
            <a:r>
              <a:rPr lang="ko-KR" altLang="en-US" sz="2400" b="1" dirty="0" smtClean="0"/>
              <a:t>팀 구성</a:t>
            </a:r>
            <a:r>
              <a:rPr lang="en-US" altLang="ko-KR" sz="2400" b="1" dirty="0" smtClean="0"/>
              <a:t>(Team)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</a:pPr>
            <a:r>
              <a:rPr lang="en-US" altLang="ko-KR" b="1" dirty="0" smtClean="0">
                <a:latin typeface="+mn-ea"/>
                <a:cs typeface="Arial" pitchFamily="34" charset="0"/>
              </a:rPr>
              <a:t>4-2. 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사회적 </a:t>
            </a:r>
            <a:r>
              <a:rPr lang="ko-KR" altLang="en-US" b="1" smtClean="0">
                <a:latin typeface="+mn-ea"/>
                <a:cs typeface="Arial" pitchFamily="34" charset="0"/>
              </a:rPr>
              <a:t>가치 실천계획</a:t>
            </a:r>
            <a:endParaRPr lang="en-US" altLang="ko-KR" b="1" dirty="0">
              <a:latin typeface="+mn-ea"/>
              <a:cs typeface="Arial" pitchFamily="34" charset="0"/>
            </a:endParaRPr>
          </a:p>
          <a:p>
            <a:pPr defTabSz="1043056">
              <a:buSzPct val="120000"/>
            </a:pPr>
            <a:endParaRPr lang="en-US" altLang="ko-KR" sz="1000" i="1" dirty="0" smtClean="0">
              <a:solidFill>
                <a:srgbClr val="0000FF"/>
              </a:solidFill>
            </a:endParaRPr>
          </a:p>
          <a:p>
            <a:pPr fontAlgn="base" latinLnBrk="0"/>
            <a:r>
              <a:rPr lang="en-US" altLang="ko-KR" sz="1400" i="1" dirty="0" smtClean="0">
                <a:solidFill>
                  <a:srgbClr val="0000FF"/>
                </a:solidFill>
              </a:rPr>
              <a:t>※  </a:t>
            </a:r>
            <a:r>
              <a:rPr lang="ko-KR" altLang="en-US" sz="1400" i="1" dirty="0">
                <a:solidFill>
                  <a:srgbClr val="0000FF"/>
                </a:solidFill>
              </a:rPr>
              <a:t>양질의 일자리 창출을 위한 중소기업 성과공유제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 err="1">
                <a:solidFill>
                  <a:srgbClr val="0000FF"/>
                </a:solidFill>
              </a:rPr>
              <a:t>비정규직의</a:t>
            </a:r>
            <a:r>
              <a:rPr lang="ko-KR" altLang="en-US" sz="1400" i="1" dirty="0">
                <a:solidFill>
                  <a:srgbClr val="0000FF"/>
                </a:solidFill>
              </a:rPr>
              <a:t> 정규직화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근로시간 단축 등 사회적 가치 </a:t>
            </a:r>
            <a:r>
              <a:rPr lang="ko-KR" altLang="en-US" sz="1400" i="1">
                <a:solidFill>
                  <a:srgbClr val="0000FF"/>
                </a:solidFill>
              </a:rPr>
              <a:t>실천계획을 </a:t>
            </a:r>
            <a:r>
              <a:rPr lang="ko-KR" altLang="en-US" sz="1400" i="1" smtClean="0">
                <a:solidFill>
                  <a:srgbClr val="0000FF"/>
                </a:solidFill>
              </a:rPr>
              <a:t>기재</a:t>
            </a:r>
            <a:endParaRPr lang="en-US" altLang="ko-KR" sz="1400" i="1" smtClean="0">
              <a:solidFill>
                <a:srgbClr val="0000FF"/>
              </a:solidFill>
            </a:endParaRPr>
          </a:p>
          <a:p>
            <a:pPr fontAlgn="base" latinLnBrk="0"/>
            <a:endParaRPr lang="en-US" altLang="ko-KR" sz="1400" i="1">
              <a:solidFill>
                <a:srgbClr val="0000FF"/>
              </a:solidFill>
            </a:endParaRPr>
          </a:p>
          <a:p>
            <a:pPr fontAlgn="base" latinLnBrk="0"/>
            <a:r>
              <a:rPr lang="en-US" altLang="ko-KR" sz="1400" i="1" smtClean="0">
                <a:solidFill>
                  <a:srgbClr val="0000FF"/>
                </a:solidFill>
              </a:rPr>
              <a:t>※ </a:t>
            </a:r>
            <a:r>
              <a:rPr lang="ko-KR" altLang="en-US" sz="1400" i="1" smtClean="0">
                <a:solidFill>
                  <a:srgbClr val="0000FF"/>
                </a:solidFill>
              </a:rPr>
              <a:t>예비창업자</a:t>
            </a:r>
            <a:r>
              <a:rPr lang="en-US" altLang="ko-KR" sz="1400" i="1" smtClean="0">
                <a:solidFill>
                  <a:srgbClr val="0000FF"/>
                </a:solidFill>
              </a:rPr>
              <a:t>(</a:t>
            </a:r>
            <a:r>
              <a:rPr lang="ko-KR" altLang="en-US" sz="1400" i="1" smtClean="0">
                <a:solidFill>
                  <a:srgbClr val="0000FF"/>
                </a:solidFill>
              </a:rPr>
              <a:t>팀</a:t>
            </a:r>
            <a:r>
              <a:rPr lang="en-US" altLang="ko-KR" sz="1400" i="1" smtClean="0">
                <a:solidFill>
                  <a:srgbClr val="0000FF"/>
                </a:solidFill>
              </a:rPr>
              <a:t>)</a:t>
            </a:r>
            <a:r>
              <a:rPr lang="ko-KR" altLang="en-US" sz="1400" i="1" smtClean="0">
                <a:solidFill>
                  <a:srgbClr val="0000FF"/>
                </a:solidFill>
              </a:rPr>
              <a:t>는 작성 생략</a:t>
            </a:r>
            <a:r>
              <a:rPr lang="en-US" altLang="ko-KR" sz="1400" i="1" smtClean="0">
                <a:solidFill>
                  <a:srgbClr val="0000FF"/>
                </a:solidFill>
              </a:rPr>
              <a:t>, </a:t>
            </a:r>
            <a:r>
              <a:rPr lang="ko-KR" altLang="en-US" sz="1400" i="1" smtClean="0">
                <a:solidFill>
                  <a:srgbClr val="0000FF"/>
                </a:solidFill>
              </a:rPr>
              <a:t>해당 페이지 삭제 후 제출 </a:t>
            </a:r>
            <a:endParaRPr lang="ko-KR" altLang="en-US" sz="1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/>
              <a:t>2019</a:t>
            </a:r>
            <a:r>
              <a:rPr lang="ko-KR" altLang="en-US" sz="2400" b="1" dirty="0" smtClean="0"/>
              <a:t>년 초기창업패키지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예비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창업자 선정 발표평가</a:t>
            </a:r>
            <a:endParaRPr lang="ko-KR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3170" y="2060848"/>
            <a:ext cx="8661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u="sng" dirty="0" smtClean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창업 </a:t>
            </a:r>
            <a:r>
              <a:rPr lang="ko-KR" altLang="en-US" sz="4000" u="sng" dirty="0" err="1" smtClean="0">
                <a:solidFill>
                  <a:srgbClr val="0000FF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아이템명</a:t>
            </a:r>
            <a:endParaRPr lang="ko-KR" altLang="en-US" sz="4000" u="sng" dirty="0">
              <a:solidFill>
                <a:srgbClr val="0000FF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11560" y="4316786"/>
            <a:ext cx="8424936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 lang="ko-KR"/>
            </a:pPr>
            <a:r>
              <a:rPr lang="ko-KR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신청 창업자 </a:t>
            </a:r>
            <a:r>
              <a:rPr lang="en-US" altLang="ko-KR" b="1" dirty="0">
                <a:solidFill>
                  <a:srgbClr val="000000"/>
                </a:solidFill>
                <a:latin typeface="+mj-ea"/>
                <a:ea typeface="+mj-ea"/>
              </a:rPr>
              <a:t>: </a:t>
            </a:r>
            <a:r>
              <a:rPr lang="ko-KR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홍길동</a:t>
            </a:r>
            <a:endParaRPr lang="en-US" altLang="ko-KR" b="1" dirty="0">
              <a:solidFill>
                <a:srgbClr val="0000FF"/>
              </a:solidFill>
              <a:latin typeface="+mj-ea"/>
              <a:ea typeface="+mj-ea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 lang="ko-KR"/>
            </a:pPr>
            <a:r>
              <a:rPr lang="ko-KR" altLang="en-US" b="1" dirty="0">
                <a:solidFill>
                  <a:srgbClr val="000000"/>
                </a:solidFill>
                <a:latin typeface="+mj-ea"/>
                <a:ea typeface="+mj-ea"/>
              </a:rPr>
              <a:t>기업명 </a:t>
            </a:r>
            <a:r>
              <a:rPr lang="en-US" altLang="ko-KR" b="1" dirty="0">
                <a:solidFill>
                  <a:srgbClr val="000000"/>
                </a:solidFill>
                <a:latin typeface="+mj-ea"/>
                <a:ea typeface="+mj-ea"/>
              </a:rPr>
              <a:t>: </a:t>
            </a:r>
            <a:r>
              <a:rPr lang="ko-KR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예비창업자의 </a:t>
            </a:r>
            <a:r>
              <a:rPr lang="ko-KR" altLang="en-US" b="1" dirty="0">
                <a:solidFill>
                  <a:srgbClr val="0000FF"/>
                </a:solidFill>
                <a:latin typeface="+mj-ea"/>
                <a:ea typeface="+mj-ea"/>
              </a:rPr>
              <a:t>경우</a:t>
            </a:r>
            <a:r>
              <a:rPr lang="en-US" altLang="ko-KR" b="1" dirty="0">
                <a:solidFill>
                  <a:srgbClr val="0000FF"/>
                </a:solidFill>
                <a:latin typeface="+mj-ea"/>
                <a:ea typeface="+mj-ea"/>
              </a:rPr>
              <a:t>, “</a:t>
            </a:r>
            <a:r>
              <a:rPr lang="ko-KR" altLang="en-US" b="1" dirty="0">
                <a:solidFill>
                  <a:srgbClr val="0000FF"/>
                </a:solidFill>
                <a:latin typeface="+mj-ea"/>
                <a:ea typeface="+mj-ea"/>
              </a:rPr>
              <a:t>예비창업자</a:t>
            </a:r>
            <a:r>
              <a:rPr lang="en-US" altLang="ko-KR" b="1" dirty="0">
                <a:solidFill>
                  <a:srgbClr val="0000FF"/>
                </a:solidFill>
                <a:latin typeface="+mj-ea"/>
                <a:ea typeface="+mj-ea"/>
              </a:rPr>
              <a:t>” </a:t>
            </a:r>
            <a:r>
              <a:rPr lang="ko-KR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기재</a:t>
            </a:r>
            <a:endParaRPr lang="en-US" altLang="ko-KR" b="1" dirty="0">
              <a:solidFill>
                <a:srgbClr val="0000FF"/>
              </a:solidFill>
              <a:latin typeface="+mj-ea"/>
              <a:ea typeface="+mj-ea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 lang="ko-KR"/>
            </a:pPr>
            <a:r>
              <a:rPr lang="ko-KR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유형구분 </a:t>
            </a:r>
            <a:r>
              <a:rPr lang="en-US" altLang="ko-KR" b="1" dirty="0">
                <a:solidFill>
                  <a:srgbClr val="000000"/>
                </a:solidFill>
                <a:latin typeface="+mj-ea"/>
                <a:ea typeface="+mj-ea"/>
              </a:rPr>
              <a:t>: </a:t>
            </a:r>
            <a:r>
              <a:rPr lang="ko-KR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선택한 특화유형 작성</a:t>
            </a:r>
            <a:r>
              <a:rPr lang="en-US" altLang="ko-KR" sz="1600" b="1" dirty="0" smtClean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en-US" altLang="ko-KR" b="1" dirty="0" smtClean="0">
                <a:solidFill>
                  <a:srgbClr val="0000FF"/>
                </a:solidFill>
                <a:latin typeface="+mj-ea"/>
                <a:ea typeface="+mj-ea"/>
              </a:rPr>
              <a:t>ex</a:t>
            </a:r>
            <a:r>
              <a:rPr lang="en-US" altLang="ko-KR" sz="1600" b="1" dirty="0" smtClean="0">
                <a:solidFill>
                  <a:srgbClr val="0000FF"/>
                </a:solidFill>
                <a:latin typeface="+mj-ea"/>
                <a:ea typeface="+mj-ea"/>
              </a:rPr>
              <a:t>) </a:t>
            </a:r>
            <a:r>
              <a:rPr lang="ko-KR" altLang="en-US" sz="1600" b="1" dirty="0" smtClean="0">
                <a:solidFill>
                  <a:srgbClr val="0000FF"/>
                </a:solidFill>
                <a:latin typeface="+mj-ea"/>
                <a:ea typeface="+mj-ea"/>
              </a:rPr>
              <a:t>글로벌</a:t>
            </a:r>
            <a:r>
              <a:rPr lang="en-US" altLang="ko-KR" sz="1600" b="1" dirty="0" smtClean="0">
                <a:solidFill>
                  <a:srgbClr val="0000FF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 smtClean="0">
                <a:solidFill>
                  <a:srgbClr val="0000FF"/>
                </a:solidFill>
                <a:latin typeface="+mj-ea"/>
                <a:ea typeface="+mj-ea"/>
              </a:rPr>
              <a:t>판로연계</a:t>
            </a:r>
            <a:r>
              <a:rPr lang="en-US" altLang="ko-KR" b="1" dirty="0" smtClean="0">
                <a:solidFill>
                  <a:srgbClr val="0000FF"/>
                </a:solidFill>
                <a:latin typeface="+mj-ea"/>
                <a:ea typeface="+mj-ea"/>
              </a:rPr>
              <a:t>)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 lang="ko-KR"/>
            </a:pPr>
            <a:r>
              <a:rPr lang="ko-KR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신청 </a:t>
            </a:r>
            <a:r>
              <a:rPr lang="ko-KR" altLang="en-US" b="1" dirty="0" err="1" smtClean="0">
                <a:solidFill>
                  <a:srgbClr val="000000"/>
                </a:solidFill>
                <a:latin typeface="+mj-ea"/>
                <a:ea typeface="+mj-ea"/>
              </a:rPr>
              <a:t>주관기관명</a:t>
            </a:r>
            <a:r>
              <a:rPr lang="ko-KR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latin typeface="+mj-ea"/>
                <a:ea typeface="+mj-ea"/>
              </a:rPr>
              <a:t>: </a:t>
            </a:r>
            <a:r>
              <a:rPr lang="en-US" altLang="ko-KR" b="1" dirty="0" smtClean="0">
                <a:solidFill>
                  <a:srgbClr val="0000FF"/>
                </a:solidFill>
                <a:latin typeface="+mj-ea"/>
                <a:ea typeface="+mj-ea"/>
              </a:rPr>
              <a:t>OOO</a:t>
            </a:r>
            <a:r>
              <a:rPr lang="ko-KR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대학교</a:t>
            </a:r>
            <a:endParaRPr lang="ko-KR" altLang="en-US" b="1" dirty="0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538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906750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434052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목  차</a:t>
            </a:r>
            <a:endParaRPr lang="ko-KR" altLang="en-US" sz="2400" b="1" dirty="0"/>
          </a:p>
        </p:txBody>
      </p:sp>
      <p:sp>
        <p:nvSpPr>
          <p:cNvPr id="5" name="직사각형 4"/>
          <p:cNvSpPr/>
          <p:nvPr/>
        </p:nvSpPr>
        <p:spPr>
          <a:xfrm>
            <a:off x="611560" y="1124744"/>
            <a:ext cx="8424936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AutoNum type="arabicPeriod"/>
              <a:defRPr lang="ko-KR"/>
            </a:pPr>
            <a:r>
              <a:rPr lang="ko-KR" altLang="en-US" b="1" dirty="0" smtClean="0">
                <a:solidFill>
                  <a:srgbClr val="000000"/>
                </a:solidFill>
                <a:latin typeface="+mn-ea"/>
              </a:rPr>
              <a:t>문제인식</a:t>
            </a:r>
            <a:r>
              <a:rPr lang="en-US" altLang="ko-KR" b="1" dirty="0" smtClean="0">
                <a:solidFill>
                  <a:srgbClr val="000000"/>
                </a:solidFill>
                <a:latin typeface="+mn-ea"/>
              </a:rPr>
              <a:t>(Problem)</a:t>
            </a: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  1-1</a:t>
            </a:r>
            <a:r>
              <a:rPr lang="en-US" altLang="ko-KR" sz="1200" b="1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200" b="1" smtClean="0">
                <a:solidFill>
                  <a:srgbClr val="000000"/>
                </a:solidFill>
                <a:latin typeface="+mn-ea"/>
              </a:rPr>
              <a:t>제품</a:t>
            </a:r>
            <a:r>
              <a:rPr lang="en-US" altLang="ko-KR" sz="1200" b="1" smtClean="0">
                <a:solidFill>
                  <a:srgbClr val="000000"/>
                </a:solidFill>
                <a:latin typeface="맑은 고딕" panose="020B0503020000020004" pitchFamily="50" charset="-127"/>
              </a:rPr>
              <a:t>·</a:t>
            </a:r>
            <a:r>
              <a:rPr lang="ko-KR" altLang="en-US" sz="1200" b="1" smtClean="0">
                <a:solidFill>
                  <a:srgbClr val="000000"/>
                </a:solidFill>
                <a:latin typeface="+mn-ea"/>
              </a:rPr>
              <a:t>서비스의 개발 동기</a:t>
            </a:r>
            <a:endParaRPr lang="en-US" altLang="ko-KR" sz="1200" b="1" smtClean="0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 smtClean="0">
                <a:solidFill>
                  <a:srgbClr val="000000"/>
                </a:solidFill>
                <a:latin typeface="+mn-ea"/>
              </a:rPr>
              <a:t>  </a:t>
            </a: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1-2</a:t>
            </a:r>
            <a:r>
              <a:rPr lang="en-US" altLang="ko-KR" sz="1200" b="1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200" b="1" smtClean="0">
                <a:solidFill>
                  <a:srgbClr val="000000"/>
                </a:solidFill>
                <a:latin typeface="+mn-ea"/>
              </a:rPr>
              <a:t>제품</a:t>
            </a:r>
            <a:r>
              <a:rPr lang="en-US" altLang="ko-KR" sz="12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2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서비스의</a:t>
            </a:r>
            <a:r>
              <a:rPr lang="ko-KR" altLang="en-US" sz="1200" b="1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rgbClr val="000000"/>
                </a:solidFill>
                <a:latin typeface="+mn-ea"/>
              </a:rPr>
              <a:t>목적</a:t>
            </a: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b="1" dirty="0" smtClean="0">
                <a:solidFill>
                  <a:srgbClr val="000000"/>
                </a:solidFill>
                <a:latin typeface="+mn-ea"/>
              </a:rPr>
              <a:t>필요성</a:t>
            </a: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)</a:t>
            </a: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 dirty="0" smtClean="0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b="1" dirty="0" smtClean="0">
                <a:solidFill>
                  <a:srgbClr val="000000"/>
                </a:solidFill>
                <a:latin typeface="+mn-ea"/>
              </a:rPr>
              <a:t>2. </a:t>
            </a:r>
            <a:r>
              <a:rPr lang="ko-KR" altLang="en-US" b="1" dirty="0" smtClean="0">
                <a:solidFill>
                  <a:srgbClr val="000000"/>
                </a:solidFill>
                <a:latin typeface="+mn-ea"/>
              </a:rPr>
              <a:t>실현가능성</a:t>
            </a:r>
            <a:r>
              <a:rPr lang="en-US" altLang="ko-KR" b="1" dirty="0" smtClean="0">
                <a:solidFill>
                  <a:srgbClr val="000000"/>
                </a:solidFill>
                <a:latin typeface="+mn-ea"/>
              </a:rPr>
              <a:t>(Solution)</a:t>
            </a: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  2-1</a:t>
            </a:r>
            <a:r>
              <a:rPr lang="en-US" altLang="ko-KR" sz="1200" b="1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200" b="1">
                <a:solidFill>
                  <a:srgbClr val="000000"/>
                </a:solidFill>
                <a:latin typeface="+mn-ea"/>
              </a:rPr>
              <a:t>제품</a:t>
            </a:r>
            <a:r>
              <a:rPr lang="en-US" altLang="ko-KR" sz="1200" b="1">
                <a:solidFill>
                  <a:srgbClr val="000000"/>
                </a:solidFill>
                <a:latin typeface="맑은 고딕" panose="020B0503020000020004" pitchFamily="50" charset="-127"/>
              </a:rPr>
              <a:t>·</a:t>
            </a:r>
            <a:r>
              <a:rPr lang="ko-KR" altLang="en-US" sz="1200" b="1">
                <a:solidFill>
                  <a:srgbClr val="000000"/>
                </a:solidFill>
                <a:latin typeface="맑은 고딕" panose="020B0503020000020004" pitchFamily="50" charset="-127"/>
              </a:rPr>
              <a:t>서비스의</a:t>
            </a:r>
            <a:r>
              <a:rPr lang="ko-KR" altLang="en-US" sz="1200" b="1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200" b="1" smtClean="0">
                <a:solidFill>
                  <a:srgbClr val="000000"/>
                </a:solidFill>
                <a:latin typeface="+mn-ea"/>
              </a:rPr>
              <a:t>개발 방안</a:t>
            </a:r>
            <a:endParaRPr lang="en-US" altLang="ko-KR" sz="1200" b="1" dirty="0" smtClean="0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  2-2</a:t>
            </a:r>
            <a:r>
              <a:rPr lang="en-US" altLang="ko-KR" sz="1200" b="1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200" b="1" smtClean="0">
                <a:solidFill>
                  <a:srgbClr val="000000"/>
                </a:solidFill>
                <a:latin typeface="+mn-ea"/>
              </a:rPr>
              <a:t>고객 요구사항에 대한 대응방안</a:t>
            </a:r>
            <a:endParaRPr lang="en-US" altLang="ko-KR" sz="1200" b="1" smtClean="0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 dirty="0" smtClean="0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b="1" dirty="0" smtClean="0">
                <a:solidFill>
                  <a:srgbClr val="000000"/>
                </a:solidFill>
                <a:latin typeface="+mn-ea"/>
              </a:rPr>
              <a:t>3. </a:t>
            </a:r>
            <a:r>
              <a:rPr lang="ko-KR" altLang="en-US" b="1" dirty="0" smtClean="0">
                <a:solidFill>
                  <a:srgbClr val="000000"/>
                </a:solidFill>
                <a:latin typeface="+mn-ea"/>
              </a:rPr>
              <a:t>성장전략</a:t>
            </a:r>
            <a:r>
              <a:rPr lang="en-US" altLang="ko-KR" b="1" dirty="0" smtClean="0">
                <a:solidFill>
                  <a:srgbClr val="000000"/>
                </a:solidFill>
                <a:latin typeface="+mn-ea"/>
              </a:rPr>
              <a:t>(Scale-up)</a:t>
            </a: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  3-1. </a:t>
            </a:r>
            <a:r>
              <a:rPr lang="ko-KR" altLang="en-US" sz="1200" b="1" dirty="0" smtClean="0">
                <a:solidFill>
                  <a:srgbClr val="000000"/>
                </a:solidFill>
                <a:latin typeface="+mn-ea"/>
              </a:rPr>
              <a:t>자금소요</a:t>
            </a: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rgbClr val="000000"/>
                </a:solidFill>
                <a:latin typeface="+mn-ea"/>
              </a:rPr>
              <a:t>및 조달계획</a:t>
            </a:r>
            <a:endParaRPr lang="en-US" altLang="ko-KR" sz="1200" b="1" dirty="0" smtClean="0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  3-2. </a:t>
            </a:r>
            <a:r>
              <a:rPr lang="ko-KR" altLang="en-US" sz="1200" b="1" dirty="0" smtClean="0">
                <a:solidFill>
                  <a:srgbClr val="000000"/>
                </a:solidFill>
                <a:latin typeface="+mn-ea"/>
              </a:rPr>
              <a:t>시장진입 및 </a:t>
            </a:r>
            <a:r>
              <a:rPr lang="ko-KR" altLang="en-US" sz="1200" b="1" smtClean="0">
                <a:solidFill>
                  <a:srgbClr val="000000"/>
                </a:solidFill>
                <a:latin typeface="+mn-ea"/>
              </a:rPr>
              <a:t>성과창출 전략</a:t>
            </a:r>
            <a:endParaRPr lang="en-US" altLang="ko-KR" sz="1200" b="1" dirty="0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 dirty="0" smtClean="0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b="1" dirty="0" smtClean="0">
                <a:solidFill>
                  <a:srgbClr val="000000"/>
                </a:solidFill>
                <a:latin typeface="+mn-ea"/>
              </a:rPr>
              <a:t>4. </a:t>
            </a:r>
            <a:r>
              <a:rPr lang="ko-KR" altLang="en-US" b="1" dirty="0" smtClean="0">
                <a:solidFill>
                  <a:srgbClr val="000000"/>
                </a:solidFill>
                <a:latin typeface="+mn-ea"/>
              </a:rPr>
              <a:t>팀 구성</a:t>
            </a:r>
            <a:r>
              <a:rPr lang="en-US" altLang="ko-KR" b="1" dirty="0" smtClean="0">
                <a:solidFill>
                  <a:srgbClr val="000000"/>
                </a:solidFill>
                <a:latin typeface="+mn-ea"/>
              </a:rPr>
              <a:t>(Team)</a:t>
            </a: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  4-1. </a:t>
            </a:r>
            <a:r>
              <a:rPr lang="ko-KR" altLang="en-US" sz="1200" b="1" dirty="0" smtClean="0">
                <a:solidFill>
                  <a:srgbClr val="000000"/>
                </a:solidFill>
                <a:latin typeface="+mn-ea"/>
              </a:rPr>
              <a:t>대표자 </a:t>
            </a:r>
            <a:r>
              <a:rPr lang="ko-KR" altLang="en-US" sz="1200" b="1" smtClean="0">
                <a:solidFill>
                  <a:srgbClr val="000000"/>
                </a:solidFill>
                <a:latin typeface="+mn-ea"/>
              </a:rPr>
              <a:t>및 직원의 보유역량 및 기술보호 노력</a:t>
            </a:r>
            <a:endParaRPr lang="en-US" altLang="ko-KR" sz="1200" b="1" dirty="0" smtClean="0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rgbClr val="000000"/>
                </a:solidFill>
                <a:latin typeface="+mn-ea"/>
              </a:rPr>
              <a:t> 4-2. </a:t>
            </a:r>
            <a:r>
              <a:rPr lang="ko-KR" altLang="en-US" sz="1200" b="1" dirty="0" smtClean="0">
                <a:solidFill>
                  <a:srgbClr val="000000"/>
                </a:solidFill>
                <a:latin typeface="+mn-ea"/>
              </a:rPr>
              <a:t>사회적 </a:t>
            </a:r>
            <a:r>
              <a:rPr lang="ko-KR" altLang="en-US" sz="1200" b="1" smtClean="0">
                <a:solidFill>
                  <a:srgbClr val="000000"/>
                </a:solidFill>
                <a:latin typeface="+mn-ea"/>
              </a:rPr>
              <a:t>가치 실천계획</a:t>
            </a:r>
            <a:r>
              <a:rPr lang="en-US" altLang="ko-KR" sz="1200" b="1" smtClean="0">
                <a:solidFill>
                  <a:srgbClr val="0000FF"/>
                </a:solidFill>
                <a:latin typeface="+mn-ea"/>
              </a:rPr>
              <a:t>(*</a:t>
            </a:r>
            <a:r>
              <a:rPr lang="ko-KR" altLang="en-US" sz="1200" b="1" smtClean="0">
                <a:solidFill>
                  <a:srgbClr val="0000FF"/>
                </a:solidFill>
                <a:latin typeface="+mn-ea"/>
              </a:rPr>
              <a:t>예비창업자</a:t>
            </a:r>
            <a:r>
              <a:rPr lang="en-US" altLang="ko-KR" sz="1200" b="1" smtClean="0">
                <a:solidFill>
                  <a:srgbClr val="0000FF"/>
                </a:solidFill>
                <a:latin typeface="+mn-ea"/>
              </a:rPr>
              <a:t>(</a:t>
            </a:r>
            <a:r>
              <a:rPr lang="ko-KR" altLang="en-US" sz="1200" b="1" smtClean="0">
                <a:solidFill>
                  <a:srgbClr val="0000FF"/>
                </a:solidFill>
                <a:latin typeface="+mn-ea"/>
              </a:rPr>
              <a:t>팀</a:t>
            </a:r>
            <a:r>
              <a:rPr lang="en-US" altLang="ko-KR" sz="1200" b="1" smtClean="0">
                <a:solidFill>
                  <a:srgbClr val="0000FF"/>
                </a:solidFill>
                <a:latin typeface="+mn-ea"/>
              </a:rPr>
              <a:t>)</a:t>
            </a:r>
            <a:r>
              <a:rPr lang="ko-KR" altLang="en-US" sz="1200" b="1" smtClean="0">
                <a:solidFill>
                  <a:srgbClr val="0000FF"/>
                </a:solidFill>
                <a:latin typeface="+mn-ea"/>
              </a:rPr>
              <a:t>는 작성 생략 </a:t>
            </a:r>
            <a:r>
              <a:rPr lang="en-US" altLang="ko-KR" sz="1200" b="1" smtClean="0">
                <a:solidFill>
                  <a:srgbClr val="0000FF"/>
                </a:solidFill>
                <a:latin typeface="+mn-ea"/>
              </a:rPr>
              <a:t>– </a:t>
            </a:r>
            <a:r>
              <a:rPr lang="ko-KR" altLang="en-US" sz="1200" b="1" smtClean="0">
                <a:solidFill>
                  <a:srgbClr val="0000FF"/>
                </a:solidFill>
                <a:latin typeface="+mn-ea"/>
              </a:rPr>
              <a:t>삭제 후 제출</a:t>
            </a:r>
            <a:r>
              <a:rPr lang="en-US" altLang="ko-KR" sz="1200" b="1" smtClean="0">
                <a:solidFill>
                  <a:srgbClr val="0000FF"/>
                </a:solidFill>
                <a:latin typeface="+mn-ea"/>
              </a:rPr>
              <a:t>)</a:t>
            </a:r>
            <a:endParaRPr lang="en-US" altLang="ko-KR" sz="1200" b="1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07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1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문제인식</a:t>
            </a:r>
            <a:r>
              <a:rPr lang="en-US" altLang="ko-KR" sz="2400" b="1" dirty="0" smtClean="0"/>
              <a:t>(Problem)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</a:pPr>
            <a:r>
              <a:rPr lang="en-US" altLang="ko-KR" b="1" dirty="0" smtClean="0">
                <a:latin typeface="+mn-ea"/>
                <a:cs typeface="Arial" pitchFamily="34" charset="0"/>
              </a:rPr>
              <a:t>1-1</a:t>
            </a:r>
            <a:r>
              <a:rPr lang="en-US" altLang="ko-KR" b="1" smtClean="0">
                <a:latin typeface="+mn-ea"/>
                <a:cs typeface="Arial" pitchFamily="34" charset="0"/>
              </a:rPr>
              <a:t>. </a:t>
            </a:r>
            <a:r>
              <a:rPr lang="ko-KR" altLang="en-US" b="1" smtClean="0">
                <a:latin typeface="+mn-ea"/>
                <a:cs typeface="Arial" pitchFamily="34" charset="0"/>
              </a:rPr>
              <a:t>제품</a:t>
            </a:r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·</a:t>
            </a:r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서비스</a:t>
            </a:r>
            <a:r>
              <a:rPr lang="ko-KR" altLang="en-US" b="1" smtClean="0">
                <a:latin typeface="+mn-ea"/>
                <a:cs typeface="Arial" pitchFamily="34" charset="0"/>
              </a:rPr>
              <a:t>의 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개발동기</a:t>
            </a:r>
            <a:endParaRPr lang="en-US" altLang="ko-KR" b="1" dirty="0">
              <a:latin typeface="+mn-ea"/>
              <a:cs typeface="Arial" pitchFamily="34" charset="0"/>
            </a:endParaRPr>
          </a:p>
          <a:p>
            <a:pPr defTabSz="1043056">
              <a:buSzPct val="120000"/>
            </a:pPr>
            <a:endParaRPr lang="en-US" altLang="ko-KR" sz="1000" i="1" dirty="0" smtClean="0">
              <a:solidFill>
                <a:srgbClr val="0000FF"/>
              </a:solidFill>
            </a:endParaRPr>
          </a:p>
          <a:p>
            <a:pPr fontAlgn="base" latinLnBrk="0"/>
            <a:r>
              <a:rPr lang="en-US" altLang="ko-KR" sz="1400" i="1" smtClean="0">
                <a:solidFill>
                  <a:srgbClr val="0000FF"/>
                </a:solidFill>
              </a:rPr>
              <a:t>※  </a:t>
            </a:r>
            <a:r>
              <a:rPr lang="ko-KR" altLang="en-US" sz="1400" i="1" smtClean="0">
                <a:solidFill>
                  <a:srgbClr val="0000FF"/>
                </a:solidFill>
              </a:rPr>
              <a:t>제품의 </a:t>
            </a:r>
            <a:r>
              <a:rPr lang="ko-KR" altLang="en-US" sz="1400" i="1" dirty="0">
                <a:solidFill>
                  <a:srgbClr val="0000FF"/>
                </a:solidFill>
              </a:rPr>
              <a:t>부재로 불편한 점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국내</a:t>
            </a:r>
            <a:r>
              <a:rPr lang="en-US" altLang="ko-KR" sz="1400" i="1" dirty="0">
                <a:solidFill>
                  <a:srgbClr val="0000FF"/>
                </a:solidFill>
              </a:rPr>
              <a:t>·</a:t>
            </a:r>
            <a:r>
              <a:rPr lang="ko-KR" altLang="en-US" sz="1400" i="1">
                <a:solidFill>
                  <a:srgbClr val="0000FF"/>
                </a:solidFill>
              </a:rPr>
              <a:t>외 </a:t>
            </a:r>
            <a:r>
              <a:rPr lang="ko-KR" altLang="en-US" sz="1400" i="1" smtClean="0">
                <a:solidFill>
                  <a:srgbClr val="0000FF"/>
                </a:solidFill>
              </a:rPr>
              <a:t>시장의 </a:t>
            </a:r>
            <a:r>
              <a:rPr lang="ko-KR" altLang="en-US" sz="1400" i="1" dirty="0">
                <a:solidFill>
                  <a:srgbClr val="0000FF"/>
                </a:solidFill>
              </a:rPr>
              <a:t>문제점을 혁신적으로 해결하기 </a:t>
            </a:r>
            <a:r>
              <a:rPr lang="ko-KR" altLang="en-US" sz="1400" i="1">
                <a:solidFill>
                  <a:srgbClr val="0000FF"/>
                </a:solidFill>
              </a:rPr>
              <a:t>위한 </a:t>
            </a:r>
            <a:r>
              <a:rPr lang="ko-KR" altLang="en-US" sz="1400" i="1" smtClean="0">
                <a:solidFill>
                  <a:srgbClr val="0000FF"/>
                </a:solidFill>
              </a:rPr>
              <a:t>방안</a:t>
            </a:r>
            <a:r>
              <a:rPr lang="en-US" altLang="ko-KR" sz="1400" i="1" smtClean="0">
                <a:solidFill>
                  <a:srgbClr val="0000FF"/>
                </a:solidFill>
              </a:rPr>
              <a:t>, </a:t>
            </a:r>
            <a:r>
              <a:rPr lang="ko-KR" altLang="en-US" sz="1400" i="1" smtClean="0">
                <a:solidFill>
                  <a:srgbClr val="0000FF"/>
                </a:solidFill>
              </a:rPr>
              <a:t>개발</a:t>
            </a:r>
            <a:r>
              <a:rPr lang="en-US" altLang="ko-KR" sz="1400" i="1" smtClean="0">
                <a:solidFill>
                  <a:srgbClr val="0000FF"/>
                </a:solidFill>
              </a:rPr>
              <a:t>(</a:t>
            </a:r>
            <a:r>
              <a:rPr lang="ko-KR" altLang="en-US" sz="1400" i="1" smtClean="0">
                <a:solidFill>
                  <a:srgbClr val="0000FF"/>
                </a:solidFill>
              </a:rPr>
              <a:t>보유</a:t>
            </a:r>
            <a:r>
              <a:rPr lang="en-US" altLang="ko-KR" sz="1400" i="1" smtClean="0">
                <a:solidFill>
                  <a:srgbClr val="0000FF"/>
                </a:solidFill>
              </a:rPr>
              <a:t>)</a:t>
            </a:r>
            <a:r>
              <a:rPr lang="ko-KR" altLang="en-US" sz="1400" i="1" smtClean="0">
                <a:solidFill>
                  <a:srgbClr val="0000FF"/>
                </a:solidFill>
              </a:rPr>
              <a:t>하고 있는 제품</a:t>
            </a:r>
            <a:r>
              <a:rPr lang="en-US" altLang="ko-KR" sz="1400" i="1" smtClean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i="1" smtClean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서비스에 대한 개발동기 </a:t>
            </a:r>
            <a:r>
              <a:rPr lang="ko-KR" altLang="en-US" sz="1400" i="1" smtClean="0">
                <a:solidFill>
                  <a:srgbClr val="0000FF"/>
                </a:solidFill>
              </a:rPr>
              <a:t> </a:t>
            </a:r>
            <a:r>
              <a:rPr lang="ko-KR" altLang="en-US" sz="1400" i="1" dirty="0">
                <a:solidFill>
                  <a:srgbClr val="0000FF"/>
                </a:solidFill>
              </a:rPr>
              <a:t>등을 기재</a:t>
            </a:r>
          </a:p>
        </p:txBody>
      </p:sp>
    </p:spTree>
    <p:extLst>
      <p:ext uri="{BB962C8B-B14F-4D97-AF65-F5344CB8AC3E}">
        <p14:creationId xmlns:p14="http://schemas.microsoft.com/office/powerpoint/2010/main" val="38127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1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문제인식</a:t>
            </a:r>
            <a:r>
              <a:rPr lang="en-US" altLang="ko-KR" sz="2400" b="1" dirty="0" smtClean="0"/>
              <a:t>(Problem)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</a:pPr>
            <a:r>
              <a:rPr lang="en-US" altLang="ko-KR" b="1" dirty="0" smtClean="0">
                <a:latin typeface="+mn-ea"/>
                <a:cs typeface="Arial" pitchFamily="34" charset="0"/>
              </a:rPr>
              <a:t>1-2</a:t>
            </a:r>
            <a:r>
              <a:rPr lang="en-US" altLang="ko-KR" b="1" smtClean="0">
                <a:latin typeface="+mn-ea"/>
                <a:cs typeface="Arial" pitchFamily="34" charset="0"/>
              </a:rPr>
              <a:t>. </a:t>
            </a:r>
            <a:r>
              <a:rPr lang="ko-KR" altLang="en-US" b="1" smtClean="0">
                <a:latin typeface="+mn-ea"/>
                <a:cs typeface="Arial" pitchFamily="34" charset="0"/>
              </a:rPr>
              <a:t>제품</a:t>
            </a:r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·</a:t>
            </a:r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서비스</a:t>
            </a:r>
            <a:r>
              <a:rPr lang="ko-KR" altLang="en-US" b="1" smtClean="0">
                <a:latin typeface="+mn-ea"/>
                <a:cs typeface="Arial" pitchFamily="34" charset="0"/>
              </a:rPr>
              <a:t>의 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목적</a:t>
            </a:r>
            <a:r>
              <a:rPr lang="en-US" altLang="ko-KR" b="1" dirty="0" smtClean="0">
                <a:latin typeface="+mn-ea"/>
                <a:cs typeface="Arial" pitchFamily="34" charset="0"/>
              </a:rPr>
              <a:t>(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필요성</a:t>
            </a:r>
            <a:r>
              <a:rPr lang="en-US" altLang="ko-KR" b="1" dirty="0" smtClean="0">
                <a:latin typeface="+mn-ea"/>
                <a:cs typeface="Arial" pitchFamily="34" charset="0"/>
              </a:rPr>
              <a:t>)</a:t>
            </a:r>
            <a:endParaRPr lang="en-US" altLang="ko-KR" b="1" dirty="0">
              <a:latin typeface="+mn-ea"/>
              <a:cs typeface="Arial" pitchFamily="34" charset="0"/>
            </a:endParaRPr>
          </a:p>
          <a:p>
            <a:pPr defTabSz="1043056">
              <a:buSzPct val="120000"/>
            </a:pPr>
            <a:endParaRPr lang="en-US" altLang="ko-KR" sz="1000" i="1" dirty="0" smtClean="0">
              <a:solidFill>
                <a:srgbClr val="0000FF"/>
              </a:solidFill>
            </a:endParaRPr>
          </a:p>
          <a:p>
            <a:pPr fontAlgn="base" latinLnBrk="0"/>
            <a:r>
              <a:rPr lang="en-US" altLang="ko-KR" sz="1400" i="1" smtClean="0">
                <a:solidFill>
                  <a:srgbClr val="0000FF"/>
                </a:solidFill>
              </a:rPr>
              <a:t>※  </a:t>
            </a:r>
            <a:r>
              <a:rPr lang="ko-KR" altLang="en-US" sz="1400" i="1" smtClean="0">
                <a:solidFill>
                  <a:srgbClr val="0000FF"/>
                </a:solidFill>
              </a:rPr>
              <a:t>제품</a:t>
            </a:r>
            <a:r>
              <a:rPr lang="en-US" altLang="ko-KR" sz="1400" i="1" smtClean="0">
                <a:solidFill>
                  <a:srgbClr val="0000FF"/>
                </a:solidFill>
              </a:rPr>
              <a:t>(</a:t>
            </a:r>
            <a:r>
              <a:rPr lang="ko-KR" altLang="en-US" sz="1400" i="1" smtClean="0">
                <a:solidFill>
                  <a:srgbClr val="0000FF"/>
                </a:solidFill>
              </a:rPr>
              <a:t>서비스</a:t>
            </a:r>
            <a:r>
              <a:rPr lang="en-US" altLang="ko-KR" sz="1400" i="1" smtClean="0">
                <a:solidFill>
                  <a:srgbClr val="0000FF"/>
                </a:solidFill>
              </a:rPr>
              <a:t>)</a:t>
            </a:r>
            <a:r>
              <a:rPr lang="ko-KR" altLang="en-US" sz="1400" i="1" smtClean="0">
                <a:solidFill>
                  <a:srgbClr val="0000FF"/>
                </a:solidFill>
              </a:rPr>
              <a:t>을 </a:t>
            </a:r>
            <a:r>
              <a:rPr lang="ko-KR" altLang="en-US" sz="1400" i="1" dirty="0">
                <a:solidFill>
                  <a:srgbClr val="0000FF"/>
                </a:solidFill>
              </a:rPr>
              <a:t>구현하고자 하는 목적</a:t>
            </a:r>
            <a:r>
              <a:rPr lang="en-US" altLang="ko-KR" sz="1400" i="1">
                <a:solidFill>
                  <a:srgbClr val="0000FF"/>
                </a:solidFill>
              </a:rPr>
              <a:t>, </a:t>
            </a:r>
            <a:r>
              <a:rPr lang="ko-KR" altLang="en-US" sz="1400" i="1" smtClean="0">
                <a:solidFill>
                  <a:srgbClr val="0000FF"/>
                </a:solidFill>
              </a:rPr>
              <a:t>고객의 니즈를 혁신적으로 해결하기 위한 방안 등을 </a:t>
            </a:r>
            <a:r>
              <a:rPr lang="ko-KR" altLang="en-US" sz="1400" i="1" dirty="0">
                <a:solidFill>
                  <a:srgbClr val="0000FF"/>
                </a:solidFill>
              </a:rPr>
              <a:t>기재</a:t>
            </a:r>
          </a:p>
        </p:txBody>
      </p:sp>
    </p:spTree>
    <p:extLst>
      <p:ext uri="{BB962C8B-B14F-4D97-AF65-F5344CB8AC3E}">
        <p14:creationId xmlns:p14="http://schemas.microsoft.com/office/powerpoint/2010/main" val="15136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2. </a:t>
            </a:r>
            <a:r>
              <a:rPr lang="ko-KR" altLang="en-US" sz="2400" b="1" dirty="0" smtClean="0"/>
              <a:t>실현가능성</a:t>
            </a:r>
            <a:r>
              <a:rPr lang="en-US" altLang="ko-KR" sz="2400" b="1" dirty="0" smtClean="0"/>
              <a:t>(Solution)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</a:pPr>
            <a:r>
              <a:rPr lang="en-US" altLang="ko-KR" b="1" dirty="0" smtClean="0">
                <a:latin typeface="+mn-ea"/>
                <a:cs typeface="Arial" pitchFamily="34" charset="0"/>
              </a:rPr>
              <a:t>2-1</a:t>
            </a:r>
            <a:r>
              <a:rPr lang="en-US" altLang="ko-KR" b="1" smtClean="0">
                <a:latin typeface="+mn-ea"/>
                <a:cs typeface="Arial" pitchFamily="34" charset="0"/>
              </a:rPr>
              <a:t>. </a:t>
            </a:r>
            <a:r>
              <a:rPr lang="ko-KR" altLang="en-US" b="1" smtClean="0">
                <a:latin typeface="+mn-ea"/>
                <a:cs typeface="Arial" pitchFamily="34" charset="0"/>
              </a:rPr>
              <a:t>제품</a:t>
            </a:r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·</a:t>
            </a:r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서비스의</a:t>
            </a:r>
            <a:r>
              <a:rPr lang="ko-KR" altLang="en-US" b="1">
                <a:latin typeface="+mn-ea"/>
                <a:cs typeface="Arial" pitchFamily="34" charset="0"/>
              </a:rPr>
              <a:t> </a:t>
            </a:r>
            <a:r>
              <a:rPr lang="ko-KR" altLang="en-US" b="1" smtClean="0">
                <a:latin typeface="+mn-ea"/>
                <a:cs typeface="Arial" pitchFamily="34" charset="0"/>
              </a:rPr>
              <a:t>개발 방안</a:t>
            </a:r>
            <a:endParaRPr lang="en-US" altLang="ko-KR" b="1" dirty="0">
              <a:latin typeface="+mn-ea"/>
              <a:cs typeface="Arial" pitchFamily="34" charset="0"/>
            </a:endParaRPr>
          </a:p>
          <a:p>
            <a:pPr defTabSz="1043056">
              <a:buSzPct val="120000"/>
            </a:pPr>
            <a:endParaRPr lang="en-US" altLang="ko-KR" sz="1000" i="1" dirty="0" smtClean="0">
              <a:solidFill>
                <a:srgbClr val="0000FF"/>
              </a:solidFill>
            </a:endParaRPr>
          </a:p>
          <a:p>
            <a:pPr fontAlgn="base" latinLnBrk="0"/>
            <a:r>
              <a:rPr lang="en-US" altLang="ko-KR" sz="1400" i="1" dirty="0" smtClean="0">
                <a:solidFill>
                  <a:srgbClr val="0000FF"/>
                </a:solidFill>
              </a:rPr>
              <a:t>※  </a:t>
            </a:r>
            <a:r>
              <a:rPr lang="ko-KR" altLang="en-US" sz="1400" i="1" dirty="0">
                <a:solidFill>
                  <a:srgbClr val="0000FF"/>
                </a:solidFill>
              </a:rPr>
              <a:t>비즈니스 모델</a:t>
            </a:r>
            <a:r>
              <a:rPr lang="en-US" altLang="ko-KR" sz="1400" i="1" dirty="0">
                <a:solidFill>
                  <a:srgbClr val="0000FF"/>
                </a:solidFill>
              </a:rPr>
              <a:t>(BM), </a:t>
            </a:r>
            <a:r>
              <a:rPr lang="ko-KR" altLang="en-US" sz="1400" i="1" dirty="0">
                <a:solidFill>
                  <a:srgbClr val="0000FF"/>
                </a:solidFill>
              </a:rPr>
              <a:t>제품</a:t>
            </a:r>
            <a:r>
              <a:rPr lang="en-US" altLang="ko-KR" sz="1400" i="1" dirty="0">
                <a:solidFill>
                  <a:srgbClr val="0000FF"/>
                </a:solidFill>
              </a:rPr>
              <a:t>(</a:t>
            </a:r>
            <a:r>
              <a:rPr lang="ko-KR" altLang="en-US" sz="1400" i="1" dirty="0">
                <a:solidFill>
                  <a:srgbClr val="0000FF"/>
                </a:solidFill>
              </a:rPr>
              <a:t>서비스</a:t>
            </a:r>
            <a:r>
              <a:rPr lang="en-US" altLang="ko-KR" sz="1400" i="1" dirty="0">
                <a:solidFill>
                  <a:srgbClr val="0000FF"/>
                </a:solidFill>
              </a:rPr>
              <a:t>) </a:t>
            </a:r>
            <a:r>
              <a:rPr lang="ko-KR" altLang="en-US" sz="1400" i="1" dirty="0">
                <a:solidFill>
                  <a:srgbClr val="0000FF"/>
                </a:solidFill>
              </a:rPr>
              <a:t>구현정도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제작 소요기간 및 제작방법</a:t>
            </a:r>
            <a:r>
              <a:rPr lang="en-US" altLang="ko-KR" sz="1400" i="1" dirty="0">
                <a:solidFill>
                  <a:srgbClr val="0000FF"/>
                </a:solidFill>
              </a:rPr>
              <a:t>(</a:t>
            </a:r>
            <a:r>
              <a:rPr lang="ko-KR" altLang="en-US" sz="1400" i="1" dirty="0">
                <a:solidFill>
                  <a:srgbClr val="0000FF"/>
                </a:solidFill>
              </a:rPr>
              <a:t>자체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외주</a:t>
            </a:r>
            <a:r>
              <a:rPr lang="en-US" altLang="ko-KR" sz="1400" i="1" dirty="0">
                <a:solidFill>
                  <a:srgbClr val="0000FF"/>
                </a:solidFill>
              </a:rPr>
              <a:t>), </a:t>
            </a:r>
            <a:r>
              <a:rPr lang="ko-KR" altLang="en-US" sz="1400" i="1">
                <a:solidFill>
                  <a:srgbClr val="0000FF"/>
                </a:solidFill>
              </a:rPr>
              <a:t>추진일정 </a:t>
            </a:r>
            <a:r>
              <a:rPr lang="ko-KR" altLang="en-US" sz="1400" i="1" smtClean="0">
                <a:solidFill>
                  <a:srgbClr val="0000FF"/>
                </a:solidFill>
              </a:rPr>
              <a:t>등 사업 전체 로드맵 및 </a:t>
            </a:r>
            <a:r>
              <a:rPr lang="en-US" altLang="ko-KR" sz="1400" i="1" smtClean="0">
                <a:solidFill>
                  <a:srgbClr val="0000FF"/>
                </a:solidFill>
              </a:rPr>
              <a:t> </a:t>
            </a:r>
            <a:r>
              <a:rPr lang="ko-KR" altLang="en-US" sz="1400" i="1" smtClean="0">
                <a:solidFill>
                  <a:srgbClr val="0000FF"/>
                </a:solidFill>
              </a:rPr>
              <a:t>초기창업패키지 협약 기간 내 사업계획</a:t>
            </a:r>
            <a:r>
              <a:rPr lang="en-US" altLang="ko-KR" sz="1400" i="1" smtClean="0">
                <a:solidFill>
                  <a:srgbClr val="0000FF"/>
                </a:solidFill>
              </a:rPr>
              <a:t>(</a:t>
            </a:r>
            <a:r>
              <a:rPr lang="ko-KR" altLang="en-US" sz="1400" i="1" smtClean="0">
                <a:solidFill>
                  <a:srgbClr val="0000FF"/>
                </a:solidFill>
              </a:rPr>
              <a:t>목표 및 달서 방안</a:t>
            </a:r>
            <a:r>
              <a:rPr lang="en-US" altLang="ko-KR" sz="1400" i="1" smtClean="0">
                <a:solidFill>
                  <a:srgbClr val="0000FF"/>
                </a:solidFill>
              </a:rPr>
              <a:t>)</a:t>
            </a:r>
            <a:r>
              <a:rPr lang="ko-KR" altLang="en-US" sz="1400" i="1" smtClean="0">
                <a:solidFill>
                  <a:srgbClr val="0000FF"/>
                </a:solidFill>
              </a:rPr>
              <a:t>을 기재 </a:t>
            </a:r>
            <a:endParaRPr lang="ko-KR" altLang="en-US" sz="1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2. </a:t>
            </a:r>
            <a:r>
              <a:rPr lang="ko-KR" altLang="en-US" sz="2400" b="1" dirty="0" smtClean="0"/>
              <a:t>실현가능성</a:t>
            </a:r>
            <a:r>
              <a:rPr lang="en-US" altLang="ko-KR" sz="2400" b="1" dirty="0" smtClean="0"/>
              <a:t>(Solution)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</a:pPr>
            <a:r>
              <a:rPr lang="en-US" altLang="ko-KR" b="1" dirty="0" smtClean="0">
                <a:latin typeface="+mn-ea"/>
                <a:cs typeface="Arial" pitchFamily="34" charset="0"/>
              </a:rPr>
              <a:t>2-2</a:t>
            </a:r>
            <a:r>
              <a:rPr lang="en-US" altLang="ko-KR" b="1" smtClean="0">
                <a:latin typeface="+mn-ea"/>
                <a:cs typeface="Arial" pitchFamily="34" charset="0"/>
              </a:rPr>
              <a:t>. </a:t>
            </a:r>
            <a:r>
              <a:rPr lang="ko-KR" altLang="en-US" b="1" smtClean="0">
                <a:latin typeface="+mn-ea"/>
                <a:cs typeface="Arial" pitchFamily="34" charset="0"/>
              </a:rPr>
              <a:t>고객 요구사항에 대한 대응방안</a:t>
            </a:r>
            <a:endParaRPr lang="en-US" altLang="ko-KR" b="1" dirty="0">
              <a:latin typeface="+mn-ea"/>
              <a:cs typeface="Arial" pitchFamily="34" charset="0"/>
            </a:endParaRPr>
          </a:p>
          <a:p>
            <a:pPr defTabSz="1043056">
              <a:buSzPct val="120000"/>
            </a:pPr>
            <a:endParaRPr lang="en-US" altLang="ko-KR" sz="1000" i="1" dirty="0" smtClean="0">
              <a:solidFill>
                <a:srgbClr val="0000FF"/>
              </a:solidFill>
            </a:endParaRPr>
          </a:p>
          <a:p>
            <a:pPr fontAlgn="base" latinLnBrk="0"/>
            <a:r>
              <a:rPr lang="en-US" altLang="ko-KR" sz="1400" i="1" dirty="0" smtClean="0">
                <a:solidFill>
                  <a:srgbClr val="0000FF"/>
                </a:solidFill>
              </a:rPr>
              <a:t>※  </a:t>
            </a:r>
            <a:r>
              <a:rPr lang="ko-KR" altLang="en-US" sz="1400" i="1" dirty="0">
                <a:solidFill>
                  <a:srgbClr val="0000FF"/>
                </a:solidFill>
              </a:rPr>
              <a:t>기능</a:t>
            </a:r>
            <a:r>
              <a:rPr lang="en-US" altLang="ko-KR" sz="1400" i="1" dirty="0">
                <a:solidFill>
                  <a:srgbClr val="0000FF"/>
                </a:solidFill>
              </a:rPr>
              <a:t>·</a:t>
            </a:r>
            <a:r>
              <a:rPr lang="ko-KR" altLang="en-US" sz="1400" i="1" dirty="0">
                <a:solidFill>
                  <a:srgbClr val="0000FF"/>
                </a:solidFill>
              </a:rPr>
              <a:t>효용</a:t>
            </a:r>
            <a:r>
              <a:rPr lang="en-US" altLang="ko-KR" sz="1400" i="1" dirty="0">
                <a:solidFill>
                  <a:srgbClr val="0000FF"/>
                </a:solidFill>
              </a:rPr>
              <a:t>·</a:t>
            </a:r>
            <a:r>
              <a:rPr lang="ko-KR" altLang="en-US" sz="1400" i="1" dirty="0">
                <a:solidFill>
                  <a:srgbClr val="0000FF"/>
                </a:solidFill>
              </a:rPr>
              <a:t>성분</a:t>
            </a:r>
            <a:r>
              <a:rPr lang="en-US" altLang="ko-KR" sz="1400" i="1" dirty="0">
                <a:solidFill>
                  <a:srgbClr val="0000FF"/>
                </a:solidFill>
              </a:rPr>
              <a:t>·</a:t>
            </a:r>
            <a:r>
              <a:rPr lang="ko-KR" altLang="en-US" sz="1400" i="1" dirty="0">
                <a:solidFill>
                  <a:srgbClr val="0000FF"/>
                </a:solidFill>
              </a:rPr>
              <a:t>디자인</a:t>
            </a:r>
            <a:r>
              <a:rPr lang="en-US" altLang="ko-KR" sz="1400" i="1" dirty="0">
                <a:solidFill>
                  <a:srgbClr val="0000FF"/>
                </a:solidFill>
              </a:rPr>
              <a:t>·</a:t>
            </a:r>
            <a:r>
              <a:rPr lang="ko-KR" altLang="en-US" sz="1400" i="1" dirty="0">
                <a:solidFill>
                  <a:srgbClr val="0000FF"/>
                </a:solidFill>
              </a:rPr>
              <a:t>스타일 등의 측면에서 현재 시장에서의 대체재</a:t>
            </a:r>
            <a:r>
              <a:rPr lang="en-US" altLang="ko-KR" sz="1400" i="1" dirty="0">
                <a:solidFill>
                  <a:srgbClr val="0000FF"/>
                </a:solidFill>
              </a:rPr>
              <a:t>(</a:t>
            </a:r>
            <a:r>
              <a:rPr lang="ko-KR" altLang="en-US" sz="1400" i="1" dirty="0">
                <a:solidFill>
                  <a:srgbClr val="0000FF"/>
                </a:solidFill>
              </a:rPr>
              <a:t>경쟁사</a:t>
            </a:r>
            <a:r>
              <a:rPr lang="en-US" altLang="ko-KR" sz="1400" i="1" dirty="0">
                <a:solidFill>
                  <a:srgbClr val="0000FF"/>
                </a:solidFill>
              </a:rPr>
              <a:t>) </a:t>
            </a:r>
            <a:r>
              <a:rPr lang="ko-KR" altLang="en-US" sz="1400" i="1" dirty="0">
                <a:solidFill>
                  <a:srgbClr val="0000FF"/>
                </a:solidFill>
              </a:rPr>
              <a:t>대비 우위요소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>
                <a:solidFill>
                  <a:srgbClr val="0000FF"/>
                </a:solidFill>
              </a:rPr>
              <a:t>차별화 </a:t>
            </a:r>
            <a:r>
              <a:rPr lang="ko-KR" altLang="en-US" sz="1400" i="1" smtClean="0">
                <a:solidFill>
                  <a:srgbClr val="0000FF"/>
                </a:solidFill>
              </a:rPr>
              <a:t>전략</a:t>
            </a:r>
            <a:r>
              <a:rPr lang="en-US" altLang="ko-KR" sz="1400" i="1" smtClean="0">
                <a:solidFill>
                  <a:srgbClr val="0000FF"/>
                </a:solidFill>
              </a:rPr>
              <a:t>, </a:t>
            </a:r>
            <a:r>
              <a:rPr lang="ko-KR" altLang="en-US" sz="1400" i="1" smtClean="0">
                <a:solidFill>
                  <a:srgbClr val="0000FF"/>
                </a:solidFill>
              </a:rPr>
              <a:t>고객 및 해당분야 전문가 등이 요구하는 문제점에 대한 개선방안 등을 기재</a:t>
            </a:r>
            <a:endParaRPr lang="ko-KR" altLang="en-US" sz="1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3. </a:t>
            </a:r>
            <a:r>
              <a:rPr lang="ko-KR" altLang="en-US" sz="2400" b="1" dirty="0" smtClean="0"/>
              <a:t>성장전략</a:t>
            </a:r>
            <a:r>
              <a:rPr lang="en-US" altLang="ko-KR" sz="2400" b="1" dirty="0" smtClean="0"/>
              <a:t>(Scale-up)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</a:pPr>
            <a:r>
              <a:rPr lang="en-US" altLang="ko-KR" b="1" dirty="0" smtClean="0">
                <a:latin typeface="+mn-ea"/>
                <a:cs typeface="Arial" pitchFamily="34" charset="0"/>
              </a:rPr>
              <a:t>3-1. 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자금소요</a:t>
            </a:r>
            <a:r>
              <a:rPr lang="en-US" altLang="ko-KR" b="1" dirty="0" smtClean="0">
                <a:latin typeface="+mn-ea"/>
                <a:cs typeface="Arial" pitchFamily="34" charset="0"/>
              </a:rPr>
              <a:t> 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및 조달계획</a:t>
            </a:r>
            <a:endParaRPr lang="en-US" altLang="ko-KR" b="1" dirty="0">
              <a:latin typeface="+mn-ea"/>
              <a:cs typeface="Arial" pitchFamily="34" charset="0"/>
            </a:endParaRPr>
          </a:p>
          <a:p>
            <a:pPr defTabSz="1043056">
              <a:buSzPct val="120000"/>
            </a:pPr>
            <a:endParaRPr lang="en-US" altLang="ko-KR" sz="1000" i="1" dirty="0" smtClean="0">
              <a:solidFill>
                <a:srgbClr val="0000FF"/>
              </a:solidFill>
            </a:endParaRPr>
          </a:p>
          <a:p>
            <a:pPr fontAlgn="base"/>
            <a:r>
              <a:rPr lang="en-US" altLang="ko-KR" sz="1400" i="1" dirty="0" smtClean="0">
                <a:solidFill>
                  <a:srgbClr val="0000FF"/>
                </a:solidFill>
              </a:rPr>
              <a:t>※  </a:t>
            </a:r>
            <a:r>
              <a:rPr lang="ko-KR" altLang="en-US" sz="1400" i="1" dirty="0">
                <a:solidFill>
                  <a:srgbClr val="0000FF"/>
                </a:solidFill>
              </a:rPr>
              <a:t>자금의 필요성</a:t>
            </a:r>
            <a:r>
              <a:rPr lang="en-US" altLang="ko-KR" sz="1400" i="1" dirty="0">
                <a:solidFill>
                  <a:srgbClr val="0000FF"/>
                </a:solidFill>
              </a:rPr>
              <a:t>, </a:t>
            </a:r>
            <a:r>
              <a:rPr lang="ko-KR" altLang="en-US" sz="1400" i="1" dirty="0">
                <a:solidFill>
                  <a:srgbClr val="0000FF"/>
                </a:solidFill>
              </a:rPr>
              <a:t>금액의 적정성 여부를 판단할 수 있도록 사업비 </a:t>
            </a:r>
            <a:r>
              <a:rPr lang="en-US" altLang="ko-KR" sz="1400" i="1" dirty="0">
                <a:solidFill>
                  <a:srgbClr val="0000FF"/>
                </a:solidFill>
              </a:rPr>
              <a:t>(</a:t>
            </a:r>
            <a:r>
              <a:rPr lang="ko-KR" altLang="en-US" sz="1400" i="1" dirty="0">
                <a:solidFill>
                  <a:srgbClr val="0000FF"/>
                </a:solidFill>
              </a:rPr>
              <a:t>정부지원금</a:t>
            </a:r>
            <a:r>
              <a:rPr lang="en-US" altLang="ko-KR" sz="1400" i="1" dirty="0">
                <a:solidFill>
                  <a:srgbClr val="0000FF"/>
                </a:solidFill>
              </a:rPr>
              <a:t>+</a:t>
            </a:r>
            <a:r>
              <a:rPr lang="ko-KR" altLang="en-US" sz="1400" i="1" dirty="0">
                <a:solidFill>
                  <a:srgbClr val="0000FF"/>
                </a:solidFill>
              </a:rPr>
              <a:t>대응자금</a:t>
            </a:r>
            <a:r>
              <a:rPr lang="en-US" altLang="ko-KR" sz="1400" i="1" dirty="0">
                <a:solidFill>
                  <a:srgbClr val="0000FF"/>
                </a:solidFill>
              </a:rPr>
              <a:t>(</a:t>
            </a:r>
            <a:r>
              <a:rPr lang="ko-KR" altLang="en-US" sz="1400" i="1" dirty="0">
                <a:solidFill>
                  <a:srgbClr val="0000FF"/>
                </a:solidFill>
              </a:rPr>
              <a:t>현금</a:t>
            </a:r>
            <a:r>
              <a:rPr lang="en-US" altLang="ko-KR" sz="1400" i="1" dirty="0">
                <a:solidFill>
                  <a:srgbClr val="0000FF"/>
                </a:solidFill>
              </a:rPr>
              <a:t>))</a:t>
            </a:r>
            <a:r>
              <a:rPr lang="ko-KR" altLang="en-US" sz="1400" i="1" dirty="0">
                <a:solidFill>
                  <a:srgbClr val="0000FF"/>
                </a:solidFill>
              </a:rPr>
              <a:t>의 사용계획 등을 </a:t>
            </a:r>
            <a:r>
              <a:rPr lang="ko-KR" altLang="en-US" sz="1400" i="1" dirty="0" smtClean="0">
                <a:solidFill>
                  <a:srgbClr val="0000FF"/>
                </a:solidFill>
              </a:rPr>
              <a:t>기재</a:t>
            </a:r>
            <a:endParaRPr lang="en-US" altLang="ko-KR" sz="1400" i="1" dirty="0" smtClean="0">
              <a:solidFill>
                <a:srgbClr val="0000FF"/>
              </a:solidFill>
            </a:endParaRPr>
          </a:p>
          <a:p>
            <a:pPr fontAlgn="base"/>
            <a:endParaRPr lang="en-US" altLang="ko-KR" sz="1400" i="1" dirty="0">
              <a:solidFill>
                <a:srgbClr val="0000FF"/>
              </a:solidFill>
            </a:endParaRPr>
          </a:p>
          <a:p>
            <a:pPr fontAlgn="base"/>
            <a:r>
              <a:rPr lang="ko-KR" altLang="en-US" sz="1400" i="1" dirty="0" smtClean="0">
                <a:solidFill>
                  <a:srgbClr val="0000FF"/>
                </a:solidFill>
              </a:rPr>
              <a:t>조성내역 및 </a:t>
            </a:r>
            <a:r>
              <a:rPr lang="ko-KR" altLang="en-US" sz="1400" i="1" smtClean="0">
                <a:solidFill>
                  <a:srgbClr val="0000FF"/>
                </a:solidFill>
              </a:rPr>
              <a:t>집행계획 </a:t>
            </a:r>
            <a:r>
              <a:rPr lang="en-US" altLang="ko-KR" sz="1400" i="1" smtClean="0">
                <a:solidFill>
                  <a:srgbClr val="0000FF"/>
                </a:solidFill>
              </a:rPr>
              <a:t>(</a:t>
            </a:r>
            <a:r>
              <a:rPr lang="ko-KR" altLang="en-US" sz="1400" i="1" smtClean="0">
                <a:solidFill>
                  <a:srgbClr val="0000FF"/>
                </a:solidFill>
              </a:rPr>
              <a:t>다음페이지</a:t>
            </a:r>
            <a:r>
              <a:rPr lang="en-US" altLang="ko-KR" sz="1400" i="1" smtClean="0">
                <a:solidFill>
                  <a:srgbClr val="0000FF"/>
                </a:solidFill>
              </a:rPr>
              <a:t>)</a:t>
            </a:r>
            <a:r>
              <a:rPr lang="ko-KR" altLang="en-US" sz="1400" i="1" smtClean="0">
                <a:solidFill>
                  <a:srgbClr val="0000FF"/>
                </a:solidFill>
              </a:rPr>
              <a:t> </a:t>
            </a:r>
            <a:r>
              <a:rPr lang="ko-KR" altLang="en-US" sz="1400" i="1" dirty="0" smtClean="0">
                <a:solidFill>
                  <a:srgbClr val="0000FF"/>
                </a:solidFill>
              </a:rPr>
              <a:t>참고</a:t>
            </a:r>
            <a:endParaRPr lang="ko-KR" altLang="en-US" sz="1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4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3. </a:t>
            </a:r>
            <a:r>
              <a:rPr lang="ko-KR" altLang="en-US" sz="2400" b="1" dirty="0" smtClean="0"/>
              <a:t>성장전략</a:t>
            </a:r>
            <a:r>
              <a:rPr lang="en-US" altLang="ko-KR" sz="2400" b="1" dirty="0" smtClean="0"/>
              <a:t>(Scale-up)</a:t>
            </a:r>
            <a:endParaRPr lang="ko-KR" altLang="en-US" sz="2400" b="1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00612"/>
              </p:ext>
            </p:extLst>
          </p:nvPr>
        </p:nvGraphicFramePr>
        <p:xfrm>
          <a:off x="303170" y="1472763"/>
          <a:ext cx="8589311" cy="977037"/>
        </p:xfrm>
        <a:graphic>
          <a:graphicData uri="http://schemas.openxmlformats.org/drawingml/2006/table">
            <a:tbl>
              <a:tblPr/>
              <a:tblGrid>
                <a:gridCol w="2451643"/>
                <a:gridCol w="2129679"/>
                <a:gridCol w="2015589"/>
                <a:gridCol w="1992400"/>
              </a:tblGrid>
              <a:tr h="25823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정부지원금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신청 희망금액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(A)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자기부담금 </a:t>
                      </a: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예정액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(B=C+D)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 사업비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E=A+B</a:t>
                      </a: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96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현금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C)</a:t>
                      </a: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현물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D)</a:t>
                      </a: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82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i="1" kern="0" spc="10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예</a:t>
                      </a:r>
                      <a:r>
                        <a:rPr lang="en-US" altLang="ko-KR" sz="1200" i="1" kern="0" spc="10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 00</a:t>
                      </a:r>
                      <a:r>
                        <a:rPr lang="ko-KR" altLang="en-US" sz="1200" i="1" kern="0" spc="10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백만원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i="1" kern="0" spc="10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lang="ko-KR" altLang="en-US" sz="1200" i="1" kern="0" spc="10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백만원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i="1" kern="0" spc="10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lang="ko-KR" altLang="en-US" sz="1200" i="1" kern="0" spc="10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백만원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i="1" kern="0" spc="10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lang="ko-KR" altLang="en-US" sz="1200" i="1" kern="0" spc="10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백만원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395536" y="98072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b="1" dirty="0" smtClean="0">
                <a:latin typeface="+mn-ea"/>
                <a:cs typeface="Arial" pitchFamily="34" charset="0"/>
              </a:rPr>
              <a:t>1) 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총 사업비 조성내역</a:t>
            </a:r>
            <a:endParaRPr lang="ko-KR" altLang="en-US" b="1" dirty="0">
              <a:latin typeface="+mn-ea"/>
              <a:cs typeface="Arial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00868" y="2636912"/>
            <a:ext cx="9139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b="1" dirty="0">
                <a:latin typeface="+mn-ea"/>
                <a:cs typeface="Arial" pitchFamily="34" charset="0"/>
              </a:rPr>
              <a:t>2</a:t>
            </a:r>
            <a:r>
              <a:rPr lang="en-US" altLang="ko-KR" b="1" dirty="0" smtClean="0">
                <a:latin typeface="+mn-ea"/>
                <a:cs typeface="Arial" pitchFamily="34" charset="0"/>
              </a:rPr>
              <a:t>) </a:t>
            </a:r>
            <a:r>
              <a:rPr lang="ko-KR" altLang="en-US" b="1" dirty="0" smtClean="0">
                <a:latin typeface="+mn-ea"/>
                <a:cs typeface="Arial" pitchFamily="34" charset="0"/>
              </a:rPr>
              <a:t>사업비 </a:t>
            </a:r>
            <a:r>
              <a:rPr lang="ko-KR" altLang="en-US" b="1" smtClean="0">
                <a:latin typeface="+mn-ea"/>
                <a:cs typeface="Arial" pitchFamily="34" charset="0"/>
              </a:rPr>
              <a:t>집행계획</a:t>
            </a:r>
            <a:r>
              <a:rPr lang="en-US" altLang="ko-KR" sz="1150" b="1" spc="-150" smtClean="0">
                <a:latin typeface="+mn-ea"/>
                <a:cs typeface="Arial" pitchFamily="34" charset="0"/>
              </a:rPr>
              <a:t>(</a:t>
            </a:r>
            <a:r>
              <a:rPr lang="ko-KR" altLang="en-US" sz="1150" b="1" spc="-150" smtClean="0">
                <a:latin typeface="+mn-ea"/>
                <a:cs typeface="Arial" pitchFamily="34" charset="0"/>
              </a:rPr>
              <a:t>초기창업패키지 공고문 </a:t>
            </a:r>
            <a:r>
              <a:rPr lang="en-US" altLang="ko-KR" sz="1150" b="1" spc="-150" smtClean="0">
                <a:latin typeface="+mn-ea"/>
                <a:cs typeface="Arial" pitchFamily="34" charset="0"/>
              </a:rPr>
              <a:t>[</a:t>
            </a:r>
            <a:r>
              <a:rPr lang="ko-KR" altLang="en-US" sz="1150" b="1" spc="-150" smtClean="0">
                <a:latin typeface="+mn-ea"/>
                <a:cs typeface="Arial" pitchFamily="34" charset="0"/>
              </a:rPr>
              <a:t>참고 </a:t>
            </a:r>
            <a:r>
              <a:rPr lang="en-US" altLang="ko-KR" sz="1150" b="1" spc="-150" smtClean="0">
                <a:latin typeface="+mn-ea"/>
                <a:cs typeface="Arial" pitchFamily="34" charset="0"/>
              </a:rPr>
              <a:t>4]  (</a:t>
            </a:r>
            <a:r>
              <a:rPr lang="ko-KR" altLang="en-US" sz="1150" b="1" spc="-150" smtClean="0">
                <a:latin typeface="+mn-ea"/>
                <a:cs typeface="Arial" pitchFamily="34" charset="0"/>
              </a:rPr>
              <a:t>예비</a:t>
            </a:r>
            <a:r>
              <a:rPr lang="en-US" altLang="ko-KR" sz="1150" b="1" spc="-150" smtClean="0">
                <a:latin typeface="+mn-ea"/>
                <a:cs typeface="Arial" pitchFamily="34" charset="0"/>
              </a:rPr>
              <a:t>)</a:t>
            </a:r>
            <a:r>
              <a:rPr lang="ko-KR" altLang="en-US" sz="1150" b="1" spc="-150" smtClean="0">
                <a:latin typeface="+mn-ea"/>
                <a:cs typeface="Arial" pitchFamily="34" charset="0"/>
              </a:rPr>
              <a:t>창업자 사업화 자금 집행 항목 참조</a:t>
            </a:r>
            <a:r>
              <a:rPr lang="en-US" altLang="ko-KR" sz="1150" b="1" spc="-150" smtClean="0">
                <a:latin typeface="+mn-ea"/>
                <a:cs typeface="Arial" pitchFamily="34" charset="0"/>
              </a:rPr>
              <a:t>, </a:t>
            </a:r>
            <a:r>
              <a:rPr lang="en-US" altLang="ko-KR" sz="1150" b="1" spc="-150" smtClean="0">
                <a:solidFill>
                  <a:srgbClr val="FF000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sz="1150" b="1" spc="-150" dirty="0" smtClean="0">
                <a:latin typeface="+mn-ea"/>
                <a:cs typeface="Arial" pitchFamily="34" charset="0"/>
              </a:rPr>
              <a:t>본 조성내역 슬라이드 추가 작성 가능</a:t>
            </a:r>
            <a:r>
              <a:rPr lang="en-US" altLang="ko-KR" sz="1150" b="1" spc="-150" dirty="0" smtClean="0">
                <a:latin typeface="+mn-ea"/>
                <a:cs typeface="Arial" pitchFamily="34" charset="0"/>
              </a:rPr>
              <a:t>)</a:t>
            </a:r>
            <a:endParaRPr lang="ko-KR" altLang="en-US" sz="1150" b="1" spc="-150" dirty="0">
              <a:latin typeface="+mn-ea"/>
              <a:cs typeface="Arial" pitchFamily="34" charset="0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8987"/>
              </p:ext>
            </p:extLst>
          </p:nvPr>
        </p:nvGraphicFramePr>
        <p:xfrm>
          <a:off x="303170" y="3140968"/>
          <a:ext cx="8589310" cy="3515868"/>
        </p:xfrm>
        <a:graphic>
          <a:graphicData uri="http://schemas.openxmlformats.org/drawingml/2006/table">
            <a:tbl>
              <a:tblPr/>
              <a:tblGrid>
                <a:gridCol w="714667"/>
                <a:gridCol w="1569339"/>
                <a:gridCol w="2987866"/>
                <a:gridCol w="797158"/>
                <a:gridCol w="864096"/>
                <a:gridCol w="864096"/>
                <a:gridCol w="792088"/>
              </a:tblGrid>
              <a:tr h="227324">
                <a:tc rowSpan="2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비목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세부내역</a:t>
                      </a:r>
                      <a:r>
                        <a:rPr lang="en-US" altLang="ko-KR" sz="12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산출근거</a:t>
                      </a:r>
                      <a:r>
                        <a:rPr lang="en-US" altLang="ko-KR" sz="12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정부지원금</a:t>
                      </a:r>
                      <a:r>
                        <a:rPr lang="en-US" altLang="ko-KR" sz="1200" b="1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200" b="1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창업자 부담금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(b)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합계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a+b</a:t>
                      </a: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2732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현금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0571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재료비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코팅 처리 재료비</a:t>
                      </a:r>
                      <a:r>
                        <a:rPr lang="en-US" altLang="ko-KR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(00</a:t>
                      </a:r>
                      <a:r>
                        <a:rPr lang="ko-KR" altLang="en-US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천원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X00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개</a:t>
                      </a:r>
                      <a:r>
                        <a:rPr lang="en-US" altLang="ko-KR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0" i="1" kern="0" spc="0" dirty="0" smtClean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63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200" b="1" dirty="0" err="1" smtClean="0">
                          <a:latin typeface="+mn-ea"/>
                          <a:ea typeface="+mn-ea"/>
                        </a:rPr>
                        <a:t>외주용역비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코팅 등 외주처리비</a:t>
                      </a:r>
                      <a:r>
                        <a:rPr lang="en-US" altLang="ko-KR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(000</a:t>
                      </a:r>
                      <a:r>
                        <a:rPr lang="ko-KR" altLang="en-US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천원</a:t>
                      </a:r>
                      <a:r>
                        <a:rPr lang="en-US" altLang="ko-KR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0" i="1" kern="0" spc="0" dirty="0" smtClean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기계장치</a:t>
                      </a:r>
                      <a:endParaRPr lang="en-US" altLang="ko-KR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ko-KR" sz="105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b="1" dirty="0" smtClean="0">
                          <a:latin typeface="+mn-ea"/>
                          <a:ea typeface="+mn-ea"/>
                        </a:rPr>
                        <a:t>공구</a:t>
                      </a:r>
                      <a:r>
                        <a:rPr lang="en-US" altLang="ko-KR" sz="1050" b="1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50" b="1" dirty="0" smtClean="0">
                          <a:latin typeface="+mn-ea"/>
                          <a:ea typeface="+mn-ea"/>
                        </a:rPr>
                        <a:t>기구</a:t>
                      </a:r>
                      <a:r>
                        <a:rPr lang="en-US" altLang="ko-KR" sz="105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b="1" dirty="0" smtClean="0">
                          <a:latin typeface="+mn-ea"/>
                          <a:ea typeface="+mn-ea"/>
                        </a:rPr>
                        <a:t>비품</a:t>
                      </a:r>
                      <a:r>
                        <a:rPr lang="en-US" altLang="ko-KR" sz="1050" b="1" dirty="0" smtClean="0">
                          <a:latin typeface="+mn-ea"/>
                          <a:ea typeface="+mn-ea"/>
                        </a:rPr>
                        <a:t>, SW</a:t>
                      </a:r>
                      <a:r>
                        <a:rPr lang="ko-KR" altLang="en-US" sz="1050" b="1" dirty="0" smtClean="0">
                          <a:latin typeface="+mn-ea"/>
                          <a:ea typeface="+mn-ea"/>
                        </a:rPr>
                        <a:t>등</a:t>
                      </a:r>
                      <a:r>
                        <a:rPr lang="en-US" altLang="ko-KR" sz="105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05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lang="ko-KR" altLang="en-US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기자재 구입</a:t>
                      </a:r>
                      <a:r>
                        <a:rPr lang="en-US" altLang="ko-KR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(000</a:t>
                      </a:r>
                      <a:r>
                        <a:rPr lang="ko-KR" altLang="en-US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천원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X0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개</a:t>
                      </a:r>
                      <a:r>
                        <a:rPr lang="en-US" altLang="ko-KR" sz="1200" b="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0" i="1" kern="0" spc="0" dirty="0" smtClean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특허권 등 </a:t>
                      </a:r>
                      <a:endParaRPr lang="en-US" altLang="ko-KR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무형자산 </a:t>
                      </a:r>
                      <a:r>
                        <a:rPr lang="ko-KR" altLang="en-US" sz="1200" b="1" dirty="0" err="1" smtClean="0">
                          <a:latin typeface="+mn-ea"/>
                          <a:ea typeface="+mn-ea"/>
                        </a:rPr>
                        <a:t>취득비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지식재산권 </a:t>
                      </a:r>
                      <a:r>
                        <a:rPr lang="ko-KR" altLang="en-US" sz="1200" i="1" kern="0" spc="0" dirty="0" err="1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출원비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(000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천원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인건비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신규직원 인건비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천원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X8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X2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인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지급</a:t>
                      </a:r>
                      <a:endParaRPr lang="en-US" altLang="ko-KR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수수료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err="1" smtClean="0">
                          <a:latin typeface="+mn-ea"/>
                          <a:ea typeface="+mn-ea"/>
                        </a:rPr>
                        <a:t>기술이전비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….</a:t>
                      </a: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전시회</a:t>
                      </a: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박람회</a:t>
                      </a: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참가비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전시회 참가등록비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천원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X2</a:t>
                      </a:r>
                      <a:r>
                        <a:rPr lang="ko-KR" altLang="en-US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회</a:t>
                      </a:r>
                      <a:r>
                        <a:rPr lang="en-US" altLang="ko-KR" sz="1200" i="1" kern="0" spc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….</a:t>
                      </a: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광고선전비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합계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kern="0" spc="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8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756</Words>
  <Application>Microsoft Office PowerPoint</Application>
  <PresentationFormat>화면 슬라이드 쇼(4:3)</PresentationFormat>
  <Paragraphs>113</Paragraphs>
  <Slides>12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Dinmed</vt:lpstr>
      <vt:lpstr>HY견고딕</vt:lpstr>
      <vt:lpstr>Rix고딕 EB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박민배</dc:creator>
  <cp:lastModifiedBy>Kised</cp:lastModifiedBy>
  <cp:revision>54</cp:revision>
  <cp:lastPrinted>2017-04-28T09:23:43Z</cp:lastPrinted>
  <dcterms:created xsi:type="dcterms:W3CDTF">2016-05-27T01:27:44Z</dcterms:created>
  <dcterms:modified xsi:type="dcterms:W3CDTF">2019-04-24T02:53:53Z</dcterms:modified>
</cp:coreProperties>
</file>