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19"/>
  </p:notesMasterIdLst>
  <p:handoutMasterIdLst>
    <p:handoutMasterId r:id="rId20"/>
  </p:handoutMasterIdLst>
  <p:sldIdLst>
    <p:sldId id="383" r:id="rId3"/>
    <p:sldId id="382" r:id="rId4"/>
    <p:sldId id="386" r:id="rId5"/>
    <p:sldId id="387" r:id="rId6"/>
    <p:sldId id="369" r:id="rId7"/>
    <p:sldId id="368" r:id="rId8"/>
    <p:sldId id="371" r:id="rId9"/>
    <p:sldId id="384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8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64646"/>
    <a:srgbClr val="D20054"/>
    <a:srgbClr val="72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1690" y="72"/>
      </p:cViewPr>
      <p:guideLst>
        <p:guide pos="158"/>
        <p:guide orient="horz" pos="79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EDD9-8487-475C-85A5-EB4FCB029D76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C7427-C442-43A6-A48F-45F0693D24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87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4F9C-4B34-4890-8104-AB4B0A55BE56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537C-0A29-4F56-8BC3-47B36DFEA5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7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69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2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58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725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36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5148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8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2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09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65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51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7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6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BFE-807B-4502-AE72-9759AB389969}" type="datetime1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DBF6-2A23-40A8-A352-8AAB4DFC94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4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7036-1D2C-45DB-9554-00C5AD96719C}" type="datetimeFigureOut">
              <a:rPr lang="ko-KR" altLang="en-US" smtClean="0"/>
              <a:pPr/>
              <a:t>2020-09-28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4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70333"/>
              </p:ext>
            </p:extLst>
          </p:nvPr>
        </p:nvGraphicFramePr>
        <p:xfrm>
          <a:off x="118872" y="192024"/>
          <a:ext cx="8897111" cy="2738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0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3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90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865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『IBK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창공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創工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)』 </a:t>
                      </a:r>
                      <a:r>
                        <a:rPr lang="ko-KR" altLang="en-US" sz="1100" b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지원 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신청서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기  업  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아이템 요약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r>
                        <a:rPr lang="ko-KR" altLang="en-US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줄 요약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대표자명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사업자등록번호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en-US" altLang="ko-KR" sz="800" b="1" dirty="0"/>
                        <a:t>(</a:t>
                      </a:r>
                      <a:r>
                        <a:rPr lang="ko-KR" altLang="en-US" sz="800" b="1" dirty="0"/>
                        <a:t>법인등록번호</a:t>
                      </a:r>
                      <a:r>
                        <a:rPr lang="en-US" altLang="ko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i="1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OOO-OO-OOOOO</a:t>
                      </a:r>
                    </a:p>
                    <a:p>
                      <a:pPr algn="ctr" latinLnBrk="1"/>
                      <a:r>
                        <a:rPr lang="en-US" altLang="ko-KR" sz="800" i="1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(OOOOOO-OOOOOOO)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대표자 휴대전화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대표자 </a:t>
                      </a:r>
                      <a:r>
                        <a:rPr lang="ko-KR" altLang="en-US" sz="1100" b="1" dirty="0" err="1"/>
                        <a:t>이메일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기업 주소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사무공간 입주희망 여부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O/X</a:t>
                      </a:r>
                      <a:endParaRPr lang="ko-KR" altLang="en-US" sz="11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i="0" dirty="0" err="1">
                          <a:solidFill>
                            <a:schemeClr val="tx1"/>
                          </a:solidFill>
                        </a:rPr>
                        <a:t>직원수</a:t>
                      </a:r>
                      <a:endParaRPr lang="en-US" altLang="ko-KR" sz="11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i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설립일</a:t>
                      </a:r>
                      <a:endParaRPr lang="en-US" altLang="ko-KR" sz="1100" b="1" dirty="0"/>
                    </a:p>
                    <a:p>
                      <a:pPr algn="l" latinLnBrk="1"/>
                      <a:r>
                        <a:rPr lang="en-US" altLang="ko-KR" sz="800" b="1" spc="-150" dirty="0"/>
                        <a:t>* </a:t>
                      </a:r>
                      <a:r>
                        <a:rPr lang="ko-KR" altLang="en-US" sz="800" b="1" spc="-150" dirty="0"/>
                        <a:t>법인사업자</a:t>
                      </a:r>
                      <a:r>
                        <a:rPr lang="en-US" altLang="ko-KR" sz="800" b="1" spc="-150" dirty="0"/>
                        <a:t> : </a:t>
                      </a:r>
                      <a:r>
                        <a:rPr lang="ko-KR" altLang="en-US" sz="800" b="1" spc="-150" dirty="0"/>
                        <a:t>법인등기사항전부증명서상 설립일 </a:t>
                      </a:r>
                      <a:endParaRPr lang="en-US" altLang="ko-KR" sz="800" b="1" spc="-150" dirty="0"/>
                    </a:p>
                    <a:p>
                      <a:pPr algn="l" latinLnBrk="1"/>
                      <a:r>
                        <a:rPr lang="en-US" altLang="ko-KR" sz="800" b="1" spc="-150" dirty="0"/>
                        <a:t>*</a:t>
                      </a:r>
                      <a:r>
                        <a:rPr lang="ko-KR" altLang="en-US" sz="800" b="1" spc="-150" dirty="0"/>
                        <a:t> 개인사업자 </a:t>
                      </a:r>
                      <a:r>
                        <a:rPr lang="en-US" altLang="ko-KR" sz="800" b="1" spc="-150" dirty="0"/>
                        <a:t>: </a:t>
                      </a:r>
                      <a:r>
                        <a:rPr lang="ko-KR" altLang="en-US" sz="800" b="1" spc="-150" dirty="0"/>
                        <a:t>사업자등록일상 개업일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년        월      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8016" y="3025583"/>
            <a:ext cx="890625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300" b="1" u="sng" dirty="0"/>
              <a:t>서 약 서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27340" y="2969210"/>
            <a:ext cx="8897112" cy="23160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8016" y="3221814"/>
            <a:ext cx="8897112" cy="181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050" dirty="0"/>
              <a:t>중소기업은행 귀하</a:t>
            </a:r>
            <a:endParaRPr lang="en-US" altLang="ko-KR" sz="1050" dirty="0"/>
          </a:p>
          <a:p>
            <a:pPr algn="just"/>
            <a:r>
              <a:rPr lang="ko-KR" altLang="en-US" sz="1050" dirty="0"/>
              <a:t>본인은 </a:t>
            </a:r>
            <a:r>
              <a:rPr lang="en-US" altLang="ko-KR" sz="1050" dirty="0"/>
              <a:t>IBK</a:t>
            </a:r>
            <a:r>
              <a:rPr lang="ko-KR" altLang="en-US" sz="1050" dirty="0"/>
              <a:t>기업은행 창업벤처지원부에서 공고한 「</a:t>
            </a:r>
            <a:r>
              <a:rPr lang="en-US" altLang="ko-KR" sz="1050" dirty="0"/>
              <a:t>IBK</a:t>
            </a:r>
            <a:r>
              <a:rPr lang="ko-KR" altLang="en-US" sz="1050" dirty="0"/>
              <a:t>창공</a:t>
            </a:r>
            <a:r>
              <a:rPr lang="en-US" altLang="ko-KR" sz="1050" dirty="0"/>
              <a:t>(</a:t>
            </a:r>
            <a:r>
              <a:rPr lang="ko-KR" altLang="en-US" sz="1050" dirty="0"/>
              <a:t>創工</a:t>
            </a:r>
            <a:r>
              <a:rPr lang="en-US" altLang="ko-KR" sz="1050" dirty="0"/>
              <a:t>)</a:t>
            </a:r>
            <a:r>
              <a:rPr lang="ko-KR" altLang="en-US" sz="1050" dirty="0"/>
              <a:t>」 육성프로그램 지원에 있어 타인의 아이디어 또는 제품을 도용하지 않았으며</a:t>
            </a:r>
            <a:endParaRPr lang="en-US" altLang="ko-KR" sz="1050" dirty="0"/>
          </a:p>
          <a:p>
            <a:pPr algn="just"/>
            <a:r>
              <a:rPr lang="ko-KR" altLang="en-US" sz="1050" dirty="0"/>
              <a:t>제 </a:t>
            </a:r>
            <a:r>
              <a:rPr lang="en-US" altLang="ko-KR" sz="1050" dirty="0"/>
              <a:t>3</a:t>
            </a:r>
            <a:r>
              <a:rPr lang="ko-KR" altLang="en-US" sz="1050" dirty="0"/>
              <a:t>자의 지식재산권이나 기타 권리를 침해하지 않음을 보장하며</a:t>
            </a:r>
            <a:r>
              <a:rPr lang="en-US" altLang="ko-KR" sz="1050" dirty="0"/>
              <a:t>,</a:t>
            </a:r>
            <a:r>
              <a:rPr lang="ko-KR" altLang="en-US" sz="1050" dirty="0"/>
              <a:t> 발생이 예상되는 소송</a:t>
            </a:r>
            <a:r>
              <a:rPr lang="en-US" altLang="ko-KR" sz="1050" dirty="0"/>
              <a:t>, </a:t>
            </a:r>
            <a:r>
              <a:rPr lang="ko-KR" altLang="en-US" sz="1050" dirty="0"/>
              <a:t>중재</a:t>
            </a:r>
            <a:r>
              <a:rPr lang="en-US" altLang="ko-KR" sz="1050" dirty="0"/>
              <a:t> </a:t>
            </a:r>
            <a:r>
              <a:rPr lang="ko-KR" altLang="en-US" sz="1050" dirty="0"/>
              <a:t>또는 행정절차</a:t>
            </a:r>
            <a:r>
              <a:rPr lang="en-US" altLang="ko-KR" sz="1050" dirty="0"/>
              <a:t>, </a:t>
            </a:r>
            <a:r>
              <a:rPr lang="ko-KR" altLang="en-US" sz="1050" dirty="0"/>
              <a:t>기타 분쟁은 없습니다</a:t>
            </a:r>
            <a:r>
              <a:rPr lang="en-US" altLang="ko-KR" sz="1050" dirty="0"/>
              <a:t>. </a:t>
            </a:r>
          </a:p>
          <a:p>
            <a:pPr algn="just"/>
            <a:r>
              <a:rPr lang="ko-KR" altLang="en-US" sz="1050" dirty="0"/>
              <a:t>최종선정 후에도 동 사실이 밝혀질 경우 프로그램 참여 중단 및 기타 법적 책임 등 불이익을 감수하겠습니다</a:t>
            </a:r>
            <a:r>
              <a:rPr lang="en-US" altLang="ko-KR" sz="1050" dirty="0"/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00" dirty="0"/>
          </a:p>
          <a:p>
            <a:pPr algn="just"/>
            <a:r>
              <a:rPr lang="ko-KR" altLang="en-US" sz="1050" dirty="0"/>
              <a:t>본인은 「</a:t>
            </a:r>
            <a:r>
              <a:rPr lang="en-US" altLang="ko-KR" sz="1050" dirty="0"/>
              <a:t>IBK</a:t>
            </a:r>
            <a:r>
              <a:rPr lang="ko-KR" altLang="en-US" sz="1050" dirty="0"/>
              <a:t>창공</a:t>
            </a:r>
            <a:r>
              <a:rPr lang="en-US" altLang="ko-KR" sz="1050" dirty="0"/>
              <a:t>(</a:t>
            </a:r>
            <a:r>
              <a:rPr lang="ko-KR" altLang="en-US" sz="1050" dirty="0"/>
              <a:t>創工</a:t>
            </a:r>
            <a:r>
              <a:rPr lang="en-US" altLang="ko-KR" sz="1050" dirty="0"/>
              <a:t>)</a:t>
            </a:r>
            <a:r>
              <a:rPr lang="ko-KR" altLang="en-US" sz="1050" dirty="0"/>
              <a:t>」 육성프로그램 진행과정에서 습득할 수 있는 타인의 아이디어</a:t>
            </a:r>
            <a:r>
              <a:rPr lang="en-US" altLang="ko-KR" sz="1050" dirty="0"/>
              <a:t>, </a:t>
            </a:r>
            <a:r>
              <a:rPr lang="ko-KR" altLang="en-US" sz="1050" dirty="0"/>
              <a:t>영업 및 기술 정보에 대해 상대방의 사전 동의 없이 제</a:t>
            </a:r>
            <a:r>
              <a:rPr lang="en-US" altLang="ko-KR" sz="1050" dirty="0"/>
              <a:t>3</a:t>
            </a:r>
            <a:r>
              <a:rPr lang="ko-KR" altLang="en-US" sz="1050" dirty="0"/>
              <a:t>자에게 누설하지 않겠습니다</a:t>
            </a:r>
            <a:r>
              <a:rPr lang="en-US" altLang="ko-KR" sz="1050" dirty="0"/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00" dirty="0"/>
          </a:p>
          <a:p>
            <a:pPr algn="just"/>
            <a:r>
              <a:rPr lang="ko-KR" altLang="en-US" sz="1050" dirty="0"/>
              <a:t>본인은 「</a:t>
            </a:r>
            <a:r>
              <a:rPr lang="en-US" altLang="ko-KR" sz="1050" dirty="0"/>
              <a:t>IBK</a:t>
            </a:r>
            <a:r>
              <a:rPr lang="ko-KR" altLang="en-US" sz="1050" dirty="0"/>
              <a:t>창공</a:t>
            </a:r>
            <a:r>
              <a:rPr lang="en-US" altLang="ko-KR" sz="1050" dirty="0"/>
              <a:t>(</a:t>
            </a:r>
            <a:r>
              <a:rPr lang="ko-KR" altLang="en-US" sz="1050" dirty="0"/>
              <a:t>創工</a:t>
            </a:r>
            <a:r>
              <a:rPr lang="en-US" altLang="ko-KR" sz="1050" dirty="0"/>
              <a:t>)</a:t>
            </a:r>
            <a:r>
              <a:rPr lang="ko-KR" altLang="en-US" sz="1050" dirty="0"/>
              <a:t>」 육성프로그램 평가 및 선발에 대해 신뢰를 기반으로 지원하였으며</a:t>
            </a:r>
            <a:r>
              <a:rPr lang="en-US" altLang="ko-KR" sz="1050" dirty="0"/>
              <a:t>, </a:t>
            </a:r>
            <a:r>
              <a:rPr lang="ko-KR" altLang="en-US" sz="1050" dirty="0"/>
              <a:t>선정결과에 대해 공정한 선발 업무 및 직무상 비밀 유지를 위해 정보공개를 요청하지 않겠습니다</a:t>
            </a:r>
            <a:r>
              <a:rPr lang="en-US" altLang="ko-KR" sz="1050" dirty="0"/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00" dirty="0"/>
          </a:p>
          <a:p>
            <a:pPr algn="just">
              <a:lnSpc>
                <a:spcPct val="150000"/>
              </a:lnSpc>
            </a:pPr>
            <a:r>
              <a:rPr lang="ko-KR" altLang="en-US" sz="1050" dirty="0"/>
              <a:t>본인은 본 신청서의 내용을 이해하였으며</a:t>
            </a:r>
            <a:r>
              <a:rPr lang="en-US" altLang="ko-KR" sz="1050" dirty="0"/>
              <a:t>, </a:t>
            </a:r>
            <a:r>
              <a:rPr lang="ko-KR" altLang="en-US" sz="1050" dirty="0"/>
              <a:t>이에 동의합니다</a:t>
            </a:r>
            <a:r>
              <a:rPr lang="en-US" altLang="ko-KR" sz="1050" dirty="0"/>
              <a:t>.                                                              </a:t>
            </a:r>
            <a:r>
              <a:rPr lang="en-US" altLang="ko-KR" sz="1050" b="1" dirty="0">
                <a:latin typeface="+mn-ea"/>
              </a:rPr>
              <a:t>(</a:t>
            </a:r>
            <a:r>
              <a:rPr lang="ko-KR" altLang="en-US" sz="1050" b="1" dirty="0">
                <a:latin typeface="+mn-ea"/>
              </a:rPr>
              <a:t>□ 동의하지 않음    □ 동의함</a:t>
            </a:r>
            <a:r>
              <a:rPr lang="en-US" altLang="ko-KR" sz="1050" b="1" dirty="0">
                <a:latin typeface="+mn-ea"/>
              </a:rPr>
              <a:t>)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3115962" y="5793652"/>
            <a:ext cx="29290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/>
              <a:t>IBK</a:t>
            </a:r>
            <a:r>
              <a:rPr lang="ko-KR" altLang="en-US" sz="1400" b="1" dirty="0"/>
              <a:t>기업은행 </a:t>
            </a:r>
            <a:r>
              <a:rPr lang="ko-KR" altLang="en-US" sz="1400" b="1" dirty="0" err="1"/>
              <a:t>혁신금융그룹장</a:t>
            </a:r>
            <a:r>
              <a:rPr lang="ko-KR" altLang="en-US" sz="1400" b="1" dirty="0"/>
              <a:t> 귀하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7464470" y="5419494"/>
            <a:ext cx="1518203" cy="440697"/>
            <a:chOff x="7213600" y="5790835"/>
            <a:chExt cx="1275929" cy="440697"/>
          </a:xfrm>
        </p:grpSpPr>
        <p:sp>
          <p:nvSpPr>
            <p:cNvPr id="28" name="직사각형 27"/>
            <p:cNvSpPr/>
            <p:nvPr/>
          </p:nvSpPr>
          <p:spPr>
            <a:xfrm>
              <a:off x="7213600" y="6095638"/>
              <a:ext cx="1275927" cy="135894"/>
            </a:xfrm>
            <a:prstGeom prst="rect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7213600" y="5790835"/>
              <a:ext cx="1275929" cy="135894"/>
            </a:xfrm>
            <a:prstGeom prst="rect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576345" y="5306314"/>
            <a:ext cx="816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기 업 명 </a:t>
            </a:r>
            <a:r>
              <a:rPr lang="en-US" altLang="ko-KR" sz="1000" dirty="0">
                <a:latin typeface="+mn-ea"/>
              </a:rPr>
              <a:t>: </a:t>
            </a:r>
          </a:p>
          <a:p>
            <a:pPr>
              <a:lnSpc>
                <a:spcPct val="150000"/>
              </a:lnSpc>
            </a:pPr>
            <a:endParaRPr lang="en-US" altLang="ko-KR" sz="3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대표자명 </a:t>
            </a:r>
            <a:r>
              <a:rPr lang="en-US" altLang="ko-KR" sz="1000" dirty="0">
                <a:latin typeface="+mn-ea"/>
              </a:rPr>
              <a:t>: </a:t>
            </a:r>
          </a:p>
          <a:p>
            <a:pPr>
              <a:lnSpc>
                <a:spcPct val="150000"/>
              </a:lnSpc>
            </a:pPr>
            <a:endParaRPr lang="en-US" altLang="ko-KR" sz="3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생년월일 </a:t>
            </a:r>
            <a:r>
              <a:rPr lang="en-US" altLang="ko-KR" sz="1000" dirty="0">
                <a:latin typeface="+mn-ea"/>
              </a:rPr>
              <a:t>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80581" y="5002779"/>
            <a:ext cx="1843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lt"/>
              </a:rPr>
              <a:t>2020</a:t>
            </a:r>
            <a:r>
              <a:rPr lang="ko-KR" altLang="en-US" sz="1100" dirty="0">
                <a:latin typeface="+mj-lt"/>
              </a:rPr>
              <a:t>년         월        일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75052" y="5368364"/>
            <a:ext cx="1613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b="1" dirty="0">
                <a:latin typeface="+mj-lt"/>
              </a:rPr>
              <a:t> 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</a:t>
            </a:r>
            <a:r>
              <a:rPr lang="ko-KR" altLang="en-US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인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)</a:t>
            </a:r>
            <a:endParaRPr lang="ko-KR" altLang="en-US" sz="9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7473995" y="6019572"/>
            <a:ext cx="1518201" cy="135894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>
                <a:solidFill>
                  <a:schemeClr val="tx1"/>
                </a:solidFill>
              </a:rPr>
              <a:t>0000. 00. 00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71877" y="5660464"/>
            <a:ext cx="1613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b="1" dirty="0">
                <a:latin typeface="+mj-lt"/>
              </a:rPr>
              <a:t> 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</a:t>
            </a:r>
            <a:r>
              <a:rPr lang="ko-KR" altLang="en-US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서명 또는 인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)</a:t>
            </a:r>
            <a:endParaRPr lang="ko-KR" altLang="en-US" sz="9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6350000"/>
            <a:ext cx="3778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FF0000"/>
                </a:solidFill>
              </a:rPr>
              <a:t>※ </a:t>
            </a:r>
            <a:r>
              <a:rPr lang="ko-KR" altLang="en-US" sz="1100" dirty="0">
                <a:solidFill>
                  <a:srgbClr val="FF0000"/>
                </a:solidFill>
              </a:rPr>
              <a:t>서약서 내용에 동의할 경우에만 신청서가 접수됩니다</a:t>
            </a:r>
            <a:r>
              <a:rPr lang="en-US" altLang="ko-KR" sz="1100" dirty="0">
                <a:solidFill>
                  <a:srgbClr val="FF0000"/>
                </a:solidFill>
              </a:rPr>
              <a:t>.</a:t>
            </a:r>
            <a:r>
              <a:rPr lang="ko-KR" altLang="en-US" sz="11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" y="5367528"/>
            <a:ext cx="19607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b="1" dirty="0"/>
              <a:t>(</a:t>
            </a:r>
            <a:r>
              <a:rPr lang="ko-KR" altLang="en-US" sz="1050" b="1" dirty="0"/>
              <a:t>붙임</a:t>
            </a:r>
            <a:r>
              <a:rPr lang="en-US" altLang="ko-KR" sz="1050" b="1" dirty="0"/>
              <a:t>1) </a:t>
            </a:r>
            <a:r>
              <a:rPr lang="ko-KR" altLang="en-US" sz="1050" b="1" dirty="0"/>
              <a:t>주요성과표 </a:t>
            </a:r>
            <a:r>
              <a:rPr lang="en-US" altLang="ko-KR" sz="1050" b="1" dirty="0"/>
              <a:t>1</a:t>
            </a:r>
            <a:r>
              <a:rPr lang="ko-KR" altLang="en-US" sz="1050" b="1" dirty="0"/>
              <a:t>부</a:t>
            </a:r>
            <a:r>
              <a:rPr lang="en-US" altLang="ko-KR" sz="1050" b="1" dirty="0"/>
              <a:t>.</a:t>
            </a:r>
          </a:p>
          <a:p>
            <a:r>
              <a:rPr lang="en-US" altLang="ko-KR" sz="1050" b="1" dirty="0"/>
              <a:t>(</a:t>
            </a:r>
            <a:r>
              <a:rPr lang="ko-KR" altLang="en-US" sz="1050" b="1" dirty="0"/>
              <a:t>붙임</a:t>
            </a:r>
            <a:r>
              <a:rPr lang="en-US" altLang="ko-KR" sz="1050" b="1" dirty="0"/>
              <a:t>2) </a:t>
            </a:r>
            <a:r>
              <a:rPr lang="ko-KR" altLang="en-US" sz="1050" b="1" dirty="0"/>
              <a:t>사업계획서 </a:t>
            </a:r>
            <a:r>
              <a:rPr lang="en-US" altLang="ko-KR" sz="1050" b="1" dirty="0"/>
              <a:t>1</a:t>
            </a:r>
            <a:r>
              <a:rPr lang="ko-KR" altLang="en-US" sz="1050" b="1" dirty="0"/>
              <a:t>부</a:t>
            </a:r>
            <a:r>
              <a:rPr lang="en-US" altLang="ko-KR" sz="1050" b="1" dirty="0"/>
              <a:t>.  </a:t>
            </a:r>
            <a:r>
              <a:rPr lang="ko-KR" altLang="en-US" sz="1050" b="1" dirty="0"/>
              <a:t>끝</a:t>
            </a:r>
            <a:r>
              <a:rPr lang="en-US" altLang="ko-KR" sz="105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55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시장규모 및 문제점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기술의 국내외 현황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니즈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등을 통해 기술개발의 추진배경을 서술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인용한 경우 출처 명기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해당 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주력 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기술과 직접적 경쟁관계에 있는 국내외 기업 동향 등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2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사업아이템 기술개발 요약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문제점에 대한 해결방안을 핵심적으로 요약 제시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그림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도표 등 이용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0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사업아이템 세부 내용 및 목표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주요 핵심기술을 개발단계별로 내용 기재 및 진척도 기술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기술의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파급력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시장확대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언급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498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4. </a:t>
            </a:r>
            <a:r>
              <a:rPr lang="ko-KR" altLang="en-US" b="1" dirty="0"/>
              <a:t>사업아이템의 차별성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14817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기술의 독창성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차별성 및 우수성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유사기술 존재 여부 및 존재 시 기술 우위성 비교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유출 방지 대책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및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사업아이템 관련 준비사항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선행연구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기술이전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기재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19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국내외 사업화 세부전략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94049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및 경쟁사 현황 분석 결과를 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토대로 시장 진입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전략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글로벌 진출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해외법인 설립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수출 계획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해외서비스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런칭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실적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프로그램」을 통한 사업화 전략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발전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27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수익 모델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경쟁력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 우위를 바탕으로 한 수익모델 및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예상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매출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점유율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국내외 목표 시장 및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고객군과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그에 따른 수익창출 가능성 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자금 확보 가능성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53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향후 추진계획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238884"/>
              </p:ext>
            </p:extLst>
          </p:nvPr>
        </p:nvGraphicFramePr>
        <p:xfrm>
          <a:off x="263946" y="1659432"/>
          <a:ext cx="8733749" cy="157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881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7915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세부 추진내용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수행기관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추진기간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/>
                        <a:t>월</a:t>
                      </a:r>
                      <a:r>
                        <a:rPr lang="en-US" altLang="ko-KR" sz="1200" dirty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‘21.</a:t>
                      </a:r>
                    </a:p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15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차년도</a:t>
                      </a:r>
                      <a:endParaRPr lang="en-US" altLang="ko-K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860" y="1262585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추진 계획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연도별 매출 및 고용창출 목표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확대 및 글로벌 진출 계획 등 구체적인 계획이 있을 시에만 작성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 추가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671736" y="4961463"/>
            <a:ext cx="1735667" cy="152400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1799" y="872059"/>
            <a:ext cx="5757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u="sng" dirty="0">
                <a:latin typeface="+mn-ea"/>
              </a:rPr>
              <a:t>필수 개인정보 수집</a:t>
            </a:r>
            <a:r>
              <a:rPr lang="en-US" altLang="ko-KR" sz="1600" u="sng" dirty="0">
                <a:latin typeface="+mn-ea"/>
              </a:rPr>
              <a:t>·</a:t>
            </a:r>
            <a:r>
              <a:rPr lang="ko-KR" altLang="en-US" sz="1600" u="sng" dirty="0">
                <a:latin typeface="+mn-ea"/>
              </a:rPr>
              <a:t>이용 동의서</a:t>
            </a:r>
            <a:r>
              <a:rPr lang="en-US" altLang="ko-KR" sz="1600" u="sng" dirty="0">
                <a:latin typeface="+mn-ea"/>
              </a:rPr>
              <a:t>(IBK</a:t>
            </a:r>
            <a:r>
              <a:rPr lang="ko-KR" altLang="en-US" sz="1600" u="sng" dirty="0">
                <a:latin typeface="+mn-ea"/>
              </a:rPr>
              <a:t>창공</a:t>
            </a:r>
            <a:r>
              <a:rPr lang="en-US" altLang="ko-KR" sz="1600" u="sng" dirty="0">
                <a:latin typeface="+mn-ea"/>
              </a:rPr>
              <a:t>(</a:t>
            </a:r>
            <a:r>
              <a:rPr lang="ko-KR" altLang="en-US" sz="1600" u="sng" dirty="0">
                <a:latin typeface="+mn-ea"/>
              </a:rPr>
              <a:t>創工</a:t>
            </a:r>
            <a:r>
              <a:rPr lang="en-US" altLang="ko-KR" sz="1600" u="sng" dirty="0">
                <a:latin typeface="+mn-ea"/>
              </a:rPr>
              <a:t>) </a:t>
            </a:r>
            <a:r>
              <a:rPr lang="ko-KR" altLang="en-US" sz="1600" u="sng" dirty="0">
                <a:latin typeface="+mn-ea"/>
              </a:rPr>
              <a:t>신청용</a:t>
            </a:r>
            <a:r>
              <a:rPr lang="en-US" altLang="ko-KR" sz="1600" u="sng" dirty="0">
                <a:latin typeface="+mn-ea"/>
              </a:rPr>
              <a:t>)</a:t>
            </a:r>
            <a:endParaRPr lang="ko-KR" altLang="en-US" sz="1600" u="sng" dirty="0">
              <a:latin typeface="+mn-ea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228593" y="1507038"/>
            <a:ext cx="8695274" cy="782595"/>
            <a:chOff x="228593" y="1507038"/>
            <a:chExt cx="8695274" cy="782595"/>
          </a:xfrm>
        </p:grpSpPr>
        <p:sp>
          <p:nvSpPr>
            <p:cNvPr id="11" name="TextBox 10"/>
            <p:cNvSpPr txBox="1"/>
            <p:nvPr/>
          </p:nvSpPr>
          <p:spPr>
            <a:xfrm>
              <a:off x="228595" y="1507038"/>
              <a:ext cx="5757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u="sng" dirty="0"/>
                <a:t>중소기업은행 귀중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593" y="1735635"/>
              <a:ext cx="869527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『IBK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창공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創工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)』 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육성프로그램 참여와 관련하여 </a:t>
              </a:r>
              <a:r>
                <a:rPr lang="ko-KR" altLang="en-US" sz="10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귀행이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본인의 개인정보를 수집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·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이용하는 경우에는 「개인정보 보호법」 제 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조 제 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항 제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호에 따라 본인의 동의가 필요합니다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  <a:endParaRPr lang="ko-KR" altLang="en-US" sz="1000" dirty="0"/>
            </a:p>
          </p:txBody>
        </p:sp>
      </p:grp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41867" y="2607732"/>
          <a:ext cx="8051800" cy="2527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9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목적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IBK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창공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創工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」 육성프로그램 신청 및 안내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항목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성명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생년월일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휴대폰 번호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0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err="1">
                          <a:latin typeface="+mn-ea"/>
                          <a:ea typeface="+mn-ea"/>
                        </a:rPr>
                        <a:t>이메일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보유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위 개인정보는 수집일로부터 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년까지 보유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이용됩니다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해당 「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IBK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창공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創工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」 육성 프로그램 종료 이후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에는 위에 기재된 목적과 이에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 관련된 사고 조사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분쟁 해결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민원처리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법령상 의무이행 등을 위하여</a:t>
                      </a:r>
                      <a:endParaRPr lang="en-US" altLang="ko-KR" sz="1000" b="1" spc="0" dirty="0">
                        <a:latin typeface="+mn-ea"/>
                        <a:ea typeface="+mn-ea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필요한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 범위 내에서만 보유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이용됩니다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동의를 거부할 권리 및 동의를 거부할 경우의 불이익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위 개인정보의 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이용에 대한 동의는 「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IBK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창공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創工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」  육성기업 선정을 위하여 필수적이므로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위 사항에 동의하셔야만 신청이 가능합니다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개인정보 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동의 여부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귀행이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위와 같이 본인의 개인정보를 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이용하는 것에 동의합니다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                                                                                         (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□ 동의하지 않음   □ 동의함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1066" y="2302905"/>
            <a:ext cx="5757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>
                <a:solidFill>
                  <a:srgbClr val="FF0000"/>
                </a:solidFill>
              </a:rPr>
              <a:t>필수사항에 대한 동의만으로 신청이 가능합니다</a:t>
            </a:r>
            <a:r>
              <a:rPr lang="en-US" altLang="ko-KR" sz="1100" b="1" dirty="0">
                <a:solidFill>
                  <a:srgbClr val="FF0000"/>
                </a:solidFill>
              </a:rPr>
              <a:t>.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067" y="5232379"/>
            <a:ext cx="813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+mn-ea"/>
              </a:rPr>
              <a:t>* </a:t>
            </a:r>
            <a:r>
              <a:rPr lang="ko-KR" altLang="en-US" sz="1000" dirty="0">
                <a:latin typeface="+mn-ea"/>
              </a:rPr>
              <a:t>은행의 고의 또는 과실 등 귀책사유로 인한 개인정보 유출로 고객님에게 발생한 손해에 대해 관계법령 등에 따라 보상 받으실 수 있습니다</a:t>
            </a:r>
            <a:r>
              <a:rPr lang="en-US" altLang="ko-KR" sz="1000" dirty="0">
                <a:latin typeface="+mn-ea"/>
              </a:rPr>
              <a:t>.</a:t>
            </a:r>
            <a:endParaRPr lang="ko-KR" altLang="en-US" sz="1000" dirty="0"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094920" y="6028963"/>
            <a:ext cx="1518201" cy="135894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>
                <a:solidFill>
                  <a:schemeClr val="tx1"/>
                </a:solidFill>
              </a:rPr>
              <a:t>0000. 00. 00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094920" y="5800360"/>
            <a:ext cx="1518203" cy="135894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06795" y="5696705"/>
            <a:ext cx="971239" cy="524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대표자명 </a:t>
            </a:r>
            <a:r>
              <a:rPr lang="en-US" altLang="ko-KR" sz="1000" dirty="0">
                <a:latin typeface="+mn-ea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생년월일 </a:t>
            </a:r>
            <a:r>
              <a:rPr lang="en-US" altLang="ko-KR" sz="1000" dirty="0">
                <a:latin typeface="+mn-ea"/>
              </a:rPr>
              <a:t>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0901" y="5486400"/>
            <a:ext cx="1850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lt"/>
              </a:rPr>
              <a:t>2020</a:t>
            </a:r>
            <a:r>
              <a:rPr lang="ko-KR" altLang="en-US" sz="1100" dirty="0">
                <a:latin typeface="+mj-lt"/>
              </a:rPr>
              <a:t>년     월       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4552" y="5739705"/>
            <a:ext cx="1613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</a:t>
            </a:r>
            <a:r>
              <a:rPr lang="ko-KR" altLang="en-US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서명 또는 인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)</a:t>
            </a:r>
            <a:endParaRPr lang="ko-KR" altLang="en-US" sz="9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829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86492"/>
              </p:ext>
            </p:extLst>
          </p:nvPr>
        </p:nvGraphicFramePr>
        <p:xfrm>
          <a:off x="118872" y="192024"/>
          <a:ext cx="8897111" cy="330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7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86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붙임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1) 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주요성과표</a:t>
                      </a:r>
                      <a:endParaRPr lang="en-US" altLang="ko-KR" sz="11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33860" y="659081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국내</a:t>
            </a:r>
            <a:r>
              <a:rPr lang="en-US" altLang="ko-KR" sz="1400" b="1" dirty="0"/>
              <a:t>/</a:t>
            </a:r>
            <a:r>
              <a:rPr lang="ko-KR" altLang="en-US" sz="1400" b="1" dirty="0"/>
              <a:t>외 매출 발생 현황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37567"/>
              </p:ext>
            </p:extLst>
          </p:nvPr>
        </p:nvGraphicFramePr>
        <p:xfrm>
          <a:off x="239881" y="1011807"/>
          <a:ext cx="8766959" cy="21703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6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4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70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발생기간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단위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금액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주요 매출처 및 내용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3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국내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/>
                        <a:t>2020.0</a:t>
                      </a:r>
                      <a:r>
                        <a:rPr lang="en-US" altLang="ko-KR" sz="1000" b="1" baseline="0" dirty="0"/>
                        <a:t>1 ~ 2020.06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KRW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2019.01 ~ 2019.12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KRW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/>
                        <a:t>2018.01 ~ 2018.12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KRW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63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국외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/>
                        <a:t>2020.0</a:t>
                      </a:r>
                      <a:r>
                        <a:rPr lang="en-US" altLang="ko-KR" sz="1000" b="1" baseline="0" dirty="0"/>
                        <a:t>1 ~ 2020.06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2019.01 ~ 2019.12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/>
                        <a:t>2018.01 ~ 2018.12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33860" y="3376874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투자유치 현황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81013"/>
              </p:ext>
            </p:extLst>
          </p:nvPr>
        </p:nvGraphicFramePr>
        <p:xfrm>
          <a:off x="239881" y="3729601"/>
          <a:ext cx="8739528" cy="2159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1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9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93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1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투자연월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단위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금액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투자 기관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/>
                        <a:t>1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KRW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2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USD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3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4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5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6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55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33860" y="125681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수상 이력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39879"/>
              </p:ext>
            </p:extLst>
          </p:nvPr>
        </p:nvGraphicFramePr>
        <p:xfrm>
          <a:off x="239881" y="489577"/>
          <a:ext cx="8739528" cy="12819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1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9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2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6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3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수상일자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/>
                        <a:t>대회명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수상내역</a:t>
                      </a:r>
                      <a:r>
                        <a:rPr lang="en-US" altLang="ko-KR" sz="1000" b="1" dirty="0"/>
                        <a:t>(</a:t>
                      </a:r>
                      <a:r>
                        <a:rPr lang="ko-KR" altLang="en-US" sz="1000" b="1" dirty="0"/>
                        <a:t>상격</a:t>
                      </a:r>
                      <a:r>
                        <a:rPr lang="en-US" altLang="ko-KR" sz="1000" b="1" dirty="0"/>
                        <a:t>)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주관기관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/>
                        <a:t>1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2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3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3860" y="1835609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개발대상 기술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제품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서비스 등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지식재산권 보유 현황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570600"/>
              </p:ext>
            </p:extLst>
          </p:nvPr>
        </p:nvGraphicFramePr>
        <p:xfrm>
          <a:off x="230735" y="2170047"/>
          <a:ext cx="8733752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1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일자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진행현황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출원 및 등록번호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지식재산권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특허</a:t>
                      </a:r>
                      <a:r>
                        <a:rPr lang="en-US" altLang="ko-KR" sz="1000" dirty="0"/>
                        <a:t>)</a:t>
                      </a:r>
                      <a:r>
                        <a:rPr lang="ko-KR" altLang="en-US" sz="1000" dirty="0"/>
                        <a:t>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특허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실용신안</a:t>
                      </a:r>
                      <a:r>
                        <a:rPr lang="en-US" altLang="ko-KR" sz="1000" dirty="0"/>
                        <a:t>/ </a:t>
                      </a:r>
                      <a:r>
                        <a:rPr lang="ko-KR" altLang="en-US" sz="1000" dirty="0"/>
                        <a:t>디자인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상표 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0000.00.00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등록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출원</a:t>
                      </a:r>
                      <a:endParaRPr lang="en-US" altLang="ko-K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3860" y="3467808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타 기관 지원사업 참여 이력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637237"/>
              </p:ext>
            </p:extLst>
          </p:nvPr>
        </p:nvGraphicFramePr>
        <p:xfrm>
          <a:off x="239881" y="3831704"/>
          <a:ext cx="8739528" cy="1559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3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49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19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6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3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지원 기간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/>
                        <a:t>사업명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주관기관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수혜내용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/>
                        <a:t>1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2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3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4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55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25557" y="1787802"/>
            <a:ext cx="7926778" cy="45719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134280"/>
            <a:ext cx="9143999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o-KR" altLang="en-US" sz="3000" dirty="0"/>
              <a:t>사업계획서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340" y="2134348"/>
            <a:ext cx="1975944" cy="1663295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56429"/>
              </p:ext>
            </p:extLst>
          </p:nvPr>
        </p:nvGraphicFramePr>
        <p:xfrm>
          <a:off x="2212785" y="4230272"/>
          <a:ext cx="4718431" cy="2126210"/>
        </p:xfrm>
        <a:graphic>
          <a:graphicData uri="http://schemas.openxmlformats.org/drawingml/2006/table">
            <a:tbl>
              <a:tblPr/>
              <a:tblGrid>
                <a:gridCol w="156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기업명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대표자 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분야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공고문 붙임 파일 참조</a:t>
                      </a:r>
                      <a:endParaRPr lang="ko-KR" altLang="en-US" sz="1200" i="1" kern="0" spc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사업아이템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 센터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마포</a:t>
                      </a:r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100" i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구로</a:t>
                      </a:r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100" i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부산 중 택일</a:t>
                      </a:r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100" i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중복 지원 불가</a:t>
                      </a:r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ko-KR" altLang="en-US" sz="1100" i="1" kern="0" spc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07895"/>
              </p:ext>
            </p:extLst>
          </p:nvPr>
        </p:nvGraphicFramePr>
        <p:xfrm>
          <a:off x="118872" y="192024"/>
          <a:ext cx="8897111" cy="330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7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86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붙임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2) 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사업계획서</a:t>
                      </a:r>
                      <a:endParaRPr lang="en-US" altLang="ko-KR" sz="11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14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247981" y="112549"/>
            <a:ext cx="3679205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목 차</a:t>
            </a:r>
            <a:endParaRPr lang="ko-KR" altLang="en-US" sz="2000" b="1" dirty="0">
              <a:latin typeface="+mn-lt"/>
              <a:ea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72883" y="955388"/>
            <a:ext cx="37865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I. </a:t>
            </a:r>
            <a:r>
              <a:rPr lang="ko-KR" altLang="en-US" b="1" dirty="0"/>
              <a:t>기업개요 및 현황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개요 및 연혁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조직 및 직원 현황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신청동기 및 배경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endParaRPr lang="en-US" altLang="ko-KR" sz="600" b="1" dirty="0"/>
          </a:p>
          <a:p>
            <a:pPr>
              <a:lnSpc>
                <a:spcPts val="2400"/>
              </a:lnSpc>
            </a:pPr>
            <a:r>
              <a:rPr lang="en-US" altLang="ko-KR" b="1" dirty="0"/>
              <a:t>II. </a:t>
            </a:r>
            <a:r>
              <a:rPr lang="ko-KR" altLang="en-US" b="1" dirty="0"/>
              <a:t>시장분석 및 기술의 특성 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시장규모 및 문제점</a:t>
            </a:r>
            <a:r>
              <a:rPr lang="en-US" altLang="ko-KR" sz="1600" dirty="0"/>
              <a:t>  </a:t>
            </a:r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사업아이템 기술개발 요약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사업아이템 세부 내용 및 목표 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4. </a:t>
            </a:r>
            <a:r>
              <a:rPr lang="ko-KR" altLang="en-US" sz="1600" dirty="0"/>
              <a:t>사업아이템의 차별성</a:t>
            </a:r>
            <a:r>
              <a:rPr lang="ko-KR" altLang="en-US" sz="1600" b="1" dirty="0"/>
              <a:t> 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dirty="0"/>
          </a:p>
        </p:txBody>
      </p:sp>
      <p:sp>
        <p:nvSpPr>
          <p:cNvPr id="14" name="직사각형 13"/>
          <p:cNvSpPr/>
          <p:nvPr/>
        </p:nvSpPr>
        <p:spPr>
          <a:xfrm>
            <a:off x="4865942" y="978720"/>
            <a:ext cx="35760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III. </a:t>
            </a:r>
            <a:r>
              <a:rPr lang="ko-KR" altLang="en-US" b="1" dirty="0"/>
              <a:t>사업화 전략</a:t>
            </a:r>
            <a:endParaRPr lang="en-US" altLang="ko-KR" b="1" dirty="0"/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1. </a:t>
            </a:r>
            <a:r>
              <a:rPr lang="ko-KR" altLang="en-US" sz="1600" dirty="0">
                <a:solidFill>
                  <a:prstClr val="black"/>
                </a:solidFill>
              </a:rPr>
              <a:t>국내외 사업화 세부계획</a:t>
            </a:r>
            <a:endParaRPr lang="en-US" altLang="ko-KR" sz="1600" dirty="0">
              <a:solidFill>
                <a:prstClr val="black"/>
              </a:solidFill>
            </a:endParaRPr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2. </a:t>
            </a:r>
            <a:r>
              <a:rPr lang="ko-KR" altLang="en-US" sz="1600" dirty="0">
                <a:solidFill>
                  <a:prstClr val="black"/>
                </a:solidFill>
              </a:rPr>
              <a:t>수익모델</a:t>
            </a:r>
            <a:endParaRPr lang="en-US" altLang="ko-KR" sz="1600" dirty="0">
              <a:solidFill>
                <a:prstClr val="black"/>
              </a:solidFill>
            </a:endParaRPr>
          </a:p>
          <a:p>
            <a:pPr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3. </a:t>
            </a:r>
            <a:r>
              <a:rPr lang="ko-KR" altLang="en-US" sz="1600" dirty="0"/>
              <a:t>향후 추진계획</a:t>
            </a:r>
            <a:endParaRPr lang="en-US" altLang="ko-KR" sz="16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21634"/>
              </p:ext>
            </p:extLst>
          </p:nvPr>
        </p:nvGraphicFramePr>
        <p:xfrm>
          <a:off x="228601" y="4873752"/>
          <a:ext cx="8750808" cy="1340358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사업계획서는 최대 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25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페이지를 넘지 않도록 작성하시기 바랍니다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각 페이지 하단의 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작성요령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](</a:t>
                      </a:r>
                      <a:r>
                        <a:rPr lang="ko-KR" altLang="en-US" sz="1100" b="1" i="0" kern="0" spc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파랑색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글씨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은 모두 삭제하여 제출 바랍니다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신청서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 및 기타 제출자료는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로 변환 후 </a:t>
                      </a:r>
                      <a:r>
                        <a:rPr lang="ko-KR" altLang="en-US" sz="1100" b="1" i="0" u="none" kern="0" spc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압축하여 각 지원 센터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e-mail(</a:t>
                      </a:r>
                      <a:r>
                        <a:rPr lang="ko-KR" altLang="en-US" sz="1100" b="1" i="0" u="none" kern="0" spc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마포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: ibk-mapo@ibk.co.kr, </a:t>
                      </a:r>
                      <a:r>
                        <a:rPr lang="ko-KR" altLang="en-US" sz="1100" b="1" i="0" u="none" kern="0" spc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구로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: ibk-guro@ibk.co.kr, </a:t>
                      </a:r>
                      <a:r>
                        <a:rPr lang="ko-KR" altLang="en-US" sz="1100" b="1" i="0" u="none" kern="0" spc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부산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: ibk-busan@ibk.co.kr)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로 제출해 주시기 바랍니다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(‘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기업명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.zip’,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최대 용량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10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MB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이내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)</a:t>
                      </a:r>
                      <a:endParaRPr lang="ko-KR" altLang="en-US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개요 및 연혁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409563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조직 및 직원 현황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68336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조직도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상근 직원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(4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 보험 가입자 기준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현황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구성원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대표자 포함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의 사업 관련 역량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전문성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인력 구성의 적정성 등 기술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25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신청동기 및 배경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6427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 동기 및 바라는 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 現 성장방향과 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졸업 후 목표 및 발전방향 등</a:t>
                      </a:r>
                      <a:endParaRPr lang="ko-KR" altLang="en-US" sz="1000" b="1" i="0" u="none" kern="0" spc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3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4279</TotalTime>
  <Words>1268</Words>
  <Application>Microsoft Office PowerPoint</Application>
  <PresentationFormat>화면 슬라이드 쇼(4:3)</PresentationFormat>
  <Paragraphs>240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changgong</dc:creator>
  <cp:lastModifiedBy>심 희연</cp:lastModifiedBy>
  <cp:revision>284</cp:revision>
  <cp:lastPrinted>2019-01-22T13:40:41Z</cp:lastPrinted>
  <dcterms:created xsi:type="dcterms:W3CDTF">2014-11-17T07:06:10Z</dcterms:created>
  <dcterms:modified xsi:type="dcterms:W3CDTF">2020-09-28T09:58:08Z</dcterms:modified>
</cp:coreProperties>
</file>