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1" r:id="rId2"/>
    <p:sldId id="287" r:id="rId3"/>
    <p:sldId id="288" r:id="rId4"/>
    <p:sldId id="284" r:id="rId5"/>
    <p:sldId id="290" r:id="rId6"/>
    <p:sldId id="289" r:id="rId7"/>
    <p:sldId id="291" r:id="rId8"/>
    <p:sldId id="258" r:id="rId9"/>
    <p:sldId id="259" r:id="rId10"/>
    <p:sldId id="260" r:id="rId11"/>
    <p:sldId id="261" r:id="rId12"/>
    <p:sldId id="263" r:id="rId13"/>
    <p:sldId id="300" r:id="rId14"/>
    <p:sldId id="295" r:id="rId15"/>
    <p:sldId id="297" r:id="rId16"/>
    <p:sldId id="273" r:id="rId17"/>
    <p:sldId id="274" r:id="rId18"/>
  </p:sldIdLst>
  <p:sldSz cx="9144000" cy="6858000" type="screen4x3"/>
  <p:notesSz cx="6788150" cy="992346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3850" autoAdjust="0"/>
  </p:normalViewPr>
  <p:slideViewPr>
    <p:cSldViewPr>
      <p:cViewPr varScale="1">
        <p:scale>
          <a:sx n="83" d="100"/>
          <a:sy n="83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3EAF61-810E-4A72-B2B0-E4B847303115}" type="datetimeFigureOut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35FBEA5C-6DA0-42E6-85DA-24AD377BD5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203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0F14412-D842-4548-9797-CAA6DE5E9578}" type="slidenum">
              <a:rPr lang="ko-KR" altLang="en-US" smtClean="0"/>
              <a:pPr>
                <a:spcBef>
                  <a:spcPct val="0"/>
                </a:spcBef>
              </a:pPr>
              <a:t>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6357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26AC65FB-A5E7-49FD-A053-85CADEFA73C1}" type="slidenum">
              <a:rPr lang="ko-KR" altLang="en-US" smtClean="0"/>
              <a:pPr>
                <a:spcBef>
                  <a:spcPct val="0"/>
                </a:spcBef>
              </a:pPr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1551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fld id="{D33060FF-BF88-4A8F-97C6-DA31F6A1E5B0}" type="slidenum">
              <a:rPr kumimoji="0" lang="ko-KR" altLang="en-US" smtClean="0">
                <a:latin typeface="맑은 고딕" pitchFamily="50" charset="-127"/>
                <a:ea typeface="맑은 고딕" pitchFamily="50" charset="-127"/>
              </a:rPr>
              <a:pPr/>
              <a:t>4</a:t>
            </a:fld>
            <a:endParaRPr kumimoji="0"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71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34A9A3B-EEA1-40F5-AA98-734499D5CA78}" type="slidenum">
              <a:rPr lang="ko-KR" altLang="en-US" smtClean="0"/>
              <a:pPr>
                <a:spcBef>
                  <a:spcPct val="0"/>
                </a:spcBef>
              </a:pPr>
              <a:t>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7507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66F636BB-2B00-4613-B1D9-E7194F3B99FE}" type="slidenum">
              <a:rPr lang="ko-KR" altLang="en-US" smtClean="0"/>
              <a:pPr>
                <a:spcBef>
                  <a:spcPct val="0"/>
                </a:spcBef>
              </a:pPr>
              <a:t>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485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06DB377-6258-46B5-9B17-2B4629327B42}" type="slidenum">
              <a:rPr lang="ko-KR" altLang="en-US" smtClean="0"/>
              <a:pPr>
                <a:spcBef>
                  <a:spcPct val="0"/>
                </a:spcBef>
              </a:pPr>
              <a:t>10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7294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4D91C5D-8533-43CE-9387-1A71453C408E}" type="slidenum">
              <a:rPr lang="ko-KR" altLang="en-US" smtClean="0"/>
              <a:pPr>
                <a:spcBef>
                  <a:spcPct val="0"/>
                </a:spcBef>
              </a:pPr>
              <a:t>13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2526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1F24D62-E47E-4930-8534-503C7654B7A6}" type="slidenum">
              <a:rPr lang="ko-KR" altLang="en-US" smtClean="0"/>
              <a:pPr>
                <a:spcBef>
                  <a:spcPct val="0"/>
                </a:spcBef>
              </a:pPr>
              <a:t>15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4996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F9FA-FED2-4514-8D22-054290D1B59A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6EFF-BB0F-4DD2-83CA-F1876EBD26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DDA7-9615-4A7E-8FB6-FF403509BE2A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19D1-A0D6-4D49-A9A5-0FD3906BED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9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9D6E-5685-4383-8294-81C106CE1C86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158F-AC22-43B9-A870-2BB392B3E6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62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CBDA-34A8-4824-9B40-C7E35E98D1FC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0283-0C39-46B0-83D3-00DD33F3EB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5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0B56-9778-4F21-BA3E-B95642042FC8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6C0A-AA75-4E86-B8D7-D8221BD903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449-1F79-430A-A166-6986B837093A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1663-4E80-43D8-8B6F-9E2019092B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25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6610-3A96-44A9-8C28-4ADDCDD36232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091F-8E14-446B-9B78-231F74F0C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2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2D45-D0CA-4533-A1D0-7C24DABC0153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41BE-3FB9-4D7B-A4B0-D32F0AC75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17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3074-CF97-4D0F-87F5-E8BAC4C3DC36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CA70-D8CE-4B4A-A6E1-F7C54021C1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4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A7F8-2559-4CDC-946A-4FC1C935F16A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F6EA-F8C0-46DB-9326-AEFD8C54D3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49A9-F008-4F8A-A5D3-D3878C4D5C75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9B23-048C-483F-BF27-86222AA017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4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57F604-AAA5-4740-B6E5-97401BE9CBC0}" type="datetime1">
              <a:rPr lang="ko-KR" altLang="en-US"/>
              <a:pPr>
                <a:defRPr/>
              </a:pPr>
              <a:t>2019-01-23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44FCE117-21C4-415F-9FD5-21A6A0C7F1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iitp.kr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52500" y="1557338"/>
            <a:ext cx="714375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smtClean="0">
                <a:solidFill>
                  <a:prstClr val="black"/>
                </a:solidFill>
                <a:latin typeface="+mn-ea"/>
                <a:ea typeface="+mn-ea"/>
              </a:rPr>
              <a:t>NIPA SMART </a:t>
            </a:r>
            <a:r>
              <a:rPr kumimoji="0" lang="ko-KR" altLang="en-US" sz="3200" b="1" dirty="0">
                <a:solidFill>
                  <a:prstClr val="black"/>
                </a:solidFill>
                <a:latin typeface="+mn-ea"/>
                <a:ea typeface="+mn-ea"/>
              </a:rPr>
              <a:t>시스템</a:t>
            </a:r>
            <a:endParaRPr kumimoji="0" lang="en-US" altLang="ko-KR" sz="32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prstClr val="black"/>
                </a:solidFill>
                <a:latin typeface="+mn-ea"/>
                <a:ea typeface="+mn-ea"/>
              </a:rPr>
              <a:t>전산접수 </a:t>
            </a:r>
            <a:r>
              <a:rPr kumimoji="0" lang="ko-KR" altLang="en-US" sz="3200" b="1" dirty="0" smtClean="0">
                <a:solidFill>
                  <a:prstClr val="black"/>
                </a:solidFill>
                <a:latin typeface="+mn-ea"/>
                <a:ea typeface="+mn-ea"/>
              </a:rPr>
              <a:t>매뉴얼</a:t>
            </a:r>
            <a:endParaRPr kumimoji="0" lang="en-US" altLang="ko-KR" sz="32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200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dirty="0">
                <a:solidFill>
                  <a:prstClr val="black"/>
                </a:solidFill>
                <a:latin typeface="+mn-ea"/>
                <a:ea typeface="+mn-ea"/>
              </a:rPr>
              <a:t>신청자용</a:t>
            </a:r>
            <a:r>
              <a:rPr kumimoji="0" lang="en-US" altLang="ko-KR" sz="3200" dirty="0" smtClean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sz="3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2052" name="Picture 22" descr="EMB00000bf408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45125"/>
            <a:ext cx="2663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79388" y="260350"/>
            <a:ext cx="8812212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1905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126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3998912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1285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목적 및 내용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269" name="TextBox 71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7</a:t>
            </a:r>
            <a:endParaRPr kumimoji="0" lang="ko-KR" altLang="en-US" sz="1200"/>
          </a:p>
        </p:txBody>
      </p:sp>
      <p:sp>
        <p:nvSpPr>
          <p:cNvPr id="12295" name="TextBox 71"/>
          <p:cNvSpPr txBox="1">
            <a:spLocks noChangeArrowheads="1"/>
          </p:cNvSpPr>
          <p:nvPr/>
        </p:nvSpPr>
        <p:spPr bwMode="auto">
          <a:xfrm>
            <a:off x="3348038" y="5903913"/>
            <a:ext cx="3816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임시저장 후 다음단계 클릭</a:t>
            </a: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1272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39750" y="3141663"/>
            <a:ext cx="1439863" cy="2873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2051917" y="3140968"/>
            <a:ext cx="5160095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당해 수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+mn-lt"/>
                <a:ea typeface="맑은 고딕" panose="020B0503020000020004" pitchFamily="50" charset="-127"/>
              </a:rPr>
              <a:t>행기간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+mn-lt"/>
                <a:ea typeface="맑은 고딕" panose="020B0503020000020004" pitchFamily="50" charset="-127"/>
              </a:rPr>
              <a:t>: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+mn-lt"/>
                <a:ea typeface="맑은 고딕" panose="020B0503020000020004" pitchFamily="50" charset="-127"/>
              </a:rPr>
              <a:t> 총 수행기간과 동일하게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+mn-lt"/>
              </a:rPr>
              <a:t>2019. 02. 14. </a:t>
            </a:r>
            <a:r>
              <a:rPr kumimoji="0" lang="en-US" altLang="ko-KR" sz="1050" b="1" dirty="0">
                <a:solidFill>
                  <a:srgbClr val="FF0000"/>
                </a:solidFill>
                <a:latin typeface="+mn-lt"/>
              </a:rPr>
              <a:t>~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+mn-lt"/>
              </a:rPr>
              <a:t>2019. </a:t>
            </a:r>
            <a:r>
              <a:rPr kumimoji="0" lang="en-US" altLang="ko-KR" sz="1050" b="1" dirty="0">
                <a:solidFill>
                  <a:srgbClr val="FF0000"/>
                </a:solidFill>
                <a:latin typeface="+mn-lt"/>
              </a:rPr>
              <a:t>12. 31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+mn-lt"/>
              </a:rPr>
              <a:t>으로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+mn-lt"/>
                <a:ea typeface="맑은 고딕" panose="020B0503020000020004" pitchFamily="50" charset="-127"/>
              </a:rPr>
              <a:t>기입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5380" y="3906648"/>
            <a:ext cx="5959008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본 화면은 지원사업을 할 경우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 err="1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중복성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검토를 위해 개발된 화면입니다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kumimoji="0" lang="en-US" altLang="ko-KR" sz="11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본 사업은 </a:t>
            </a:r>
            <a:r>
              <a:rPr kumimoji="0" lang="ko-KR" altLang="en-US" sz="1100" b="1" dirty="0" err="1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중복성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검토 해당이 없으므로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</a:p>
          <a:p>
            <a:pPr>
              <a:defRPr/>
            </a:pPr>
            <a:endParaRPr kumimoji="0" lang="en-US" altLang="ko-KR" sz="11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키워드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목적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주요내용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기대효과 </a:t>
            </a:r>
            <a:r>
              <a:rPr kumimoji="0" lang="ko-KR" altLang="en-US" sz="1100" b="1" dirty="0" err="1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란에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r>
              <a:rPr kumimoji="0" lang="en-US" altLang="ko-KR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“</a:t>
            </a:r>
            <a:r>
              <a:rPr kumimoji="0" lang="ko-KR" altLang="en-US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신청서 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확인</a:t>
            </a:r>
            <a:r>
              <a:rPr kumimoji="0" lang="en-US" altLang="ko-KR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”</a:t>
            </a:r>
            <a:r>
              <a:rPr kumimoji="0" lang="ko-KR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으로 </a:t>
            </a:r>
            <a:r>
              <a:rPr kumimoji="0" lang="ko-KR" altLang="en-US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동일한 문구로 기입 하십시오</a:t>
            </a:r>
            <a:r>
              <a:rPr kumimoji="0" lang="en-US" altLang="ko-KR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.</a:t>
            </a:r>
          </a:p>
          <a:p>
            <a:pPr>
              <a:defRPr/>
            </a:pPr>
            <a:endParaRPr kumimoji="0" lang="en-US" altLang="ko-KR" sz="11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kumimoji="0" lang="ko-KR" altLang="en-US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키워드는 </a:t>
            </a:r>
            <a:r>
              <a:rPr kumimoji="0" lang="ko-KR" altLang="en-US" sz="1100" b="1" dirty="0" err="1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한칸만</a:t>
            </a:r>
            <a:r>
              <a:rPr kumimoji="0" lang="ko-KR" altLang="en-US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채우면 되며</a:t>
            </a:r>
            <a:r>
              <a:rPr kumimoji="0" lang="en-US" altLang="ko-KR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영문키워드는 자동변환 되는대로 놔두시면 됩니다</a:t>
            </a:r>
            <a:r>
              <a:rPr kumimoji="0" lang="en-US" altLang="ko-KR" sz="11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.</a:t>
            </a:r>
            <a:endParaRPr kumimoji="0" lang="en-US" altLang="ko-KR" sz="11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29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765175"/>
            <a:ext cx="60896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2308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기관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인력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사업비 정보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293" name="TextBox 55"/>
          <p:cNvSpPr txBox="1">
            <a:spLocks noChangeArrowheads="1"/>
          </p:cNvSpPr>
          <p:nvPr/>
        </p:nvSpPr>
        <p:spPr bwMode="auto">
          <a:xfrm>
            <a:off x="468313" y="4448919"/>
            <a:ext cx="5903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 dirty="0">
                <a:solidFill>
                  <a:srgbClr val="FF0000"/>
                </a:solidFill>
              </a:rPr>
              <a:t>기관추가 버튼을 클릭하여 수행할 기관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(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주관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,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참여 등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)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의 세부 정보를 입력</a:t>
            </a:r>
          </a:p>
        </p:txBody>
      </p:sp>
      <p:sp>
        <p:nvSpPr>
          <p:cNvPr id="12294" name="TextBox 73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8</a:t>
            </a:r>
            <a:endParaRPr kumimoji="0" lang="ko-KR" altLang="en-US" sz="1200"/>
          </a:p>
        </p:txBody>
      </p:sp>
      <p:sp>
        <p:nvSpPr>
          <p:cNvPr id="43" name="타원 42"/>
          <p:cNvSpPr/>
          <p:nvPr/>
        </p:nvSpPr>
        <p:spPr bwMode="auto">
          <a:xfrm>
            <a:off x="4859338" y="3500438"/>
            <a:ext cx="504825" cy="504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297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모서리가 둥근 직사각형 27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12307" name="TextBox 65"/>
          <p:cNvSpPr txBox="1">
            <a:spLocks noChangeArrowheads="1"/>
          </p:cNvSpPr>
          <p:nvPr/>
        </p:nvSpPr>
        <p:spPr bwMode="auto">
          <a:xfrm>
            <a:off x="396974" y="4960481"/>
            <a:ext cx="6191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FF0000"/>
                </a:solidFill>
              </a:rPr>
              <a:t>기관추가 시 유의할 사항 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000" b="1" dirty="0" smtClean="0">
                <a:solidFill>
                  <a:srgbClr val="FF0000"/>
                </a:solidFill>
              </a:rPr>
              <a:t>본 사업은 주관기관만 입력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참여기관 해당 없음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)</a:t>
            </a:r>
            <a:endParaRPr kumimoji="0" lang="en-US" altLang="ko-KR" sz="1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FF0000"/>
                </a:solidFill>
              </a:rPr>
              <a:t>기관추가 화면에서 </a:t>
            </a:r>
            <a:r>
              <a:rPr kumimoji="0" lang="ko-KR" altLang="en-US" sz="1000" b="1" dirty="0">
                <a:solidFill>
                  <a:srgbClr val="0070C0"/>
                </a:solidFill>
              </a:rPr>
              <a:t>기관이 검색되지 않을 경우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에는 검색을 이용하지 않고 </a:t>
            </a:r>
            <a:r>
              <a:rPr kumimoji="0" lang="ko-KR" altLang="en-US" sz="1000" b="1" dirty="0">
                <a:solidFill>
                  <a:srgbClr val="0070C0"/>
                </a:solidFill>
              </a:rPr>
              <a:t>직접 입력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이 가능합니다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FF0000"/>
                </a:solidFill>
              </a:rPr>
              <a:t>기관검색을 이용하여 기관을 추가하였더라도 해당 기관 정보에 대한 수정이 가능하도록 되어있습니다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000" b="1" dirty="0" smtClean="0">
                <a:solidFill>
                  <a:srgbClr val="0070C0"/>
                </a:solidFill>
              </a:rPr>
              <a:t>책임자는 </a:t>
            </a:r>
            <a:r>
              <a:rPr kumimoji="0" lang="ko-KR" altLang="en-US" sz="1000" b="1" dirty="0">
                <a:solidFill>
                  <a:srgbClr val="0070C0"/>
                </a:solidFill>
              </a:rPr>
              <a:t>반드시 한 명씩은 등록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이 되어야 합니다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. (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다음페이지 참조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)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 </a:t>
            </a:r>
            <a:endParaRPr kumimoji="0" lang="en-US" altLang="ko-KR" sz="1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13315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3330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기관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인력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사업비 정보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316" name="TextBox 74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9</a:t>
            </a:r>
            <a:endParaRPr kumimoji="0" lang="ko-KR" altLang="en-US" sz="1200"/>
          </a:p>
        </p:txBody>
      </p:sp>
      <p:sp>
        <p:nvSpPr>
          <p:cNvPr id="14342" name="TextBox 55"/>
          <p:cNvSpPr txBox="1">
            <a:spLocks noChangeArrowheads="1"/>
          </p:cNvSpPr>
          <p:nvPr/>
        </p:nvSpPr>
        <p:spPr bwMode="auto">
          <a:xfrm>
            <a:off x="468313" y="4797425"/>
            <a:ext cx="7127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참여구분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주관기관 선택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사업은 참여기관 해당 없음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latinLnBrk="1" hangingPunct="1">
              <a:defRPr/>
            </a:pP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105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기관명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 등록기관은 검색하여 등록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신규기관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개인은 텍스트박스에 바로 입력</a:t>
            </a: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참여인력 정보</a:t>
            </a: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기관별 총괄책임자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대표자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 입력 </a:t>
            </a: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실무담당자는 반드시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명씩 설정 필요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총괄책임자가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실무담당자로도 가능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latinLnBrk="1" hangingPunct="1">
              <a:defRPr/>
            </a:pP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사업은 사업비 해당 없으므로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“1”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kumimoji="0"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3319" name="그림 157" descr="arrow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그림 158" descr="arrow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그림 159" descr="arrow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그림 160" descr="arrow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모서리가 둥근 직사각형 26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pic>
        <p:nvPicPr>
          <p:cNvPr id="1332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3275"/>
            <a:ext cx="525938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223838" y="260350"/>
            <a:ext cx="8812212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433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93788"/>
            <a:ext cx="6811962" cy="312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435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0981"/>
              <a:ext cx="337247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3-1.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 중 접수현황 확인</a:t>
              </a:r>
            </a:p>
          </p:txBody>
        </p:sp>
      </p:grpSp>
      <p:sp>
        <p:nvSpPr>
          <p:cNvPr id="14341" name="TextBox 85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10</a:t>
            </a:r>
            <a:endParaRPr kumimoji="0" lang="ko-KR" altLang="en-US" sz="120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4343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모서리가 둥근 직사각형 33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33" name="타원 32"/>
          <p:cNvSpPr/>
          <p:nvPr/>
        </p:nvSpPr>
        <p:spPr bwMode="auto">
          <a:xfrm>
            <a:off x="5748338" y="2136775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32" name="TextBox 71"/>
          <p:cNvSpPr txBox="1">
            <a:spLocks noChangeArrowheads="1"/>
          </p:cNvSpPr>
          <p:nvPr/>
        </p:nvSpPr>
        <p:spPr bwMode="auto">
          <a:xfrm>
            <a:off x="323850" y="3792538"/>
            <a:ext cx="6911975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과제접수 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과제기본정보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(6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 임시저장 후 부터는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접수현황에서도 등록진행 여부 확인이 가능함을 설명 드립니다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latinLnBrk="1" hangingPunct="1">
              <a:defRPr/>
            </a:pPr>
            <a:endParaRPr kumimoji="0"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접수방법 </a:t>
            </a:r>
            <a:r>
              <a:rPr kumimoji="0" lang="en-US" altLang="ko-KR" sz="105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과제접수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과제기본정보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(6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임시저장 후 접수현황에서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접수현황 우선 확인</a:t>
            </a:r>
            <a:endParaRPr kumimoji="0"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 및 내용 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사업비를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마저 입력한 후 제출버튼을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누른 후 최종확인</a:t>
            </a:r>
            <a:endParaRPr kumimoji="0"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접수방법</a:t>
            </a:r>
            <a:r>
              <a:rPr kumimoji="0" lang="en-US" altLang="ko-KR" sz="105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</a:p>
          <a:p>
            <a:pPr eaLnBrk="1" latinLnBrk="1" hangingPunct="1">
              <a:defRPr/>
            </a:pP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과제기본정보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 및 내용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</a:t>
            </a:r>
            <a:r>
              <a:rPr kumimoji="0"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사업비를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일괄로 입력한 </a:t>
            </a:r>
            <a:r>
              <a:rPr kumimoji="0"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 제출버튼을 누른 후 접수현황에서 최종확인</a:t>
            </a:r>
            <a:endParaRPr kumimoji="0" lang="en-US" altLang="ko-KR" sz="105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두가지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방법이 존재함을 </a:t>
            </a:r>
            <a:r>
              <a:rPr kumimoji="0" lang="ko-KR" altLang="en-US" sz="105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설명드립니다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latinLnBrk="1" hangingPunct="1">
              <a:defRPr/>
            </a:pP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제출일시가 기재되어 있고 상태가 접수완료로 되어 있으면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접수가 성공적으로 완료된 것입니다</a:t>
            </a:r>
            <a:r>
              <a:rPr kumimoji="0" lang="en-US" altLang="ko-KR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kumimoji="0"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endParaRPr kumimoji="0" lang="en-US" altLang="ko-KR" sz="105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endParaRPr kumimoji="0" lang="en-US" altLang="ko-KR" sz="105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05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제출관련 내용</a:t>
            </a:r>
            <a:r>
              <a:rPr kumimoji="0" lang="en-US" altLang="ko-KR" sz="105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05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접수증 번호와 출력에 관한 사항은 </a:t>
            </a:r>
            <a:r>
              <a:rPr kumimoji="0" lang="en-US" altLang="ko-KR" sz="105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kumimoji="0" lang="ko-KR" altLang="en-US" sz="105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페이지를 참조하시기 바랍니다</a:t>
            </a:r>
            <a:r>
              <a:rPr kumimoji="0" lang="en-US" altLang="ko-KR" sz="105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05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16463" y="2163763"/>
            <a:ext cx="2271712" cy="4016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4355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68413"/>
            <a:ext cx="9588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타원 30"/>
          <p:cNvSpPr/>
          <p:nvPr/>
        </p:nvSpPr>
        <p:spPr bwMode="auto">
          <a:xfrm>
            <a:off x="684213" y="2103438"/>
            <a:ext cx="428625" cy="215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5363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09625"/>
            <a:ext cx="46355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5382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 완료</a:t>
              </a:r>
            </a:p>
          </p:txBody>
        </p:sp>
      </p:grpSp>
      <p:sp>
        <p:nvSpPr>
          <p:cNvPr id="15365" name="TextBox 50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11</a:t>
            </a:r>
            <a:endParaRPr kumimoji="0" lang="ko-KR" altLang="en-US" sz="1200"/>
          </a:p>
        </p:txBody>
      </p:sp>
      <p:sp>
        <p:nvSpPr>
          <p:cNvPr id="46" name="타원 45"/>
          <p:cNvSpPr/>
          <p:nvPr/>
        </p:nvSpPr>
        <p:spPr bwMode="auto">
          <a:xfrm>
            <a:off x="4071938" y="2852738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27" name="직선 화살표 연결선 26"/>
          <p:cNvCxnSpPr>
            <a:stCxn id="46" idx="5"/>
          </p:cNvCxnSpPr>
          <p:nvPr/>
        </p:nvCxnSpPr>
        <p:spPr>
          <a:xfrm>
            <a:off x="4437063" y="3217863"/>
            <a:ext cx="714375" cy="2825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67"/>
          <p:cNvSpPr txBox="1">
            <a:spLocks noChangeArrowheads="1"/>
          </p:cNvSpPr>
          <p:nvPr/>
        </p:nvSpPr>
        <p:spPr bwMode="auto">
          <a:xfrm>
            <a:off x="250825" y="3533775"/>
            <a:ext cx="4608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rgbClr val="FF0000"/>
                </a:solidFill>
              </a:rPr>
              <a:t>과제정보 입력 후 반드시 제출버튼을 클릭하여야 접수가 완료됨</a:t>
            </a: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- </a:t>
            </a:r>
            <a:r>
              <a:rPr kumimoji="0" lang="ko-KR" altLang="en-US" sz="1200" b="1">
                <a:solidFill>
                  <a:srgbClr val="FF0000"/>
                </a:solidFill>
              </a:rPr>
              <a:t>제출버튼을 클릭하면 입력 내용에 대한 유효성 체크를 진행함</a:t>
            </a: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- </a:t>
            </a:r>
            <a:r>
              <a:rPr kumimoji="0" lang="ko-KR" altLang="en-US" sz="1200" b="1">
                <a:solidFill>
                  <a:srgbClr val="FF0000"/>
                </a:solidFill>
              </a:rPr>
              <a:t>입력내용에 오류가 있거나 불충분한 경우 반드시 수정한 후</a:t>
            </a: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  </a:t>
            </a:r>
            <a:r>
              <a:rPr kumimoji="0" lang="ko-KR" altLang="en-US" sz="1200" b="1">
                <a:solidFill>
                  <a:srgbClr val="FF0000"/>
                </a:solidFill>
              </a:rPr>
              <a:t>다시 제출버튼을 클릭하여야 함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5370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모서리가 둥근 직사각형 32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15380" name="TextBox 64"/>
          <p:cNvSpPr txBox="1">
            <a:spLocks noChangeArrowheads="1"/>
          </p:cNvSpPr>
          <p:nvPr/>
        </p:nvSpPr>
        <p:spPr bwMode="auto">
          <a:xfrm>
            <a:off x="4860925" y="2647950"/>
            <a:ext cx="2951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rgbClr val="FF0000"/>
                </a:solidFill>
              </a:rPr>
              <a:t>실패한 경우 유효성 체크 결과가 표시됨</a:t>
            </a:r>
            <a:endParaRPr kumimoji="0" lang="en-US" altLang="ko-KR" sz="1200" b="1">
              <a:solidFill>
                <a:srgbClr val="FF0000"/>
              </a:solidFill>
            </a:endParaRPr>
          </a:p>
        </p:txBody>
      </p:sp>
      <p:pic>
        <p:nvPicPr>
          <p:cNvPr id="1538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500438"/>
            <a:ext cx="2343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 bwMode="auto">
          <a:xfrm>
            <a:off x="152400" y="258763"/>
            <a:ext cx="8812213" cy="6265862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6387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781300"/>
            <a:ext cx="2593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14738"/>
            <a:ext cx="37814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908050"/>
            <a:ext cx="3738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6414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 완료</a:t>
              </a:r>
            </a:p>
          </p:txBody>
        </p:sp>
      </p:grpSp>
      <p:sp>
        <p:nvSpPr>
          <p:cNvPr id="16391" name="TextBox 50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12</a:t>
            </a:r>
            <a:endParaRPr kumimoji="0" lang="ko-KR" altLang="en-US" sz="1200"/>
          </a:p>
        </p:txBody>
      </p:sp>
      <p:cxnSp>
        <p:nvCxnSpPr>
          <p:cNvPr id="48" name="직선 화살표 연결선 47"/>
          <p:cNvCxnSpPr>
            <a:stCxn id="46" idx="3"/>
            <a:endCxn id="36" idx="7"/>
          </p:cNvCxnSpPr>
          <p:nvPr/>
        </p:nvCxnSpPr>
        <p:spPr>
          <a:xfrm flipH="1">
            <a:off x="2273300" y="2930525"/>
            <a:ext cx="1282700" cy="2149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 bwMode="auto">
          <a:xfrm>
            <a:off x="3492500" y="2565400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16394" name="TextBox 64"/>
          <p:cNvSpPr txBox="1">
            <a:spLocks noChangeArrowheads="1"/>
          </p:cNvSpPr>
          <p:nvPr/>
        </p:nvSpPr>
        <p:spPr bwMode="auto">
          <a:xfrm>
            <a:off x="539750" y="3141663"/>
            <a:ext cx="295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rgbClr val="FF0000"/>
                </a:solidFill>
              </a:rPr>
              <a:t>성공한 경우 입력 결과 화면이 표시됨</a:t>
            </a:r>
            <a:endParaRPr kumimoji="0" lang="en-US" altLang="ko-KR" sz="1200" b="1">
              <a:solidFill>
                <a:srgbClr val="FF0000"/>
              </a:solidFill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1908175" y="5016500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16396" name="TextBox 64"/>
          <p:cNvSpPr txBox="1">
            <a:spLocks noChangeArrowheads="1"/>
          </p:cNvSpPr>
          <p:nvPr/>
        </p:nvSpPr>
        <p:spPr bwMode="auto">
          <a:xfrm>
            <a:off x="2124075" y="1125538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rgbClr val="FF0000"/>
                </a:solidFill>
              </a:rPr>
              <a:t>접수완료 후에도 접수 잔여시간이 남아있으면 과제 정보수정이 가능함</a:t>
            </a: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                                       (</a:t>
            </a:r>
            <a:r>
              <a:rPr kumimoji="0" lang="ko-KR" altLang="en-US" sz="1200" b="1">
                <a:solidFill>
                  <a:srgbClr val="FF0000"/>
                </a:solidFill>
              </a:rPr>
              <a:t>접수번호는 변경되지 않음</a:t>
            </a:r>
            <a:r>
              <a:rPr kumimoji="0" lang="en-US" altLang="ko-KR" sz="1200" b="1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2349500" y="1401763"/>
            <a:ext cx="206375" cy="2270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 bwMode="auto">
          <a:xfrm>
            <a:off x="2339975" y="5013325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57" name="직선 화살표 연결선 56"/>
          <p:cNvCxnSpPr>
            <a:stCxn id="56" idx="7"/>
          </p:cNvCxnSpPr>
          <p:nvPr/>
        </p:nvCxnSpPr>
        <p:spPr>
          <a:xfrm flipV="1">
            <a:off x="2706688" y="4076700"/>
            <a:ext cx="1935162" cy="998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6401" name="그림 157" descr="arrow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그림 158" descr="arrow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그림 159" descr="arrow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그림 160" descr="arrow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모서리가 둥근 직사각형 46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560000" y="4903790"/>
            <a:ext cx="112833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643438" y="2786063"/>
            <a:ext cx="874712" cy="20796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6412" name="TextBox 64"/>
          <p:cNvSpPr txBox="1">
            <a:spLocks noChangeArrowheads="1"/>
          </p:cNvSpPr>
          <p:nvPr/>
        </p:nvSpPr>
        <p:spPr bwMode="auto">
          <a:xfrm>
            <a:off x="4579938" y="2519363"/>
            <a:ext cx="1360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100" b="1">
                <a:solidFill>
                  <a:srgbClr val="FF0000"/>
                </a:solidFill>
              </a:rPr>
              <a:t>접수</a:t>
            </a:r>
            <a:r>
              <a:rPr kumimoji="0" lang="en-US" altLang="ko-KR" sz="1100" b="1">
                <a:solidFill>
                  <a:srgbClr val="FF0000"/>
                </a:solidFill>
              </a:rPr>
              <a:t>(</a:t>
            </a:r>
            <a:r>
              <a:rPr kumimoji="0" lang="ko-KR" altLang="en-US" sz="1100" b="1">
                <a:solidFill>
                  <a:srgbClr val="FF0000"/>
                </a:solidFill>
              </a:rPr>
              <a:t>과제</a:t>
            </a:r>
            <a:r>
              <a:rPr kumimoji="0" lang="en-US" altLang="ko-KR" sz="1100" b="1">
                <a:solidFill>
                  <a:srgbClr val="FF0000"/>
                </a:solidFill>
              </a:rPr>
              <a:t>)</a:t>
            </a:r>
            <a:r>
              <a:rPr kumimoji="0" lang="ko-KR" altLang="en-US" sz="1100" b="1">
                <a:solidFill>
                  <a:srgbClr val="FF0000"/>
                </a:solidFill>
              </a:rPr>
              <a:t>번호</a:t>
            </a:r>
            <a:endParaRPr kumimoji="0" lang="en-US" altLang="ko-KR" sz="1100" b="1">
              <a:solidFill>
                <a:srgbClr val="FF0000"/>
              </a:solidFill>
            </a:endParaRPr>
          </a:p>
        </p:txBody>
      </p:sp>
      <p:sp>
        <p:nvSpPr>
          <p:cNvPr id="16413" name="TextBox 64"/>
          <p:cNvSpPr txBox="1">
            <a:spLocks noChangeArrowheads="1"/>
          </p:cNvSpPr>
          <p:nvPr/>
        </p:nvSpPr>
        <p:spPr bwMode="auto">
          <a:xfrm>
            <a:off x="4718050" y="6092825"/>
            <a:ext cx="2662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rgbClr val="FF0000"/>
                </a:solidFill>
              </a:rPr>
              <a:t>접수증을 반드시 출력해 두십시요</a:t>
            </a:r>
            <a:endParaRPr kumimoji="0" lang="en-US" altLang="ko-KR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741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6175"/>
            <a:ext cx="6180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622776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7430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 확인</a:t>
              </a:r>
            </a:p>
          </p:txBody>
        </p:sp>
      </p:grpSp>
      <p:sp>
        <p:nvSpPr>
          <p:cNvPr id="17414" name="TextBox 62"/>
          <p:cNvSpPr txBox="1">
            <a:spLocks noChangeArrowheads="1"/>
          </p:cNvSpPr>
          <p:nvPr/>
        </p:nvSpPr>
        <p:spPr bwMode="auto">
          <a:xfrm>
            <a:off x="330200" y="5084763"/>
            <a:ext cx="668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>
                <a:solidFill>
                  <a:srgbClr val="FF0000"/>
                </a:solidFill>
              </a:rPr>
              <a:t>접수완료 후 </a:t>
            </a:r>
            <a:r>
              <a:rPr kumimoji="0" lang="en-US" altLang="ko-KR" sz="1200" b="1">
                <a:solidFill>
                  <a:srgbClr val="FF0000"/>
                </a:solidFill>
              </a:rPr>
              <a:t>“</a:t>
            </a:r>
            <a:r>
              <a:rPr kumimoji="0" lang="ko-KR" altLang="en-US" sz="1200" b="1">
                <a:solidFill>
                  <a:srgbClr val="FF0000"/>
                </a:solidFill>
              </a:rPr>
              <a:t>접수현황</a:t>
            </a:r>
            <a:r>
              <a:rPr kumimoji="0" lang="en-US" altLang="ko-KR" sz="1200" b="1">
                <a:solidFill>
                  <a:srgbClr val="FF0000"/>
                </a:solidFill>
              </a:rPr>
              <a:t>”</a:t>
            </a:r>
            <a:r>
              <a:rPr kumimoji="0" lang="ko-KR" altLang="en-US" sz="1200" b="1">
                <a:solidFill>
                  <a:srgbClr val="FF0000"/>
                </a:solidFill>
              </a:rPr>
              <a:t>에서 접수한 과제들에 대한 목록 확인 가능</a:t>
            </a: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- </a:t>
            </a:r>
            <a:r>
              <a:rPr kumimoji="0" lang="ko-KR" altLang="en-US" sz="1200" b="1">
                <a:solidFill>
                  <a:srgbClr val="FF0000"/>
                </a:solidFill>
              </a:rPr>
              <a:t>상태가 </a:t>
            </a:r>
            <a:r>
              <a:rPr kumimoji="0" lang="en-US" altLang="ko-KR" sz="1200" b="1">
                <a:solidFill>
                  <a:srgbClr val="FF0000"/>
                </a:solidFill>
              </a:rPr>
              <a:t>“</a:t>
            </a:r>
            <a:r>
              <a:rPr kumimoji="0" lang="ko-KR" altLang="en-US" sz="1200" b="1">
                <a:solidFill>
                  <a:srgbClr val="FF0000"/>
                </a:solidFill>
              </a:rPr>
              <a:t>접수완료</a:t>
            </a:r>
            <a:r>
              <a:rPr kumimoji="0" lang="en-US" altLang="ko-KR" sz="1200" b="1">
                <a:solidFill>
                  <a:srgbClr val="FF0000"/>
                </a:solidFill>
              </a:rPr>
              <a:t>”</a:t>
            </a:r>
            <a:r>
              <a:rPr kumimoji="0" lang="ko-KR" altLang="en-US" sz="1200" b="1">
                <a:solidFill>
                  <a:srgbClr val="FF0000"/>
                </a:solidFill>
              </a:rPr>
              <a:t>로 되어야 정상적으로 접수된 상태임</a:t>
            </a: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-</a:t>
            </a:r>
            <a:r>
              <a:rPr kumimoji="0" lang="ko-KR" altLang="en-US" sz="1200" b="1">
                <a:solidFill>
                  <a:srgbClr val="FF0000"/>
                </a:solidFill>
              </a:rPr>
              <a:t> 사업담당자가 접수과제를 확인화면 </a:t>
            </a:r>
            <a:r>
              <a:rPr kumimoji="0" lang="en-US" altLang="ko-KR" sz="1200" b="1">
                <a:solidFill>
                  <a:srgbClr val="FF0000"/>
                </a:solidFill>
              </a:rPr>
              <a:t>“</a:t>
            </a:r>
            <a:r>
              <a:rPr kumimoji="0" lang="ko-KR" altLang="en-US" sz="1200" b="1">
                <a:solidFill>
                  <a:srgbClr val="FF0000"/>
                </a:solidFill>
              </a:rPr>
              <a:t>접수확정</a:t>
            </a:r>
            <a:r>
              <a:rPr kumimoji="0" lang="en-US" altLang="ko-KR" sz="1200" b="1">
                <a:solidFill>
                  <a:srgbClr val="FF0000"/>
                </a:solidFill>
              </a:rPr>
              <a:t>” </a:t>
            </a:r>
            <a:r>
              <a:rPr kumimoji="0" lang="ko-KR" altLang="en-US" sz="1200" b="1">
                <a:solidFill>
                  <a:srgbClr val="FF0000"/>
                </a:solidFill>
              </a:rPr>
              <a:t>상태가 됨</a:t>
            </a:r>
            <a:r>
              <a:rPr kumimoji="0" lang="en-US" altLang="ko-KR" sz="1200" b="1">
                <a:solidFill>
                  <a:srgbClr val="FF0000"/>
                </a:solidFill>
              </a:rPr>
              <a:t>(</a:t>
            </a:r>
            <a:r>
              <a:rPr kumimoji="0" lang="ko-KR" altLang="en-US" sz="1200" b="1">
                <a:solidFill>
                  <a:srgbClr val="FF0000"/>
                </a:solidFill>
              </a:rPr>
              <a:t>최종 접수신청 확정 상태</a:t>
            </a:r>
            <a:r>
              <a:rPr kumimoji="0" lang="en-US" altLang="ko-KR" sz="1200" b="1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   (</a:t>
            </a:r>
            <a:r>
              <a:rPr kumimoji="0" lang="ko-KR" altLang="en-US" sz="1200" b="1">
                <a:solidFill>
                  <a:srgbClr val="FF0000"/>
                </a:solidFill>
              </a:rPr>
              <a:t>사업에 따라 수일이 소요됨</a:t>
            </a:r>
            <a:r>
              <a:rPr kumimoji="0" lang="en-US" altLang="ko-KR" sz="1200" b="1">
                <a:solidFill>
                  <a:srgbClr val="FF0000"/>
                </a:solidFill>
              </a:rPr>
              <a:t>)</a:t>
            </a:r>
            <a:endParaRPr kumimoji="0" lang="ko-KR" altLang="en-US" sz="1200" b="1">
              <a:solidFill>
                <a:srgbClr val="FF0000"/>
              </a:solidFill>
            </a:endParaRPr>
          </a:p>
        </p:txBody>
      </p:sp>
      <p:sp>
        <p:nvSpPr>
          <p:cNvPr id="17415" name="TextBox 55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13</a:t>
            </a:r>
            <a:endParaRPr kumimoji="0" lang="ko-KR" altLang="en-US" sz="1200"/>
          </a:p>
        </p:txBody>
      </p:sp>
      <p:sp>
        <p:nvSpPr>
          <p:cNvPr id="47" name="타원 46"/>
          <p:cNvSpPr/>
          <p:nvPr/>
        </p:nvSpPr>
        <p:spPr bwMode="auto">
          <a:xfrm>
            <a:off x="5364163" y="4149725"/>
            <a:ext cx="576262" cy="50323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7418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모서리가 둥근 직사각형 30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46" name="타원 45"/>
          <p:cNvSpPr/>
          <p:nvPr/>
        </p:nvSpPr>
        <p:spPr bwMode="auto">
          <a:xfrm>
            <a:off x="455613" y="1920875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6" idx="5"/>
            <a:endCxn id="47" idx="1"/>
          </p:cNvCxnSpPr>
          <p:nvPr/>
        </p:nvCxnSpPr>
        <p:spPr>
          <a:xfrm>
            <a:off x="822325" y="2286000"/>
            <a:ext cx="4625975" cy="19383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1557338"/>
            <a:ext cx="714375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prstClr val="black"/>
                </a:solidFill>
                <a:latin typeface="+mn-ea"/>
                <a:ea typeface="+mn-ea"/>
              </a:rPr>
              <a:t>전산접수 매뉴얼</a:t>
            </a:r>
            <a:endParaRPr kumimoji="0" lang="en-US" altLang="ko-KR" sz="32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200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>
                <a:solidFill>
                  <a:prstClr val="black"/>
                </a:solidFill>
                <a:latin typeface="+mn-ea"/>
                <a:ea typeface="+mn-ea"/>
              </a:rPr>
              <a:t>끝</a:t>
            </a:r>
            <a:r>
              <a:rPr kumimoji="0" lang="en-US" altLang="ko-KR" sz="40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  <a:endParaRPr kumimoji="0" lang="ko-KR" altLang="en-US" sz="40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18435" name="Picture 22" descr="EMB00000bf408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45125"/>
            <a:ext cx="2663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18679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전산 접수 시스템 사용 문의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070-5151-8234</a:t>
            </a:r>
            <a:endParaRPr lang="ko-KR" altLang="en-US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10"/>
          <p:cNvGrpSpPr>
            <a:grpSpLocks/>
          </p:cNvGrpSpPr>
          <p:nvPr/>
        </p:nvGrpSpPr>
        <p:grpSpPr bwMode="auto">
          <a:xfrm>
            <a:off x="1025525" y="214313"/>
            <a:ext cx="6872288" cy="6072187"/>
            <a:chOff x="785796" y="791559"/>
            <a:chExt cx="5515947" cy="3676295"/>
          </a:xfrm>
        </p:grpSpPr>
        <p:sp>
          <p:nvSpPr>
            <p:cNvPr id="54" name="직사각형 53"/>
            <p:cNvSpPr/>
            <p:nvPr/>
          </p:nvSpPr>
          <p:spPr>
            <a:xfrm>
              <a:off x="785796" y="1310565"/>
              <a:ext cx="5515947" cy="3157289"/>
            </a:xfrm>
            <a:prstGeom prst="rect">
              <a:avLst/>
            </a:prstGeom>
            <a:solidFill>
              <a:srgbClr val="ECF1F8"/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ea"/>
              </a:endParaRPr>
            </a:p>
          </p:txBody>
        </p:sp>
        <p:sp>
          <p:nvSpPr>
            <p:cNvPr id="51" name="Text Box 442"/>
            <p:cNvSpPr txBox="1">
              <a:spLocks noChangeArrowheads="1"/>
            </p:cNvSpPr>
            <p:nvPr/>
          </p:nvSpPr>
          <p:spPr bwMode="auto">
            <a:xfrm>
              <a:off x="880086" y="791559"/>
              <a:ext cx="5421657" cy="353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1pPr>
              <a:lvl2pPr marL="4572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2pPr>
              <a:lvl3pPr marL="9144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3pPr>
              <a:lvl4pPr marL="13716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4pPr>
              <a:lvl5pPr marL="1828800" algn="ctr" rtl="0" fontAlgn="base">
                <a:spcBef>
                  <a:spcPct val="30000"/>
                </a:spcBef>
                <a:spcAft>
                  <a:spcPct val="0"/>
                </a:spcAft>
                <a:buFont typeface="Wingdings" pitchFamily="2" charset="2"/>
                <a:buChar char="§"/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000" kern="1200">
                  <a:solidFill>
                    <a:schemeClr val="tx1"/>
                  </a:solidFill>
                  <a:latin typeface="산돌고딕 L" pitchFamily="18" charset="-127"/>
                  <a:ea typeface="산돌고딕 L" pitchFamily="18" charset="-127"/>
                  <a:cs typeface="+mn-cs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ko-KR" altLang="en-US" sz="3200" b="1" dirty="0" smtClean="0">
                  <a:latin typeface="+mn-ea"/>
                  <a:ea typeface="+mn-ea"/>
                </a:rPr>
                <a:t>목      차</a:t>
              </a:r>
              <a:endParaRPr lang="ko-KR" altLang="en-US" sz="3200" b="1" dirty="0">
                <a:latin typeface="+mn-ea"/>
                <a:ea typeface="+mn-ea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95517" y="1821883"/>
              <a:ext cx="4274890" cy="2068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dirty="0">
                  <a:latin typeface="+mn-ea"/>
                  <a:ea typeface="+mn-ea"/>
                </a:rPr>
                <a:t>1. NIPA </a:t>
              </a:r>
              <a:r>
                <a:rPr kumimoji="0" lang="ko-KR" altLang="en-US" sz="1600" dirty="0">
                  <a:latin typeface="+mn-ea"/>
                  <a:ea typeface="+mn-ea"/>
                </a:rPr>
                <a:t>접수시스템 접속 </a:t>
              </a:r>
              <a:r>
                <a:rPr kumimoji="0" lang="en-US" altLang="ko-KR" sz="1600" dirty="0">
                  <a:latin typeface="+mn-ea"/>
                  <a:ea typeface="+mn-ea"/>
                </a:rPr>
                <a:t>--</a:t>
              </a:r>
              <a:r>
                <a:rPr kumimoji="0" lang="en-US" altLang="ko-KR" sz="1600" dirty="0">
                  <a:latin typeface="+mn-ea"/>
                </a:rPr>
                <a:t>-</a:t>
              </a:r>
              <a:r>
                <a:rPr kumimoji="0" lang="en-US" altLang="ko-KR" sz="1600" dirty="0">
                  <a:latin typeface="+mn-ea"/>
                  <a:ea typeface="+mn-ea"/>
                </a:rPr>
                <a:t>--------------------------- 1</a:t>
              </a:r>
            </a:p>
            <a:p>
              <a:pPr marL="342900" indent="-3429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dirty="0">
                <a:latin typeface="+mn-ea"/>
                <a:ea typeface="+mn-ea"/>
              </a:endParaRPr>
            </a:p>
            <a:p>
              <a:pPr marL="342900" indent="-3429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dirty="0">
                  <a:latin typeface="+mn-ea"/>
                  <a:ea typeface="+mn-ea"/>
                </a:rPr>
                <a:t>2.</a:t>
              </a:r>
              <a:r>
                <a:rPr kumimoji="0" lang="ko-KR" altLang="en-US" sz="1600" dirty="0">
                  <a:latin typeface="+mn-ea"/>
                  <a:ea typeface="+mn-ea"/>
                </a:rPr>
                <a:t> 신청사업 선택 </a:t>
              </a:r>
              <a:r>
                <a:rPr kumimoji="0" lang="en-US" altLang="ko-KR" sz="1600" dirty="0">
                  <a:latin typeface="+mn-ea"/>
                  <a:ea typeface="+mn-ea"/>
                </a:rPr>
                <a:t>-------------------------------------- 4</a:t>
              </a:r>
            </a:p>
            <a:p>
              <a:pPr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dirty="0">
                <a:latin typeface="+mn-ea"/>
                <a:ea typeface="+mn-ea"/>
              </a:endParaRPr>
            </a:p>
            <a:p>
              <a:pPr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dirty="0">
                  <a:latin typeface="+mn-ea"/>
                  <a:ea typeface="+mn-ea"/>
                </a:rPr>
                <a:t>3. </a:t>
              </a:r>
              <a:r>
                <a:rPr kumimoji="0" lang="ko-KR" altLang="en-US" sz="1600" dirty="0">
                  <a:latin typeface="+mn-ea"/>
                  <a:ea typeface="+mn-ea"/>
                </a:rPr>
                <a:t>과제 접수</a:t>
              </a:r>
              <a:r>
                <a:rPr kumimoji="0" lang="en-US" altLang="ko-KR" sz="1600" dirty="0">
                  <a:latin typeface="+mn-ea"/>
                  <a:ea typeface="+mn-ea"/>
                </a:rPr>
                <a:t>(</a:t>
              </a:r>
              <a:r>
                <a:rPr kumimoji="0" lang="ko-KR" altLang="en-US" sz="1600" dirty="0">
                  <a:latin typeface="+mn-ea"/>
                  <a:ea typeface="+mn-ea"/>
                </a:rPr>
                <a:t>정보 입력</a:t>
              </a:r>
              <a:r>
                <a:rPr kumimoji="0" lang="en-US" altLang="ko-KR" sz="1600" dirty="0">
                  <a:latin typeface="+mn-ea"/>
                  <a:ea typeface="+mn-ea"/>
                </a:rPr>
                <a:t>)</a:t>
              </a:r>
              <a:r>
                <a:rPr kumimoji="0" lang="ko-KR" altLang="en-US" sz="1600" dirty="0">
                  <a:latin typeface="+mn-ea"/>
                  <a:ea typeface="+mn-ea"/>
                </a:rPr>
                <a:t> </a:t>
              </a:r>
              <a:r>
                <a:rPr kumimoji="0" lang="en-US" altLang="ko-KR" sz="1600" dirty="0" smtClean="0">
                  <a:latin typeface="+mn-ea"/>
                  <a:ea typeface="+mn-ea"/>
                </a:rPr>
                <a:t>------------------------------- </a:t>
              </a:r>
              <a:r>
                <a:rPr kumimoji="0" lang="en-US" altLang="ko-KR" sz="1600" dirty="0">
                  <a:latin typeface="+mn-ea"/>
                  <a:ea typeface="+mn-ea"/>
                </a:rPr>
                <a:t>6</a:t>
              </a:r>
            </a:p>
            <a:p>
              <a:pPr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dirty="0">
                <a:latin typeface="+mn-ea"/>
                <a:ea typeface="+mn-ea"/>
              </a:endParaRPr>
            </a:p>
            <a:p>
              <a:pPr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dirty="0">
                  <a:latin typeface="+mn-ea"/>
                  <a:ea typeface="+mn-ea"/>
                </a:rPr>
                <a:t>4. </a:t>
              </a:r>
              <a:r>
                <a:rPr kumimoji="0" lang="ko-KR" altLang="en-US" sz="1600" dirty="0">
                  <a:latin typeface="+mn-ea"/>
                  <a:ea typeface="+mn-ea"/>
                </a:rPr>
                <a:t>접수 완료 </a:t>
              </a:r>
              <a:r>
                <a:rPr kumimoji="0" lang="en-US" altLang="ko-KR" sz="1600" dirty="0" smtClean="0">
                  <a:latin typeface="+mn-ea"/>
                  <a:ea typeface="+mn-ea"/>
                </a:rPr>
                <a:t>------------------------------------------ 11</a:t>
              </a:r>
              <a:endParaRPr kumimoji="0" lang="en-US" altLang="ko-KR" sz="1600" dirty="0">
                <a:latin typeface="+mn-ea"/>
                <a:ea typeface="+mn-ea"/>
              </a:endParaRPr>
            </a:p>
            <a:p>
              <a:pPr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dirty="0">
                <a:latin typeface="+mn-ea"/>
                <a:ea typeface="+mn-ea"/>
              </a:endParaRPr>
            </a:p>
            <a:p>
              <a:pPr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dirty="0">
                  <a:latin typeface="+mn-ea"/>
                  <a:ea typeface="+mn-ea"/>
                </a:rPr>
                <a:t>5. </a:t>
              </a:r>
              <a:r>
                <a:rPr kumimoji="0" lang="ko-KR" altLang="en-US" sz="1600" dirty="0">
                  <a:latin typeface="+mn-ea"/>
                  <a:ea typeface="+mn-ea"/>
                </a:rPr>
                <a:t>접수 확인 </a:t>
              </a:r>
              <a:r>
                <a:rPr kumimoji="0" lang="en-US" altLang="ko-KR" sz="1600" dirty="0" smtClean="0">
                  <a:latin typeface="+mn-ea"/>
                  <a:ea typeface="+mn-ea"/>
                </a:rPr>
                <a:t>------------------------------------------ 13</a:t>
              </a:r>
              <a:endParaRPr kumimoji="0" lang="en-US" altLang="ko-KR" sz="1600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42"/>
          <p:cNvSpPr txBox="1">
            <a:spLocks noChangeArrowheads="1"/>
          </p:cNvSpPr>
          <p:nvPr/>
        </p:nvSpPr>
        <p:spPr bwMode="auto">
          <a:xfrm>
            <a:off x="1238250" y="214313"/>
            <a:ext cx="3513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1pPr>
            <a:lvl2pPr marL="4572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2pPr>
            <a:lvl3pPr marL="9144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3pPr>
            <a:lvl4pPr marL="13716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4pPr>
            <a:lvl5pPr marL="1828800" algn="ctr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  <a:cs typeface="+mn-cs"/>
              </a:defRPr>
            </a:lvl9pPr>
          </a:lstStyle>
          <a:p>
            <a:pPr algn="l" eaLnBrk="1" latinLnBrk="1" hangingPunct="1">
              <a:spcBef>
                <a:spcPct val="50000"/>
              </a:spcBef>
              <a:buFontTx/>
              <a:buNone/>
              <a:defRPr/>
            </a:pPr>
            <a:r>
              <a:rPr lang="ko-KR" altLang="en-US" sz="3200" b="1" dirty="0" smtClean="0">
                <a:latin typeface="+mn-ea"/>
                <a:ea typeface="+mn-ea"/>
              </a:rPr>
              <a:t>순   서   도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57325" y="1785938"/>
            <a:ext cx="2176463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0. </a:t>
            </a:r>
            <a:r>
              <a:rPr kumimoji="0" lang="ko-KR" altLang="en-US" sz="1400" dirty="0">
                <a:solidFill>
                  <a:schemeClr val="tx1"/>
                </a:solidFill>
              </a:rPr>
              <a:t>사업 공고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457325" y="5459413"/>
            <a:ext cx="2176463" cy="255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6. </a:t>
            </a:r>
            <a:r>
              <a:rPr kumimoji="0" lang="ko-KR" altLang="en-US" sz="1400" dirty="0">
                <a:solidFill>
                  <a:schemeClr val="tx1"/>
                </a:solidFill>
              </a:rPr>
              <a:t>접수 확정</a:t>
            </a:r>
            <a:endParaRPr kumimoji="0"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1881188" y="1344613"/>
            <a:ext cx="134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/>
              <a:t>사업담당자</a:t>
            </a:r>
          </a:p>
        </p:txBody>
      </p:sp>
      <p:sp>
        <p:nvSpPr>
          <p:cNvPr id="108" name="직사각형 107"/>
          <p:cNvSpPr/>
          <p:nvPr/>
        </p:nvSpPr>
        <p:spPr bwMode="auto">
          <a:xfrm>
            <a:off x="974725" y="1285875"/>
            <a:ext cx="3092450" cy="4786313"/>
          </a:xfrm>
          <a:prstGeom prst="rect">
            <a:avLst/>
          </a:prstGeom>
          <a:noFill/>
          <a:ln w="12700" algn="ctr">
            <a:pattFill prst="dkUpDiag">
              <a:fgClr>
                <a:srgbClr val="93C6DD"/>
              </a:fgClr>
              <a:bgClr>
                <a:srgbClr val="0BAEFF"/>
              </a:bgClr>
            </a:patt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561013" y="2363788"/>
            <a:ext cx="2176462" cy="27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1. </a:t>
            </a:r>
            <a:r>
              <a:rPr kumimoji="0" lang="ko-KR" altLang="en-US" sz="1400" dirty="0">
                <a:solidFill>
                  <a:schemeClr val="tx1"/>
                </a:solidFill>
              </a:rPr>
              <a:t>접수시스템 접속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5561013" y="2998788"/>
            <a:ext cx="2176462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2. </a:t>
            </a:r>
            <a:r>
              <a:rPr kumimoji="0" lang="ko-KR" altLang="en-US" sz="1400" dirty="0">
                <a:solidFill>
                  <a:schemeClr val="tx1"/>
                </a:solidFill>
              </a:rPr>
              <a:t>신청사업 선택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5561013" y="4295775"/>
            <a:ext cx="2176462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4. </a:t>
            </a:r>
            <a:r>
              <a:rPr kumimoji="0" lang="ko-KR" altLang="en-US" sz="1400" dirty="0">
                <a:solidFill>
                  <a:schemeClr val="tx1"/>
                </a:solidFill>
              </a:rPr>
              <a:t>접수 완료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5561013" y="4941888"/>
            <a:ext cx="2176462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5. </a:t>
            </a:r>
            <a:r>
              <a:rPr kumimoji="0" lang="ko-KR" altLang="en-US" sz="1400" dirty="0">
                <a:solidFill>
                  <a:schemeClr val="tx1"/>
                </a:solidFill>
              </a:rPr>
              <a:t>접수완료 확인</a:t>
            </a:r>
          </a:p>
        </p:txBody>
      </p:sp>
      <p:sp>
        <p:nvSpPr>
          <p:cNvPr id="4107" name="TextBox 57"/>
          <p:cNvSpPr txBox="1">
            <a:spLocks noChangeArrowheads="1"/>
          </p:cNvSpPr>
          <p:nvPr/>
        </p:nvSpPr>
        <p:spPr bwMode="auto">
          <a:xfrm>
            <a:off x="5986463" y="1366838"/>
            <a:ext cx="1347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/>
              <a:t>신청자</a:t>
            </a:r>
          </a:p>
        </p:txBody>
      </p:sp>
      <p:cxnSp>
        <p:nvCxnSpPr>
          <p:cNvPr id="60" name="직선 화살표 연결선 59"/>
          <p:cNvCxnSpPr>
            <a:stCxn id="46" idx="2"/>
            <a:endCxn id="49" idx="0"/>
          </p:cNvCxnSpPr>
          <p:nvPr/>
        </p:nvCxnSpPr>
        <p:spPr>
          <a:xfrm>
            <a:off x="6650038" y="2636838"/>
            <a:ext cx="0" cy="361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26"/>
          <p:cNvCxnSpPr>
            <a:stCxn id="49" idx="2"/>
            <a:endCxn id="68" idx="0"/>
          </p:cNvCxnSpPr>
          <p:nvPr/>
        </p:nvCxnSpPr>
        <p:spPr>
          <a:xfrm rot="16200000" flipH="1">
            <a:off x="6469063" y="3465513"/>
            <a:ext cx="363537" cy="1587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29"/>
          <p:cNvCxnSpPr>
            <a:stCxn id="50" idx="2"/>
            <a:endCxn id="51" idx="0"/>
          </p:cNvCxnSpPr>
          <p:nvPr/>
        </p:nvCxnSpPr>
        <p:spPr>
          <a:xfrm rot="5400000">
            <a:off x="6469856" y="4761707"/>
            <a:ext cx="360363" cy="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5564188" y="3648075"/>
            <a:ext cx="2176462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</a:rPr>
              <a:t>3. </a:t>
            </a:r>
            <a:r>
              <a:rPr kumimoji="0" lang="ko-KR" altLang="en-US" sz="1400" dirty="0">
                <a:solidFill>
                  <a:schemeClr val="tx1"/>
                </a:solidFill>
              </a:rPr>
              <a:t>과제 접수</a:t>
            </a:r>
            <a:r>
              <a:rPr kumimoji="0" lang="en-US" altLang="ko-KR" sz="1400" dirty="0">
                <a:solidFill>
                  <a:schemeClr val="tx1"/>
                </a:solidFill>
              </a:rPr>
              <a:t>(</a:t>
            </a:r>
            <a:r>
              <a:rPr kumimoji="0" lang="ko-KR" altLang="en-US" sz="1400" dirty="0">
                <a:solidFill>
                  <a:schemeClr val="tx1"/>
                </a:solidFill>
              </a:rPr>
              <a:t>정보 입력</a:t>
            </a:r>
            <a:r>
              <a:rPr kumimoji="0" lang="en-US" altLang="ko-KR" sz="1400" dirty="0">
                <a:solidFill>
                  <a:schemeClr val="tx1"/>
                </a:solidFill>
              </a:rPr>
              <a:t>)</a:t>
            </a:r>
            <a:endParaRPr kumimoji="0"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70" name="직선 화살표 연결선 69"/>
          <p:cNvCxnSpPr>
            <a:stCxn id="68" idx="2"/>
            <a:endCxn id="50" idx="0"/>
          </p:cNvCxnSpPr>
          <p:nvPr/>
        </p:nvCxnSpPr>
        <p:spPr>
          <a:xfrm flipH="1">
            <a:off x="6650038" y="3933825"/>
            <a:ext cx="1587" cy="3619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/>
          <p:cNvSpPr/>
          <p:nvPr/>
        </p:nvSpPr>
        <p:spPr bwMode="auto">
          <a:xfrm>
            <a:off x="5076825" y="1306513"/>
            <a:ext cx="3092450" cy="4786312"/>
          </a:xfrm>
          <a:prstGeom prst="rect">
            <a:avLst/>
          </a:prstGeom>
          <a:noFill/>
          <a:ln w="12700" algn="ctr">
            <a:pattFill prst="dkUpDiag">
              <a:fgClr>
                <a:srgbClr val="93C6DD"/>
              </a:fgClr>
              <a:bgClr>
                <a:srgbClr val="0BAEFF"/>
              </a:bgClr>
            </a:patt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73" name="직선 화살표 연결선 29"/>
          <p:cNvCxnSpPr>
            <a:stCxn id="12" idx="3"/>
            <a:endCxn id="46" idx="0"/>
          </p:cNvCxnSpPr>
          <p:nvPr/>
        </p:nvCxnSpPr>
        <p:spPr>
          <a:xfrm>
            <a:off x="3633788" y="1928813"/>
            <a:ext cx="3016250" cy="43497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29"/>
          <p:cNvCxnSpPr>
            <a:stCxn id="51" idx="2"/>
            <a:endCxn id="19" idx="3"/>
          </p:cNvCxnSpPr>
          <p:nvPr/>
        </p:nvCxnSpPr>
        <p:spPr>
          <a:xfrm rot="5400000">
            <a:off x="4961732" y="3899694"/>
            <a:ext cx="360362" cy="30162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TextBox 75"/>
          <p:cNvSpPr txBox="1">
            <a:spLocks noChangeArrowheads="1"/>
          </p:cNvSpPr>
          <p:nvPr/>
        </p:nvSpPr>
        <p:spPr bwMode="auto">
          <a:xfrm>
            <a:off x="1173163" y="944563"/>
            <a:ext cx="134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/>
              <a:t>전담기관</a:t>
            </a:r>
          </a:p>
        </p:txBody>
      </p:sp>
      <p:sp>
        <p:nvSpPr>
          <p:cNvPr id="4117" name="TextBox 76"/>
          <p:cNvSpPr txBox="1">
            <a:spLocks noChangeArrowheads="1"/>
          </p:cNvSpPr>
          <p:nvPr/>
        </p:nvSpPr>
        <p:spPr bwMode="auto">
          <a:xfrm>
            <a:off x="5311775" y="908050"/>
            <a:ext cx="134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800" b="1"/>
              <a:t>신청기관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grpSp>
        <p:nvGrpSpPr>
          <p:cNvPr id="5123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5145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접수시스템 접속</a:t>
              </a:r>
            </a:p>
          </p:txBody>
        </p:sp>
      </p:grpSp>
      <p:sp>
        <p:nvSpPr>
          <p:cNvPr id="44" name="타원 43"/>
          <p:cNvSpPr/>
          <p:nvPr/>
        </p:nvSpPr>
        <p:spPr bwMode="auto">
          <a:xfrm>
            <a:off x="963613" y="892175"/>
            <a:ext cx="5749925" cy="19605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kumimoji="0" lang="en-US" altLang="ko-KR" sz="2400" b="1" dirty="0">
                <a:latin typeface="+mn-ea"/>
                <a:ea typeface="+mn-ea"/>
              </a:rPr>
              <a:t>NIPA </a:t>
            </a:r>
            <a:r>
              <a:rPr kumimoji="0" lang="ko-KR" altLang="en-US" sz="2400" b="1" dirty="0">
                <a:latin typeface="+mn-ea"/>
                <a:ea typeface="+mn-ea"/>
              </a:rPr>
              <a:t>사업관리</a:t>
            </a:r>
            <a:r>
              <a:rPr kumimoji="0" lang="en-US" altLang="ko-KR" sz="2400" b="1" dirty="0">
                <a:latin typeface="+mn-ea"/>
                <a:ea typeface="+mn-ea"/>
              </a:rPr>
              <a:t>(</a:t>
            </a:r>
            <a:r>
              <a:rPr kumimoji="0" lang="ko-KR" altLang="en-US" sz="2400" b="1" dirty="0">
                <a:latin typeface="+mn-ea"/>
                <a:ea typeface="+mn-ea"/>
              </a:rPr>
              <a:t>접수</a:t>
            </a:r>
            <a:r>
              <a:rPr kumimoji="0" lang="en-US" altLang="ko-KR" sz="2400" b="1" dirty="0">
                <a:latin typeface="+mn-ea"/>
                <a:ea typeface="+mn-ea"/>
              </a:rPr>
              <a:t>)</a:t>
            </a:r>
            <a:r>
              <a:rPr kumimoji="0" lang="ko-KR" altLang="en-US" sz="2400" b="1" dirty="0">
                <a:latin typeface="+mn-ea"/>
                <a:ea typeface="+mn-ea"/>
              </a:rPr>
              <a:t>시스템 </a:t>
            </a:r>
            <a:endParaRPr kumimoji="0" lang="en-US" altLang="ko-KR" sz="2400" b="1" dirty="0">
              <a:latin typeface="+mn-ea"/>
              <a:ea typeface="+mn-ea"/>
            </a:endParaRPr>
          </a:p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kumimoji="0" lang="ko-KR" altLang="en-US" sz="2400" b="1" dirty="0">
                <a:latin typeface="+mn-ea"/>
                <a:ea typeface="+mn-ea"/>
              </a:rPr>
              <a:t>접속 방법</a:t>
            </a:r>
            <a:endParaRPr kumimoji="0" lang="en-US" altLang="ko-KR" sz="2400" b="1" dirty="0">
              <a:latin typeface="+mn-ea"/>
              <a:ea typeface="+mn-ea"/>
            </a:endParaRPr>
          </a:p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kumimoji="0" lang="en-US" altLang="ko-KR" sz="2400" b="1" dirty="0">
                <a:latin typeface="+mn-ea"/>
                <a:ea typeface="+mn-ea"/>
              </a:rPr>
              <a:t>(</a:t>
            </a:r>
            <a:r>
              <a:rPr kumimoji="0" lang="ko-KR" altLang="en-US" sz="2400" b="1" dirty="0">
                <a:latin typeface="+mn-ea"/>
                <a:ea typeface="+mn-ea"/>
              </a:rPr>
              <a:t>두 가지 중 선택</a:t>
            </a:r>
            <a:r>
              <a:rPr kumimoji="0" lang="en-US" altLang="ko-KR" sz="2400" b="1" dirty="0">
                <a:latin typeface="+mn-ea"/>
                <a:ea typeface="+mn-ea"/>
              </a:rPr>
              <a:t>)</a:t>
            </a:r>
            <a:endParaRPr kumimoji="0" lang="ko-KR" altLang="en-US" sz="2400" b="1" dirty="0">
              <a:latin typeface="+mn-ea"/>
              <a:ea typeface="+mn-ea"/>
            </a:endParaRPr>
          </a:p>
        </p:txBody>
      </p:sp>
      <p:cxnSp>
        <p:nvCxnSpPr>
          <p:cNvPr id="33" name="직선 화살표 연결선 32"/>
          <p:cNvCxnSpPr>
            <a:stCxn id="44" idx="4"/>
            <a:endCxn id="47" idx="1"/>
          </p:cNvCxnSpPr>
          <p:nvPr/>
        </p:nvCxnSpPr>
        <p:spPr>
          <a:xfrm>
            <a:off x="3838575" y="2852738"/>
            <a:ext cx="1108075" cy="1068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46"/>
          <p:cNvSpPr/>
          <p:nvPr/>
        </p:nvSpPr>
        <p:spPr bwMode="auto">
          <a:xfrm>
            <a:off x="4643438" y="3713163"/>
            <a:ext cx="2070100" cy="14160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kumimoji="0" lang="en-US" altLang="ko-KR" sz="1600" b="1" dirty="0">
                <a:latin typeface="+mn-ea"/>
                <a:ea typeface="+mn-ea"/>
              </a:rPr>
              <a:t>2. nipa </a:t>
            </a:r>
            <a:r>
              <a:rPr kumimoji="0" lang="ko-KR" altLang="en-US" sz="1600" b="1" dirty="0">
                <a:latin typeface="+mn-ea"/>
                <a:ea typeface="+mn-ea"/>
              </a:rPr>
              <a:t>사업관리시스템 접속</a:t>
            </a:r>
          </a:p>
        </p:txBody>
      </p:sp>
      <p:sp>
        <p:nvSpPr>
          <p:cNvPr id="5127" name="TextBox 61"/>
          <p:cNvSpPr txBox="1">
            <a:spLocks noChangeArrowheads="1"/>
          </p:cNvSpPr>
          <p:nvPr/>
        </p:nvSpPr>
        <p:spPr bwMode="auto">
          <a:xfrm>
            <a:off x="4735513" y="5157788"/>
            <a:ext cx="206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http://smart.nipa.kr</a:t>
            </a:r>
            <a:endParaRPr kumimoji="0" lang="ko-KR" altLang="en-US" sz="1200" b="1">
              <a:solidFill>
                <a:srgbClr val="FF0000"/>
              </a:solidFill>
            </a:endParaRPr>
          </a:p>
        </p:txBody>
      </p:sp>
      <p:sp>
        <p:nvSpPr>
          <p:cNvPr id="45" name="타원 44"/>
          <p:cNvSpPr/>
          <p:nvPr/>
        </p:nvSpPr>
        <p:spPr bwMode="auto">
          <a:xfrm>
            <a:off x="963613" y="3622675"/>
            <a:ext cx="2217737" cy="150653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r>
              <a:rPr kumimoji="0" lang="en-US" altLang="ko-KR" sz="1600" b="1" dirty="0">
                <a:latin typeface="+mn-ea"/>
                <a:ea typeface="+mn-ea"/>
              </a:rPr>
              <a:t>1. nipa </a:t>
            </a:r>
            <a:r>
              <a:rPr kumimoji="0" lang="ko-KR" altLang="en-US" sz="1600" b="1" dirty="0">
                <a:latin typeface="+mn-ea"/>
                <a:ea typeface="+mn-ea"/>
              </a:rPr>
              <a:t>홈페이지 접속</a:t>
            </a:r>
          </a:p>
        </p:txBody>
      </p:sp>
      <p:cxnSp>
        <p:nvCxnSpPr>
          <p:cNvPr id="46" name="직선 화살표 연결선 45"/>
          <p:cNvCxnSpPr>
            <a:stCxn id="44" idx="4"/>
            <a:endCxn id="45" idx="7"/>
          </p:cNvCxnSpPr>
          <p:nvPr/>
        </p:nvCxnSpPr>
        <p:spPr>
          <a:xfrm flipH="1">
            <a:off x="2857500" y="2852738"/>
            <a:ext cx="981075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42"/>
          <p:cNvSpPr txBox="1">
            <a:spLocks noChangeArrowheads="1"/>
          </p:cNvSpPr>
          <p:nvPr/>
        </p:nvSpPr>
        <p:spPr bwMode="auto">
          <a:xfrm>
            <a:off x="1304925" y="5153025"/>
            <a:ext cx="1682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http://www.nipa.kr</a:t>
            </a:r>
            <a:endParaRPr kumimoji="0" lang="ko-KR" altLang="en-US" sz="1200" b="1">
              <a:solidFill>
                <a:srgbClr val="FF0000"/>
              </a:solidFill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5132" name="그림 157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그림 158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그림 159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그림 160" descr="arrow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모서리가 둥근 직사각형 69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359526" y="1079519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5142" name="TextBox 47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1</a:t>
            </a:r>
            <a:endParaRPr kumimoji="0" lang="ko-KR" altLang="en-US" sz="1200"/>
          </a:p>
        </p:txBody>
      </p:sp>
      <p:pic>
        <p:nvPicPr>
          <p:cNvPr id="514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5419725"/>
            <a:ext cx="1971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437188"/>
            <a:ext cx="18526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038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064000"/>
            <a:ext cx="4519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616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0981"/>
              <a:ext cx="3555601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접수시스템 접속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en-US" altLang="ko-KR" sz="1200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nipa </a:t>
              </a:r>
              <a:r>
                <a:rPr kumimoji="0" lang="ko-KR" altLang="en-US" sz="1200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홈페이지로 접속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" name="TextBox 60"/>
          <p:cNvSpPr txBox="1">
            <a:spLocks noChangeArrowheads="1"/>
          </p:cNvSpPr>
          <p:nvPr/>
        </p:nvSpPr>
        <p:spPr bwMode="auto">
          <a:xfrm>
            <a:off x="4591050" y="1181100"/>
            <a:ext cx="2849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latinLnBrk="1" hangingPunct="1">
              <a:defRPr/>
            </a:pP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비회원은 회원가입 필요</a:t>
            </a:r>
            <a:endParaRPr kumimoji="0" lang="en-US" altLang="ko-KR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로그인 후 전산접수</a:t>
            </a:r>
            <a:endParaRPr kumimoji="0" lang="en-US" altLang="ko-KR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(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반드시 </a:t>
            </a:r>
            <a:r>
              <a:rPr kumimoji="0" lang="ko-KR" altLang="en-US" sz="12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팀대표</a:t>
            </a:r>
            <a:r>
              <a:rPr kumimoji="0"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또는 총괄책임자로 </a:t>
            </a:r>
            <a:endParaRPr kumimoji="0" lang="en-US" altLang="ko-KR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회원가입 후 신청</a:t>
            </a:r>
            <a:r>
              <a:rPr kumimoji="0"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51" name="TextBox 24"/>
          <p:cNvSpPr txBox="1">
            <a:spLocks noChangeArrowheads="1"/>
          </p:cNvSpPr>
          <p:nvPr/>
        </p:nvSpPr>
        <p:spPr bwMode="auto">
          <a:xfrm>
            <a:off x="395288" y="798513"/>
            <a:ext cx="5205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>
                <a:solidFill>
                  <a:srgbClr val="FF0000"/>
                </a:solidFill>
                <a:hlinkClick r:id="rId5"/>
              </a:rPr>
              <a:t>http://www.nipa.kr</a:t>
            </a:r>
            <a:r>
              <a:rPr kumimoji="0" lang="en-US" altLang="ko-KR" sz="1600" b="1">
                <a:solidFill>
                  <a:srgbClr val="FF0000"/>
                </a:solidFill>
              </a:rPr>
              <a:t> – NIPA </a:t>
            </a:r>
            <a:r>
              <a:rPr kumimoji="0" lang="ko-KR" altLang="en-US" sz="1600" b="1">
                <a:solidFill>
                  <a:srgbClr val="FF0000"/>
                </a:solidFill>
              </a:rPr>
              <a:t>홈페이지로 접속</a:t>
            </a:r>
          </a:p>
        </p:txBody>
      </p:sp>
      <p:sp>
        <p:nvSpPr>
          <p:cNvPr id="6152" name="TextBox 62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2</a:t>
            </a:r>
            <a:endParaRPr kumimoji="0" lang="ko-KR" altLang="en-US" sz="1200"/>
          </a:p>
        </p:txBody>
      </p:sp>
      <p:sp>
        <p:nvSpPr>
          <p:cNvPr id="6153" name="TextBox 42"/>
          <p:cNvSpPr txBox="1">
            <a:spLocks noChangeArrowheads="1"/>
          </p:cNvSpPr>
          <p:nvPr/>
        </p:nvSpPr>
        <p:spPr bwMode="auto">
          <a:xfrm>
            <a:off x="4375150" y="3573463"/>
            <a:ext cx="336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 smtClean="0">
                <a:solidFill>
                  <a:srgbClr val="FF0000"/>
                </a:solidFill>
              </a:rPr>
              <a:t>3. nipa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사업관리시스템 접속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 smtClean="0">
                <a:solidFill>
                  <a:srgbClr val="FF0000"/>
                </a:solidFill>
              </a:rPr>
              <a:t>    nipa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홈페이지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ID / PW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와 동일</a:t>
            </a:r>
            <a:endParaRPr kumimoji="0"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45" name="타원 44"/>
          <p:cNvSpPr/>
          <p:nvPr/>
        </p:nvSpPr>
        <p:spPr bwMode="auto">
          <a:xfrm>
            <a:off x="1115616" y="3693467"/>
            <a:ext cx="504825" cy="45561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33" name="직선 화살표 연결선 32"/>
          <p:cNvCxnSpPr>
            <a:stCxn id="45" idx="5"/>
          </p:cNvCxnSpPr>
          <p:nvPr/>
        </p:nvCxnSpPr>
        <p:spPr>
          <a:xfrm>
            <a:off x="1547416" y="4082405"/>
            <a:ext cx="1123950" cy="6334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/>
          <p:cNvSpPr/>
          <p:nvPr/>
        </p:nvSpPr>
        <p:spPr bwMode="auto">
          <a:xfrm>
            <a:off x="3463925" y="1017588"/>
            <a:ext cx="431800" cy="412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1539875" y="1414463"/>
            <a:ext cx="1952625" cy="2301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6159" name="그림 157" descr="arrow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그림 158" descr="arrow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그림 159" descr="arrow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그림 160" descr="arrow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모서리가 둥근 직사각형 38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359526" y="1079519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17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52525"/>
            <a:ext cx="53975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7187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281"/>
            <p:cNvSpPr>
              <a:spLocks noChangeArrowheads="1"/>
            </p:cNvSpPr>
            <p:nvPr/>
          </p:nvSpPr>
          <p:spPr bwMode="auto">
            <a:xfrm>
              <a:off x="2905154" y="720981"/>
              <a:ext cx="337247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접수시스템 </a:t>
              </a:r>
              <a:r>
                <a:rPr kumimoji="0" lang="ko-KR" altLang="en-US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접속</a:t>
              </a:r>
              <a:r>
                <a:rPr kumimoji="0" lang="en-US" altLang="ko-KR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en-US" altLang="ko-KR" sz="12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NIPA-SMART </a:t>
              </a:r>
              <a:r>
                <a:rPr kumimoji="0" lang="ko-KR" altLang="en-US" sz="1200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로 접속</a:t>
              </a:r>
              <a:r>
                <a:rPr kumimoji="0" lang="en-US" altLang="ko-KR" b="1" spc="-150" dirty="0" smtClea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173" name="TextBox 68"/>
          <p:cNvSpPr txBox="1">
            <a:spLocks noChangeArrowheads="1"/>
          </p:cNvSpPr>
          <p:nvPr/>
        </p:nvSpPr>
        <p:spPr bwMode="auto">
          <a:xfrm>
            <a:off x="395288" y="798513"/>
            <a:ext cx="5761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rgbClr val="FF0000"/>
                </a:solidFill>
              </a:rPr>
              <a:t>http://</a:t>
            </a:r>
            <a:r>
              <a:rPr kumimoji="0" lang="en-US" altLang="ko-KR" sz="1600" b="1" dirty="0" smtClean="0">
                <a:solidFill>
                  <a:srgbClr val="FF0000"/>
                </a:solidFill>
              </a:rPr>
              <a:t>smart.nipa.kr</a:t>
            </a:r>
            <a:endParaRPr kumimoji="0"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174" name="TextBox 69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3</a:t>
            </a:r>
            <a:endParaRPr kumimoji="0" lang="ko-KR" altLang="en-US" sz="1200"/>
          </a:p>
        </p:txBody>
      </p:sp>
      <p:sp>
        <p:nvSpPr>
          <p:cNvPr id="7175" name="TextBox 35"/>
          <p:cNvSpPr txBox="1">
            <a:spLocks noChangeArrowheads="1"/>
          </p:cNvSpPr>
          <p:nvPr/>
        </p:nvSpPr>
        <p:spPr bwMode="auto">
          <a:xfrm>
            <a:off x="395288" y="5222875"/>
            <a:ext cx="4438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1. </a:t>
            </a:r>
            <a:r>
              <a:rPr kumimoji="0" lang="ko-KR" altLang="en-US" sz="1200" b="1" dirty="0" err="1">
                <a:solidFill>
                  <a:srgbClr val="FF0000"/>
                </a:solidFill>
              </a:rPr>
              <a:t>로그인은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 NIPA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홈페이지 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ID / PW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와 동일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2.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비회원은 회원가입 필요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(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반드시 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팀 대표 또는 총괄책임자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명의로 회원가입 후 신청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)</a:t>
            </a:r>
            <a:endParaRPr kumimoji="0"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177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모서리가 둥근 직사각형 32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59526" y="1079519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207963" y="385763"/>
            <a:ext cx="8812212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19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45323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068638"/>
            <a:ext cx="450056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8215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신청사업 선택</a:t>
              </a:r>
            </a:p>
          </p:txBody>
        </p:sp>
      </p:grpSp>
      <p:sp>
        <p:nvSpPr>
          <p:cNvPr id="8198" name="TextBox 67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4</a:t>
            </a:r>
            <a:endParaRPr kumimoji="0" lang="ko-KR" altLang="en-US" sz="120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200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모서리가 둥근 직사각형 34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359526" y="2070023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41" name="타원 40"/>
          <p:cNvSpPr/>
          <p:nvPr/>
        </p:nvSpPr>
        <p:spPr bwMode="auto">
          <a:xfrm>
            <a:off x="546100" y="1341438"/>
            <a:ext cx="425450" cy="4206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47" name="타원 46"/>
          <p:cNvSpPr/>
          <p:nvPr/>
        </p:nvSpPr>
        <p:spPr bwMode="auto">
          <a:xfrm>
            <a:off x="5754688" y="3716338"/>
            <a:ext cx="715962" cy="56356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1" idx="6"/>
            <a:endCxn id="47" idx="2"/>
          </p:cNvCxnSpPr>
          <p:nvPr/>
        </p:nvCxnSpPr>
        <p:spPr>
          <a:xfrm>
            <a:off x="971550" y="1550988"/>
            <a:ext cx="4783138" cy="2447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61"/>
          <p:cNvSpPr txBox="1">
            <a:spLocks noChangeArrowheads="1"/>
          </p:cNvSpPr>
          <p:nvPr/>
        </p:nvSpPr>
        <p:spPr bwMode="auto">
          <a:xfrm>
            <a:off x="4787900" y="908050"/>
            <a:ext cx="3365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1.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상단 대 메뉴 중 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‘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접수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’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에 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  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마우스 오버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2.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과제접수 메뉴 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클릭</a:t>
            </a:r>
            <a:endParaRPr kumimoji="0" lang="en-US" altLang="ko-KR" sz="12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 - “ </a:t>
            </a:r>
            <a:r>
              <a:rPr kumimoji="0" lang="ko-KR" altLang="en-US" sz="1200" b="1" dirty="0" err="1" smtClean="0">
                <a:solidFill>
                  <a:srgbClr val="FF0000"/>
                </a:solidFill>
              </a:rPr>
              <a:t>누리꿈스퀘어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1200" b="1" dirty="0" err="1" smtClean="0">
                <a:solidFill>
                  <a:srgbClr val="FF0000"/>
                </a:solidFill>
              </a:rPr>
              <a:t>기술혁신형중소기업센터</a:t>
            </a:r>
            <a:endParaRPr kumimoji="0" lang="en-US" altLang="ko-KR" sz="12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  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   입주 모집 공고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” 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선택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</a:t>
            </a:r>
            <a:endParaRPr kumimoji="0"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8214" name="TextBox 61"/>
          <p:cNvSpPr txBox="1">
            <a:spLocks noChangeArrowheads="1"/>
          </p:cNvSpPr>
          <p:nvPr/>
        </p:nvSpPr>
        <p:spPr bwMode="auto">
          <a:xfrm>
            <a:off x="3276600" y="4437063"/>
            <a:ext cx="2663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>
                <a:solidFill>
                  <a:srgbClr val="FF0000"/>
                </a:solidFill>
              </a:rPr>
              <a:t>3. </a:t>
            </a:r>
            <a:r>
              <a:rPr kumimoji="0" lang="ko-KR" altLang="en-US" sz="1200" b="1">
                <a:solidFill>
                  <a:srgbClr val="FF0000"/>
                </a:solidFill>
              </a:rPr>
              <a:t>과제신청 클릭 후 과제접수 시작</a:t>
            </a:r>
            <a:endParaRPr kumimoji="0" lang="en-US" altLang="ko-KR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152400" y="26035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921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95350"/>
            <a:ext cx="381158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9239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정보동의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221" name="TextBox 66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5</a:t>
            </a:r>
            <a:endParaRPr kumimoji="0" lang="ko-KR" altLang="en-US" sz="1200"/>
          </a:p>
        </p:txBody>
      </p:sp>
      <p:sp>
        <p:nvSpPr>
          <p:cNvPr id="43" name="타원 42"/>
          <p:cNvSpPr/>
          <p:nvPr/>
        </p:nvSpPr>
        <p:spPr bwMode="auto">
          <a:xfrm>
            <a:off x="2128838" y="5805488"/>
            <a:ext cx="498475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9223" name="TextBox 61"/>
          <p:cNvSpPr txBox="1">
            <a:spLocks noChangeArrowheads="1"/>
          </p:cNvSpPr>
          <p:nvPr/>
        </p:nvSpPr>
        <p:spPr bwMode="auto">
          <a:xfrm>
            <a:off x="4230688" y="3925888"/>
            <a:ext cx="336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 dirty="0">
                <a:solidFill>
                  <a:srgbClr val="FF0000"/>
                </a:solidFill>
              </a:rPr>
              <a:t>정보제공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(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이용약관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,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개인정보 처리 등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)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 동의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b="1" dirty="0">
                <a:solidFill>
                  <a:srgbClr val="FF0000"/>
                </a:solidFill>
              </a:rPr>
              <a:t>참여제한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, 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우대배점 선택</a:t>
            </a: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ko-KR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 b="1" dirty="0">
                <a:solidFill>
                  <a:srgbClr val="FF0000"/>
                </a:solidFill>
              </a:rPr>
              <a:t> *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반드시 </a:t>
            </a:r>
            <a:r>
              <a:rPr kumimoji="0" lang="ko-KR" altLang="en-US" sz="1200" b="1" dirty="0" err="1" smtClean="0">
                <a:solidFill>
                  <a:srgbClr val="FF0000"/>
                </a:solidFill>
              </a:rPr>
              <a:t>팀대표</a:t>
            </a:r>
            <a:r>
              <a:rPr kumimoji="0" lang="ko-KR" altLang="en-US" sz="1200" b="1" dirty="0" smtClean="0">
                <a:solidFill>
                  <a:srgbClr val="FF0000"/>
                </a:solidFill>
              </a:rPr>
              <a:t> 또는 총괄책임자 </a:t>
            </a:r>
            <a:r>
              <a:rPr kumimoji="0" lang="en-US" altLang="ko-KR" sz="1200" b="1" dirty="0">
                <a:solidFill>
                  <a:srgbClr val="FF0000"/>
                </a:solidFill>
              </a:rPr>
              <a:t>ID</a:t>
            </a:r>
            <a:r>
              <a:rPr kumimoji="0" lang="ko-KR" altLang="en-US" sz="1200" b="1" dirty="0">
                <a:solidFill>
                  <a:srgbClr val="FF0000"/>
                </a:solidFill>
              </a:rPr>
              <a:t>로 신청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5130800"/>
            <a:ext cx="24907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타원 46"/>
          <p:cNvSpPr/>
          <p:nvPr/>
        </p:nvSpPr>
        <p:spPr bwMode="auto">
          <a:xfrm>
            <a:off x="5867400" y="5605463"/>
            <a:ext cx="500063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cxnSp>
        <p:nvCxnSpPr>
          <p:cNvPr id="48" name="직선 화살표 연결선 47"/>
          <p:cNvCxnSpPr>
            <a:stCxn id="43" idx="5"/>
            <a:endCxn id="47" idx="2"/>
          </p:cNvCxnSpPr>
          <p:nvPr/>
        </p:nvCxnSpPr>
        <p:spPr>
          <a:xfrm flipV="1">
            <a:off x="2554288" y="5784850"/>
            <a:ext cx="3313112" cy="325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7359650" y="855663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9228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41446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449513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2926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525780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모서리가 둥근 직사각형 32"/>
          <p:cNvSpPr/>
          <p:nvPr/>
        </p:nvSpPr>
        <p:spPr>
          <a:xfrm>
            <a:off x="7440613" y="982663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59526" y="1079519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59526" y="2070023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60000" y="3095845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60000" y="4903790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560000" y="5839894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55650" y="1628775"/>
            <a:ext cx="3262313" cy="415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31624" y="254900"/>
            <a:ext cx="8812213" cy="6264275"/>
          </a:xfrm>
          <a:prstGeom prst="roundRect">
            <a:avLst>
              <a:gd name="adj" fmla="val 2963"/>
            </a:avLst>
          </a:prstGeom>
          <a:solidFill>
            <a:schemeClr val="bg1">
              <a:alpha val="90000"/>
            </a:schemeClr>
          </a:solidFill>
          <a:ln w="25400" cap="flat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4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87927"/>
            <a:ext cx="6738937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그룹 136"/>
          <p:cNvGrpSpPr>
            <a:grpSpLocks/>
          </p:cNvGrpSpPr>
          <p:nvPr/>
        </p:nvGrpSpPr>
        <p:grpSpPr bwMode="auto">
          <a:xfrm>
            <a:off x="468313" y="187325"/>
            <a:ext cx="4365625" cy="504825"/>
            <a:chOff x="2408238" y="607069"/>
            <a:chExt cx="4366311" cy="504825"/>
          </a:xfrm>
        </p:grpSpPr>
        <p:grpSp>
          <p:nvGrpSpPr>
            <p:cNvPr id="10271" name="그룹 34"/>
            <p:cNvGrpSpPr>
              <a:grpSpLocks/>
            </p:cNvGrpSpPr>
            <p:nvPr/>
          </p:nvGrpSpPr>
          <p:grpSpPr bwMode="auto">
            <a:xfrm>
              <a:off x="2408238" y="607069"/>
              <a:ext cx="4366311" cy="504825"/>
              <a:chOff x="2408238" y="740419"/>
              <a:chExt cx="4366311" cy="504825"/>
            </a:xfrm>
          </p:grpSpPr>
          <p:pic>
            <p:nvPicPr>
              <p:cNvPr id="39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 bwMode="auto">
              <a:xfrm>
                <a:off x="2408238" y="740419"/>
                <a:ext cx="27146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D:\ppt제안서디자인\0_이상희_작업_내용_120310\사용이미지\titleback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FF9966">
                    <a:tint val="45000"/>
                    <a:satMod val="400000"/>
                  </a:srgbClr>
                </a:duotone>
              </a:blip>
              <a:srcRect l="6422"/>
              <a:stretch>
                <a:fillRect/>
              </a:stretch>
            </p:blipFill>
            <p:spPr bwMode="auto">
              <a:xfrm>
                <a:off x="4234249" y="740419"/>
                <a:ext cx="2540300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281"/>
            <p:cNvSpPr>
              <a:spLocks noChangeArrowheads="1"/>
            </p:cNvSpPr>
            <p:nvPr/>
          </p:nvSpPr>
          <p:spPr bwMode="auto">
            <a:xfrm>
              <a:off x="2905154" y="721145"/>
              <a:ext cx="3372478" cy="2766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 접수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과제기본정보</a:t>
              </a:r>
              <a:r>
                <a:rPr kumimoji="0" lang="en-US" altLang="ko-KR" b="1" spc="-15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1" spc="-15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245" name="TextBox 85"/>
          <p:cNvSpPr txBox="1">
            <a:spLocks noChangeArrowheads="1"/>
          </p:cNvSpPr>
          <p:nvPr/>
        </p:nvSpPr>
        <p:spPr bwMode="auto">
          <a:xfrm>
            <a:off x="4017963" y="6524625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1200"/>
              <a:t>6</a:t>
            </a:r>
            <a:endParaRPr kumimoji="0" lang="ko-KR" altLang="en-US" sz="1200"/>
          </a:p>
        </p:txBody>
      </p:sp>
      <p:cxnSp>
        <p:nvCxnSpPr>
          <p:cNvPr id="43" name="직선 화살표 연결선 42"/>
          <p:cNvCxnSpPr>
            <a:stCxn id="41" idx="6"/>
            <a:endCxn id="33" idx="3"/>
          </p:cNvCxnSpPr>
          <p:nvPr/>
        </p:nvCxnSpPr>
        <p:spPr>
          <a:xfrm flipV="1">
            <a:off x="1908175" y="3786041"/>
            <a:ext cx="4106872" cy="4078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>
            <a:off x="5220072" y="1808690"/>
            <a:ext cx="117847" cy="1127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71"/>
          <p:cNvSpPr txBox="1">
            <a:spLocks noChangeArrowheads="1"/>
          </p:cNvSpPr>
          <p:nvPr/>
        </p:nvSpPr>
        <p:spPr bwMode="auto">
          <a:xfrm>
            <a:off x="323528" y="5057889"/>
            <a:ext cx="7036122" cy="17081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 smtClean="0">
                <a:solidFill>
                  <a:srgbClr val="FF0000"/>
                </a:solidFill>
              </a:rPr>
              <a:t>1</a:t>
            </a:r>
            <a:r>
              <a:rPr lang="en-US" altLang="ko-KR" sz="1000" b="1" dirty="0">
                <a:solidFill>
                  <a:srgbClr val="FF0000"/>
                </a:solidFill>
              </a:rPr>
              <a:t>. </a:t>
            </a:r>
            <a:r>
              <a:rPr lang="ko-KR" altLang="en-US" sz="1000" b="1" dirty="0">
                <a:solidFill>
                  <a:srgbClr val="FF0000"/>
                </a:solidFill>
              </a:rPr>
              <a:t>산업기술분류 </a:t>
            </a:r>
            <a:r>
              <a:rPr lang="en-US" altLang="ko-KR" sz="1000" b="1" dirty="0">
                <a:solidFill>
                  <a:srgbClr val="FF0000"/>
                </a:solidFill>
              </a:rPr>
              <a:t>: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업체 사업분야 </a:t>
            </a:r>
            <a:r>
              <a:rPr lang="ko-KR" altLang="en-US" sz="1000" b="1" dirty="0">
                <a:solidFill>
                  <a:srgbClr val="FF0000"/>
                </a:solidFill>
              </a:rPr>
              <a:t>중 가장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유사한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분야 선택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(1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순위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, 2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순위 동일하게 선택해도 무방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rgbClr val="FF0000"/>
                </a:solidFill>
              </a:rPr>
              <a:t>2. </a:t>
            </a:r>
            <a:r>
              <a:rPr lang="ko-KR" altLang="en-US" sz="1000" b="1" dirty="0" err="1">
                <a:solidFill>
                  <a:srgbClr val="FF0000"/>
                </a:solidFill>
              </a:rPr>
              <a:t>과제명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: (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신청유형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)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주요 사업 내용 기입</a:t>
            </a:r>
            <a:endParaRPr lang="en-US" altLang="ko-KR" sz="1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 smtClean="0">
                <a:solidFill>
                  <a:srgbClr val="FF0000"/>
                </a:solidFill>
              </a:rPr>
              <a:t>3.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총 수행기간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: 2019. 02. 14. ~ 2019. 12. 31.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 smtClean="0">
                <a:solidFill>
                  <a:srgbClr val="FF0000"/>
                </a:solidFill>
              </a:rPr>
              <a:t>4.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연차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: 1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연차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/ 1</a:t>
            </a:r>
            <a:r>
              <a:rPr kumimoji="0" lang="ko-KR" altLang="en-US" sz="1000" b="1" dirty="0" err="1" smtClean="0">
                <a:solidFill>
                  <a:srgbClr val="FF0000"/>
                </a:solidFill>
              </a:rPr>
              <a:t>총연차</a:t>
            </a:r>
            <a:endParaRPr kumimoji="0" lang="en-US" altLang="ko-KR" sz="1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 smtClean="0">
                <a:solidFill>
                  <a:srgbClr val="FF0000"/>
                </a:solidFill>
              </a:rPr>
              <a:t>5.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사업계획서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: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입주신청서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사업계획서 포함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_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제공양식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)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등록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 (PDF,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한글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만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가능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000" b="1" dirty="0" smtClean="0">
                <a:solidFill>
                  <a:srgbClr val="FF0000"/>
                </a:solidFill>
              </a:rPr>
              <a:t>6.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첨부파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일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: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 기타 첨부 및 구비서류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,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증빙 자료를 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1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개로 압축하여 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등록</a:t>
            </a:r>
            <a:endParaRPr lang="en-US" altLang="ko-KR" sz="1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000" b="1" dirty="0" smtClean="0">
                <a:solidFill>
                  <a:srgbClr val="FF0000"/>
                </a:solidFill>
              </a:rPr>
              <a:t>  임시저장 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후 다음단계 클릭</a:t>
            </a:r>
            <a:endParaRPr kumimoji="0"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59650" y="643979"/>
            <a:ext cx="1484313" cy="5521325"/>
          </a:xfrm>
          <a:prstGeom prst="roundRect">
            <a:avLst/>
          </a:prstGeom>
          <a:solidFill>
            <a:srgbClr val="FFFFFF">
              <a:alpha val="69020"/>
            </a:srgb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53" name="그림 157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102764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그림 158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2062690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그림 159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3905777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그림 160" descr="arrow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969768"/>
            <a:ext cx="285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모서리가 둥근 직사각형 33"/>
          <p:cNvSpPr/>
          <p:nvPr/>
        </p:nvSpPr>
        <p:spPr>
          <a:xfrm>
            <a:off x="7440613" y="754534"/>
            <a:ext cx="1319212" cy="53387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59526" y="692696"/>
            <a:ext cx="1484312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접수시스템</a:t>
            </a: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접속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59526" y="1683200"/>
            <a:ext cx="148431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신청사업 선택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60000" y="2709022"/>
            <a:ext cx="1128335" cy="1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 접수</a:t>
            </a:r>
            <a:endParaRPr kumimoji="0" lang="en-US" altLang="ko-KR" sz="14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정보동의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나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과제기본정보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목적 및 내용</a:t>
            </a:r>
            <a:endParaRPr kumimoji="0" lang="en-US" altLang="ko-KR" sz="1100" spc="-150" dirty="0">
              <a:ln w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kumimoji="0" lang="en-US" altLang="ko-KR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560000" y="4516967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완료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60000" y="5551862"/>
            <a:ext cx="1128335" cy="3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kumimoji="0" lang="ko-KR" altLang="en-US" sz="1400" spc="-150" dirty="0">
                <a:ln w="0"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접수 확인</a:t>
            </a:r>
          </a:p>
        </p:txBody>
      </p:sp>
      <p:sp>
        <p:nvSpPr>
          <p:cNvPr id="33" name="타원 32"/>
          <p:cNvSpPr/>
          <p:nvPr/>
        </p:nvSpPr>
        <p:spPr bwMode="auto">
          <a:xfrm>
            <a:off x="5916705" y="3420187"/>
            <a:ext cx="671519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060825" y="1490255"/>
            <a:ext cx="3103563" cy="2921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0267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21265"/>
            <a:ext cx="8651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타원 30"/>
          <p:cNvSpPr/>
          <p:nvPr/>
        </p:nvSpPr>
        <p:spPr bwMode="auto">
          <a:xfrm>
            <a:off x="596433" y="1538255"/>
            <a:ext cx="428625" cy="215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  <p:sp>
        <p:nvSpPr>
          <p:cNvPr id="10269" name="TextBox 71"/>
          <p:cNvSpPr txBox="1">
            <a:spLocks noChangeArrowheads="1"/>
          </p:cNvSpPr>
          <p:nvPr/>
        </p:nvSpPr>
        <p:spPr bwMode="auto">
          <a:xfrm>
            <a:off x="1316038" y="1026052"/>
            <a:ext cx="2463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FF0000"/>
                </a:solidFill>
              </a:rPr>
              <a:t> ★ 접수현황 ★</a:t>
            </a:r>
            <a:endParaRPr kumimoji="0" lang="en-US" altLang="ko-KR" sz="1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002060"/>
                </a:solidFill>
              </a:rPr>
              <a:t> </a:t>
            </a:r>
            <a:r>
              <a:rPr kumimoji="0" lang="ko-KR" altLang="en-US" sz="1000" b="1" dirty="0" smtClean="0">
                <a:solidFill>
                  <a:srgbClr val="002060"/>
                </a:solidFill>
              </a:rPr>
              <a:t>과제기본정보 임</a:t>
            </a:r>
            <a:r>
              <a:rPr kumimoji="0" lang="ko-KR" altLang="en-US" sz="1000" b="1" dirty="0">
                <a:solidFill>
                  <a:srgbClr val="002060"/>
                </a:solidFill>
              </a:rPr>
              <a:t>시</a:t>
            </a:r>
            <a:r>
              <a:rPr kumimoji="0" lang="ko-KR" altLang="en-US" sz="1000" b="1" dirty="0" smtClean="0">
                <a:solidFill>
                  <a:srgbClr val="002060"/>
                </a:solidFill>
              </a:rPr>
              <a:t>저장 이후부터</a:t>
            </a:r>
            <a:endParaRPr kumimoji="0" lang="en-US" altLang="ko-KR" sz="1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002060"/>
                </a:solidFill>
              </a:rPr>
              <a:t> </a:t>
            </a:r>
            <a:r>
              <a:rPr kumimoji="0" lang="ko-KR" altLang="en-US" sz="1000" b="1" dirty="0" smtClean="0">
                <a:solidFill>
                  <a:srgbClr val="002060"/>
                </a:solidFill>
              </a:rPr>
              <a:t>접수현황에 내용이 쌓이기 시작합니다</a:t>
            </a:r>
            <a:r>
              <a:rPr kumimoji="0" lang="en-US" altLang="ko-KR" sz="1000" b="1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000" b="1" dirty="0">
                <a:solidFill>
                  <a:srgbClr val="002060"/>
                </a:solidFill>
              </a:rPr>
              <a:t> </a:t>
            </a:r>
            <a:r>
              <a:rPr kumimoji="0" lang="en-US" altLang="ko-KR" sz="1000" b="1" dirty="0" smtClean="0">
                <a:solidFill>
                  <a:srgbClr val="002060"/>
                </a:solidFill>
              </a:rPr>
              <a:t>                            (10</a:t>
            </a:r>
            <a:r>
              <a:rPr kumimoji="0" lang="ko-KR" altLang="en-US" sz="1000" b="1" dirty="0" smtClean="0">
                <a:solidFill>
                  <a:srgbClr val="002060"/>
                </a:solidFill>
              </a:rPr>
              <a:t>페이지 참조</a:t>
            </a:r>
            <a:r>
              <a:rPr kumimoji="0" lang="en-US" altLang="ko-KR" sz="1000" b="1" dirty="0" smtClean="0">
                <a:solidFill>
                  <a:srgbClr val="002060"/>
                </a:solidFill>
              </a:rPr>
              <a:t>)</a:t>
            </a:r>
            <a:endParaRPr kumimoji="0" lang="en-US" altLang="ko-KR" sz="1000" b="1" dirty="0">
              <a:solidFill>
                <a:srgbClr val="002060"/>
              </a:solidFill>
            </a:endParaRPr>
          </a:p>
        </p:txBody>
      </p:sp>
      <p:cxnSp>
        <p:nvCxnSpPr>
          <p:cNvPr id="45" name="직선 화살표 연결선 44"/>
          <p:cNvCxnSpPr>
            <a:stCxn id="33" idx="1"/>
            <a:endCxn id="31" idx="5"/>
          </p:cNvCxnSpPr>
          <p:nvPr/>
        </p:nvCxnSpPr>
        <p:spPr>
          <a:xfrm flipH="1" flipV="1">
            <a:off x="962287" y="1722537"/>
            <a:ext cx="5052760" cy="17604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716869" y="1027352"/>
            <a:ext cx="3548063" cy="313528"/>
            <a:chOff x="3563888" y="1299170"/>
            <a:chExt cx="3548063" cy="401638"/>
          </a:xfrm>
        </p:grpSpPr>
        <p:sp>
          <p:nvSpPr>
            <p:cNvPr id="47" name="직사각형 46"/>
            <p:cNvSpPr/>
            <p:nvPr/>
          </p:nvSpPr>
          <p:spPr>
            <a:xfrm>
              <a:off x="3563888" y="1299170"/>
              <a:ext cx="3548063" cy="4016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1275" name="TextBox 71"/>
            <p:cNvSpPr txBox="1">
              <a:spLocks noChangeArrowheads="1"/>
            </p:cNvSpPr>
            <p:nvPr/>
          </p:nvSpPr>
          <p:spPr bwMode="auto">
            <a:xfrm>
              <a:off x="3638550" y="1374775"/>
              <a:ext cx="338137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defRPr/>
              </a:pPr>
              <a:r>
                <a:rPr kumimoji="0" lang="ko-KR" altLang="en-US" sz="1050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공고 사업담당자 확인 </a:t>
              </a:r>
              <a:r>
                <a:rPr kumimoji="0" lang="en-US" altLang="ko-KR" sz="1050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– </a:t>
              </a:r>
              <a:r>
                <a:rPr kumimoji="0" lang="ko-KR" altLang="en-US" sz="1050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공고관련문의는 담당자에게</a:t>
              </a:r>
            </a:p>
          </p:txBody>
        </p:sp>
      </p:grpSp>
      <p:sp>
        <p:nvSpPr>
          <p:cNvPr id="10250" name="TextBox 65"/>
          <p:cNvSpPr txBox="1">
            <a:spLocks noChangeArrowheads="1"/>
          </p:cNvSpPr>
          <p:nvPr/>
        </p:nvSpPr>
        <p:spPr bwMode="auto">
          <a:xfrm>
            <a:off x="5342996" y="1791146"/>
            <a:ext cx="350084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000" b="1" dirty="0">
                <a:solidFill>
                  <a:srgbClr val="FF0000"/>
                </a:solidFill>
              </a:rPr>
              <a:t>[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접수가능 잔여시간 확인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>
                <a:solidFill>
                  <a:srgbClr val="FF0000"/>
                </a:solidFill>
              </a:rPr>
              <a:t>잔여시간이 소진되면 접수가 자동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마감 되며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 smtClean="0">
                <a:solidFill>
                  <a:srgbClr val="FF0000"/>
                </a:solidFill>
              </a:rPr>
              <a:t>제출이 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불가능하므로 미리 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작성하여 제출하시기 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바랍니다</a:t>
            </a:r>
            <a:r>
              <a:rPr kumimoji="0" lang="en-US" altLang="ko-KR" sz="1000" b="1" dirty="0">
                <a:solidFill>
                  <a:srgbClr val="FF0000"/>
                </a:solidFill>
              </a:rPr>
              <a:t>.</a:t>
            </a:r>
            <a:r>
              <a:rPr kumimoji="0" lang="ko-KR" altLang="en-US" sz="1000" b="1" dirty="0">
                <a:solidFill>
                  <a:srgbClr val="FF0000"/>
                </a:solidFill>
              </a:rPr>
              <a:t>  </a:t>
            </a:r>
            <a:endParaRPr kumimoji="0" lang="en-US" altLang="ko-KR" sz="1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000" b="1" dirty="0" smtClean="0">
                <a:solidFill>
                  <a:srgbClr val="FF0000"/>
                </a:solidFill>
              </a:rPr>
              <a:t>(1~2</a:t>
            </a:r>
            <a:r>
              <a:rPr kumimoji="0" lang="ko-KR" altLang="en-US" sz="1000" b="1" dirty="0" smtClean="0">
                <a:solidFill>
                  <a:srgbClr val="FF0000"/>
                </a:solidFill>
              </a:rPr>
              <a:t>일 여유를 두고 제출완료 하시기 바랍니다</a:t>
            </a:r>
            <a:r>
              <a:rPr kumimoji="0" lang="en-US" altLang="ko-KR" sz="1000" b="1" dirty="0" smtClean="0">
                <a:solidFill>
                  <a:srgbClr val="FF0000"/>
                </a:solidFill>
              </a:rPr>
              <a:t>.)</a:t>
            </a:r>
            <a:endParaRPr kumimoji="0"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827956" y="4581128"/>
            <a:ext cx="575692" cy="207749"/>
          </a:xfrm>
          <a:prstGeom prst="rect">
            <a:avLst/>
          </a:prstGeom>
          <a:solidFill>
            <a:srgbClr val="EDF2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charset="-127"/>
                <a:ea typeface="굴림" charset="-127"/>
              </a:rPr>
              <a:t>첨부파일</a:t>
            </a:r>
          </a:p>
        </p:txBody>
      </p:sp>
      <p:sp>
        <p:nvSpPr>
          <p:cNvPr id="41" name="타원 40"/>
          <p:cNvSpPr/>
          <p:nvPr/>
        </p:nvSpPr>
        <p:spPr bwMode="auto">
          <a:xfrm>
            <a:off x="612775" y="3546233"/>
            <a:ext cx="1295400" cy="1295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397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ct val="80000"/>
              <a:defRPr/>
            </a:pPr>
            <a:endParaRPr kumimoji="0" lang="ko-KR" altLang="en-US" sz="9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1437</Words>
  <Application>Microsoft Office PowerPoint</Application>
  <PresentationFormat>화면 슬라이드 쇼(4:3)</PresentationFormat>
  <Paragraphs>301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류지웅</dc:creator>
  <cp:lastModifiedBy>nipa</cp:lastModifiedBy>
  <cp:revision>157</cp:revision>
  <cp:lastPrinted>2014-06-11T07:42:36Z</cp:lastPrinted>
  <dcterms:created xsi:type="dcterms:W3CDTF">2014-03-03T05:19:42Z</dcterms:created>
  <dcterms:modified xsi:type="dcterms:W3CDTF">2019-01-23T00:09:47Z</dcterms:modified>
</cp:coreProperties>
</file>