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제목 및 부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392199" y="-2260615"/>
            <a:ext cx="10220402" cy="1427483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제목 텍스트"/>
          <p:cNvSpPr txBox="1"/>
          <p:nvPr>
            <p:ph type="title"/>
          </p:nvPr>
        </p:nvSpPr>
        <p:spPr>
          <a:xfrm>
            <a:off x="1270000" y="3698801"/>
            <a:ext cx="10464800" cy="1477064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제목 텍스트</a:t>
            </a:r>
          </a:p>
        </p:txBody>
      </p:sp>
      <p:sp>
        <p:nvSpPr>
          <p:cNvPr id="18" name="본문 첫 번째 줄…"/>
          <p:cNvSpPr txBox="1"/>
          <p:nvPr>
            <p:ph type="body" sz="quarter" idx="1"/>
          </p:nvPr>
        </p:nvSpPr>
        <p:spPr>
          <a:xfrm>
            <a:off x="1270000" y="5630811"/>
            <a:ext cx="10464800" cy="11303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  <a:lvl2pPr marL="0" indent="0" algn="ctr">
              <a:spcBef>
                <a:spcPts val="0"/>
              </a:spcBef>
              <a:buSzTx/>
              <a:buNone/>
              <a:defRPr sz="3700"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2pPr>
            <a:lvl3pPr marL="0" indent="0" algn="ctr">
              <a:spcBef>
                <a:spcPts val="0"/>
              </a:spcBef>
              <a:buSzTx/>
              <a:buNone/>
              <a:defRPr sz="3700"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3pPr>
            <a:lvl4pPr marL="0" indent="0" algn="ctr">
              <a:spcBef>
                <a:spcPts val="0"/>
              </a:spcBef>
              <a:buSzTx/>
              <a:buNone/>
              <a:defRPr sz="3700"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4pPr>
            <a:lvl5pPr marL="0" indent="0" algn="ctr">
              <a:spcBef>
                <a:spcPts val="0"/>
              </a:spcBef>
              <a:buSzTx/>
              <a:buNone/>
              <a:defRPr sz="3700"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5pPr>
          </a:lstStyle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  <p:pic>
        <p:nvPicPr>
          <p:cNvPr id="19" name="이미지" descr="이미지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679498" y="269413"/>
            <a:ext cx="1067232" cy="83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이미지" descr="이미지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845284" y="269413"/>
            <a:ext cx="1786591" cy="83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이미지" descr="이미지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24099" y="490754"/>
            <a:ext cx="3145054" cy="394187"/>
          </a:xfrm>
          <a:prstGeom prst="rect">
            <a:avLst/>
          </a:prstGeom>
          <a:ln w="12700">
            <a:miter lim="400000"/>
          </a:ln>
        </p:spPr>
      </p:pic>
      <p:pic>
        <p:nvPicPr>
          <p:cNvPr id="22" name="이미지" descr="이미지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649747" y="8866142"/>
            <a:ext cx="1705306" cy="28999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슬라이드 번호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빈 페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1392199" y="-2260615"/>
            <a:ext cx="10220402" cy="1427483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이미지" descr="이미지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867853" y="9101639"/>
            <a:ext cx="690522" cy="386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이미지" descr="이미지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679497" y="269413"/>
            <a:ext cx="1067233" cy="83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이미지" descr="이미지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845284" y="269413"/>
            <a:ext cx="1786591" cy="836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이미지" descr="이미지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39155" y="339596"/>
            <a:ext cx="1067233" cy="69650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슬라이드 번호"/>
          <p:cNvSpPr txBox="1"/>
          <p:nvPr>
            <p:ph type="sldNum" sz="quarter" idx="2"/>
          </p:nvPr>
        </p:nvSpPr>
        <p:spPr>
          <a:xfrm>
            <a:off x="12001023" y="9101639"/>
            <a:ext cx="424181" cy="38608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2000"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8" name="제목 텍스트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제목 텍스트</a:t>
            </a:r>
          </a:p>
        </p:txBody>
      </p:sp>
      <p:sp>
        <p:nvSpPr>
          <p:cNvPr id="9" name="본문 첫 번째 줄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본문 첫 번째 줄</a:t>
            </a:r>
          </a:p>
          <a:p>
            <a:pPr lvl="1"/>
            <a:r>
              <a:t>본문 두 번째 줄</a:t>
            </a:r>
          </a:p>
          <a:p>
            <a:pPr lvl="2"/>
            <a:r>
              <a:t>본문 세 번째 줄</a:t>
            </a:r>
          </a:p>
          <a:p>
            <a:pPr lvl="3"/>
            <a:r>
              <a:t>본문 네 번째 줄</a:t>
            </a:r>
          </a:p>
          <a:p>
            <a:pPr lvl="4"/>
            <a:r>
              <a:t>본문 다섯 번째 줄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7"/>
    <p:sldLayoutId id="2147483650" r:id="rId8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나눔스퀘어OTF 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8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팀명 / 제출자 명"/>
          <p:cNvSpPr txBox="1"/>
          <p:nvPr/>
        </p:nvSpPr>
        <p:spPr>
          <a:xfrm>
            <a:off x="5188140" y="6032071"/>
            <a:ext cx="2628520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0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팀명 / 제출자 명</a:t>
            </a:r>
          </a:p>
        </p:txBody>
      </p:sp>
      <p:pic>
        <p:nvPicPr>
          <p:cNvPr id="40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12981" y="4383730"/>
            <a:ext cx="1763752" cy="986140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회사 또는 브랜드 이름"/>
          <p:cNvSpPr txBox="1"/>
          <p:nvPr/>
        </p:nvSpPr>
        <p:spPr>
          <a:xfrm>
            <a:off x="3039110" y="4150434"/>
            <a:ext cx="6926581" cy="942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6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lvl1pPr>
          </a:lstStyle>
          <a:p>
            <a:pPr/>
            <a:r>
              <a:t>회사 또는 브랜드 이름</a:t>
            </a:r>
          </a:p>
        </p:txBody>
      </p:sp>
      <p:sp>
        <p:nvSpPr>
          <p:cNvPr id="42" name="사업계획서"/>
          <p:cNvSpPr txBox="1"/>
          <p:nvPr/>
        </p:nvSpPr>
        <p:spPr>
          <a:xfrm>
            <a:off x="5578474" y="2532815"/>
            <a:ext cx="184785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lvl1pPr>
          </a:lstStyle>
          <a:p>
            <a:pPr/>
            <a:r>
              <a:t>사업계획서</a:t>
            </a:r>
          </a:p>
        </p:txBody>
      </p:sp>
      <p:pic>
        <p:nvPicPr>
          <p:cNvPr id="43" name="이미지" descr="이미지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51359" y="3303823"/>
            <a:ext cx="1302082" cy="495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슬라이드 번호"/>
          <p:cNvSpPr txBox="1"/>
          <p:nvPr>
            <p:ph type="sldNum" sz="quarter" idx="2"/>
          </p:nvPr>
        </p:nvSpPr>
        <p:spPr>
          <a:xfrm>
            <a:off x="12001024" y="9101639"/>
            <a:ext cx="42418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6" name="사업 추진 계획"/>
          <p:cNvSpPr txBox="1"/>
          <p:nvPr/>
        </p:nvSpPr>
        <p:spPr>
          <a:xfrm>
            <a:off x="676200" y="624494"/>
            <a:ext cx="238506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사업 추진 계획</a:t>
            </a:r>
          </a:p>
        </p:txBody>
      </p:sp>
      <p:sp>
        <p:nvSpPr>
          <p:cNvPr id="97" name="목표를 달성하기 위한 1년 계획을 3개월 단위의 마일스톤(Milestone)으로 작성해주세요."/>
          <p:cNvSpPr txBox="1"/>
          <p:nvPr/>
        </p:nvSpPr>
        <p:spPr>
          <a:xfrm>
            <a:off x="729368" y="1975853"/>
            <a:ext cx="11546064" cy="42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목표를 달성하기 위한 1년 계획을 3개월 단위의 마일스톤(Milestone)으로 작성해주세요.</a:t>
            </a:r>
          </a:p>
        </p:txBody>
      </p:sp>
      <p:graphicFrame>
        <p:nvGraphicFramePr>
          <p:cNvPr id="98" name="표"/>
          <p:cNvGraphicFramePr/>
          <p:nvPr/>
        </p:nvGraphicFramePr>
        <p:xfrm>
          <a:off x="952499" y="3132044"/>
          <a:ext cx="11099801" cy="572050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1506981"/>
                <a:gridCol w="2474157"/>
                <a:gridCol w="2477838"/>
                <a:gridCol w="2381603"/>
                <a:gridCol w="2259220"/>
              </a:tblGrid>
              <a:tr h="54570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Bold"/>
                          <a:ea typeface="나눔스퀘어OTF Bold"/>
                          <a:cs typeface="나눔스퀘어OTF Bold"/>
                        </a:rPr>
                        <a:t>기간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20년 3Q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20년 4Q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21년 1Q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21년 2Q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517479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Bold"/>
                          <a:ea typeface="나눔스퀘어OTF Bold"/>
                          <a:cs typeface="나눔스퀘어OTF Bold"/>
                        </a:rPr>
                        <a:t>목표 및 계획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- 주요계획:</a:t>
                      </a:r>
                    </a:p>
                  </a:txBody>
                  <a:tcPr marL="50800" marR="50800" marT="50800" marB="50800" anchor="t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- 주요계획:</a:t>
                      </a:r>
                    </a:p>
                  </a:txBody>
                  <a:tcPr marL="50800" marR="50800" marT="50800" marB="50800" anchor="t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- 목표매출:
- 영업이익:
- 주요계획:</a:t>
                      </a:r>
                    </a:p>
                  </a:txBody>
                  <a:tcPr marL="50800" marR="50800" marT="50800" marB="50800" anchor="t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- 목표매출:
- 영업이익
- 주요계획:</a:t>
                      </a:r>
                    </a:p>
                  </a:txBody>
                  <a:tcPr marL="50800" marR="50800" marT="50800" marB="50800" anchor="t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슬라이드 번호"/>
          <p:cNvSpPr txBox="1"/>
          <p:nvPr>
            <p:ph type="sldNum" sz="quarter" idx="2"/>
          </p:nvPr>
        </p:nvSpPr>
        <p:spPr>
          <a:xfrm>
            <a:off x="12001024" y="9101639"/>
            <a:ext cx="42418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1" name="자금 소요 및 사용 계획"/>
          <p:cNvSpPr txBox="1"/>
          <p:nvPr/>
        </p:nvSpPr>
        <p:spPr>
          <a:xfrm>
            <a:off x="676200" y="624494"/>
            <a:ext cx="361569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자금 소요 및 사용 계획</a:t>
            </a:r>
          </a:p>
        </p:txBody>
      </p:sp>
      <p:sp>
        <p:nvSpPr>
          <p:cNvPr id="102" name="사업 지원금과 현재의 자금 현황을 고려해 주요 사용처를 리스트업 해보세요."/>
          <p:cNvSpPr txBox="1"/>
          <p:nvPr/>
        </p:nvSpPr>
        <p:spPr>
          <a:xfrm>
            <a:off x="729368" y="1975853"/>
            <a:ext cx="11546064" cy="42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사업 지원금과 현재의 자금 현황을 고려해 주요 사용처를 리스트업 해보세요.</a:t>
            </a:r>
          </a:p>
        </p:txBody>
      </p:sp>
      <p:graphicFrame>
        <p:nvGraphicFramePr>
          <p:cNvPr id="103" name="표"/>
          <p:cNvGraphicFramePr/>
          <p:nvPr/>
        </p:nvGraphicFramePr>
        <p:xfrm>
          <a:off x="2196960" y="3799477"/>
          <a:ext cx="8610880" cy="340856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3259477"/>
                <a:gridCol w="5351401"/>
              </a:tblGrid>
              <a:tr h="122531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Bold"/>
                          <a:ea typeface="나눔스퀘어OTF Bold"/>
                          <a:cs typeface="나눔스퀘어OTF Bold"/>
                        </a:rPr>
                        <a:t>자금 조달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2000만 원+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2183240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Bold"/>
                          <a:ea typeface="나눔스퀘어OTF Bold"/>
                          <a:cs typeface="나눔스퀘어OTF Bold"/>
                        </a:rPr>
                        <a:t>주요 사용처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슬라이드 번호"/>
          <p:cNvSpPr txBox="1"/>
          <p:nvPr>
            <p:ph type="sldNum" sz="quarter" idx="2"/>
          </p:nvPr>
        </p:nvSpPr>
        <p:spPr>
          <a:xfrm>
            <a:off x="12001024" y="9101639"/>
            <a:ext cx="42418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06" name="팀 소개"/>
          <p:cNvSpPr txBox="1"/>
          <p:nvPr/>
        </p:nvSpPr>
        <p:spPr>
          <a:xfrm>
            <a:off x="676200" y="624494"/>
            <a:ext cx="124968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팀 소개</a:t>
            </a:r>
          </a:p>
        </p:txBody>
      </p:sp>
      <p:sp>
        <p:nvSpPr>
          <p:cNvPr id="107" name="팀 구성과 주요 역량을 알려주세요."/>
          <p:cNvSpPr txBox="1"/>
          <p:nvPr/>
        </p:nvSpPr>
        <p:spPr>
          <a:xfrm>
            <a:off x="729368" y="1975853"/>
            <a:ext cx="11546064" cy="42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팀 구성과 주요 역량을 알려주세요.</a:t>
            </a:r>
          </a:p>
        </p:txBody>
      </p:sp>
      <p:graphicFrame>
        <p:nvGraphicFramePr>
          <p:cNvPr id="108" name="표"/>
          <p:cNvGraphicFramePr/>
          <p:nvPr/>
        </p:nvGraphicFramePr>
        <p:xfrm>
          <a:off x="1314791" y="3339025"/>
          <a:ext cx="10375218" cy="505607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2017611"/>
                <a:gridCol w="1942396"/>
                <a:gridCol w="4401275"/>
                <a:gridCol w="2013933"/>
              </a:tblGrid>
              <a:tr h="60557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Bold"/>
                          <a:ea typeface="나눔스퀘어OTF Bold"/>
                          <a:cs typeface="나눔스퀘어OTF Bold"/>
                        </a:rPr>
                        <a:t>이름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Bold"/>
                          <a:ea typeface="나눔스퀘어OTF Bold"/>
                          <a:cs typeface="나눔스퀘어OTF Bold"/>
                        </a:rPr>
                        <a:t>담당업무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주요경력/역량</a:t>
                      </a:r>
                    </a:p>
                  </a:txBody>
                  <a:tcPr marL="50800" marR="50800" marT="50800" marB="50800" anchor="ctr" anchorCtr="0" horzOverflow="overflow"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학력사항(선택)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983958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>
                          <a:latin typeface="나눔스퀘어OTF Bold"/>
                          <a:ea typeface="나눔스퀘어OTF Bold"/>
                          <a:cs typeface="나눔스퀘어OTF Bold"/>
                        </a:rPr>
                        <a:t>ㅇㅇㅇ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latin typeface="나눔스퀘어OTF Bold"/>
                          <a:ea typeface="나눔스퀘어OTF Bold"/>
                          <a:cs typeface="나눔스퀘어OTF Bold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R w="12700">
                      <a:miter lim="400000"/>
                    </a:lnR>
                  </a:tcPr>
                </a:tc>
              </a:tr>
              <a:tr h="1155512">
                <a:tc>
                  <a:txBody>
                    <a:bodyPr/>
                    <a:lstStyle/>
                    <a:p>
                      <a:pPr defTabSz="914400">
                        <a:defRPr sz="1800">
                          <a:latin typeface="나눔스퀘어OTF Bold"/>
                          <a:ea typeface="나눔스퀘어OTF Bold"/>
                          <a:cs typeface="나눔스퀘어OTF Bold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latin typeface="나눔스퀘어OTF Bold"/>
                          <a:ea typeface="나눔스퀘어OTF Bold"/>
                          <a:cs typeface="나눔스퀘어OTF Bold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R w="12700">
                      <a:miter lim="400000"/>
                    </a:lnR>
                  </a:tcPr>
                </a:tc>
              </a:tr>
              <a:tr h="1155512">
                <a:tc>
                  <a:txBody>
                    <a:bodyPr/>
                    <a:lstStyle/>
                    <a:p>
                      <a:pPr defTabSz="914400">
                        <a:defRPr sz="1800">
                          <a:latin typeface="나눔스퀘어OTF Bold"/>
                          <a:ea typeface="나눔스퀘어OTF Bold"/>
                          <a:cs typeface="나눔스퀘어OTF Bold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latin typeface="나눔스퀘어OTF Bold"/>
                          <a:ea typeface="나눔스퀘어OTF Bold"/>
                          <a:cs typeface="나눔스퀘어OTF Bold"/>
                        </a:defRPr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R w="12700">
                      <a:miter lim="400000"/>
                    </a:lnR>
                  </a:tcPr>
                </a:tc>
              </a:tr>
              <a:tr h="1155512">
                <a:tc>
                  <a:txBody>
                    <a:bodyPr/>
                    <a:lstStyle/>
                    <a:p>
                      <a:pPr defTabSz="914400">
                        <a:defRPr sz="1800">
                          <a:latin typeface="나눔스퀘어OTF Bold"/>
                          <a:ea typeface="나눔스퀘어OTF Bold"/>
                          <a:cs typeface="나눔스퀘어OTF Bold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>
                          <a:latin typeface="나눔스퀘어OTF Bold"/>
                          <a:ea typeface="나눔스퀘어OTF Bold"/>
                          <a:cs typeface="나눔스퀘어OTF Bold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슬라이드 번호"/>
          <p:cNvSpPr txBox="1"/>
          <p:nvPr>
            <p:ph type="sldNum" sz="quarter" idx="2"/>
          </p:nvPr>
        </p:nvSpPr>
        <p:spPr>
          <a:xfrm>
            <a:off x="12001024" y="9101639"/>
            <a:ext cx="42418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11" name="사업 비전"/>
          <p:cNvSpPr txBox="1"/>
          <p:nvPr/>
        </p:nvSpPr>
        <p:spPr>
          <a:xfrm>
            <a:off x="676200" y="624494"/>
            <a:ext cx="159639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사업 비전</a:t>
            </a:r>
          </a:p>
        </p:txBody>
      </p:sp>
      <p:sp>
        <p:nvSpPr>
          <p:cNvPr id="112" name="사업을 통해 그리는 비전은 무엇인가요?"/>
          <p:cNvSpPr txBox="1"/>
          <p:nvPr/>
        </p:nvSpPr>
        <p:spPr>
          <a:xfrm>
            <a:off x="729368" y="1975853"/>
            <a:ext cx="11546064" cy="4234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사업을 통해 그리는 비전은 무엇인가요?</a:t>
            </a:r>
          </a:p>
        </p:txBody>
      </p:sp>
      <p:sp>
        <p:nvSpPr>
          <p:cNvPr id="113" name="e.g. 혼자 먹지 않는 세상"/>
          <p:cNvSpPr txBox="1"/>
          <p:nvPr/>
        </p:nvSpPr>
        <p:spPr>
          <a:xfrm>
            <a:off x="4535296" y="4609465"/>
            <a:ext cx="3934207" cy="5346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lvl1pPr>
          </a:lstStyle>
          <a:p>
            <a:pPr/>
            <a:r>
              <a:t>e.g. 혼자 먹지 않는 세상</a:t>
            </a:r>
          </a:p>
        </p:txBody>
      </p:sp>
      <p:pic>
        <p:nvPicPr>
          <p:cNvPr id="114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51359" y="3303823"/>
            <a:ext cx="1302082" cy="495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기존에 작성해 둔 사업계획서나 IR자료가 있다면,…"/>
          <p:cNvSpPr txBox="1"/>
          <p:nvPr/>
        </p:nvSpPr>
        <p:spPr>
          <a:xfrm>
            <a:off x="1846580" y="4035044"/>
            <a:ext cx="9311641" cy="1683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pPr>
            <a:r>
              <a:t>기존에 작성해 둔 사업계획서나 IR자료가 있다면,</a:t>
            </a:r>
          </a:p>
          <a:p>
            <a:pPr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pPr>
            <a:r>
              <a:t>빠진 내용은 없는지 참고하는 용도로 이 양식을 활용하세요!</a:t>
            </a:r>
          </a:p>
          <a:p>
            <a:pPr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Bold"/>
                <a:ea typeface="나눔스퀘어OTF Bold"/>
                <a:cs typeface="나눔스퀘어OTF Bold"/>
                <a:sym typeface="나눔스퀘어OTF Bold"/>
              </a:defRPr>
            </a:pPr>
            <a:r>
              <a:t>우리 팀만의 사업계획서를 제출해주시면 됩니다 :)</a:t>
            </a:r>
          </a:p>
        </p:txBody>
      </p:sp>
      <p:pic>
        <p:nvPicPr>
          <p:cNvPr id="46" name="이미지" descr="이미지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51359" y="3303823"/>
            <a:ext cx="1302082" cy="4955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슬라이드 번호"/>
          <p:cNvSpPr txBox="1"/>
          <p:nvPr>
            <p:ph type="sldNum" sz="quarter" idx="2"/>
          </p:nvPr>
        </p:nvSpPr>
        <p:spPr>
          <a:xfrm>
            <a:off x="12078493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9" name="Contents"/>
          <p:cNvSpPr txBox="1"/>
          <p:nvPr/>
        </p:nvSpPr>
        <p:spPr>
          <a:xfrm>
            <a:off x="676200" y="624494"/>
            <a:ext cx="1797940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Contents</a:t>
            </a:r>
          </a:p>
        </p:txBody>
      </p:sp>
      <p:sp>
        <p:nvSpPr>
          <p:cNvPr id="50" name="01"/>
          <p:cNvSpPr txBox="1"/>
          <p:nvPr/>
        </p:nvSpPr>
        <p:spPr>
          <a:xfrm>
            <a:off x="876020" y="2185933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01</a:t>
            </a:r>
          </a:p>
        </p:txBody>
      </p:sp>
      <p:sp>
        <p:nvSpPr>
          <p:cNvPr id="51" name="02"/>
          <p:cNvSpPr txBox="1"/>
          <p:nvPr/>
        </p:nvSpPr>
        <p:spPr>
          <a:xfrm>
            <a:off x="876020" y="2817035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02</a:t>
            </a:r>
          </a:p>
        </p:txBody>
      </p:sp>
      <p:sp>
        <p:nvSpPr>
          <p:cNvPr id="52" name="03"/>
          <p:cNvSpPr txBox="1"/>
          <p:nvPr/>
        </p:nvSpPr>
        <p:spPr>
          <a:xfrm>
            <a:off x="876020" y="3448136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03</a:t>
            </a:r>
          </a:p>
        </p:txBody>
      </p:sp>
      <p:sp>
        <p:nvSpPr>
          <p:cNvPr id="53" name="04"/>
          <p:cNvSpPr txBox="1"/>
          <p:nvPr/>
        </p:nvSpPr>
        <p:spPr>
          <a:xfrm>
            <a:off x="877496" y="4079238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04</a:t>
            </a:r>
          </a:p>
        </p:txBody>
      </p:sp>
      <p:sp>
        <p:nvSpPr>
          <p:cNvPr id="54" name="05"/>
          <p:cNvSpPr txBox="1"/>
          <p:nvPr/>
        </p:nvSpPr>
        <p:spPr>
          <a:xfrm>
            <a:off x="878971" y="4710339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05</a:t>
            </a:r>
          </a:p>
        </p:txBody>
      </p:sp>
      <p:sp>
        <p:nvSpPr>
          <p:cNvPr id="55" name="06"/>
          <p:cNvSpPr txBox="1"/>
          <p:nvPr/>
        </p:nvSpPr>
        <p:spPr>
          <a:xfrm>
            <a:off x="864796" y="5341441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06</a:t>
            </a:r>
          </a:p>
        </p:txBody>
      </p:sp>
      <p:sp>
        <p:nvSpPr>
          <p:cNvPr id="56" name="사업목적"/>
          <p:cNvSpPr txBox="1"/>
          <p:nvPr/>
        </p:nvSpPr>
        <p:spPr>
          <a:xfrm>
            <a:off x="1612396" y="2185933"/>
            <a:ext cx="12700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사업목적</a:t>
            </a:r>
          </a:p>
        </p:txBody>
      </p:sp>
      <p:sp>
        <p:nvSpPr>
          <p:cNvPr id="57" name="사업현황"/>
          <p:cNvSpPr txBox="1"/>
          <p:nvPr/>
        </p:nvSpPr>
        <p:spPr>
          <a:xfrm>
            <a:off x="1612396" y="2817035"/>
            <a:ext cx="12700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사업현황</a:t>
            </a:r>
          </a:p>
        </p:txBody>
      </p:sp>
      <p:sp>
        <p:nvSpPr>
          <p:cNvPr id="58" name="문제해결/니즈충족 Point"/>
          <p:cNvSpPr txBox="1"/>
          <p:nvPr/>
        </p:nvSpPr>
        <p:spPr>
          <a:xfrm>
            <a:off x="1612396" y="3448136"/>
            <a:ext cx="3381058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문제해결/니즈충족 Point</a:t>
            </a:r>
          </a:p>
        </p:txBody>
      </p:sp>
      <p:sp>
        <p:nvSpPr>
          <p:cNvPr id="59" name="시장/고객 정의"/>
          <p:cNvSpPr txBox="1"/>
          <p:nvPr/>
        </p:nvSpPr>
        <p:spPr>
          <a:xfrm>
            <a:off x="1613871" y="4079238"/>
            <a:ext cx="2050734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시장/고객 정의</a:t>
            </a:r>
          </a:p>
        </p:txBody>
      </p:sp>
      <p:sp>
        <p:nvSpPr>
          <p:cNvPr id="60" name="경쟁사 대비 차별점"/>
          <p:cNvSpPr txBox="1"/>
          <p:nvPr/>
        </p:nvSpPr>
        <p:spPr>
          <a:xfrm>
            <a:off x="1615346" y="4710339"/>
            <a:ext cx="258445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경쟁사 대비 차별점</a:t>
            </a:r>
          </a:p>
        </p:txBody>
      </p:sp>
      <p:sp>
        <p:nvSpPr>
          <p:cNvPr id="61" name="제품소개 및 비즈니스 모델"/>
          <p:cNvSpPr txBox="1"/>
          <p:nvPr/>
        </p:nvSpPr>
        <p:spPr>
          <a:xfrm>
            <a:off x="1601171" y="5341441"/>
            <a:ext cx="35306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제품소개 및 비즈니스 모델</a:t>
            </a:r>
          </a:p>
        </p:txBody>
      </p:sp>
      <p:sp>
        <p:nvSpPr>
          <p:cNvPr id="62" name="07"/>
          <p:cNvSpPr txBox="1"/>
          <p:nvPr/>
        </p:nvSpPr>
        <p:spPr>
          <a:xfrm>
            <a:off x="875908" y="5972542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07</a:t>
            </a:r>
          </a:p>
        </p:txBody>
      </p:sp>
      <p:sp>
        <p:nvSpPr>
          <p:cNvPr id="63" name="사업 추진 계획"/>
          <p:cNvSpPr txBox="1"/>
          <p:nvPr/>
        </p:nvSpPr>
        <p:spPr>
          <a:xfrm>
            <a:off x="1612284" y="5972542"/>
            <a:ext cx="20066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사업 추진 계획</a:t>
            </a:r>
          </a:p>
        </p:txBody>
      </p:sp>
      <p:sp>
        <p:nvSpPr>
          <p:cNvPr id="64" name="08"/>
          <p:cNvSpPr txBox="1"/>
          <p:nvPr/>
        </p:nvSpPr>
        <p:spPr>
          <a:xfrm>
            <a:off x="891203" y="6629044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08</a:t>
            </a:r>
          </a:p>
        </p:txBody>
      </p:sp>
      <p:sp>
        <p:nvSpPr>
          <p:cNvPr id="65" name="팀 소개"/>
          <p:cNvSpPr txBox="1"/>
          <p:nvPr/>
        </p:nvSpPr>
        <p:spPr>
          <a:xfrm>
            <a:off x="1649189" y="7285545"/>
            <a:ext cx="106045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팀 소개</a:t>
            </a:r>
          </a:p>
        </p:txBody>
      </p:sp>
      <p:sp>
        <p:nvSpPr>
          <p:cNvPr id="66" name="09"/>
          <p:cNvSpPr txBox="1"/>
          <p:nvPr/>
        </p:nvSpPr>
        <p:spPr>
          <a:xfrm>
            <a:off x="900420" y="7285545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09</a:t>
            </a:r>
          </a:p>
        </p:txBody>
      </p:sp>
      <p:sp>
        <p:nvSpPr>
          <p:cNvPr id="67" name="자금소요 및 사용 계획"/>
          <p:cNvSpPr txBox="1"/>
          <p:nvPr/>
        </p:nvSpPr>
        <p:spPr>
          <a:xfrm>
            <a:off x="1636796" y="6629044"/>
            <a:ext cx="295275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자금소요 및 사용 계획</a:t>
            </a:r>
          </a:p>
        </p:txBody>
      </p:sp>
      <p:sp>
        <p:nvSpPr>
          <p:cNvPr id="68" name="10"/>
          <p:cNvSpPr txBox="1"/>
          <p:nvPr/>
        </p:nvSpPr>
        <p:spPr>
          <a:xfrm>
            <a:off x="909638" y="7942047"/>
            <a:ext cx="4953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10</a:t>
            </a:r>
          </a:p>
        </p:txBody>
      </p:sp>
      <p:sp>
        <p:nvSpPr>
          <p:cNvPr id="69" name="사업비전"/>
          <p:cNvSpPr txBox="1"/>
          <p:nvPr/>
        </p:nvSpPr>
        <p:spPr>
          <a:xfrm>
            <a:off x="1646014" y="7942047"/>
            <a:ext cx="1270001" cy="447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25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lvl1pPr>
          </a:lstStyle>
          <a:p>
            <a:pPr/>
            <a:r>
              <a:t>사업비전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2" name="사업 목적"/>
          <p:cNvSpPr txBox="1"/>
          <p:nvPr/>
        </p:nvSpPr>
        <p:spPr>
          <a:xfrm>
            <a:off x="676200" y="624494"/>
            <a:ext cx="159639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사업 목적</a:t>
            </a:r>
          </a:p>
        </p:txBody>
      </p:sp>
      <p:sp>
        <p:nvSpPr>
          <p:cNvPr id="73" name="우리 팀은 어떤 사업을 하는 팀인지…"/>
          <p:cNvSpPr txBox="1"/>
          <p:nvPr/>
        </p:nvSpPr>
        <p:spPr>
          <a:xfrm>
            <a:off x="876021" y="1975853"/>
            <a:ext cx="11252759" cy="2557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우리 팀은 어떤 사업을 하는 팀인지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왜 이 사업을 시작하게 되었는지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이 사업을 통해 이루고자 하는 목표는 무엇인지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산업에 끼치게 될 영향(기대효과)은 어떤 것인지  </a:t>
            </a:r>
          </a:p>
          <a:p>
            <a: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</a:p>
          <a:p>
            <a: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간략히 작성해주시면 됩니다.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6" name="사업 현황"/>
          <p:cNvSpPr txBox="1"/>
          <p:nvPr/>
        </p:nvSpPr>
        <p:spPr>
          <a:xfrm>
            <a:off x="676200" y="624494"/>
            <a:ext cx="159639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사업 현황</a:t>
            </a:r>
          </a:p>
        </p:txBody>
      </p:sp>
      <p:graphicFrame>
        <p:nvGraphicFramePr>
          <p:cNvPr id="77" name="표"/>
          <p:cNvGraphicFramePr/>
          <p:nvPr/>
        </p:nvGraphicFramePr>
        <p:xfrm>
          <a:off x="952500" y="1816807"/>
          <a:ext cx="11099801" cy="710444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2978777"/>
                <a:gridCol w="8121022"/>
              </a:tblGrid>
              <a:tr h="71044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Bold"/>
                          <a:ea typeface="나눔스퀘어OTF Bold"/>
                          <a:cs typeface="나눔스퀘어OTF Bold"/>
                        </a:rPr>
                        <a:t>회사명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T w="12700"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T w="12700">
                      <a:miter lim="400000"/>
                    </a:lnT>
                  </a:tcPr>
                </a:tc>
              </a:tr>
              <a:tr h="71044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Bold"/>
                          <a:ea typeface="나눔스퀘어OTF Bold"/>
                          <a:cs typeface="나눔스퀘어OTF Bold"/>
                        </a:rPr>
                        <a:t>브랜드명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1044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설립일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1044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업종/업태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69172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Bold"/>
                          <a:ea typeface="나눔스퀘어OTF Bold"/>
                          <a:cs typeface="나눔스퀘어OTF Bold"/>
                        </a:rPr>
                        <a:t>아이템 간략 소개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
</a:t>
                      </a: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2916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월 매출규모(예상)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1044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대표자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1044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팀 수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1044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사업 주소지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</a:tcPr>
                </a:tc>
              </a:tr>
              <a:tr h="710444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rPr>
                        <a:t>연락처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miter lim="400000"/>
                    </a:lnL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2200">
                          <a:solidFill>
                            <a:srgbClr val="1D284A"/>
                          </a:solidFill>
                          <a:latin typeface="나눔스퀘어OTF Regular"/>
                          <a:ea typeface="나눔스퀘어OTF Regular"/>
                          <a:cs typeface="나눔스퀘어OTF Regular"/>
                          <a:sym typeface="나눔스퀘어OTF Regular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R w="12700">
                      <a:miter lim="400000"/>
                    </a:lnR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0" name="문제해결 - 니즈충족 Point"/>
          <p:cNvSpPr txBox="1"/>
          <p:nvPr/>
        </p:nvSpPr>
        <p:spPr>
          <a:xfrm>
            <a:off x="676200" y="624494"/>
            <a:ext cx="4407409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문제해결 - 니즈충족 Point </a:t>
            </a:r>
          </a:p>
        </p:txBody>
      </p:sp>
      <p:sp>
        <p:nvSpPr>
          <p:cNvPr id="81" name="우리의 타깃 고객이 겪고 있는 문제 또는 가지고 있는 니즈는 무엇인지…"/>
          <p:cNvSpPr txBox="1"/>
          <p:nvPr/>
        </p:nvSpPr>
        <p:spPr>
          <a:xfrm>
            <a:off x="876021" y="1975853"/>
            <a:ext cx="11252759" cy="2983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우리의 </a:t>
            </a:r>
            <a:r>
              <a:rPr>
                <a:latin typeface="나눔스퀘어OTF Bold"/>
                <a:ea typeface="나눔스퀘어OTF Bold"/>
                <a:cs typeface="나눔스퀘어OTF Bold"/>
                <a:sym typeface="나눔스퀘어OTF Bold"/>
              </a:rPr>
              <a:t>타깃 고객이 겪고 있는 문제 또는 가지고 있는 니즈</a:t>
            </a:r>
            <a:r>
              <a:t>는 무엇인지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그 문제를 해결하거나 니즈를 충족하기 위해 </a:t>
            </a:r>
            <a:r>
              <a:rPr>
                <a:latin typeface="나눔스퀘어OTF Bold"/>
                <a:ea typeface="나눔스퀘어OTF Bold"/>
                <a:cs typeface="나눔스퀘어OTF Bold"/>
                <a:sym typeface="나눔스퀘어OTF Bold"/>
              </a:rPr>
              <a:t>시장에 나와 있는 솔루션(제품, 브랜드)들이 아직 못 하고 있는 점</a:t>
            </a:r>
            <a:r>
              <a:t>은 무엇인지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rPr>
                <a:latin typeface="나눔스퀘어OTF Bold"/>
                <a:ea typeface="나눔스퀘어OTF Bold"/>
                <a:cs typeface="나눔스퀘어OTF Bold"/>
                <a:sym typeface="나눔스퀘어OTF Bold"/>
              </a:rPr>
              <a:t>우리 팀만이 해결하고 채울 수 있는 부분</a:t>
            </a:r>
            <a:r>
              <a:t>은 어떤 것인지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그것을 통해 우리가 </a:t>
            </a:r>
            <a:r>
              <a:rPr>
                <a:latin typeface="나눔스퀘어OTF Bold"/>
                <a:ea typeface="나눔스퀘어OTF Bold"/>
                <a:cs typeface="나눔스퀘어OTF Bold"/>
                <a:sym typeface="나눔스퀘어OTF Bold"/>
              </a:rPr>
              <a:t>앞으로 만들고자 하는 변화</a:t>
            </a:r>
            <a:r>
              <a:t>는 어떤 것인지</a:t>
            </a:r>
          </a:p>
          <a:p>
            <a: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</a:p>
          <a:p>
            <a: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작성해주시면 됩니다.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4" name="시장 &amp; 고객 정의"/>
          <p:cNvSpPr txBox="1"/>
          <p:nvPr/>
        </p:nvSpPr>
        <p:spPr>
          <a:xfrm>
            <a:off x="676200" y="624494"/>
            <a:ext cx="274320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시장 &amp; 고객 정의</a:t>
            </a:r>
          </a:p>
        </p:txBody>
      </p:sp>
      <p:sp>
        <p:nvSpPr>
          <p:cNvPr id="85" name="거시적 관점에서의 시장환경 (e.g. 우리 사업, 제품과 연관된 해외/국내 식품 트렌드)…"/>
          <p:cNvSpPr txBox="1"/>
          <p:nvPr/>
        </p:nvSpPr>
        <p:spPr>
          <a:xfrm>
            <a:off x="729368" y="1975853"/>
            <a:ext cx="11546064" cy="2983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거시적 관점에서의 시장환경 (e.g. 우리 사업, 제품과 연관된 해외/국내 식품 트렌드)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미시적 관점에서의 시장환경 (e.g. 우리 상품을 포지셔닝할 시장의 경쟁 상품, 가격 등)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타깃 고객은 누구인지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이런 시장환경에 대한 분석을 바탕으로, 우리가 목표로 하는 시장은 어디이며, 규모는 어떻게 예상하는지</a:t>
            </a:r>
          </a:p>
          <a:p>
            <a: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</a:p>
          <a:p>
            <a: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작성해주시면 됩니다.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8" name="경쟁사 대비 차별점"/>
          <p:cNvSpPr txBox="1"/>
          <p:nvPr/>
        </p:nvSpPr>
        <p:spPr>
          <a:xfrm>
            <a:off x="676200" y="624494"/>
            <a:ext cx="307848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경쟁사 대비 차별점</a:t>
            </a:r>
          </a:p>
        </p:txBody>
      </p:sp>
      <p:sp>
        <p:nvSpPr>
          <p:cNvPr id="89" name="우리의 경쟁사는 누구이며,…"/>
          <p:cNvSpPr txBox="1"/>
          <p:nvPr/>
        </p:nvSpPr>
        <p:spPr>
          <a:xfrm>
            <a:off x="729368" y="1975853"/>
            <a:ext cx="11546064" cy="17036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우리의 경쟁사는 누구이며,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경쟁사 대비 우리 제품과 팀의 차별점(경쟁력)은 무엇인지</a:t>
            </a:r>
          </a:p>
          <a:p>
            <a: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</a:p>
          <a:p>
            <a:pPr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작성해주시면 됩니다.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슬라이드 번호"/>
          <p:cNvSpPr txBox="1"/>
          <p:nvPr>
            <p:ph type="sldNum" sz="quarter" idx="2"/>
          </p:nvPr>
        </p:nvSpPr>
        <p:spPr>
          <a:xfrm>
            <a:off x="12078494" y="9101639"/>
            <a:ext cx="269241" cy="38608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92" name="제품 소개 및 비즈니스 모델"/>
          <p:cNvSpPr txBox="1"/>
          <p:nvPr/>
        </p:nvSpPr>
        <p:spPr>
          <a:xfrm>
            <a:off x="676200" y="624494"/>
            <a:ext cx="4309111" cy="534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lnSpc>
                <a:spcPct val="130000"/>
              </a:lnSpc>
              <a:defRPr b="0" sz="3000">
                <a:solidFill>
                  <a:srgbClr val="1D284A"/>
                </a:solidFill>
                <a:latin typeface="나눔스퀘어OTF ExtraBold"/>
                <a:ea typeface="나눔스퀘어OTF ExtraBold"/>
                <a:cs typeface="나눔스퀘어OTF ExtraBold"/>
                <a:sym typeface="나눔스퀘어OTF ExtraBold"/>
              </a:defRPr>
            </a:lvl1pPr>
          </a:lstStyle>
          <a:p>
            <a:pPr/>
            <a:r>
              <a:t>제품 소개 및 비즈니스 모델</a:t>
            </a:r>
          </a:p>
        </p:txBody>
      </p:sp>
      <p:sp>
        <p:nvSpPr>
          <p:cNvPr id="93" name="제품을 간략히 소개해주세요.…"/>
          <p:cNvSpPr txBox="1"/>
          <p:nvPr/>
        </p:nvSpPr>
        <p:spPr>
          <a:xfrm>
            <a:off x="729368" y="1975853"/>
            <a:ext cx="11546064" cy="12769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제품을 간략히 소개해주세요.</a:t>
            </a:r>
          </a:p>
          <a:p>
            <a:pPr lvl="1" indent="0" algn="l">
              <a:lnSpc>
                <a:spcPct val="130000"/>
              </a:lnSpc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      (e.g. 제품 특장점, 유통방식(냉동/냉장/상온), 가격대, 목표 판매채널 등)</a:t>
            </a:r>
          </a:p>
          <a:p>
            <a:pPr marL="496093" indent="-496093" algn="l">
              <a:lnSpc>
                <a:spcPct val="130000"/>
              </a:lnSpc>
              <a:buSzPct val="100000"/>
              <a:buAutoNum type="arabicPeriod" startAt="1"/>
              <a:defRPr b="0" sz="2200">
                <a:solidFill>
                  <a:srgbClr val="1D284A"/>
                </a:solidFill>
                <a:latin typeface="나눔스퀘어OTF Regular"/>
                <a:ea typeface="나눔스퀘어OTF Regular"/>
                <a:cs typeface="나눔스퀘어OTF Regular"/>
                <a:sym typeface="나눔스퀘어OTF Regular"/>
              </a:defRPr>
            </a:pPr>
            <a:r>
              <a:t>해당 제품을 토대로 수익을 창출할 수 있는 방안 또는 목표가 있다면 작성해주세요.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