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956" r:id="rId1"/>
  </p:sldMasterIdLst>
  <p:notesMasterIdLst>
    <p:notesMasterId r:id="rId7"/>
  </p:notesMasterIdLst>
  <p:handoutMasterIdLst>
    <p:handoutMasterId r:id="rId8"/>
  </p:handoutMasterIdLst>
  <p:sldIdLst>
    <p:sldId id="4003" r:id="rId2"/>
    <p:sldId id="4002" r:id="rId3"/>
    <p:sldId id="4005" r:id="rId4"/>
    <p:sldId id="4004" r:id="rId5"/>
    <p:sldId id="4001" r:id="rId6"/>
  </p:sldIdLst>
  <p:sldSz cx="12239625" cy="6858000"/>
  <p:notesSz cx="6797675" cy="9926638"/>
  <p:defaultTextStyle>
    <a:defPPr>
      <a:defRPr lang="en-US"/>
    </a:defPPr>
    <a:lvl1pPr algn="l" rtl="0" fontAlgn="base">
      <a:lnSpc>
        <a:spcPct val="120000"/>
      </a:lnSpc>
      <a:spcBef>
        <a:spcPct val="0"/>
      </a:spcBef>
      <a:spcAft>
        <a:spcPct val="0"/>
      </a:spcAft>
      <a:buChar char="•"/>
      <a:defRPr kumimoji="1" sz="1100" kern="1200">
        <a:solidFill>
          <a:schemeClr val="tx1"/>
        </a:solidFill>
        <a:latin typeface="Arial" charset="0"/>
        <a:ea typeface="맑은 고딕" pitchFamily="50" charset="-127"/>
        <a:cs typeface="+mn-cs"/>
      </a:defRPr>
    </a:lvl1pPr>
    <a:lvl2pPr marL="457200" algn="l" rtl="0" fontAlgn="base">
      <a:lnSpc>
        <a:spcPct val="120000"/>
      </a:lnSpc>
      <a:spcBef>
        <a:spcPct val="0"/>
      </a:spcBef>
      <a:spcAft>
        <a:spcPct val="0"/>
      </a:spcAft>
      <a:buChar char="•"/>
      <a:defRPr kumimoji="1" sz="1100" kern="1200">
        <a:solidFill>
          <a:schemeClr val="tx1"/>
        </a:solidFill>
        <a:latin typeface="Arial" charset="0"/>
        <a:ea typeface="맑은 고딕" pitchFamily="50" charset="-127"/>
        <a:cs typeface="+mn-cs"/>
      </a:defRPr>
    </a:lvl2pPr>
    <a:lvl3pPr marL="914400" algn="l" rtl="0" fontAlgn="base">
      <a:lnSpc>
        <a:spcPct val="120000"/>
      </a:lnSpc>
      <a:spcBef>
        <a:spcPct val="0"/>
      </a:spcBef>
      <a:spcAft>
        <a:spcPct val="0"/>
      </a:spcAft>
      <a:buChar char="•"/>
      <a:defRPr kumimoji="1" sz="1100" kern="1200">
        <a:solidFill>
          <a:schemeClr val="tx1"/>
        </a:solidFill>
        <a:latin typeface="Arial" charset="0"/>
        <a:ea typeface="맑은 고딕" pitchFamily="50" charset="-127"/>
        <a:cs typeface="+mn-cs"/>
      </a:defRPr>
    </a:lvl3pPr>
    <a:lvl4pPr marL="1371600" algn="l" rtl="0" fontAlgn="base">
      <a:lnSpc>
        <a:spcPct val="120000"/>
      </a:lnSpc>
      <a:spcBef>
        <a:spcPct val="0"/>
      </a:spcBef>
      <a:spcAft>
        <a:spcPct val="0"/>
      </a:spcAft>
      <a:buChar char="•"/>
      <a:defRPr kumimoji="1" sz="1100" kern="1200">
        <a:solidFill>
          <a:schemeClr val="tx1"/>
        </a:solidFill>
        <a:latin typeface="Arial" charset="0"/>
        <a:ea typeface="맑은 고딕" pitchFamily="50" charset="-127"/>
        <a:cs typeface="+mn-cs"/>
      </a:defRPr>
    </a:lvl4pPr>
    <a:lvl5pPr marL="1828800" algn="l" rtl="0" fontAlgn="base">
      <a:lnSpc>
        <a:spcPct val="120000"/>
      </a:lnSpc>
      <a:spcBef>
        <a:spcPct val="0"/>
      </a:spcBef>
      <a:spcAft>
        <a:spcPct val="0"/>
      </a:spcAft>
      <a:buChar char="•"/>
      <a:defRPr kumimoji="1" sz="1100" kern="1200">
        <a:solidFill>
          <a:schemeClr val="tx1"/>
        </a:solidFill>
        <a:latin typeface="Arial" charset="0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sz="1100" kern="1200">
        <a:solidFill>
          <a:schemeClr val="tx1"/>
        </a:solidFill>
        <a:latin typeface="Arial" charset="0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sz="1100" kern="1200">
        <a:solidFill>
          <a:schemeClr val="tx1"/>
        </a:solidFill>
        <a:latin typeface="Arial" charset="0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sz="1100" kern="1200">
        <a:solidFill>
          <a:schemeClr val="tx1"/>
        </a:solidFill>
        <a:latin typeface="Arial" charset="0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sz="1100" kern="1200">
        <a:solidFill>
          <a:schemeClr val="tx1"/>
        </a:solidFill>
        <a:latin typeface="Arial" charset="0"/>
        <a:ea typeface="맑은 고딕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7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orient="horz" pos="129" userDrawn="1">
          <p15:clr>
            <a:srgbClr val="A4A3A4"/>
          </p15:clr>
        </p15:guide>
        <p15:guide id="4" orient="horz" pos="4126" userDrawn="1">
          <p15:clr>
            <a:srgbClr val="A4A3A4"/>
          </p15:clr>
        </p15:guide>
        <p15:guide id="5" orient="horz" pos="1153" userDrawn="1">
          <p15:clr>
            <a:srgbClr val="A4A3A4"/>
          </p15:clr>
        </p15:guide>
        <p15:guide id="6" pos="7423" userDrawn="1">
          <p15:clr>
            <a:srgbClr val="A4A3A4"/>
          </p15:clr>
        </p15:guide>
        <p15:guide id="7" pos="287" userDrawn="1">
          <p15:clr>
            <a:srgbClr val="A4A3A4"/>
          </p15:clr>
        </p15:guide>
        <p15:guide id="8" pos="3866" userDrawn="1">
          <p15:clr>
            <a:srgbClr val="A4A3A4"/>
          </p15:clr>
        </p15:guide>
        <p15:guide id="9" pos="2301" userDrawn="1">
          <p15:clr>
            <a:srgbClr val="A4A3A4"/>
          </p15:clr>
        </p15:guide>
        <p15:guide id="10" pos="4825" userDrawn="1">
          <p15:clr>
            <a:srgbClr val="A4A3A4"/>
          </p15:clr>
        </p15:guide>
        <p15:guide id="11" pos="5769" userDrawn="1">
          <p15:clr>
            <a:srgbClr val="A4A3A4"/>
          </p15:clr>
        </p15:guide>
        <p15:guide id="12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6" userDrawn="1">
          <p15:clr>
            <a:srgbClr val="A4A3A4"/>
          </p15:clr>
        </p15:guide>
        <p15:guide id="2" pos="2161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333FF"/>
    <a:srgbClr val="3381B3"/>
    <a:srgbClr val="0D0807"/>
    <a:srgbClr val="1846A3"/>
    <a:srgbClr val="0C4C8A"/>
    <a:srgbClr val="CCECFF"/>
    <a:srgbClr val="F8E8E7"/>
    <a:srgbClr val="E7FD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201" autoAdjust="0"/>
    <p:restoredTop sz="96318" autoAdjust="0"/>
  </p:normalViewPr>
  <p:slideViewPr>
    <p:cSldViewPr snapToGrid="0" snapToObjects="1">
      <p:cViewPr varScale="1">
        <p:scale>
          <a:sx n="73" d="100"/>
          <a:sy n="73" d="100"/>
        </p:scale>
        <p:origin x="66" y="816"/>
      </p:cViewPr>
      <p:guideLst>
        <p:guide orient="horz" pos="2987"/>
        <p:guide orient="horz"/>
        <p:guide orient="horz" pos="129"/>
        <p:guide orient="horz" pos="4126"/>
        <p:guide orient="horz" pos="1153"/>
        <p:guide pos="7423"/>
        <p:guide pos="287"/>
        <p:guide pos="3866"/>
        <p:guide pos="2301"/>
        <p:guide pos="4825"/>
        <p:guide pos="5769"/>
        <p:guide orient="horz" pos="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 snapToGrid="0" snapToObjects="1">
      <p:cViewPr>
        <p:scale>
          <a:sx n="300" d="100"/>
          <a:sy n="300" d="100"/>
        </p:scale>
        <p:origin x="-732" y="-6780"/>
      </p:cViewPr>
      <p:guideLst>
        <p:guide orient="horz" pos="3146"/>
        <p:guide pos="2161"/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FontTx/>
              <a:buNone/>
              <a:defRPr kumimoji="0" sz="1200">
                <a:latin typeface="Times" charset="0"/>
                <a:ea typeface="Gulim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kumimoji="0" sz="1200">
                <a:latin typeface="Times" charset="0"/>
                <a:ea typeface="Gulim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832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FontTx/>
              <a:buNone/>
              <a:defRPr kumimoji="0" sz="1200">
                <a:latin typeface="Times" charset="0"/>
                <a:ea typeface="Gulim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2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kumimoji="0" sz="1200">
                <a:latin typeface="Times" charset="0"/>
                <a:ea typeface="Gulim" pitchFamily="50" charset="-127"/>
              </a:defRPr>
            </a:lvl1pPr>
          </a:lstStyle>
          <a:p>
            <a:pPr>
              <a:defRPr/>
            </a:pPr>
            <a:fld id="{81EA1D7B-A95A-4C16-8C04-02A0535A826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73435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FontTx/>
              <a:buNone/>
              <a:defRPr kumimoji="0" sz="1200">
                <a:latin typeface="Times" charset="0"/>
                <a:ea typeface="Gulim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kumimoji="0" sz="1200">
                <a:latin typeface="Times" charset="0"/>
                <a:ea typeface="Gulim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6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44538"/>
            <a:ext cx="66421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1"/>
            <a:ext cx="4984750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32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FontTx/>
              <a:buNone/>
              <a:defRPr kumimoji="0" sz="1200">
                <a:latin typeface="Times" charset="0"/>
                <a:ea typeface="Gulim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832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kumimoji="0" sz="1200">
                <a:latin typeface="Times" charset="0"/>
                <a:ea typeface="Gulim" pitchFamily="50" charset="-127"/>
              </a:defRPr>
            </a:lvl1pPr>
          </a:lstStyle>
          <a:p>
            <a:pPr>
              <a:defRPr/>
            </a:pPr>
            <a:fld id="{BE9CF8CF-747B-4804-853C-A0B426652B8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805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1143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38138" indent="-109538" algn="l" rtl="0" eaLnBrk="0" fontAlgn="base" hangingPunct="0">
      <a:spcBef>
        <a:spcPct val="30000"/>
      </a:spcBef>
      <a:spcAft>
        <a:spcPct val="0"/>
      </a:spcAft>
      <a:buSzPct val="100000"/>
      <a:buFont typeface="Times" charset="0"/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9438" indent="-120650" algn="l" rtl="0" eaLnBrk="0" fontAlgn="base" hangingPunct="0">
      <a:spcBef>
        <a:spcPct val="30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6937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.제목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0" y="-47937"/>
            <a:ext cx="12239625" cy="6868069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82934" tIns="41468" rIns="82934" bIns="41468" numCol="1" anchor="t" anchorCtr="0" compatLnSpc="1">
            <a:prstTxWarp prst="textNoShape">
              <a:avLst/>
            </a:prstTxWarp>
          </a:bodyPr>
          <a:lstStyle/>
          <a:p>
            <a:endParaRPr lang="ko-KR" altLang="en-US" sz="1100" dirty="0"/>
          </a:p>
        </p:txBody>
      </p:sp>
      <p:sp>
        <p:nvSpPr>
          <p:cNvPr id="3" name="직사각형 2"/>
          <p:cNvSpPr/>
          <p:nvPr userDrawn="1"/>
        </p:nvSpPr>
        <p:spPr bwMode="auto">
          <a:xfrm>
            <a:off x="267116" y="6567055"/>
            <a:ext cx="3452829" cy="206932"/>
          </a:xfrm>
          <a:prstGeom prst="rect">
            <a:avLst/>
          </a:prstGeom>
          <a:gradFill>
            <a:gsLst>
              <a:gs pos="0">
                <a:srgbClr val="99CC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99CCFF"/>
              </a:gs>
              <a:gs pos="100000">
                <a:srgbClr val="99CC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80975" marR="0" indent="-180975" algn="ctr" defTabSz="91122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제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2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회 발전빅데이터 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AI 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경진대회 분석수행 계획서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AB342B5-120E-4ACF-9D75-107B38D67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9889" y="6503547"/>
            <a:ext cx="2208168" cy="3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8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 bwMode="auto">
          <a:xfrm>
            <a:off x="0" y="2"/>
            <a:ext cx="12239625" cy="9541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80975" marR="0" indent="-180975" algn="l" defTabSz="91122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맑은 고딕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AB342B5-120E-4ACF-9D75-107B38D67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9889" y="6503547"/>
            <a:ext cx="2208168" cy="3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089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-제목및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 bwMode="auto">
          <a:xfrm>
            <a:off x="0" y="2"/>
            <a:ext cx="12239625" cy="9541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80975" marR="0" indent="-180975" algn="l" defTabSz="91122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-1" y="0"/>
            <a:ext cx="12239626" cy="595086"/>
          </a:xfrm>
          <a:prstGeom prst="rect">
            <a:avLst/>
          </a:prstGeom>
          <a:gradFill flip="none" rotWithShape="1">
            <a:gsLst>
              <a:gs pos="0">
                <a:srgbClr val="353948">
                  <a:alpha val="88000"/>
                </a:srgbClr>
              </a:gs>
              <a:gs pos="69000">
                <a:srgbClr val="1D4161"/>
              </a:gs>
              <a:gs pos="20000">
                <a:srgbClr val="0D4C8A">
                  <a:alpha val="95000"/>
                </a:srgbClr>
              </a:gs>
              <a:gs pos="48000">
                <a:srgbClr val="537C9A"/>
              </a:gs>
              <a:gs pos="99620">
                <a:srgbClr val="204160"/>
              </a:gs>
              <a:gs pos="83000">
                <a:srgbClr val="00365C">
                  <a:alpha val="93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67116" y="92656"/>
            <a:ext cx="7845134" cy="382587"/>
          </a:xfrm>
        </p:spPr>
        <p:txBody>
          <a:bodyPr>
            <a:noAutofit/>
          </a:bodyPr>
          <a:lstStyle>
            <a:lvl1pPr algn="l">
              <a:defRPr sz="26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</a:t>
            </a:r>
            <a:r>
              <a:rPr lang="ko-KR" altLang="en-US" dirty="0" smtClean="0"/>
              <a:t>제목 </a:t>
            </a:r>
            <a:r>
              <a:rPr lang="ko-KR" altLang="en-US" dirty="0"/>
              <a:t>스타일 편집</a:t>
            </a:r>
          </a:p>
        </p:txBody>
      </p:sp>
      <p:sp>
        <p:nvSpPr>
          <p:cNvPr id="11" name="이등변 삼각형 10"/>
          <p:cNvSpPr/>
          <p:nvPr userDrawn="1"/>
        </p:nvSpPr>
        <p:spPr>
          <a:xfrm rot="10800000">
            <a:off x="267117" y="595223"/>
            <a:ext cx="656052" cy="260668"/>
          </a:xfrm>
          <a:prstGeom prst="triangle">
            <a:avLst/>
          </a:prstGeom>
          <a:solidFill>
            <a:srgbClr val="BBE0E3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966651" y="674193"/>
            <a:ext cx="11076092" cy="648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defRPr lang="ko-KR" altLang="en-US" sz="1800" kern="1200" spc="-60" dirty="0">
                <a:ln>
                  <a:solidFill>
                    <a:srgbClr val="3C3C3C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855014" y="6574069"/>
            <a:ext cx="529599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latinLnBrk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fld id="{57B27AC2-9543-4ACE-AAEF-E21E1BEB121F}" type="slidenum">
              <a:rPr kumimoji="0" lang="en-US" altLang="ko-KR" sz="1000" b="0">
                <a:solidFill>
                  <a:schemeClr val="bg1"/>
                </a:solidFill>
                <a:cs typeface="Tahoma" pitchFamily="34" charset="0"/>
              </a:rPr>
              <a:pPr algn="ctr" latinLnBrk="0"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t>‹#›</a:t>
            </a:fld>
            <a:endParaRPr kumimoji="0" lang="en-US" altLang="ko-KR" sz="1000" b="0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3" name="직사각형 12"/>
          <p:cNvSpPr/>
          <p:nvPr userDrawn="1"/>
        </p:nvSpPr>
        <p:spPr bwMode="auto">
          <a:xfrm>
            <a:off x="267116" y="6567055"/>
            <a:ext cx="3452829" cy="206932"/>
          </a:xfrm>
          <a:prstGeom prst="rect">
            <a:avLst/>
          </a:prstGeom>
          <a:gradFill>
            <a:gsLst>
              <a:gs pos="0">
                <a:srgbClr val="99CC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99CCFF"/>
              </a:gs>
              <a:gs pos="100000">
                <a:srgbClr val="99CC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80975" marR="0" indent="-180975" algn="ctr" defTabSz="91122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제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2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회 발전빅데이터 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AI 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경진대회 분석수행 계획서</a:t>
            </a:r>
          </a:p>
        </p:txBody>
      </p:sp>
    </p:spTree>
    <p:extLst>
      <p:ext uri="{BB962C8B-B14F-4D97-AF65-F5344CB8AC3E}">
        <p14:creationId xmlns:p14="http://schemas.microsoft.com/office/powerpoint/2010/main" val="820696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-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 bwMode="auto">
          <a:xfrm>
            <a:off x="0" y="2"/>
            <a:ext cx="12239625" cy="9541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80975" marR="0" indent="-180975" algn="l" defTabSz="91122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-1" y="0"/>
            <a:ext cx="12239626" cy="595086"/>
          </a:xfrm>
          <a:prstGeom prst="rect">
            <a:avLst/>
          </a:prstGeom>
          <a:gradFill flip="none" rotWithShape="1">
            <a:gsLst>
              <a:gs pos="0">
                <a:srgbClr val="353948">
                  <a:alpha val="88000"/>
                </a:srgbClr>
              </a:gs>
              <a:gs pos="69000">
                <a:srgbClr val="1D4161"/>
              </a:gs>
              <a:gs pos="20000">
                <a:srgbClr val="0D4C8A">
                  <a:alpha val="95000"/>
                </a:srgbClr>
              </a:gs>
              <a:gs pos="48000">
                <a:srgbClr val="537C9A"/>
              </a:gs>
              <a:gs pos="99620">
                <a:srgbClr val="204160"/>
              </a:gs>
              <a:gs pos="83000">
                <a:srgbClr val="00365C">
                  <a:alpha val="93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67116" y="92656"/>
            <a:ext cx="7845134" cy="382587"/>
          </a:xfrm>
        </p:spPr>
        <p:txBody>
          <a:bodyPr>
            <a:noAutofit/>
          </a:bodyPr>
          <a:lstStyle>
            <a:lvl1pPr algn="l">
              <a:defRPr sz="26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</a:t>
            </a:r>
            <a:r>
              <a:rPr lang="ko-KR" altLang="en-US" dirty="0" smtClean="0"/>
              <a:t>제목 </a:t>
            </a:r>
            <a:r>
              <a:rPr lang="ko-KR" altLang="en-US" dirty="0"/>
              <a:t>스타일 편집</a:t>
            </a:r>
          </a:p>
        </p:txBody>
      </p:sp>
      <p:sp>
        <p:nvSpPr>
          <p:cNvPr id="11" name="이등변 삼각형 10"/>
          <p:cNvSpPr/>
          <p:nvPr userDrawn="1"/>
        </p:nvSpPr>
        <p:spPr>
          <a:xfrm rot="10800000">
            <a:off x="267117" y="595223"/>
            <a:ext cx="656052" cy="260668"/>
          </a:xfrm>
          <a:prstGeom prst="triangle">
            <a:avLst/>
          </a:prstGeom>
          <a:solidFill>
            <a:srgbClr val="BBE0E3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855014" y="6574069"/>
            <a:ext cx="529599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latinLnBrk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fld id="{57B27AC2-9543-4ACE-AAEF-E21E1BEB121F}" type="slidenum">
              <a:rPr kumimoji="0" lang="en-US" altLang="ko-KR" sz="1000" b="0">
                <a:solidFill>
                  <a:schemeClr val="bg1"/>
                </a:solidFill>
                <a:cs typeface="Tahoma" pitchFamily="34" charset="0"/>
              </a:rPr>
              <a:pPr algn="ctr" latinLnBrk="0"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t>‹#›</a:t>
            </a:fld>
            <a:endParaRPr kumimoji="0" lang="en-US" altLang="ko-KR" sz="1000" b="0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9" name="직사각형 8"/>
          <p:cNvSpPr/>
          <p:nvPr userDrawn="1"/>
        </p:nvSpPr>
        <p:spPr bwMode="auto">
          <a:xfrm>
            <a:off x="267116" y="6498702"/>
            <a:ext cx="3452829" cy="3214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80975" marR="0" indent="-180975" algn="l" defTabSz="91122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제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2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회 발전빅데이터 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AI 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경진대회 분석수행 계획서</a:t>
            </a:r>
          </a:p>
        </p:txBody>
      </p:sp>
    </p:spTree>
    <p:extLst>
      <p:ext uri="{BB962C8B-B14F-4D97-AF65-F5344CB8AC3E}">
        <p14:creationId xmlns:p14="http://schemas.microsoft.com/office/powerpoint/2010/main" val="3511073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마지막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9625" cy="6858000"/>
          </a:xfrm>
          <a:prstGeom prst="rect">
            <a:avLst/>
          </a:prstGeom>
        </p:spPr>
      </p:pic>
      <p:sp>
        <p:nvSpPr>
          <p:cNvPr id="12" name="순서도: 수동 입력 11"/>
          <p:cNvSpPr/>
          <p:nvPr userDrawn="1"/>
        </p:nvSpPr>
        <p:spPr bwMode="auto">
          <a:xfrm rot="5400000" flipH="1">
            <a:off x="488045" y="-485299"/>
            <a:ext cx="6866230" cy="784231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67"/>
              <a:gd name="connsiteY0" fmla="*/ 9129 h 17129"/>
              <a:gd name="connsiteX1" fmla="*/ 10067 w 10067"/>
              <a:gd name="connsiteY1" fmla="*/ 0 h 17129"/>
              <a:gd name="connsiteX2" fmla="*/ 10000 w 10067"/>
              <a:gd name="connsiteY2" fmla="*/ 17129 h 17129"/>
              <a:gd name="connsiteX3" fmla="*/ 0 w 10067"/>
              <a:gd name="connsiteY3" fmla="*/ 17129 h 17129"/>
              <a:gd name="connsiteX4" fmla="*/ 0 w 10067"/>
              <a:gd name="connsiteY4" fmla="*/ 9129 h 17129"/>
              <a:gd name="connsiteX0" fmla="*/ 0 w 10067"/>
              <a:gd name="connsiteY0" fmla="*/ 12989 h 17129"/>
              <a:gd name="connsiteX1" fmla="*/ 10067 w 10067"/>
              <a:gd name="connsiteY1" fmla="*/ 0 h 17129"/>
              <a:gd name="connsiteX2" fmla="*/ 10000 w 10067"/>
              <a:gd name="connsiteY2" fmla="*/ 17129 h 17129"/>
              <a:gd name="connsiteX3" fmla="*/ 0 w 10067"/>
              <a:gd name="connsiteY3" fmla="*/ 17129 h 17129"/>
              <a:gd name="connsiteX4" fmla="*/ 0 w 10067"/>
              <a:gd name="connsiteY4" fmla="*/ 12989 h 17129"/>
              <a:gd name="connsiteX0" fmla="*/ 0 w 10011"/>
              <a:gd name="connsiteY0" fmla="*/ 10708 h 14848"/>
              <a:gd name="connsiteX1" fmla="*/ 10011 w 10011"/>
              <a:gd name="connsiteY1" fmla="*/ 0 h 14848"/>
              <a:gd name="connsiteX2" fmla="*/ 10000 w 10011"/>
              <a:gd name="connsiteY2" fmla="*/ 14848 h 14848"/>
              <a:gd name="connsiteX3" fmla="*/ 0 w 10011"/>
              <a:gd name="connsiteY3" fmla="*/ 14848 h 14848"/>
              <a:gd name="connsiteX4" fmla="*/ 0 w 10011"/>
              <a:gd name="connsiteY4" fmla="*/ 10708 h 14848"/>
              <a:gd name="connsiteX0" fmla="*/ 0 w 10006"/>
              <a:gd name="connsiteY0" fmla="*/ 10676 h 14816"/>
              <a:gd name="connsiteX1" fmla="*/ 10000 w 10006"/>
              <a:gd name="connsiteY1" fmla="*/ 0 h 14816"/>
              <a:gd name="connsiteX2" fmla="*/ 10000 w 10006"/>
              <a:gd name="connsiteY2" fmla="*/ 14816 h 14816"/>
              <a:gd name="connsiteX3" fmla="*/ 0 w 10006"/>
              <a:gd name="connsiteY3" fmla="*/ 14816 h 14816"/>
              <a:gd name="connsiteX4" fmla="*/ 0 w 10006"/>
              <a:gd name="connsiteY4" fmla="*/ 10676 h 14816"/>
              <a:gd name="connsiteX0" fmla="*/ 0 w 10017"/>
              <a:gd name="connsiteY0" fmla="*/ 6450 h 14816"/>
              <a:gd name="connsiteX1" fmla="*/ 10011 w 10017"/>
              <a:gd name="connsiteY1" fmla="*/ 0 h 14816"/>
              <a:gd name="connsiteX2" fmla="*/ 10011 w 10017"/>
              <a:gd name="connsiteY2" fmla="*/ 14816 h 14816"/>
              <a:gd name="connsiteX3" fmla="*/ 11 w 10017"/>
              <a:gd name="connsiteY3" fmla="*/ 14816 h 14816"/>
              <a:gd name="connsiteX4" fmla="*/ 0 w 10017"/>
              <a:gd name="connsiteY4" fmla="*/ 6450 h 14816"/>
              <a:gd name="connsiteX0" fmla="*/ 0 w 10016"/>
              <a:gd name="connsiteY0" fmla="*/ 4600 h 12966"/>
              <a:gd name="connsiteX1" fmla="*/ 10000 w 10016"/>
              <a:gd name="connsiteY1" fmla="*/ 0 h 12966"/>
              <a:gd name="connsiteX2" fmla="*/ 10011 w 10016"/>
              <a:gd name="connsiteY2" fmla="*/ 12966 h 12966"/>
              <a:gd name="connsiteX3" fmla="*/ 11 w 10016"/>
              <a:gd name="connsiteY3" fmla="*/ 12966 h 12966"/>
              <a:gd name="connsiteX4" fmla="*/ 0 w 10016"/>
              <a:gd name="connsiteY4" fmla="*/ 4600 h 12966"/>
              <a:gd name="connsiteX0" fmla="*/ 0 w 10016"/>
              <a:gd name="connsiteY0" fmla="*/ 4680 h 13046"/>
              <a:gd name="connsiteX1" fmla="*/ 10000 w 10016"/>
              <a:gd name="connsiteY1" fmla="*/ 0 h 13046"/>
              <a:gd name="connsiteX2" fmla="*/ 10011 w 10016"/>
              <a:gd name="connsiteY2" fmla="*/ 13046 h 13046"/>
              <a:gd name="connsiteX3" fmla="*/ 11 w 10016"/>
              <a:gd name="connsiteY3" fmla="*/ 13046 h 13046"/>
              <a:gd name="connsiteX4" fmla="*/ 0 w 10016"/>
              <a:gd name="connsiteY4" fmla="*/ 4680 h 13046"/>
              <a:gd name="connsiteX0" fmla="*/ 0 w 10011"/>
              <a:gd name="connsiteY0" fmla="*/ 4680 h 13046"/>
              <a:gd name="connsiteX1" fmla="*/ 10000 w 10011"/>
              <a:gd name="connsiteY1" fmla="*/ 0 h 13046"/>
              <a:gd name="connsiteX2" fmla="*/ 10011 w 10011"/>
              <a:gd name="connsiteY2" fmla="*/ 13046 h 13046"/>
              <a:gd name="connsiteX3" fmla="*/ 11 w 10011"/>
              <a:gd name="connsiteY3" fmla="*/ 13046 h 13046"/>
              <a:gd name="connsiteX4" fmla="*/ 0 w 10011"/>
              <a:gd name="connsiteY4" fmla="*/ 4680 h 13046"/>
              <a:gd name="connsiteX0" fmla="*/ 0 w 10011"/>
              <a:gd name="connsiteY0" fmla="*/ 4680 h 13046"/>
              <a:gd name="connsiteX1" fmla="*/ 10000 w 10011"/>
              <a:gd name="connsiteY1" fmla="*/ 0 h 13046"/>
              <a:gd name="connsiteX2" fmla="*/ 10011 w 10011"/>
              <a:gd name="connsiteY2" fmla="*/ 13046 h 13046"/>
              <a:gd name="connsiteX3" fmla="*/ 11 w 10011"/>
              <a:gd name="connsiteY3" fmla="*/ 13046 h 13046"/>
              <a:gd name="connsiteX4" fmla="*/ 0 w 10011"/>
              <a:gd name="connsiteY4" fmla="*/ 4680 h 13046"/>
              <a:gd name="connsiteX0" fmla="*/ 0 w 10012"/>
              <a:gd name="connsiteY0" fmla="*/ 4680 h 13046"/>
              <a:gd name="connsiteX1" fmla="*/ 10011 w 10012"/>
              <a:gd name="connsiteY1" fmla="*/ 0 h 13046"/>
              <a:gd name="connsiteX2" fmla="*/ 10011 w 10012"/>
              <a:gd name="connsiteY2" fmla="*/ 13046 h 13046"/>
              <a:gd name="connsiteX3" fmla="*/ 11 w 10012"/>
              <a:gd name="connsiteY3" fmla="*/ 13046 h 13046"/>
              <a:gd name="connsiteX4" fmla="*/ 0 w 10012"/>
              <a:gd name="connsiteY4" fmla="*/ 4680 h 13046"/>
              <a:gd name="connsiteX0" fmla="*/ 0 w 10012"/>
              <a:gd name="connsiteY0" fmla="*/ 4808 h 13174"/>
              <a:gd name="connsiteX1" fmla="*/ 10011 w 10012"/>
              <a:gd name="connsiteY1" fmla="*/ 0 h 13174"/>
              <a:gd name="connsiteX2" fmla="*/ 10011 w 10012"/>
              <a:gd name="connsiteY2" fmla="*/ 13174 h 13174"/>
              <a:gd name="connsiteX3" fmla="*/ 11 w 10012"/>
              <a:gd name="connsiteY3" fmla="*/ 13174 h 13174"/>
              <a:gd name="connsiteX4" fmla="*/ 0 w 10012"/>
              <a:gd name="connsiteY4" fmla="*/ 4808 h 13174"/>
              <a:gd name="connsiteX0" fmla="*/ 0 w 10012"/>
              <a:gd name="connsiteY0" fmla="*/ 4808 h 13174"/>
              <a:gd name="connsiteX1" fmla="*/ 10011 w 10012"/>
              <a:gd name="connsiteY1" fmla="*/ 0 h 13174"/>
              <a:gd name="connsiteX2" fmla="*/ 10011 w 10012"/>
              <a:gd name="connsiteY2" fmla="*/ 13174 h 13174"/>
              <a:gd name="connsiteX3" fmla="*/ 11 w 10012"/>
              <a:gd name="connsiteY3" fmla="*/ 13174 h 13174"/>
              <a:gd name="connsiteX4" fmla="*/ 0 w 10012"/>
              <a:gd name="connsiteY4" fmla="*/ 4808 h 1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2" h="13174">
                <a:moveTo>
                  <a:pt x="0" y="4808"/>
                </a:moveTo>
                <a:lnTo>
                  <a:pt x="10011" y="0"/>
                </a:lnTo>
                <a:cubicBezTo>
                  <a:pt x="10015" y="4349"/>
                  <a:pt x="10007" y="8825"/>
                  <a:pt x="10011" y="13174"/>
                </a:cubicBezTo>
                <a:lnTo>
                  <a:pt x="11" y="13174"/>
                </a:lnTo>
                <a:cubicBezTo>
                  <a:pt x="7" y="10385"/>
                  <a:pt x="4" y="7597"/>
                  <a:pt x="0" y="4808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AB342B5-120E-4ACF-9D75-107B38D67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19889" y="6503547"/>
            <a:ext cx="2208168" cy="329367"/>
          </a:xfrm>
          <a:prstGeom prst="rect">
            <a:avLst/>
          </a:prstGeom>
        </p:spPr>
      </p:pic>
      <p:sp>
        <p:nvSpPr>
          <p:cNvPr id="7" name="직사각형 6"/>
          <p:cNvSpPr/>
          <p:nvPr userDrawn="1"/>
        </p:nvSpPr>
        <p:spPr bwMode="auto">
          <a:xfrm>
            <a:off x="267116" y="6567055"/>
            <a:ext cx="3452829" cy="206932"/>
          </a:xfrm>
          <a:prstGeom prst="rect">
            <a:avLst/>
          </a:prstGeom>
          <a:gradFill>
            <a:gsLst>
              <a:gs pos="0">
                <a:srgbClr val="99CC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99CCFF"/>
              </a:gs>
              <a:gs pos="100000">
                <a:srgbClr val="99CC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80975" marR="0" indent="-180975" algn="ctr" defTabSz="91122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제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2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회 발전빅데이터 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AI 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경진대회 분석수행 계획서</a:t>
            </a:r>
          </a:p>
        </p:txBody>
      </p:sp>
    </p:spTree>
    <p:extLst>
      <p:ext uri="{BB962C8B-B14F-4D97-AF65-F5344CB8AC3E}">
        <p14:creationId xmlns:p14="http://schemas.microsoft.com/office/powerpoint/2010/main" val="291817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 bwMode="auto">
          <a:xfrm>
            <a:off x="0" y="2"/>
            <a:ext cx="12239625" cy="9541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80975" marR="0" indent="-180975" algn="l" defTabSz="91122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맑은 고딕" pitchFamily="50" charset="-127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"/>
          <a:stretch/>
        </p:blipFill>
        <p:spPr bwMode="auto">
          <a:xfrm>
            <a:off x="5038959" y="0"/>
            <a:ext cx="720066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17" b="72386"/>
          <a:stretch/>
        </p:blipFill>
        <p:spPr bwMode="auto">
          <a:xfrm>
            <a:off x="0" y="0"/>
            <a:ext cx="2835827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60617" b="72386"/>
          <a:stretch/>
        </p:blipFill>
        <p:spPr bwMode="auto">
          <a:xfrm>
            <a:off x="2553374" y="0"/>
            <a:ext cx="2485585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 userDrawn="1"/>
        </p:nvSpPr>
        <p:spPr bwMode="auto">
          <a:xfrm>
            <a:off x="267116" y="6567055"/>
            <a:ext cx="3452829" cy="206932"/>
          </a:xfrm>
          <a:prstGeom prst="rect">
            <a:avLst/>
          </a:prstGeom>
          <a:gradFill>
            <a:gsLst>
              <a:gs pos="0">
                <a:srgbClr val="99CC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99CCFF"/>
              </a:gs>
              <a:gs pos="100000">
                <a:srgbClr val="99CC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80975" marR="0" indent="-180975" algn="ctr" defTabSz="91122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제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2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회 발전빅데이터 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AI 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경진대회 분석수행 계획서</a:t>
            </a:r>
          </a:p>
        </p:txBody>
      </p:sp>
    </p:spTree>
    <p:extLst>
      <p:ext uri="{BB962C8B-B14F-4D97-AF65-F5344CB8AC3E}">
        <p14:creationId xmlns:p14="http://schemas.microsoft.com/office/powerpoint/2010/main" val="3184895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03994" y="232021"/>
            <a:ext cx="11324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44112" y="631825"/>
            <a:ext cx="11317403" cy="65405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None/>
            </a:pPr>
            <a:endParaRPr lang="ko-KR" altLang="en-US" sz="1300" b="1" dirty="0">
              <a:latin typeface="+mn-lt"/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idx="1"/>
          </p:nvPr>
        </p:nvSpPr>
        <p:spPr>
          <a:xfrm>
            <a:off x="503995" y="844357"/>
            <a:ext cx="11317403" cy="6272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3" name="이등변 삼각형 22"/>
          <p:cNvSpPr/>
          <p:nvPr userDrawn="1"/>
        </p:nvSpPr>
        <p:spPr>
          <a:xfrm rot="10800000">
            <a:off x="267117" y="649011"/>
            <a:ext cx="656052" cy="260668"/>
          </a:xfrm>
          <a:prstGeom prst="triangle">
            <a:avLst/>
          </a:prstGeom>
          <a:solidFill>
            <a:srgbClr val="BBE0E3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4" name="그림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4" b="9365"/>
          <a:stretch/>
        </p:blipFill>
        <p:spPr bwMode="auto">
          <a:xfrm>
            <a:off x="-2881" y="0"/>
            <a:ext cx="122396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그림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9244"/>
            <a:ext cx="12239625" cy="3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AB342B5-120E-4ACF-9D75-107B38D67B8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619889" y="6503547"/>
            <a:ext cx="2208168" cy="329367"/>
          </a:xfrm>
          <a:prstGeom prst="rect">
            <a:avLst/>
          </a:prstGeom>
        </p:spPr>
      </p:pic>
      <p:sp>
        <p:nvSpPr>
          <p:cNvPr id="12" name="직사각형 11"/>
          <p:cNvSpPr/>
          <p:nvPr userDrawn="1"/>
        </p:nvSpPr>
        <p:spPr bwMode="auto">
          <a:xfrm>
            <a:off x="267116" y="6567055"/>
            <a:ext cx="3452829" cy="206932"/>
          </a:xfrm>
          <a:prstGeom prst="rect">
            <a:avLst/>
          </a:prstGeom>
          <a:gradFill>
            <a:gsLst>
              <a:gs pos="0">
                <a:srgbClr val="99CC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99CCFF"/>
              </a:gs>
              <a:gs pos="100000">
                <a:srgbClr val="99CC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80975" marR="0" indent="-180975" algn="ctr" defTabSz="91122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제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2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회 발전빅데이터 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AI 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맑은 고딕" pitchFamily="50" charset="-127"/>
              </a:rPr>
              <a:t>경진대회 분석수행 계획서</a:t>
            </a:r>
          </a:p>
        </p:txBody>
      </p:sp>
    </p:spTree>
    <p:extLst>
      <p:ext uri="{BB962C8B-B14F-4D97-AF65-F5344CB8AC3E}">
        <p14:creationId xmlns:p14="http://schemas.microsoft.com/office/powerpoint/2010/main" val="123607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59" r:id="rId2"/>
    <p:sldLayoutId id="2147483960" r:id="rId3"/>
    <p:sldLayoutId id="2147483966" r:id="rId4"/>
    <p:sldLayoutId id="2147483962" r:id="rId5"/>
    <p:sldLayoutId id="2147483950" r:id="rId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맑은 고딕" pitchFamily="50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맑은 고딕" pitchFamily="50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맑은 고딕" pitchFamily="50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맑은 고딕" pitchFamily="50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맑은 고딕" pitchFamily="50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맑은 고딕" pitchFamily="50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맑은 고딕" pitchFamily="50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맑은 고딕" pitchFamily="50" charset="-127"/>
        </a:defRPr>
      </a:lvl9pPr>
    </p:titleStyle>
    <p:bodyStyle>
      <a:lvl1pPr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Times" charset="0"/>
        <a:defRPr sz="1300" b="1">
          <a:solidFill>
            <a:schemeClr val="tx1"/>
          </a:solidFill>
          <a:latin typeface="+mn-lt"/>
          <a:ea typeface="+mn-ea"/>
          <a:cs typeface="+mn-cs"/>
        </a:defRPr>
      </a:lvl1pPr>
      <a:lvl2pPr marL="67786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087438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497013" indent="-2301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905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2733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7305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1877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6449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/>
          <p:nvPr/>
        </p:nvSpPr>
        <p:spPr>
          <a:xfrm>
            <a:off x="1581498" y="1574071"/>
            <a:ext cx="9391302" cy="437991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fontAlgn="auto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/>
            </a:pPr>
            <a:endParaRPr kumimoji="0" lang="en-US" altLang="ko-KR" sz="1800" kern="100" dirty="0" smtClean="0">
              <a:solidFill>
                <a:sysClr val="windowText" lastClr="000000"/>
              </a:solidFill>
              <a:latin typeface="맑은 고딕"/>
              <a:cs typeface="Times New Roman" panose="02020603050405020304" pitchFamily="18" charset="0"/>
            </a:endParaRPr>
          </a:p>
          <a:p>
            <a:pPr marL="285750" indent="-285750" algn="just" fontAlgn="auto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이메일로 받은 샘플데이터와 공지사항의 과제안내서를 바탕으로 과제</a:t>
            </a: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2</a:t>
            </a: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개중 </a:t>
            </a: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1</a:t>
            </a: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개 과제를 선택하여 작성합니다</a:t>
            </a: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. </a:t>
            </a:r>
            <a:endParaRPr kumimoji="0" lang="en-US" sz="1800" kern="100" dirty="0" smtClean="0">
              <a:solidFill>
                <a:sysClr val="windowText" lastClr="000000"/>
              </a:solidFill>
              <a:latin typeface="맑은 고딕"/>
              <a:cs typeface="Times New Roman" panose="02020603050405020304" pitchFamily="18" charset="0"/>
            </a:endParaRPr>
          </a:p>
          <a:p>
            <a:pPr marL="285750" indent="-285750" algn="just" fontAlgn="auto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본문의 </a:t>
            </a:r>
            <a:r>
              <a:rPr kumimoji="0" lang="ko-KR" altLang="en-US" sz="1800" kern="100" dirty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내용은 모두 포함하여 주시고 추가적인 </a:t>
            </a: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내용 </a:t>
            </a:r>
            <a:r>
              <a:rPr kumimoji="0" lang="ko-KR" altLang="en-US" sz="1800" kern="100" dirty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작성도 가능합니다</a:t>
            </a:r>
            <a:r>
              <a:rPr kumimoji="0" lang="en-US" sz="1800" kern="100" dirty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.</a:t>
            </a:r>
            <a:endParaRPr kumimoji="0" lang="ko-KR" altLang="en-US" sz="1800" kern="100" dirty="0">
              <a:solidFill>
                <a:sysClr val="windowText" lastClr="000000"/>
              </a:solidFill>
              <a:latin typeface="맑은 고딕"/>
              <a:cs typeface="Times New Roman" panose="02020603050405020304" pitchFamily="18" charset="0"/>
            </a:endParaRPr>
          </a:p>
          <a:p>
            <a:pPr marL="285750" indent="-285750" algn="just" fontAlgn="auto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kumimoji="0" lang="ko-KR" altLang="en-US" sz="1800" kern="100" dirty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페이지 분량은 </a:t>
            </a: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4</a:t>
            </a:r>
            <a:r>
              <a:rPr kumimoji="0" 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page</a:t>
            </a: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 이내입니다</a:t>
            </a: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. </a:t>
            </a:r>
            <a:endParaRPr kumimoji="0" lang="en-US" sz="1800" kern="100" dirty="0" smtClean="0">
              <a:solidFill>
                <a:sysClr val="windowText" lastClr="000000"/>
              </a:solidFill>
              <a:latin typeface="맑은 고딕"/>
              <a:cs typeface="Times New Roman" panose="02020603050405020304" pitchFamily="18" charset="0"/>
            </a:endParaRPr>
          </a:p>
          <a:p>
            <a:pPr marL="285750" indent="-285750" algn="just" fontAlgn="auto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글자크기는 가급적 </a:t>
            </a: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14~18</a:t>
            </a: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로 </a:t>
            </a:r>
            <a:r>
              <a:rPr kumimoji="0" lang="ko-KR" altLang="en-US" sz="1800" kern="100" dirty="0" err="1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가독성</a:t>
            </a: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 높게 작성하여 </a:t>
            </a:r>
            <a:r>
              <a:rPr kumimoji="0" lang="ko-KR" altLang="en-US" sz="1800" kern="100" dirty="0" err="1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주십시요</a:t>
            </a:r>
            <a:endParaRPr kumimoji="0" lang="en-US" sz="1800" kern="100" dirty="0" smtClean="0">
              <a:solidFill>
                <a:sysClr val="windowText" lastClr="000000"/>
              </a:solidFill>
              <a:latin typeface="맑은 고딕"/>
              <a:cs typeface="Times New Roman" panose="02020603050405020304" pitchFamily="18" charset="0"/>
            </a:endParaRPr>
          </a:p>
          <a:p>
            <a:pPr algn="just" fontAlgn="auto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/>
            </a:pPr>
            <a:endParaRPr kumimoji="0" lang="en-US" sz="1800" kern="100" dirty="0" smtClean="0">
              <a:solidFill>
                <a:sysClr val="windowText" lastClr="000000"/>
              </a:solidFill>
              <a:latin typeface="맑은 고딕"/>
              <a:cs typeface="Times New Roman" panose="02020603050405020304" pitchFamily="18" charset="0"/>
            </a:endParaRPr>
          </a:p>
          <a:p>
            <a:pPr algn="just" fontAlgn="auto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/>
            </a:pP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  ※ </a:t>
            </a: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제출 </a:t>
            </a:r>
            <a:r>
              <a:rPr kumimoji="0" lang="ko-KR" altLang="en-US" sz="1800" kern="100" dirty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시 파일명</a:t>
            </a:r>
            <a:r>
              <a:rPr kumimoji="0" lang="en-US" sz="1800" kern="100" dirty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: </a:t>
            </a:r>
            <a:r>
              <a:rPr kumimoji="0" lang="ko-KR" altLang="en-US" sz="1800" kern="100" dirty="0" err="1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팀번호</a:t>
            </a: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(</a:t>
            </a: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참가신청서 </a:t>
            </a:r>
            <a:r>
              <a:rPr kumimoji="0" lang="ko-KR" altLang="en-US" sz="1800" kern="100" dirty="0" err="1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제출일시</a:t>
            </a: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)_</a:t>
            </a:r>
            <a:r>
              <a:rPr kumimoji="0" lang="ko-KR" altLang="en-US" sz="1800" kern="100" dirty="0" err="1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참여팀명</a:t>
            </a: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 </a:t>
            </a:r>
            <a:endParaRPr kumimoji="0" lang="en-US" altLang="ko-KR" sz="1800" kern="100" dirty="0" smtClean="0">
              <a:solidFill>
                <a:sysClr val="windowText" lastClr="000000"/>
              </a:solidFill>
              <a:latin typeface="맑은 고딕"/>
              <a:cs typeface="Times New Roman" panose="02020603050405020304" pitchFamily="18" charset="0"/>
            </a:endParaRPr>
          </a:p>
          <a:p>
            <a:pPr algn="just" fontAlgn="auto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/>
            </a:pPr>
            <a:r>
              <a:rPr kumimoji="0" lang="en-US" altLang="ko-KR" sz="1800" kern="100" dirty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 </a:t>
            </a: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    (</a:t>
            </a: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예 </a:t>
            </a: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: 9</a:t>
            </a: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월</a:t>
            </a: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9</a:t>
            </a: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일</a:t>
            </a: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13</a:t>
            </a: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시</a:t>
            </a: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15</a:t>
            </a: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분 참가신청서제출한 </a:t>
            </a: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best</a:t>
            </a: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팀</a:t>
            </a: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,</a:t>
            </a:r>
            <a:r>
              <a:rPr kumimoji="0" lang="ko-KR" altLang="en-US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의 경우 → </a:t>
            </a:r>
            <a:r>
              <a:rPr kumimoji="0" lang="en-US" altLang="ko-KR" sz="1800" kern="100" dirty="0" smtClean="0">
                <a:solidFill>
                  <a:sysClr val="windowText" lastClr="000000"/>
                </a:solidFill>
                <a:latin typeface="맑은 고딕"/>
                <a:cs typeface="Times New Roman" panose="02020603050405020304" pitchFamily="18" charset="0"/>
              </a:rPr>
              <a:t>09091315_best.pdf)</a:t>
            </a:r>
            <a:endParaRPr kumimoji="0" lang="ko-KR" altLang="en-US" sz="1800" kern="100" dirty="0">
              <a:solidFill>
                <a:sysClr val="windowText" lastClr="000000"/>
              </a:solidFill>
              <a:latin typeface="맑은 고딕"/>
              <a:cs typeface="Times New Roman" panose="02020603050405020304" pitchFamily="18" charset="0"/>
            </a:endParaRPr>
          </a:p>
          <a:p>
            <a:pPr algn="just" fontAlgn="auto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/>
            </a:pPr>
            <a:endParaRPr kumimoji="0" lang="ko-KR" altLang="en-US" sz="1050" kern="100" dirty="0">
              <a:solidFill>
                <a:sysClr val="windowText" lastClr="000000"/>
              </a:solidFill>
              <a:latin typeface="맑은 고딕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108" y="577453"/>
            <a:ext cx="4532010" cy="9966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ko-KR" alt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작성방법 안내</a:t>
            </a:r>
            <a:endParaRPr lang="en-US" altLang="ko-K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41201" y="1075762"/>
            <a:ext cx="2929007" cy="293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Times New Roman" panose="02020603050405020304" pitchFamily="18" charset="0"/>
              </a:rPr>
              <a:t>제출시 </a:t>
            </a:r>
            <a:r>
              <a:rPr kumimoji="0" lang="ko-KR" altLang="en-US" sz="1200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Times New Roman" panose="02020603050405020304" pitchFamily="18" charset="0"/>
              </a:rPr>
              <a:t>이 </a:t>
            </a:r>
            <a:r>
              <a:rPr kumimoji="0" lang="ko-KR" altLang="en-US" sz="1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Times New Roman" panose="02020603050405020304" pitchFamily="18" charset="0"/>
              </a:rPr>
              <a:t>페이지는 삭제 부탁드립니다</a:t>
            </a:r>
            <a:endParaRPr lang="ko-KR" alt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3533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1807" y="64549"/>
            <a:ext cx="3037193" cy="382587"/>
          </a:xfrm>
        </p:spPr>
        <p:txBody>
          <a:bodyPr/>
          <a:lstStyle/>
          <a:p>
            <a:r>
              <a:rPr lang="en-US" altLang="ko-KR" dirty="0" smtClean="0"/>
              <a:t>0.</a:t>
            </a:r>
            <a:r>
              <a:rPr lang="ko-KR" altLang="en-US" dirty="0" smtClean="0"/>
              <a:t>수행 계획서 요약</a:t>
            </a:r>
            <a:endParaRPr lang="ko-KR" altLang="en-US" dirty="0"/>
          </a:p>
        </p:txBody>
      </p:sp>
      <p:graphicFrame>
        <p:nvGraphicFramePr>
          <p:cNvPr id="5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141499"/>
              </p:ext>
            </p:extLst>
          </p:nvPr>
        </p:nvGraphicFramePr>
        <p:xfrm>
          <a:off x="391807" y="726772"/>
          <a:ext cx="11349920" cy="5574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023">
                  <a:extLst>
                    <a:ext uri="{9D8B030D-6E8A-4147-A177-3AD203B41FA5}">
                      <a16:colId xmlns:a16="http://schemas.microsoft.com/office/drawing/2014/main" val="515750095"/>
                    </a:ext>
                  </a:extLst>
                </a:gridCol>
                <a:gridCol w="9871897">
                  <a:extLst>
                    <a:ext uri="{9D8B030D-6E8A-4147-A177-3AD203B41FA5}">
                      <a16:colId xmlns:a16="http://schemas.microsoft.com/office/drawing/2014/main" val="2794192705"/>
                    </a:ext>
                  </a:extLst>
                </a:gridCol>
              </a:tblGrid>
              <a:tr h="260364">
                <a:tc>
                  <a:txBody>
                    <a:bodyPr/>
                    <a:lstStyle/>
                    <a:p>
                      <a:pPr marL="36000" indent="-360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600" b="1" kern="1200" spc="-6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항목</a:t>
                      </a:r>
                      <a:endParaRPr kumimoji="1" lang="ko-KR" altLang="en-US" sz="1600" b="1" kern="1200" spc="-60" dirty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-360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ko-KR" altLang="en-US" sz="1600" b="1" kern="1200" spc="-6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내용</a:t>
                      </a:r>
                      <a:endParaRPr kumimoji="1" lang="ko-KR" altLang="en-US" sz="1600" b="1" kern="1200" spc="-60" dirty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888740"/>
                  </a:ext>
                </a:extLst>
              </a:tr>
              <a:tr h="1292453">
                <a:tc>
                  <a:txBody>
                    <a:bodyPr/>
                    <a:lstStyle/>
                    <a:p>
                      <a:pPr marL="36000" indent="-3600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400" b="1" kern="1200" spc="-6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1. </a:t>
                      </a:r>
                      <a:r>
                        <a:rPr kumimoji="1" lang="ko-KR" altLang="en-US" sz="1400" b="1" kern="1200" spc="-60" dirty="0" err="1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참가팀</a:t>
                      </a:r>
                      <a:r>
                        <a:rPr kumimoji="1" lang="ko-KR" altLang="en-US" sz="1400" b="1" kern="1200" spc="-6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소개</a:t>
                      </a:r>
                      <a:endParaRPr kumimoji="1" lang="ko-KR" altLang="en-US" sz="1400" b="1" kern="1200" spc="-60" dirty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팀원 역량 우수성 </a:t>
                      </a: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데이터분석 역량 습득 방법</a:t>
                      </a: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, 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과거 유사 경진대회 참여 및 수상 실적 등</a:t>
                      </a: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발전산업 이해 및 경진대회 참여 의지 등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400" i="1" kern="1200" spc="-60" baseline="0" dirty="0" err="1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수행계획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endParaRPr kumimoji="1" lang="en-US" altLang="ko-KR" sz="1400" i="1" kern="1200" spc="-60" baseline="0" dirty="0" smtClean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srgbClr val="3333FF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  - </a:t>
                      </a:r>
                      <a:r>
                        <a:rPr kumimoji="1" lang="ko-KR" altLang="en-US" sz="1400" i="1" kern="1200" spc="-60" baseline="0" dirty="0" err="1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사용도구</a:t>
                      </a: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(R 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또는</a:t>
                      </a: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 Python 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등 분석 도구 기술 등 기술</a:t>
                      </a:r>
                      <a:endParaRPr kumimoji="1" lang="en-US" altLang="ko-KR" sz="1400" i="1" kern="1200" spc="-60" baseline="0" dirty="0" smtClean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srgbClr val="3333FF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indent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  -  Linux or Windows 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등 </a:t>
                      </a: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OS 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설명</a:t>
                      </a: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, 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기타 분석 환경 설명</a:t>
                      </a:r>
                      <a:endParaRPr kumimoji="1" lang="en-US" altLang="ko-KR" sz="1400" i="1" kern="1200" spc="-60" baseline="0" dirty="0" smtClean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srgbClr val="3333FF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36000" indent="-360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i="1" kern="1200" spc="-60" baseline="0" dirty="0" smtClean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855">
                <a:tc>
                  <a:txBody>
                    <a:bodyPr/>
                    <a:lstStyle/>
                    <a:p>
                      <a:pPr marL="36000" indent="-3600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400" b="1" kern="1200" spc="-6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+mn-ea"/>
                          <a:cs typeface="+mn-cs"/>
                        </a:rPr>
                        <a:t>2.</a:t>
                      </a:r>
                      <a:r>
                        <a:rPr kumimoji="1" lang="en-US" altLang="ko-KR" sz="1400" b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1400" b="1" kern="1200" spc="-6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+mn-ea"/>
                          <a:cs typeface="+mn-cs"/>
                        </a:rPr>
                        <a:t>과제 이해도</a:t>
                      </a:r>
                      <a:endParaRPr kumimoji="1" lang="ko-KR" altLang="en-US" sz="1400" b="1" kern="1200" spc="-60" dirty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-360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과제의 목적 등 </a:t>
                      </a:r>
                      <a:r>
                        <a:rPr kumimoji="1" lang="ko-KR" altLang="en-US" sz="1400" i="1" kern="1200" spc="-60" baseline="0" dirty="0" err="1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참여팀에서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 이해한 내용 및 목표 재정의 </a:t>
                      </a:r>
                    </a:p>
                    <a:p>
                      <a:pPr marL="36000" indent="-360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과제 이해에 </a:t>
                      </a:r>
                      <a:r>
                        <a:rPr kumimoji="1" lang="ko-KR" altLang="en-US" sz="1400" i="1" kern="1200" spc="-60" baseline="0" dirty="0" err="1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바탕한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 수행 체계 및 방법론</a:t>
                      </a:r>
                      <a:endParaRPr kumimoji="1" lang="en-US" altLang="ko-KR" sz="1400" i="1" kern="1200" spc="-60" baseline="0" dirty="0" smtClean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srgbClr val="3333FF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36000" indent="-360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추가 요청할 데이터나 도메인 지식 등 </a:t>
                      </a:r>
                      <a:r>
                        <a:rPr kumimoji="1" lang="ko-KR" altLang="en-US" sz="1400" i="1" kern="1200" spc="-60" baseline="0" dirty="0" err="1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과제수행에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 필요한 요구사항 등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400" i="1" kern="1200" spc="-60" baseline="0" dirty="0" err="1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수행계획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endParaRPr kumimoji="1" lang="en-US" altLang="ko-KR" sz="1400" i="1" kern="1200" spc="-60" baseline="0" dirty="0" smtClean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srgbClr val="3333FF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  - </a:t>
                      </a:r>
                      <a:r>
                        <a:rPr kumimoji="1" lang="ko-KR" altLang="en-US" sz="1400" i="1" kern="1200" spc="-60" baseline="0" dirty="0" err="1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사용도구</a:t>
                      </a: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(R 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또는</a:t>
                      </a: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 Python 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등 분석 도구 기술 등 기술</a:t>
                      </a:r>
                      <a:endParaRPr kumimoji="1" lang="en-US" altLang="ko-KR" sz="1400" i="1" kern="1200" spc="-60" baseline="0" dirty="0" smtClean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srgbClr val="3333FF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indent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  -  Linux or Windows 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등 </a:t>
                      </a: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OS 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설명</a:t>
                      </a: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, 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기타 분석 환경 설명</a:t>
                      </a:r>
                      <a:endParaRPr kumimoji="1" lang="en-US" altLang="ko-KR" sz="1400" i="1" kern="1200" spc="-60" baseline="0" dirty="0" smtClean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srgbClr val="3333FF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36000" indent="-360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i="1" kern="1200" spc="-60" baseline="0" dirty="0" smtClean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82179"/>
                  </a:ext>
                </a:extLst>
              </a:tr>
              <a:tr h="1160855">
                <a:tc>
                  <a:txBody>
                    <a:bodyPr/>
                    <a:lstStyle/>
                    <a:p>
                      <a:pPr marL="36000" indent="-3600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400" b="1" kern="1200" spc="-6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3. </a:t>
                      </a:r>
                      <a:r>
                        <a:rPr kumimoji="1" lang="ko-KR" altLang="en-US" sz="1400" b="1" kern="1200" spc="-6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+mn-ea"/>
                          <a:cs typeface="+mn-cs"/>
                        </a:rPr>
                        <a:t>데이터 </a:t>
                      </a:r>
                      <a:endParaRPr kumimoji="1" lang="en-US" altLang="ko-KR" sz="1400" b="1" kern="1200" spc="-60" dirty="0" smtClean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36000" indent="-3600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400" b="1" kern="1200" spc="-6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+mn-ea"/>
                          <a:cs typeface="+mn-cs"/>
                        </a:rPr>
                        <a:t>   </a:t>
                      </a:r>
                      <a:r>
                        <a:rPr kumimoji="1" lang="ko-KR" altLang="en-US" sz="1400" b="1" kern="1200" spc="-6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+mn-ea"/>
                          <a:cs typeface="+mn-cs"/>
                        </a:rPr>
                        <a:t>전처리 방안</a:t>
                      </a:r>
                      <a:endParaRPr kumimoji="1" lang="ko-KR" altLang="en-US" sz="1400" b="1" kern="1200" spc="-60" dirty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변수 선택 방법이나 추가 변수 생성 방안 등</a:t>
                      </a:r>
                      <a:endParaRPr kumimoji="1" lang="en-US" altLang="ko-KR" sz="1400" i="1" kern="1200" spc="-60" baseline="0" dirty="0" smtClean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srgbClr val="3333FF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데이터 이해도</a:t>
                      </a: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, 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전처리 방법론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데이터 처리 기술</a:t>
                      </a: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적용가능성</a:t>
                      </a: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, 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독창성</a:t>
                      </a: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) 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등</a:t>
                      </a:r>
                      <a:endParaRPr kumimoji="1" lang="en-US" altLang="ko-KR" sz="1400" i="1" kern="1200" spc="-60" baseline="0" dirty="0" smtClean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srgbClr val="3333FF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400" i="1" kern="1200" spc="-60" baseline="0" dirty="0" smtClean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638215"/>
                  </a:ext>
                </a:extLst>
              </a:tr>
              <a:tr h="1160855">
                <a:tc>
                  <a:txBody>
                    <a:bodyPr/>
                    <a:lstStyle/>
                    <a:p>
                      <a:pPr marL="36000" indent="-3600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ko-KR" sz="1400" b="1" kern="1200" spc="-6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4. </a:t>
                      </a:r>
                      <a:r>
                        <a:rPr kumimoji="1" lang="ko-KR" altLang="en-US" sz="1400" b="1" kern="1200" spc="-6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+mn-ea"/>
                          <a:cs typeface="+mn-cs"/>
                        </a:rPr>
                        <a:t>모형 개발 방안</a:t>
                      </a:r>
                      <a:endParaRPr kumimoji="1" lang="ko-KR" altLang="en-US" sz="1400" b="1" kern="1200" spc="-60" dirty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400" i="1" kern="1200" spc="-60" baseline="0" dirty="0" err="1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과제이해에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1400" i="1" kern="1200" spc="-60" baseline="0" dirty="0" err="1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바탕한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 적정 알고리즘  모형 학습 방법과   사용할 </a:t>
                      </a:r>
                      <a:r>
                        <a:rPr kumimoji="1" lang="en-US" altLang="ko-KR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Machine Learning 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기법 </a:t>
                      </a:r>
                      <a:endParaRPr kumimoji="1" lang="en-US" altLang="ko-KR" sz="1400" i="1" kern="1200" spc="-60" baseline="0" dirty="0" smtClean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srgbClr val="3333FF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285750" indent="-28575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ko-KR" altLang="en-US" sz="1400" i="1" kern="1200" spc="-60" baseline="0" dirty="0" err="1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과제이해에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1400" i="1" kern="1200" spc="-60" baseline="0" dirty="0" err="1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바탕한</a:t>
                      </a:r>
                      <a:r>
                        <a:rPr kumimoji="1" lang="ko-KR" altLang="en-US" sz="1400" i="1" kern="1200" spc="-60" baseline="0" dirty="0" smtClean="0">
                          <a:ln>
                            <a:solidFill>
                              <a:srgbClr val="3C3C3C">
                                <a:alpha val="0"/>
                              </a:srgbClr>
                            </a:solidFill>
                          </a:ln>
                          <a:solidFill>
                            <a:srgbClr val="3333FF"/>
                          </a:solidFill>
                          <a:latin typeface="맑은 고딕"/>
                          <a:ea typeface="+mn-ea"/>
                          <a:cs typeface="+mn-cs"/>
                        </a:rPr>
                        <a:t> 검증 방법 등 </a:t>
                      </a:r>
                      <a:endParaRPr kumimoji="1" lang="en-US" altLang="ko-KR" sz="1400" i="1" kern="1200" spc="-60" baseline="0" dirty="0" smtClean="0">
                        <a:ln>
                          <a:solidFill>
                            <a:srgbClr val="3C3C3C">
                              <a:alpha val="0"/>
                            </a:srgbClr>
                          </a:solidFill>
                        </a:ln>
                        <a:solidFill>
                          <a:srgbClr val="3333FF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79164"/>
                  </a:ext>
                </a:extLst>
              </a:tr>
            </a:tbl>
          </a:graphicData>
        </a:graphic>
      </p:graphicFrame>
      <p:sp>
        <p:nvSpPr>
          <p:cNvPr id="6" name="제목 2"/>
          <p:cNvSpPr txBox="1">
            <a:spLocks/>
          </p:cNvSpPr>
          <p:nvPr/>
        </p:nvSpPr>
        <p:spPr bwMode="auto">
          <a:xfrm>
            <a:off x="7741227" y="111788"/>
            <a:ext cx="3706091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kumimoji="0" lang="ko-KR" altLang="en-US" kern="0" dirty="0" smtClean="0"/>
              <a:t>파일명 </a:t>
            </a:r>
            <a:r>
              <a:rPr kumimoji="0" lang="en-US" altLang="ko-KR" kern="0" dirty="0" smtClean="0"/>
              <a:t>: </a:t>
            </a:r>
            <a:r>
              <a:rPr kumimoji="0" lang="ko-KR" altLang="en-US" kern="0" dirty="0" err="1" smtClean="0"/>
              <a:t>팀번호</a:t>
            </a:r>
            <a:r>
              <a:rPr kumimoji="0" lang="en-US" altLang="ko-KR" kern="0" dirty="0" smtClean="0"/>
              <a:t>_</a:t>
            </a:r>
            <a:r>
              <a:rPr kumimoji="0" lang="ko-KR" altLang="en-US" kern="0" dirty="0" err="1" smtClean="0"/>
              <a:t>팀명</a:t>
            </a:r>
            <a:endParaRPr kumimoji="0" lang="ko-KR" altLang="en-US" kern="0" dirty="0"/>
          </a:p>
        </p:txBody>
      </p:sp>
    </p:spTree>
    <p:extLst>
      <p:ext uri="{BB962C8B-B14F-4D97-AF65-F5344CB8AC3E}">
        <p14:creationId xmlns:p14="http://schemas.microsoft.com/office/powerpoint/2010/main" val="16285131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참가 팀 소개 및 과제 이해도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240844" y="1594239"/>
            <a:ext cx="9847717" cy="35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None/>
            </a:pPr>
            <a:r>
              <a:rPr kumimoji="0" lang="en-US" altLang="ko-KR" sz="1600" dirty="0" smtClean="0">
                <a:solidFill>
                  <a:srgbClr val="FF0000"/>
                </a:solidFill>
                <a:latin typeface="맑은 고딕" panose="020F0302020204030204"/>
              </a:rPr>
              <a:t>※ </a:t>
            </a:r>
            <a:r>
              <a:rPr kumimoji="0" lang="ko-KR" altLang="en-US" sz="1600" dirty="0" smtClean="0">
                <a:solidFill>
                  <a:srgbClr val="FF0000"/>
                </a:solidFill>
                <a:latin typeface="맑은 고딕" panose="020F0302020204030204"/>
              </a:rPr>
              <a:t>심사위원이 </a:t>
            </a:r>
            <a:r>
              <a:rPr kumimoji="0" lang="ko-KR" altLang="en-US" sz="1600" dirty="0" err="1" smtClean="0">
                <a:solidFill>
                  <a:srgbClr val="FF0000"/>
                </a:solidFill>
                <a:latin typeface="맑은 고딕" panose="020F0302020204030204"/>
              </a:rPr>
              <a:t>식별가능한</a:t>
            </a:r>
            <a:r>
              <a:rPr kumimoji="0" lang="ko-KR" altLang="en-US" sz="1600" dirty="0" smtClean="0">
                <a:solidFill>
                  <a:srgbClr val="FF0000"/>
                </a:solidFill>
                <a:latin typeface="맑은 고딕" panose="020F0302020204030204"/>
              </a:rPr>
              <a:t> 개인정보 또는 </a:t>
            </a:r>
            <a:r>
              <a:rPr kumimoji="0" lang="ko-KR" altLang="en-US" sz="1600" dirty="0" err="1" smtClean="0">
                <a:solidFill>
                  <a:srgbClr val="FF0000"/>
                </a:solidFill>
                <a:latin typeface="맑은 고딕" panose="020F0302020204030204"/>
              </a:rPr>
              <a:t>개인역량</a:t>
            </a:r>
            <a:r>
              <a:rPr kumimoji="0" lang="ko-KR" altLang="en-US" sz="1600" dirty="0" smtClean="0">
                <a:solidFill>
                  <a:srgbClr val="FF0000"/>
                </a:solidFill>
                <a:latin typeface="맑은 고딕" panose="020F0302020204030204"/>
              </a:rPr>
              <a:t> 경험을 포함하지 않도록 작성</a:t>
            </a:r>
            <a:endParaRPr lang="en-US" altLang="ko-KR" sz="1600" i="1" spc="-60" dirty="0">
              <a:ln>
                <a:solidFill>
                  <a:srgbClr val="3C3C3C">
                    <a:alpha val="0"/>
                  </a:srgbClr>
                </a:solidFill>
              </a:ln>
              <a:solidFill>
                <a:srgbClr val="FF0000"/>
              </a:solidFill>
              <a:latin typeface="맑은 고딕"/>
            </a:endParaRPr>
          </a:p>
        </p:txBody>
      </p:sp>
      <p:sp>
        <p:nvSpPr>
          <p:cNvPr id="10" name="내용 개체 틀 7"/>
          <p:cNvSpPr txBox="1">
            <a:spLocks/>
          </p:cNvSpPr>
          <p:nvPr/>
        </p:nvSpPr>
        <p:spPr>
          <a:xfrm>
            <a:off x="966651" y="674193"/>
            <a:ext cx="11076092" cy="648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Times" charset="0"/>
              <a:defRPr sz="13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7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743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497013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05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733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kumimoji="0" lang="en-US" altLang="ko-KR" kern="0" smtClean="0"/>
              <a:t>1.###</a:t>
            </a:r>
            <a:endParaRPr kumimoji="0" lang="ko-KR" altLang="en-US" kern="0" dirty="0"/>
          </a:p>
        </p:txBody>
      </p:sp>
      <p:sp>
        <p:nvSpPr>
          <p:cNvPr id="11" name="내용 개체 틀 7"/>
          <p:cNvSpPr txBox="1">
            <a:spLocks/>
          </p:cNvSpPr>
          <p:nvPr/>
        </p:nvSpPr>
        <p:spPr>
          <a:xfrm>
            <a:off x="966651" y="2818679"/>
            <a:ext cx="11076092" cy="648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Times" charset="0"/>
              <a:defRPr lang="ko-KR" altLang="en-US" sz="1800" b="1" kern="1200" spc="-60" dirty="0">
                <a:ln>
                  <a:solidFill>
                    <a:srgbClr val="3C3C3C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/>
                <a:ea typeface="+mn-ea"/>
                <a:cs typeface="+mn-cs"/>
              </a:defRPr>
            </a:lvl1pPr>
            <a:lvl2pPr marL="677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743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497013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05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733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kumimoji="0" lang="en-US" altLang="ko-KR" dirty="0" smtClean="0"/>
              <a:t>2. …..</a:t>
            </a:r>
            <a:endParaRPr kumimoji="0" lang="ko-KR" altLang="en-US" dirty="0"/>
          </a:p>
        </p:txBody>
      </p:sp>
      <p:sp>
        <p:nvSpPr>
          <p:cNvPr id="7" name="제목 2"/>
          <p:cNvSpPr txBox="1">
            <a:spLocks/>
          </p:cNvSpPr>
          <p:nvPr/>
        </p:nvSpPr>
        <p:spPr bwMode="auto">
          <a:xfrm>
            <a:off x="7741227" y="111788"/>
            <a:ext cx="3706091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kumimoji="0" lang="ko-KR" altLang="en-US" kern="0" dirty="0" smtClean="0"/>
              <a:t>파일명 </a:t>
            </a:r>
            <a:r>
              <a:rPr kumimoji="0" lang="en-US" altLang="ko-KR" kern="0" dirty="0" smtClean="0"/>
              <a:t>: </a:t>
            </a:r>
            <a:r>
              <a:rPr kumimoji="0" lang="ko-KR" altLang="en-US" kern="0" dirty="0" err="1" smtClean="0"/>
              <a:t>팀번호</a:t>
            </a:r>
            <a:r>
              <a:rPr kumimoji="0" lang="en-US" altLang="ko-KR" kern="0" dirty="0" smtClean="0"/>
              <a:t>_</a:t>
            </a:r>
            <a:r>
              <a:rPr kumimoji="0" lang="ko-KR" altLang="en-US" kern="0" dirty="0" err="1" smtClean="0"/>
              <a:t>팀명</a:t>
            </a:r>
            <a:endParaRPr kumimoji="0" lang="ko-KR" altLang="en-US" kern="0" dirty="0"/>
          </a:p>
        </p:txBody>
      </p:sp>
    </p:spTree>
    <p:extLst>
      <p:ext uri="{BB962C8B-B14F-4D97-AF65-F5344CB8AC3E}">
        <p14:creationId xmlns:p14="http://schemas.microsoft.com/office/powerpoint/2010/main" val="34638174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</a:t>
            </a:r>
            <a:r>
              <a:rPr lang="ko-KR" altLang="en-US" dirty="0" smtClean="0"/>
              <a:t>데이터 전처리 방안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1.###</a:t>
            </a:r>
            <a:endParaRPr lang="ko-KR" altLang="en-US" dirty="0"/>
          </a:p>
        </p:txBody>
      </p:sp>
      <p:sp>
        <p:nvSpPr>
          <p:cNvPr id="6" name="내용 개체 틀 7"/>
          <p:cNvSpPr txBox="1">
            <a:spLocks/>
          </p:cNvSpPr>
          <p:nvPr/>
        </p:nvSpPr>
        <p:spPr>
          <a:xfrm>
            <a:off x="966651" y="2818679"/>
            <a:ext cx="11076092" cy="648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Times" charset="0"/>
              <a:defRPr lang="ko-KR" altLang="en-US" sz="1800" b="1" kern="1200" spc="-60" dirty="0">
                <a:ln>
                  <a:solidFill>
                    <a:srgbClr val="3C3C3C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/>
                <a:ea typeface="+mn-ea"/>
                <a:cs typeface="+mn-cs"/>
              </a:defRPr>
            </a:lvl1pPr>
            <a:lvl2pPr marL="677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743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497013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05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733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kumimoji="0" lang="en-US" altLang="ko-KR" dirty="0" smtClean="0"/>
              <a:t>2. …..</a:t>
            </a:r>
            <a:endParaRPr kumimoji="0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240844" y="1594239"/>
            <a:ext cx="9847717" cy="35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None/>
            </a:pPr>
            <a:r>
              <a:rPr kumimoji="0" lang="en-US" altLang="ko-KR" sz="1600" dirty="0" smtClean="0">
                <a:solidFill>
                  <a:srgbClr val="FF0000"/>
                </a:solidFill>
                <a:latin typeface="맑은 고딕" panose="020F0302020204030204"/>
              </a:rPr>
              <a:t>※ </a:t>
            </a:r>
            <a:r>
              <a:rPr kumimoji="0" lang="ko-KR" altLang="en-US" sz="1600" dirty="0" smtClean="0">
                <a:solidFill>
                  <a:srgbClr val="FF0000"/>
                </a:solidFill>
                <a:latin typeface="맑은 고딕" panose="020F0302020204030204"/>
              </a:rPr>
              <a:t>심사위원이 </a:t>
            </a:r>
            <a:r>
              <a:rPr kumimoji="0" lang="ko-KR" altLang="en-US" sz="1600" dirty="0" err="1" smtClean="0">
                <a:solidFill>
                  <a:srgbClr val="FF0000"/>
                </a:solidFill>
                <a:latin typeface="맑은 고딕" panose="020F0302020204030204"/>
              </a:rPr>
              <a:t>식별가능한</a:t>
            </a:r>
            <a:r>
              <a:rPr kumimoji="0" lang="ko-KR" altLang="en-US" sz="1600" dirty="0" smtClean="0">
                <a:solidFill>
                  <a:srgbClr val="FF0000"/>
                </a:solidFill>
                <a:latin typeface="맑은 고딕" panose="020F0302020204030204"/>
              </a:rPr>
              <a:t> 개인정보 또는 </a:t>
            </a:r>
            <a:r>
              <a:rPr kumimoji="0" lang="ko-KR" altLang="en-US" sz="1600" dirty="0" err="1" smtClean="0">
                <a:solidFill>
                  <a:srgbClr val="FF0000"/>
                </a:solidFill>
                <a:latin typeface="맑은 고딕" panose="020F0302020204030204"/>
              </a:rPr>
              <a:t>개인역량</a:t>
            </a:r>
            <a:r>
              <a:rPr kumimoji="0" lang="ko-KR" altLang="en-US" sz="1600" dirty="0" smtClean="0">
                <a:solidFill>
                  <a:srgbClr val="FF0000"/>
                </a:solidFill>
                <a:latin typeface="맑은 고딕" panose="020F0302020204030204"/>
              </a:rPr>
              <a:t> 경험을 포함하지 않도록 작성</a:t>
            </a:r>
            <a:endParaRPr lang="en-US" altLang="ko-KR" sz="1600" i="1" spc="-60" dirty="0">
              <a:ln>
                <a:solidFill>
                  <a:srgbClr val="3C3C3C">
                    <a:alpha val="0"/>
                  </a:srgbClr>
                </a:solidFill>
              </a:ln>
              <a:solidFill>
                <a:srgbClr val="FF0000"/>
              </a:solidFill>
              <a:latin typeface="맑은 고딕"/>
            </a:endParaRPr>
          </a:p>
        </p:txBody>
      </p:sp>
      <p:sp>
        <p:nvSpPr>
          <p:cNvPr id="11" name="제목 2"/>
          <p:cNvSpPr txBox="1">
            <a:spLocks/>
          </p:cNvSpPr>
          <p:nvPr/>
        </p:nvSpPr>
        <p:spPr bwMode="auto">
          <a:xfrm>
            <a:off x="7741227" y="111788"/>
            <a:ext cx="3706091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kumimoji="0" lang="ko-KR" altLang="en-US" kern="0" dirty="0" smtClean="0"/>
              <a:t>파일명 </a:t>
            </a:r>
            <a:r>
              <a:rPr kumimoji="0" lang="en-US" altLang="ko-KR" kern="0" dirty="0" smtClean="0"/>
              <a:t>: </a:t>
            </a:r>
            <a:r>
              <a:rPr kumimoji="0" lang="ko-KR" altLang="en-US" kern="0" dirty="0" err="1" smtClean="0"/>
              <a:t>팀번호</a:t>
            </a:r>
            <a:r>
              <a:rPr kumimoji="0" lang="en-US" altLang="ko-KR" kern="0" dirty="0" smtClean="0"/>
              <a:t>_</a:t>
            </a:r>
            <a:r>
              <a:rPr kumimoji="0" lang="ko-KR" altLang="en-US" kern="0" dirty="0" err="1" smtClean="0"/>
              <a:t>팀명</a:t>
            </a:r>
            <a:endParaRPr kumimoji="0" lang="ko-KR" altLang="en-US" kern="0" dirty="0"/>
          </a:p>
        </p:txBody>
      </p:sp>
    </p:spTree>
    <p:extLst>
      <p:ext uri="{BB962C8B-B14F-4D97-AF65-F5344CB8AC3E}">
        <p14:creationId xmlns:p14="http://schemas.microsoft.com/office/powerpoint/2010/main" val="13928569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</a:t>
            </a:r>
            <a:r>
              <a:rPr lang="ko-KR" altLang="en-US" dirty="0" smtClean="0"/>
              <a:t>모델 개발 방안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423132" y="6039283"/>
            <a:ext cx="8619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- End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+mj-cs"/>
              </a:rPr>
              <a:t> of Document -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8" name="제목 2"/>
          <p:cNvSpPr txBox="1">
            <a:spLocks/>
          </p:cNvSpPr>
          <p:nvPr/>
        </p:nvSpPr>
        <p:spPr bwMode="auto">
          <a:xfrm>
            <a:off x="7741227" y="111788"/>
            <a:ext cx="3706091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맑은 고딕" pitchFamily="50" charset="-127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kumimoji="0" lang="ko-KR" altLang="en-US" kern="0" dirty="0" smtClean="0"/>
              <a:t>파일명 </a:t>
            </a:r>
            <a:r>
              <a:rPr kumimoji="0" lang="en-US" altLang="ko-KR" kern="0" dirty="0" smtClean="0"/>
              <a:t>: </a:t>
            </a:r>
            <a:r>
              <a:rPr kumimoji="0" lang="ko-KR" altLang="en-US" kern="0" dirty="0" err="1" smtClean="0"/>
              <a:t>팀번호</a:t>
            </a:r>
            <a:r>
              <a:rPr kumimoji="0" lang="en-US" altLang="ko-KR" kern="0" dirty="0" smtClean="0"/>
              <a:t>_</a:t>
            </a:r>
            <a:r>
              <a:rPr kumimoji="0" lang="ko-KR" altLang="en-US" kern="0" dirty="0" err="1" smtClean="0"/>
              <a:t>팀명</a:t>
            </a:r>
            <a:endParaRPr kumimoji="0" lang="ko-KR" altLang="en-US" kern="0" dirty="0"/>
          </a:p>
        </p:txBody>
      </p:sp>
      <p:sp>
        <p:nvSpPr>
          <p:cNvPr id="9" name="내용 개체 틀 7"/>
          <p:cNvSpPr txBox="1">
            <a:spLocks/>
          </p:cNvSpPr>
          <p:nvPr/>
        </p:nvSpPr>
        <p:spPr>
          <a:xfrm>
            <a:off x="966651" y="674193"/>
            <a:ext cx="11076092" cy="648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Times" charset="0"/>
              <a:defRPr sz="13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7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743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497013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05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733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kumimoji="0" lang="en-US" altLang="ko-KR" kern="0" smtClean="0"/>
              <a:t>1.###</a:t>
            </a:r>
            <a:endParaRPr kumimoji="0" lang="ko-KR" altLang="en-US" kern="0" dirty="0"/>
          </a:p>
        </p:txBody>
      </p:sp>
      <p:sp>
        <p:nvSpPr>
          <p:cNvPr id="10" name="내용 개체 틀 7"/>
          <p:cNvSpPr txBox="1">
            <a:spLocks/>
          </p:cNvSpPr>
          <p:nvPr/>
        </p:nvSpPr>
        <p:spPr>
          <a:xfrm>
            <a:off x="966651" y="2818679"/>
            <a:ext cx="11076092" cy="648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Times" charset="0"/>
              <a:defRPr lang="ko-KR" altLang="en-US" sz="1800" b="1" kern="1200" spc="-60" dirty="0">
                <a:ln>
                  <a:solidFill>
                    <a:srgbClr val="3C3C3C">
                      <a:alpha val="0"/>
                    </a:srgbClr>
                  </a:solidFill>
                </a:ln>
                <a:solidFill>
                  <a:srgbClr val="002060"/>
                </a:solidFill>
                <a:latin typeface="맑은 고딕"/>
                <a:ea typeface="+mn-ea"/>
                <a:cs typeface="+mn-cs"/>
              </a:defRPr>
            </a:lvl1pPr>
            <a:lvl2pPr marL="677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743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497013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05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733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kumimoji="0" lang="en-US" altLang="ko-KR" dirty="0" smtClean="0"/>
              <a:t>2. …..</a:t>
            </a:r>
            <a:endParaRPr kumimoji="0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240844" y="1594239"/>
            <a:ext cx="9847717" cy="35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None/>
            </a:pPr>
            <a:r>
              <a:rPr kumimoji="0" lang="en-US" altLang="ko-KR" sz="1600" dirty="0" smtClean="0">
                <a:solidFill>
                  <a:srgbClr val="FF0000"/>
                </a:solidFill>
                <a:latin typeface="맑은 고딕" panose="020F0302020204030204"/>
              </a:rPr>
              <a:t>※ </a:t>
            </a:r>
            <a:r>
              <a:rPr kumimoji="0" lang="ko-KR" altLang="en-US" sz="1600" dirty="0" smtClean="0">
                <a:solidFill>
                  <a:srgbClr val="FF0000"/>
                </a:solidFill>
                <a:latin typeface="맑은 고딕" panose="020F0302020204030204"/>
              </a:rPr>
              <a:t>심사위원이 </a:t>
            </a:r>
            <a:r>
              <a:rPr kumimoji="0" lang="ko-KR" altLang="en-US" sz="1600" dirty="0" err="1" smtClean="0">
                <a:solidFill>
                  <a:srgbClr val="FF0000"/>
                </a:solidFill>
                <a:latin typeface="맑은 고딕" panose="020F0302020204030204"/>
              </a:rPr>
              <a:t>식별가능한</a:t>
            </a:r>
            <a:r>
              <a:rPr kumimoji="0" lang="ko-KR" altLang="en-US" sz="1600" dirty="0" smtClean="0">
                <a:solidFill>
                  <a:srgbClr val="FF0000"/>
                </a:solidFill>
                <a:latin typeface="맑은 고딕" panose="020F0302020204030204"/>
              </a:rPr>
              <a:t> 개인정보 또는 </a:t>
            </a:r>
            <a:r>
              <a:rPr kumimoji="0" lang="ko-KR" altLang="en-US" sz="1600" dirty="0" err="1" smtClean="0">
                <a:solidFill>
                  <a:srgbClr val="FF0000"/>
                </a:solidFill>
                <a:latin typeface="맑은 고딕" panose="020F0302020204030204"/>
              </a:rPr>
              <a:t>개인역량</a:t>
            </a:r>
            <a:r>
              <a:rPr kumimoji="0" lang="ko-KR" altLang="en-US" sz="1600" dirty="0" smtClean="0">
                <a:solidFill>
                  <a:srgbClr val="FF0000"/>
                </a:solidFill>
                <a:latin typeface="맑은 고딕" panose="020F0302020204030204"/>
              </a:rPr>
              <a:t> 경험을 포함하지 않도록 작성</a:t>
            </a:r>
            <a:endParaRPr lang="en-US" altLang="ko-KR" sz="1600" i="1" spc="-60" dirty="0">
              <a:ln>
                <a:solidFill>
                  <a:srgbClr val="3C3C3C">
                    <a:alpha val="0"/>
                  </a:srgbClr>
                </a:solidFill>
              </a:ln>
              <a:solidFill>
                <a:srgbClr val="FF0000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2050514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by DS-etrade">
  <a:themeElements>
    <a:clrScheme name="사용자 지정 1">
      <a:dk1>
        <a:srgbClr val="000000"/>
      </a:dk1>
      <a:lt1>
        <a:srgbClr val="FFFFFF"/>
      </a:lt1>
      <a:dk2>
        <a:srgbClr val="FF0000"/>
      </a:dk2>
      <a:lt2>
        <a:srgbClr val="4D4D4D"/>
      </a:lt2>
      <a:accent1>
        <a:srgbClr val="FFB400"/>
      </a:accent1>
      <a:accent2>
        <a:srgbClr val="005F28"/>
      </a:accent2>
      <a:accent3>
        <a:srgbClr val="FFFFFF"/>
      </a:accent3>
      <a:accent4>
        <a:srgbClr val="000000"/>
      </a:accent4>
      <a:accent5>
        <a:srgbClr val="B8BCB7"/>
      </a:accent5>
      <a:accent6>
        <a:srgbClr val="AEAEAE"/>
      </a:accent6>
      <a:hlink>
        <a:srgbClr val="808080"/>
      </a:hlink>
      <a:folHlink>
        <a:srgbClr val="292929"/>
      </a:folHlink>
    </a:clrScheme>
    <a:fontScheme name="Blank Presentatio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180975" marR="0" indent="-180975" algn="l" defTabSz="911225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맑은 고딕" pitchFamily="50" charset="-127"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58039</TotalTime>
  <Words>335</Words>
  <Application>Microsoft Office PowerPoint</Application>
  <PresentationFormat>사용자 지정</PresentationFormat>
  <Paragraphs>51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5" baseType="lpstr">
      <vt:lpstr>Gulim</vt:lpstr>
      <vt:lpstr>Gulim</vt:lpstr>
      <vt:lpstr>맑은 고딕</vt:lpstr>
      <vt:lpstr>Arial</vt:lpstr>
      <vt:lpstr>Calibri</vt:lpstr>
      <vt:lpstr>Tahoma</vt:lpstr>
      <vt:lpstr>Times</vt:lpstr>
      <vt:lpstr>Times New Roman</vt:lpstr>
      <vt:lpstr>Wingdings</vt:lpstr>
      <vt:lpstr>1_by DS-etrade</vt:lpstr>
      <vt:lpstr>PowerPoint 프레젠테이션</vt:lpstr>
      <vt:lpstr>0.수행 계획서 요약</vt:lpstr>
      <vt:lpstr>1.참가 팀 소개 및 과제 이해도</vt:lpstr>
      <vt:lpstr>2.데이터 전처리 방안</vt:lpstr>
      <vt:lpstr>3.모델 개발 방안</vt:lpstr>
    </vt:vector>
  </TitlesOfParts>
  <Company>동서발전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디에스이트레이드&amp;MS 교육자료</dc:title>
  <dc:creator>KHJ;Sena</dc:creator>
  <cp:keywords>AI공모전</cp:keywords>
  <dc:description>교육자료</dc:description>
  <cp:lastModifiedBy>ewp_admin</cp:lastModifiedBy>
  <cp:revision>6207</cp:revision>
  <cp:lastPrinted>2019-01-11T07:32:42Z</cp:lastPrinted>
  <dcterms:created xsi:type="dcterms:W3CDTF">2004-09-08T23:34:22Z</dcterms:created>
  <dcterms:modified xsi:type="dcterms:W3CDTF">2020-09-09T00:09:20Z</dcterms:modified>
</cp:coreProperties>
</file>