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E3DB34-D9C8-4599-8588-D57C74C66ED1}" type="datetimeFigureOut">
              <a:rPr lang="ko-KR" altLang="en-US" smtClean="0"/>
              <a:t>2018-06-29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6BE15F-4E74-4B91-AB2B-2533A1130E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지방분권</a:t>
            </a:r>
            <a:r>
              <a:rPr lang="en-US" altLang="ko-KR" sz="4000" dirty="0" smtClean="0"/>
              <a:t> </a:t>
            </a:r>
            <a:r>
              <a:rPr lang="ko-KR" altLang="en-US" sz="4000" dirty="0" smtClean="0"/>
              <a:t>시대의 학교 자율 운영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2018. 6. 30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김용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청주교육대학교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개방과 공유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개방적 심성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: </a:t>
            </a:r>
            <a:r>
              <a:rPr lang="ko-KR" altLang="en-US" dirty="0" smtClean="0"/>
              <a:t>학교 울타리 중심 사고를 타파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: </a:t>
            </a:r>
            <a:r>
              <a:rPr lang="ko-KR" altLang="en-US" dirty="0" smtClean="0"/>
              <a:t>외부자의 시각에서 우리 학교를 객관화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: </a:t>
            </a:r>
            <a:r>
              <a:rPr lang="ko-KR" altLang="en-US" dirty="0" smtClean="0"/>
              <a:t>단점은 숨기지 않고 장점은 나누려는 태도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: </a:t>
            </a:r>
            <a:r>
              <a:rPr lang="ko-KR" altLang="en-US" dirty="0" smtClean="0"/>
              <a:t>누구에게나 배우고 </a:t>
            </a:r>
            <a:r>
              <a:rPr lang="ko-KR" altLang="en-US" dirty="0" smtClean="0"/>
              <a:t>도움을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받으려는 </a:t>
            </a:r>
            <a:r>
              <a:rPr lang="ko-KR" altLang="en-US" dirty="0" smtClean="0"/>
              <a:t>자세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공유의 차원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이웃 학교와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지역사회와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 :  </a:t>
            </a:r>
            <a:r>
              <a:rPr lang="ko-KR" altLang="en-US" dirty="0" smtClean="0"/>
              <a:t>사람  </a:t>
            </a:r>
            <a:r>
              <a:rPr lang="en-US" altLang="ko-KR" dirty="0" smtClean="0"/>
              <a:t>/   </a:t>
            </a:r>
            <a:r>
              <a:rPr lang="ko-KR" altLang="en-US" dirty="0" smtClean="0"/>
              <a:t>시간   </a:t>
            </a:r>
            <a:r>
              <a:rPr lang="en-US" altLang="ko-KR" dirty="0" smtClean="0"/>
              <a:t>/  </a:t>
            </a:r>
            <a:r>
              <a:rPr lang="ko-KR" altLang="en-US" dirty="0" smtClean="0"/>
              <a:t>공간  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자료 </a:t>
            </a:r>
            <a:r>
              <a:rPr lang="en-US" altLang="ko-KR" dirty="0" smtClean="0"/>
              <a:t>….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 자율 운영 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의 요소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교육부 </a:t>
            </a:r>
            <a:r>
              <a:rPr lang="ko-KR" altLang="en-US" dirty="0" smtClean="0"/>
              <a:t>         교육청         </a:t>
            </a:r>
            <a:r>
              <a:rPr lang="ko-KR" altLang="en-US" dirty="0" err="1" smtClean="0"/>
              <a:t>교육지원청</a:t>
            </a:r>
            <a:r>
              <a:rPr lang="ko-KR" altLang="en-US" dirty="0" smtClean="0"/>
              <a:t>         학교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푸코의</a:t>
            </a:r>
            <a:r>
              <a:rPr lang="ko-KR" altLang="en-US" dirty="0" smtClean="0"/>
              <a:t> 권력론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권력은 소유되기보다 행사된다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권력은 억압적이며 생산적이다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권력은 아래에서 위로 흐른다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질문들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1) </a:t>
            </a:r>
            <a:r>
              <a:rPr lang="ko-KR" altLang="en-US" dirty="0" smtClean="0"/>
              <a:t>교육부만 권력을 가졌으며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교육청과 학교는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권력을 행사하지 </a:t>
            </a:r>
            <a:r>
              <a:rPr lang="ko-KR" altLang="en-US" dirty="0" smtClean="0"/>
              <a:t>못했는가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en-US" altLang="ko-KR" dirty="0" smtClean="0"/>
              <a:t>  2) </a:t>
            </a:r>
            <a:r>
              <a:rPr lang="ko-KR" altLang="en-US" dirty="0" smtClean="0"/>
              <a:t>교육규제는 악인가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en-US" altLang="ko-KR" dirty="0" smtClean="0"/>
              <a:t>  3) </a:t>
            </a:r>
            <a:r>
              <a:rPr lang="ko-KR" altLang="en-US" dirty="0" smtClean="0"/>
              <a:t>교육규제 </a:t>
            </a:r>
            <a:r>
              <a:rPr lang="ko-KR" altLang="en-US" dirty="0" smtClean="0"/>
              <a:t>완화와 학교 자율화는 자동적 관계인가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교육의 지방 분권 논리의 검토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051720" y="1700808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3995936" y="1700808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6444208" y="1700808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영국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Professional control         Neo-liberal control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한국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Bureaucratic control       (Neo-liberal control)</a:t>
            </a:r>
          </a:p>
          <a:p>
            <a:pPr>
              <a:buNone/>
            </a:pPr>
            <a:r>
              <a:rPr lang="en-US" altLang="ko-KR" dirty="0" smtClean="0"/>
              <a:t>                                        Professional control            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학교자율운영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학교혁신은 항상 선인가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교육 </a:t>
            </a:r>
            <a:r>
              <a:rPr lang="ko-KR" altLang="en-US" sz="3600" dirty="0" err="1" smtClean="0"/>
              <a:t>거버넌스</a:t>
            </a:r>
            <a:r>
              <a:rPr lang="ko-KR" altLang="en-US" sz="3600" dirty="0" smtClean="0"/>
              <a:t> 전환의 교차와 한국교육</a:t>
            </a:r>
            <a:endParaRPr lang="ko-KR" altLang="en-US" sz="3600" dirty="0"/>
          </a:p>
        </p:txBody>
      </p:sp>
      <p:sp>
        <p:nvSpPr>
          <p:cNvPr id="4" name="오른쪽 화살표 3"/>
          <p:cNvSpPr/>
          <p:nvPr/>
        </p:nvSpPr>
        <p:spPr>
          <a:xfrm>
            <a:off x="4427984" y="213285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4355976" y="3501008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4427984" y="400506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학교자율운영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학교혁신과 격차 확대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“</a:t>
            </a:r>
            <a:r>
              <a:rPr lang="ko-KR" altLang="en-US" dirty="0" smtClean="0"/>
              <a:t>자율과 평등은 공존 가능한가</a:t>
            </a:r>
            <a:r>
              <a:rPr lang="en-US" altLang="ko-KR" dirty="0" smtClean="0"/>
              <a:t>?”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공동체로서의 학교와 네트워킹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err="1" smtClean="0"/>
              <a:t>신자유주의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Quality control </a:t>
            </a:r>
            <a:r>
              <a:rPr lang="ko-KR" altLang="en-US" dirty="0" smtClean="0"/>
              <a:t>기제 폐기의 문제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출구 관리가 없는 상태의 전문적 통제의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향방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한국 학교에서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교사 공화국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가능성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지식교육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기초학력에 관한 편향된 사고</a:t>
            </a:r>
            <a:r>
              <a:rPr lang="en-US" altLang="ko-KR" dirty="0" smtClean="0"/>
              <a:t>?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“</a:t>
            </a:r>
            <a:r>
              <a:rPr lang="ko-KR" altLang="en-US" dirty="0" smtClean="0"/>
              <a:t>교사 자율성과 전문성은 보장받아야 한다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</a:t>
            </a:r>
            <a:r>
              <a:rPr lang="ko-KR" altLang="en-US" dirty="0" smtClean="0"/>
              <a:t>는 </a:t>
            </a:r>
            <a:r>
              <a:rPr lang="ko-KR" altLang="en-US" dirty="0" smtClean="0"/>
              <a:t>교사의 말과 학교 혁신의 </a:t>
            </a:r>
            <a:r>
              <a:rPr lang="ko-KR" altLang="en-US" dirty="0" smtClean="0"/>
              <a:t>과제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현재의 시국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검토할 문제들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독일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학교자치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Schulautonomie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교회의 부속물로서의 학교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국가의 부속물로서의 학교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“</a:t>
            </a:r>
            <a:r>
              <a:rPr lang="ko-KR" altLang="en-US" dirty="0" smtClean="0"/>
              <a:t>모든 학교 제도는 국가 감독에 따른다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나치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치하의 학교교육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“</a:t>
            </a:r>
            <a:r>
              <a:rPr lang="ko-KR" altLang="en-US" dirty="0" smtClean="0"/>
              <a:t>관리된 학교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대한 비판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‘</a:t>
            </a:r>
            <a:r>
              <a:rPr lang="ko-KR" altLang="en-US" dirty="0" smtClean="0"/>
              <a:t>학교 공동 결정법</a:t>
            </a:r>
            <a:r>
              <a:rPr lang="en-US" altLang="ko-KR" dirty="0" smtClean="0"/>
              <a:t>’ ‘</a:t>
            </a:r>
            <a:r>
              <a:rPr lang="ko-KR" altLang="en-US" dirty="0" smtClean="0"/>
              <a:t>학교 </a:t>
            </a:r>
            <a:r>
              <a:rPr lang="ko-KR" altLang="en-US" dirty="0" err="1" smtClean="0"/>
              <a:t>참가법</a:t>
            </a:r>
            <a:r>
              <a:rPr lang="en-US" altLang="ko-KR" dirty="0" smtClean="0"/>
              <a:t>’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학교회의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교원회의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 대표제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부모협의회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학교 자율 운영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독일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영국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미국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 재구조화</a:t>
            </a:r>
            <a:r>
              <a:rPr lang="en-US" altLang="ko-KR" dirty="0" smtClean="0"/>
              <a:t>(School Restructuring)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‘A Nation at Risk’ </a:t>
            </a:r>
            <a:r>
              <a:rPr lang="ko-KR" altLang="en-US" dirty="0" smtClean="0"/>
              <a:t>와 교육에 대한 문제제기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어떻게 학교교육을 총체적으로 바꿀 것인가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Choice: </a:t>
            </a:r>
            <a:r>
              <a:rPr lang="ko-KR" altLang="en-US" dirty="0" smtClean="0"/>
              <a:t>학생의 학교 선택 확대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Voice: 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학부모의 학교 참여 확대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Teacher Empowerment: </a:t>
            </a:r>
            <a:r>
              <a:rPr lang="ko-KR" altLang="en-US" dirty="0" smtClean="0"/>
              <a:t>교사 권한 위임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Teaching for Understanding: </a:t>
            </a:r>
            <a:r>
              <a:rPr lang="ko-KR" altLang="en-US" dirty="0" smtClean="0"/>
              <a:t>수업 혁신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School-Based Management: </a:t>
            </a:r>
            <a:r>
              <a:rPr lang="ko-KR" altLang="en-US" dirty="0" smtClean="0"/>
              <a:t>학교자율운영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 자율 운영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독일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영국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영국 </a:t>
            </a:r>
            <a:r>
              <a:rPr lang="en-US" altLang="ko-KR" dirty="0" smtClean="0"/>
              <a:t>: Devolution Reform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영국의 </a:t>
            </a:r>
            <a:r>
              <a:rPr lang="en-US" altLang="ko-KR" dirty="0" smtClean="0"/>
              <a:t>IMF </a:t>
            </a:r>
            <a:r>
              <a:rPr lang="ko-KR" altLang="en-US" dirty="0" smtClean="0"/>
              <a:t>위기와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교사 때리기</a:t>
            </a:r>
            <a:r>
              <a:rPr lang="en-US" altLang="ko-KR" dirty="0" smtClean="0"/>
              <a:t>’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공급자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교사</a:t>
            </a:r>
            <a:r>
              <a:rPr lang="en-US" altLang="ko-KR" dirty="0" smtClean="0"/>
              <a:t>) </a:t>
            </a:r>
            <a:r>
              <a:rPr lang="ko-KR" altLang="en-US" dirty="0" smtClean="0"/>
              <a:t>독점 교육과 교사의 지대추구 행위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중앙정부 장악한 보수당</a:t>
            </a:r>
            <a:r>
              <a:rPr lang="en-US" altLang="ko-KR" dirty="0" smtClean="0"/>
              <a:t>/ </a:t>
            </a:r>
            <a:r>
              <a:rPr lang="ko-KR" altLang="en-US" dirty="0" smtClean="0"/>
              <a:t>지방을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장악한 노동당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보수당의 노동당 지방정부와 학교의 절연 기도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 Devolution, </a:t>
            </a:r>
            <a:r>
              <a:rPr lang="ko-KR" altLang="en-US" dirty="0" smtClean="0"/>
              <a:t>학교 자율 운영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 자율 운영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독일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영국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교육계의 지향</a:t>
            </a:r>
            <a:r>
              <a:rPr lang="en-US" altLang="ko-KR" dirty="0" smtClean="0"/>
              <a:t>+</a:t>
            </a:r>
            <a:r>
              <a:rPr lang="ko-KR" altLang="en-US" dirty="0" smtClean="0"/>
              <a:t>외국모형 </a:t>
            </a:r>
            <a:r>
              <a:rPr lang="en-US" altLang="ko-KR" dirty="0" smtClean="0"/>
              <a:t>+ </a:t>
            </a:r>
            <a:r>
              <a:rPr lang="en-US" altLang="ko-KR" dirty="0" smtClean="0">
                <a:solidFill>
                  <a:srgbClr val="FF0000"/>
                </a:solidFill>
              </a:rPr>
              <a:t>OECD</a:t>
            </a:r>
            <a:r>
              <a:rPr lang="ko-KR" altLang="en-US" dirty="0" smtClean="0">
                <a:solidFill>
                  <a:srgbClr val="FF0000"/>
                </a:solidFill>
              </a:rPr>
              <a:t>의 논리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OECD</a:t>
            </a:r>
            <a:r>
              <a:rPr lang="ko-KR" altLang="en-US" dirty="0" smtClean="0"/>
              <a:t>의 자율과 책무 개혁 논리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그동안</a:t>
            </a:r>
            <a:r>
              <a:rPr lang="ko-KR" altLang="en-US" sz="2400" dirty="0" smtClean="0"/>
              <a:t> 교육은 전문적 </a:t>
            </a:r>
            <a:r>
              <a:rPr lang="ko-KR" altLang="en-US" sz="2400" dirty="0" err="1" smtClean="0"/>
              <a:t>책무성</a:t>
            </a:r>
            <a:r>
              <a:rPr lang="ko-KR" altLang="en-US" sz="2400" dirty="0" smtClean="0"/>
              <a:t> 논리로 운영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지대추구적 행위를 하는 전문가들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전문적 </a:t>
            </a:r>
            <a:r>
              <a:rPr lang="ko-KR" altLang="en-US" sz="2400" dirty="0" err="1" smtClean="0"/>
              <a:t>책무성</a:t>
            </a:r>
            <a:r>
              <a:rPr lang="ko-KR" altLang="en-US" sz="2400" dirty="0" smtClean="0"/>
              <a:t> 아래서 학부모 등 대중은 배제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되고 공급자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교사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가 독점적 권한을 행사함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</a:t>
            </a:r>
          </a:p>
          <a:p>
            <a:pPr>
              <a:buNone/>
            </a:pPr>
            <a:r>
              <a:rPr lang="en-US" altLang="ko-KR" sz="2400" dirty="0" smtClean="0"/>
              <a:t>           </a:t>
            </a:r>
            <a:r>
              <a:rPr lang="ko-KR" altLang="en-US" sz="2400" dirty="0" smtClean="0"/>
              <a:t>학부모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주민 등 권한을 높이고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전문가의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</a:t>
            </a:r>
            <a:r>
              <a:rPr lang="ko-KR" altLang="en-US" sz="2400" dirty="0" smtClean="0"/>
              <a:t>지대추구적 행위를 제어하고 교육의 질을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</a:t>
            </a:r>
            <a:r>
              <a:rPr lang="ko-KR" altLang="en-US" sz="2400" dirty="0" smtClean="0"/>
              <a:t>관리할 수 있는 체제를 도입함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학교자율운영</a:t>
            </a:r>
            <a:r>
              <a:rPr lang="en-US" altLang="ko-KR" dirty="0" smtClean="0"/>
              <a:t>: 5.31 </a:t>
            </a:r>
            <a:r>
              <a:rPr lang="ko-KR" altLang="en-US" dirty="0" smtClean="0"/>
              <a:t>개혁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115616" y="4941168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OECD </a:t>
            </a:r>
            <a:r>
              <a:rPr lang="ko-KR" altLang="en-US" dirty="0" smtClean="0"/>
              <a:t>논리의 정책화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611560" y="1484784"/>
            <a:ext cx="3528392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11560" y="3356992"/>
            <a:ext cx="3456384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611560" y="5081229"/>
            <a:ext cx="3672408" cy="11560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444208" y="3043577"/>
            <a:ext cx="1944216" cy="18393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위쪽 화살표 12"/>
          <p:cNvSpPr/>
          <p:nvPr/>
        </p:nvSpPr>
        <p:spPr>
          <a:xfrm>
            <a:off x="2096243" y="2629121"/>
            <a:ext cx="720080" cy="648072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아래쪽 화살표 13"/>
          <p:cNvSpPr/>
          <p:nvPr/>
        </p:nvSpPr>
        <p:spPr>
          <a:xfrm>
            <a:off x="2123728" y="4725144"/>
            <a:ext cx="703397" cy="64807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278213" y="1968138"/>
            <a:ext cx="2339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교원평가 </a:t>
            </a:r>
            <a:r>
              <a:rPr lang="en-US" altLang="ko-KR" sz="2000" b="1" dirty="0" smtClean="0"/>
              <a:t>+ </a:t>
            </a:r>
            <a:r>
              <a:rPr lang="ko-KR" altLang="en-US" sz="2000" b="1" dirty="0" smtClean="0"/>
              <a:t>성과급</a:t>
            </a:r>
            <a:endParaRPr lang="ko-KR" alt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57749" y="3763222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학업성취도평가</a:t>
            </a:r>
            <a:endParaRPr lang="ko-KR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5252" y="5565250"/>
            <a:ext cx="3365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교육정보공개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+ </a:t>
            </a:r>
            <a:r>
              <a:rPr lang="ko-KR" altLang="en-US" sz="2000" b="1" dirty="0" smtClean="0"/>
              <a:t>학부모선택</a:t>
            </a:r>
            <a:endParaRPr lang="ko-KR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16206" y="354777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경쟁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유</a:t>
            </a:r>
            <a:r>
              <a:rPr lang="ko-KR" altLang="en-US" sz="2400" b="1" dirty="0"/>
              <a:t>도</a:t>
            </a:r>
          </a:p>
        </p:txBody>
      </p:sp>
      <p:sp>
        <p:nvSpPr>
          <p:cNvPr id="23" name="오른쪽 화살표 22"/>
          <p:cNvSpPr/>
          <p:nvPr/>
        </p:nvSpPr>
        <p:spPr>
          <a:xfrm rot="1506910">
            <a:off x="4330511" y="2547806"/>
            <a:ext cx="2299197" cy="57040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른쪽 화살표 23"/>
          <p:cNvSpPr/>
          <p:nvPr/>
        </p:nvSpPr>
        <p:spPr>
          <a:xfrm rot="20128442">
            <a:off x="4312006" y="4829045"/>
            <a:ext cx="2307816" cy="63671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교육규제개혁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학교 자율화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3M +governance,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자율학교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교육특구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학교자율운영의 제도적 </a:t>
            </a:r>
            <a:r>
              <a:rPr lang="ko-KR" altLang="en-US" dirty="0" smtClean="0"/>
              <a:t>기반 확립</a:t>
            </a:r>
            <a:endParaRPr lang="en-US" altLang="ko-KR" dirty="0" smtClean="0"/>
          </a:p>
          <a:p>
            <a:r>
              <a:rPr lang="ko-KR" altLang="en-US" dirty="0" smtClean="0"/>
              <a:t>평가와 성과급 등 외적 </a:t>
            </a:r>
            <a:r>
              <a:rPr lang="ko-KR" altLang="en-US" dirty="0" err="1" smtClean="0"/>
              <a:t>책무성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기제의 </a:t>
            </a:r>
            <a:r>
              <a:rPr lang="ko-KR" altLang="en-US" dirty="0" err="1" smtClean="0"/>
              <a:t>비효과성</a:t>
            </a:r>
            <a:endParaRPr lang="en-US" altLang="ko-KR" dirty="0" smtClean="0"/>
          </a:p>
          <a:p>
            <a:r>
              <a:rPr lang="ko-KR" altLang="en-US" dirty="0" smtClean="0"/>
              <a:t>학교 다양화가 아닌 서열화</a:t>
            </a:r>
            <a:r>
              <a:rPr lang="en-US" altLang="ko-KR" dirty="0" smtClean="0"/>
              <a:t>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교육불평등</a:t>
            </a:r>
            <a:endParaRPr lang="en-US" altLang="ko-KR" dirty="0" smtClean="0"/>
          </a:p>
          <a:p>
            <a:r>
              <a:rPr lang="ko-KR" altLang="en-US" dirty="0" err="1" smtClean="0"/>
              <a:t>신자유주의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책무성</a:t>
            </a:r>
            <a:r>
              <a:rPr lang="ko-KR" altLang="en-US" dirty="0" smtClean="0"/>
              <a:t> 정책은 대중을 원자화하고 분파적 이익 추구 행위를 </a:t>
            </a:r>
            <a:r>
              <a:rPr lang="ko-KR" altLang="en-US" dirty="0" smtClean="0"/>
              <a:t>강화</a:t>
            </a:r>
            <a:endParaRPr lang="en-US" altLang="ko-KR" dirty="0" smtClean="0"/>
          </a:p>
          <a:p>
            <a:r>
              <a:rPr lang="ko-KR" altLang="en-US" dirty="0" smtClean="0"/>
              <a:t>학교자율운영이 사회적 폐쇄</a:t>
            </a:r>
            <a:r>
              <a:rPr lang="en-US" altLang="ko-KR" dirty="0" smtClean="0"/>
              <a:t>(social closure) </a:t>
            </a:r>
            <a:r>
              <a:rPr lang="ko-KR" altLang="en-US" dirty="0" smtClean="0"/>
              <a:t>기제로 </a:t>
            </a:r>
            <a:r>
              <a:rPr lang="ko-KR" altLang="en-US" dirty="0" smtClean="0"/>
              <a:t>활용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학교자율운영 </a:t>
            </a:r>
            <a:r>
              <a:rPr lang="en-US" altLang="ko-KR" dirty="0" smtClean="0"/>
              <a:t>1.0</a:t>
            </a:r>
            <a:r>
              <a:rPr lang="ko-KR" altLang="en-US" dirty="0" smtClean="0"/>
              <a:t>의 전개와 평가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학교자율운영 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의 구상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1331640" y="2348880"/>
            <a:ext cx="2414174" cy="864096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책무성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652120" y="1484784"/>
            <a:ext cx="2304256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개방 </a:t>
            </a:r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공유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5652120" y="2492896"/>
            <a:ext cx="2365544" cy="864096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책임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5652120" y="3717032"/>
            <a:ext cx="2365544" cy="864096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민주주의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580112" y="4941168"/>
            <a:ext cx="2437552" cy="7920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신뢰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331640" y="3645024"/>
            <a:ext cx="2414174" cy="864096"/>
          </a:xfrm>
          <a:prstGeom prst="ellips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선택 </a:t>
            </a:r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경쟁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259632" y="4941168"/>
            <a:ext cx="2486183" cy="7920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불신</a:t>
            </a:r>
            <a:endParaRPr lang="ko-KR" altLang="en-US" sz="16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 flipV="1">
            <a:off x="2483768" y="32849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12" idx="0"/>
          </p:cNvCxnSpPr>
          <p:nvPr/>
        </p:nvCxnSpPr>
        <p:spPr>
          <a:xfrm flipH="1" flipV="1">
            <a:off x="2483768" y="4581128"/>
            <a:ext cx="189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6876256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V="1">
            <a:off x="6804248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V="1">
            <a:off x="6804248" y="22768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공동체 형성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느슨한 결합의 단점은 최소화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장점은 극대화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전문직업적 덕과 동료의식 고양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leadership substitute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</a:p>
          <a:p>
            <a:pPr>
              <a:buNone/>
            </a:pPr>
            <a:r>
              <a:rPr lang="en-US" altLang="ko-KR" sz="2400" dirty="0" smtClean="0"/>
              <a:t> 1) </a:t>
            </a:r>
            <a:r>
              <a:rPr lang="ko-KR" altLang="en-US" sz="2400" dirty="0" smtClean="0"/>
              <a:t>교사들이 일에 몰입할 수 있는 여건 조성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2) </a:t>
            </a:r>
            <a:r>
              <a:rPr lang="ko-KR" altLang="en-US" sz="2400" dirty="0" smtClean="0"/>
              <a:t>장기간의 친화와 건강한 인간관계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3) </a:t>
            </a:r>
            <a:r>
              <a:rPr lang="ko-KR" altLang="en-US" sz="2400" dirty="0" smtClean="0"/>
              <a:t>학교 내외의 참여구조 형성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학교 자율 운영 </a:t>
            </a:r>
            <a:r>
              <a:rPr lang="en-US" altLang="ko-KR" dirty="0" smtClean="0"/>
              <a:t>2.0</a:t>
            </a:r>
            <a:r>
              <a:rPr lang="ko-KR" altLang="en-US" dirty="0" smtClean="0"/>
              <a:t>의 요소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647</Words>
  <Application>Microsoft Office PowerPoint</Application>
  <PresentationFormat>화면 슬라이드 쇼(4:3)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광장</vt:lpstr>
      <vt:lpstr>지방분권 시대의 학교 자율 운영</vt:lpstr>
      <vt:lpstr>학교 자율 운영: 독일, 미국, 영국</vt:lpstr>
      <vt:lpstr>학교 자율 운영: 독일, 미국, 영국</vt:lpstr>
      <vt:lpstr>학교 자율 운영: 독일, 미국, 영국</vt:lpstr>
      <vt:lpstr>한국의 학교자율운영: 5.31 개혁</vt:lpstr>
      <vt:lpstr>OECD 논리의 정책화</vt:lpstr>
      <vt:lpstr>학교자율운영 1.0의 전개와 평가</vt:lpstr>
      <vt:lpstr>학교자율운영 2.0의 구상</vt:lpstr>
      <vt:lpstr>학교 자율 운영 2.0의 요소</vt:lpstr>
      <vt:lpstr>학교 자율 운영 2.0의 요소</vt:lpstr>
      <vt:lpstr>교육의 지방 분권 논리의 검토</vt:lpstr>
      <vt:lpstr>교육 거버넌스 전환의 교차와 한국교육</vt:lpstr>
      <vt:lpstr>검토할 문제들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지방분권 시대의 학교 자율 운영</dc:title>
  <dc:creator>User</dc:creator>
  <cp:lastModifiedBy>User</cp:lastModifiedBy>
  <cp:revision>6</cp:revision>
  <dcterms:created xsi:type="dcterms:W3CDTF">2018-06-29T10:23:35Z</dcterms:created>
  <dcterms:modified xsi:type="dcterms:W3CDTF">2018-06-29T11:23:29Z</dcterms:modified>
</cp:coreProperties>
</file>