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2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FF0000"/>
    <a:srgbClr val="F79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3030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30A92-A64D-459E-8C3F-FD238B19CD8D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EEBED-C3CE-489E-A5B9-759B72F677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781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EEBED-C3CE-489E-A5B9-759B72F677CF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E7F4-7C25-40EA-819E-4700817A11C5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0A49-1AC9-4CC7-8E27-8114DB8167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E7F4-7C25-40EA-819E-4700817A11C5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0A49-1AC9-4CC7-8E27-8114DB8167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E7F4-7C25-40EA-819E-4700817A11C5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0A49-1AC9-4CC7-8E27-8114DB8167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E7F4-7C25-40EA-819E-4700817A11C5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0A49-1AC9-4CC7-8E27-8114DB8167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E7F4-7C25-40EA-819E-4700817A11C5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0A49-1AC9-4CC7-8E27-8114DB8167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E7F4-7C25-40EA-819E-4700817A11C5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0A49-1AC9-4CC7-8E27-8114DB8167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E7F4-7C25-40EA-819E-4700817A11C5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0A49-1AC9-4CC7-8E27-8114DB8167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E7F4-7C25-40EA-819E-4700817A11C5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0A49-1AC9-4CC7-8E27-8114DB8167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E7F4-7C25-40EA-819E-4700817A11C5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0A49-1AC9-4CC7-8E27-8114DB8167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E7F4-7C25-40EA-819E-4700817A11C5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0A49-1AC9-4CC7-8E27-8114DB8167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E7F4-7C25-40EA-819E-4700817A11C5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0A49-1AC9-4CC7-8E27-8114DB8167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EE7F4-7C25-40EA-819E-4700817A11C5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C0A49-1AC9-4CC7-8E27-8114DB8167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/>
          <a:srcRect r="-2381" b="38095"/>
          <a:stretch>
            <a:fillRect/>
          </a:stretch>
        </p:blipFill>
        <p:spPr bwMode="auto">
          <a:xfrm>
            <a:off x="5220471" y="4061103"/>
            <a:ext cx="3473781" cy="210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84669" y="332656"/>
            <a:ext cx="867981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색을 </a:t>
            </a:r>
            <a:r>
              <a:rPr kumimoji="1" lang="ko-KR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인식하기까지의 과정</a:t>
            </a:r>
            <a:endParaRPr kumimoji="1" lang="ko-KR" altLang="ko-K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pic>
        <p:nvPicPr>
          <p:cNvPr id="1027" name="_x117216424" descr="EMB00002a2823c4"/>
          <p:cNvPicPr>
            <a:picLocks noChangeAspect="1" noChangeArrowheads="1"/>
          </p:cNvPicPr>
          <p:nvPr/>
        </p:nvPicPr>
        <p:blipFill>
          <a:blip r:embed="rId4" cstate="print"/>
          <a:srcRect r="25276" b="3571"/>
          <a:stretch>
            <a:fillRect/>
          </a:stretch>
        </p:blipFill>
        <p:spPr bwMode="auto">
          <a:xfrm>
            <a:off x="2657014" y="1973262"/>
            <a:ext cx="4219242" cy="2463850"/>
          </a:xfrm>
          <a:prstGeom prst="rect">
            <a:avLst/>
          </a:prstGeom>
          <a:noFill/>
        </p:spPr>
      </p:pic>
      <p:sp>
        <p:nvSpPr>
          <p:cNvPr id="42" name="사각형 설명선 41"/>
          <p:cNvSpPr/>
          <p:nvPr/>
        </p:nvSpPr>
        <p:spPr>
          <a:xfrm flipH="1">
            <a:off x="6948264" y="2204864"/>
            <a:ext cx="1872208" cy="1584176"/>
          </a:xfrm>
          <a:prstGeom prst="wedgeRectCallout">
            <a:avLst/>
          </a:prstGeom>
          <a:solidFill>
            <a:srgbClr val="FF0000">
              <a:alpha val="6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/>
                </a:solidFill>
                <a:latin typeface="HY엽서M" pitchFamily="18" charset="-127"/>
                <a:ea typeface="HY엽서M" pitchFamily="18" charset="-127"/>
              </a:rPr>
              <a:t>오오</a:t>
            </a:r>
            <a:r>
              <a:rPr lang="en-US" altLang="ko-KR" sz="2000" dirty="0" smtClean="0">
                <a:solidFill>
                  <a:schemeClr val="tx1"/>
                </a:solidFill>
                <a:latin typeface="HY엽서M" pitchFamily="18" charset="-127"/>
                <a:ea typeface="HY엽서M" pitchFamily="18" charset="-127"/>
              </a:rPr>
              <a:t>! </a:t>
            </a: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  <a:latin typeface="HY엽서M" pitchFamily="18" charset="-127"/>
                <a:ea typeface="HY엽서M" pitchFamily="18" charset="-127"/>
              </a:rPr>
              <a:t>빨간 사과구나</a:t>
            </a:r>
            <a:r>
              <a:rPr lang="en-US" altLang="ko-KR" sz="2000" dirty="0" smtClean="0">
                <a:solidFill>
                  <a:schemeClr val="tx1"/>
                </a:solidFill>
                <a:latin typeface="HY엽서M" pitchFamily="18" charset="-127"/>
                <a:ea typeface="HY엽서M" pitchFamily="18" charset="-127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HY엽서M" pitchFamily="18" charset="-127"/>
                <a:ea typeface="HY엽서M" pitchFamily="18" charset="-127"/>
              </a:rPr>
              <a:t>맛있겠다</a:t>
            </a:r>
            <a:r>
              <a:rPr lang="en-US" altLang="ko-KR" sz="2000" dirty="0" smtClean="0">
                <a:solidFill>
                  <a:schemeClr val="tx1"/>
                </a:solidFill>
                <a:latin typeface="HY엽서M" pitchFamily="18" charset="-127"/>
                <a:ea typeface="HY엽서M" pitchFamily="18" charset="-127"/>
              </a:rPr>
              <a:t>….</a:t>
            </a:r>
            <a:endParaRPr lang="ko-KR" altLang="en-US" sz="2000" dirty="0">
              <a:solidFill>
                <a:schemeClr val="tx1"/>
              </a:solidFill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48" name="사각형 설명선 47"/>
          <p:cNvSpPr/>
          <p:nvPr/>
        </p:nvSpPr>
        <p:spPr>
          <a:xfrm>
            <a:off x="1619672" y="2160240"/>
            <a:ext cx="1224136" cy="1124744"/>
          </a:xfrm>
          <a:prstGeom prst="wedgeRectCallout">
            <a:avLst/>
          </a:prstGeom>
          <a:solidFill>
            <a:srgbClr val="FF0000">
              <a:alpha val="6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/>
                </a:solidFill>
                <a:latin typeface="HY엽서M" pitchFamily="18" charset="-127"/>
                <a:ea typeface="HY엽서M" pitchFamily="18" charset="-127"/>
              </a:rPr>
              <a:t>빨강색만 </a:t>
            </a:r>
            <a:endParaRPr lang="en-US" altLang="ko-KR" sz="2000" dirty="0" smtClean="0">
              <a:solidFill>
                <a:schemeClr val="tx1"/>
              </a:solidFill>
              <a:latin typeface="HY엽서M" pitchFamily="18" charset="-127"/>
              <a:ea typeface="HY엽서M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  <a:latin typeface="HY엽서M" pitchFamily="18" charset="-127"/>
                <a:ea typeface="HY엽서M" pitchFamily="18" charset="-127"/>
              </a:rPr>
              <a:t>반사</a:t>
            </a:r>
            <a:endParaRPr lang="en-US" altLang="ko-KR" sz="2000" dirty="0" smtClean="0">
              <a:solidFill>
                <a:schemeClr val="tx1"/>
              </a:solidFill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35696" y="4521314"/>
            <a:ext cx="1210588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4000" dirty="0" smtClean="0"/>
              <a:t>대상</a:t>
            </a:r>
            <a:endParaRPr lang="ko-KR" altLang="en-US" sz="4000" dirty="0"/>
          </a:p>
        </p:txBody>
      </p:sp>
      <p:sp>
        <p:nvSpPr>
          <p:cNvPr id="52" name="TextBox 51"/>
          <p:cNvSpPr txBox="1"/>
          <p:nvPr/>
        </p:nvSpPr>
        <p:spPr>
          <a:xfrm>
            <a:off x="6876256" y="5961474"/>
            <a:ext cx="1210588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4000" dirty="0" smtClean="0"/>
              <a:t>사람</a:t>
            </a:r>
            <a:endParaRPr lang="ko-KR" altLang="en-US" sz="4000" dirty="0"/>
          </a:p>
        </p:txBody>
      </p:sp>
      <p:sp>
        <p:nvSpPr>
          <p:cNvPr id="57" name="자유형 56"/>
          <p:cNvSpPr/>
          <p:nvPr/>
        </p:nvSpPr>
        <p:spPr>
          <a:xfrm>
            <a:off x="213969" y="3786866"/>
            <a:ext cx="1765743" cy="578238"/>
          </a:xfrm>
          <a:custGeom>
            <a:avLst/>
            <a:gdLst>
              <a:gd name="connsiteX0" fmla="*/ 0 w 1625600"/>
              <a:gd name="connsiteY0" fmla="*/ 249162 h 287867"/>
              <a:gd name="connsiteX1" fmla="*/ 29028 w 1625600"/>
              <a:gd name="connsiteY1" fmla="*/ 31448 h 287867"/>
              <a:gd name="connsiteX2" fmla="*/ 159657 w 1625600"/>
              <a:gd name="connsiteY2" fmla="*/ 249162 h 287867"/>
              <a:gd name="connsiteX3" fmla="*/ 232228 w 1625600"/>
              <a:gd name="connsiteY3" fmla="*/ 16934 h 287867"/>
              <a:gd name="connsiteX4" fmla="*/ 319314 w 1625600"/>
              <a:gd name="connsiteY4" fmla="*/ 234648 h 287867"/>
              <a:gd name="connsiteX5" fmla="*/ 420914 w 1625600"/>
              <a:gd name="connsiteY5" fmla="*/ 45962 h 287867"/>
              <a:gd name="connsiteX6" fmla="*/ 580571 w 1625600"/>
              <a:gd name="connsiteY6" fmla="*/ 249162 h 287867"/>
              <a:gd name="connsiteX7" fmla="*/ 696685 w 1625600"/>
              <a:gd name="connsiteY7" fmla="*/ 2419 h 287867"/>
              <a:gd name="connsiteX8" fmla="*/ 841828 w 1625600"/>
              <a:gd name="connsiteY8" fmla="*/ 263677 h 287867"/>
              <a:gd name="connsiteX9" fmla="*/ 986971 w 1625600"/>
              <a:gd name="connsiteY9" fmla="*/ 16934 h 287867"/>
              <a:gd name="connsiteX10" fmla="*/ 1161142 w 1625600"/>
              <a:gd name="connsiteY10" fmla="*/ 249162 h 287867"/>
              <a:gd name="connsiteX11" fmla="*/ 1378857 w 1625600"/>
              <a:gd name="connsiteY11" fmla="*/ 60477 h 287867"/>
              <a:gd name="connsiteX12" fmla="*/ 1582057 w 1625600"/>
              <a:gd name="connsiteY12" fmla="*/ 278191 h 287867"/>
              <a:gd name="connsiteX13" fmla="*/ 1625600 w 1625600"/>
              <a:gd name="connsiteY13" fmla="*/ 118534 h 28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25600" h="287867">
                <a:moveTo>
                  <a:pt x="0" y="249162"/>
                </a:moveTo>
                <a:cubicBezTo>
                  <a:pt x="1209" y="140305"/>
                  <a:pt x="2419" y="31448"/>
                  <a:pt x="29028" y="31448"/>
                </a:cubicBezTo>
                <a:cubicBezTo>
                  <a:pt x="55637" y="31448"/>
                  <a:pt x="125790" y="251581"/>
                  <a:pt x="159657" y="249162"/>
                </a:cubicBezTo>
                <a:cubicBezTo>
                  <a:pt x="193524" y="246743"/>
                  <a:pt x="205619" y="19353"/>
                  <a:pt x="232228" y="16934"/>
                </a:cubicBezTo>
                <a:cubicBezTo>
                  <a:pt x="258838" y="14515"/>
                  <a:pt x="287866" y="229810"/>
                  <a:pt x="319314" y="234648"/>
                </a:cubicBezTo>
                <a:cubicBezTo>
                  <a:pt x="350762" y="239486"/>
                  <a:pt x="377371" y="43543"/>
                  <a:pt x="420914" y="45962"/>
                </a:cubicBezTo>
                <a:cubicBezTo>
                  <a:pt x="464457" y="48381"/>
                  <a:pt x="534609" y="256419"/>
                  <a:pt x="580571" y="249162"/>
                </a:cubicBezTo>
                <a:cubicBezTo>
                  <a:pt x="626533" y="241905"/>
                  <a:pt x="653142" y="0"/>
                  <a:pt x="696685" y="2419"/>
                </a:cubicBezTo>
                <a:cubicBezTo>
                  <a:pt x="740228" y="4838"/>
                  <a:pt x="793447" y="261258"/>
                  <a:pt x="841828" y="263677"/>
                </a:cubicBezTo>
                <a:cubicBezTo>
                  <a:pt x="890209" y="266096"/>
                  <a:pt x="933752" y="19353"/>
                  <a:pt x="986971" y="16934"/>
                </a:cubicBezTo>
                <a:cubicBezTo>
                  <a:pt x="1040190" y="14515"/>
                  <a:pt x="1095828" y="241905"/>
                  <a:pt x="1161142" y="249162"/>
                </a:cubicBezTo>
                <a:cubicBezTo>
                  <a:pt x="1226456" y="256419"/>
                  <a:pt x="1308705" y="55639"/>
                  <a:pt x="1378857" y="60477"/>
                </a:cubicBezTo>
                <a:cubicBezTo>
                  <a:pt x="1449009" y="65315"/>
                  <a:pt x="1540933" y="268515"/>
                  <a:pt x="1582057" y="278191"/>
                </a:cubicBezTo>
                <a:cubicBezTo>
                  <a:pt x="1623181" y="287867"/>
                  <a:pt x="1624390" y="203200"/>
                  <a:pt x="1625600" y="118534"/>
                </a:cubicBezTo>
              </a:path>
            </a:pathLst>
          </a:custGeom>
          <a:ln w="6985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자유형 57"/>
          <p:cNvSpPr/>
          <p:nvPr/>
        </p:nvSpPr>
        <p:spPr>
          <a:xfrm rot="762015">
            <a:off x="2699792" y="4311837"/>
            <a:ext cx="4104456" cy="471953"/>
          </a:xfrm>
          <a:custGeom>
            <a:avLst/>
            <a:gdLst>
              <a:gd name="connsiteX0" fmla="*/ 0 w 1625600"/>
              <a:gd name="connsiteY0" fmla="*/ 249162 h 287867"/>
              <a:gd name="connsiteX1" fmla="*/ 29028 w 1625600"/>
              <a:gd name="connsiteY1" fmla="*/ 31448 h 287867"/>
              <a:gd name="connsiteX2" fmla="*/ 159657 w 1625600"/>
              <a:gd name="connsiteY2" fmla="*/ 249162 h 287867"/>
              <a:gd name="connsiteX3" fmla="*/ 232228 w 1625600"/>
              <a:gd name="connsiteY3" fmla="*/ 16934 h 287867"/>
              <a:gd name="connsiteX4" fmla="*/ 319314 w 1625600"/>
              <a:gd name="connsiteY4" fmla="*/ 234648 h 287867"/>
              <a:gd name="connsiteX5" fmla="*/ 420914 w 1625600"/>
              <a:gd name="connsiteY5" fmla="*/ 45962 h 287867"/>
              <a:gd name="connsiteX6" fmla="*/ 580571 w 1625600"/>
              <a:gd name="connsiteY6" fmla="*/ 249162 h 287867"/>
              <a:gd name="connsiteX7" fmla="*/ 696685 w 1625600"/>
              <a:gd name="connsiteY7" fmla="*/ 2419 h 287867"/>
              <a:gd name="connsiteX8" fmla="*/ 841828 w 1625600"/>
              <a:gd name="connsiteY8" fmla="*/ 263677 h 287867"/>
              <a:gd name="connsiteX9" fmla="*/ 986971 w 1625600"/>
              <a:gd name="connsiteY9" fmla="*/ 16934 h 287867"/>
              <a:gd name="connsiteX10" fmla="*/ 1161142 w 1625600"/>
              <a:gd name="connsiteY10" fmla="*/ 249162 h 287867"/>
              <a:gd name="connsiteX11" fmla="*/ 1378857 w 1625600"/>
              <a:gd name="connsiteY11" fmla="*/ 60477 h 287867"/>
              <a:gd name="connsiteX12" fmla="*/ 1582057 w 1625600"/>
              <a:gd name="connsiteY12" fmla="*/ 278191 h 287867"/>
              <a:gd name="connsiteX13" fmla="*/ 1625600 w 1625600"/>
              <a:gd name="connsiteY13" fmla="*/ 118534 h 28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25600" h="287867">
                <a:moveTo>
                  <a:pt x="0" y="249162"/>
                </a:moveTo>
                <a:cubicBezTo>
                  <a:pt x="1209" y="140305"/>
                  <a:pt x="2419" y="31448"/>
                  <a:pt x="29028" y="31448"/>
                </a:cubicBezTo>
                <a:cubicBezTo>
                  <a:pt x="55637" y="31448"/>
                  <a:pt x="125790" y="251581"/>
                  <a:pt x="159657" y="249162"/>
                </a:cubicBezTo>
                <a:cubicBezTo>
                  <a:pt x="193524" y="246743"/>
                  <a:pt x="205619" y="19353"/>
                  <a:pt x="232228" y="16934"/>
                </a:cubicBezTo>
                <a:cubicBezTo>
                  <a:pt x="258838" y="14515"/>
                  <a:pt x="287866" y="229810"/>
                  <a:pt x="319314" y="234648"/>
                </a:cubicBezTo>
                <a:cubicBezTo>
                  <a:pt x="350762" y="239486"/>
                  <a:pt x="377371" y="43543"/>
                  <a:pt x="420914" y="45962"/>
                </a:cubicBezTo>
                <a:cubicBezTo>
                  <a:pt x="464457" y="48381"/>
                  <a:pt x="534609" y="256419"/>
                  <a:pt x="580571" y="249162"/>
                </a:cubicBezTo>
                <a:cubicBezTo>
                  <a:pt x="626533" y="241905"/>
                  <a:pt x="653142" y="0"/>
                  <a:pt x="696685" y="2419"/>
                </a:cubicBezTo>
                <a:cubicBezTo>
                  <a:pt x="740228" y="4838"/>
                  <a:pt x="793447" y="261258"/>
                  <a:pt x="841828" y="263677"/>
                </a:cubicBezTo>
                <a:cubicBezTo>
                  <a:pt x="890209" y="266096"/>
                  <a:pt x="933752" y="19353"/>
                  <a:pt x="986971" y="16934"/>
                </a:cubicBezTo>
                <a:cubicBezTo>
                  <a:pt x="1040190" y="14515"/>
                  <a:pt x="1095828" y="241905"/>
                  <a:pt x="1161142" y="249162"/>
                </a:cubicBezTo>
                <a:cubicBezTo>
                  <a:pt x="1226456" y="256419"/>
                  <a:pt x="1308705" y="55639"/>
                  <a:pt x="1378857" y="60477"/>
                </a:cubicBezTo>
                <a:cubicBezTo>
                  <a:pt x="1449009" y="65315"/>
                  <a:pt x="1540933" y="268515"/>
                  <a:pt x="1582057" y="278191"/>
                </a:cubicBezTo>
                <a:cubicBezTo>
                  <a:pt x="1623181" y="287867"/>
                  <a:pt x="1624390" y="203200"/>
                  <a:pt x="1625600" y="118534"/>
                </a:cubicBezTo>
              </a:path>
            </a:pathLst>
          </a:cu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>
            <a:lum bright="-18000" contrast="100000"/>
          </a:blip>
          <a:srcRect/>
          <a:stretch>
            <a:fillRect/>
          </a:stretch>
        </p:blipFill>
        <p:spPr bwMode="auto">
          <a:xfrm>
            <a:off x="1547664" y="3429000"/>
            <a:ext cx="1152128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" name="사각형 설명선 58"/>
          <p:cNvSpPr/>
          <p:nvPr/>
        </p:nvSpPr>
        <p:spPr>
          <a:xfrm flipH="1">
            <a:off x="4355976" y="1008112"/>
            <a:ext cx="1368153" cy="1124744"/>
          </a:xfrm>
          <a:prstGeom prst="wedgeRectCallout">
            <a:avLst/>
          </a:prstGeom>
          <a:solidFill>
            <a:srgbClr val="FF0000">
              <a:alpha val="6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/>
                </a:solidFill>
                <a:latin typeface="HY엽서M" pitchFamily="18" charset="-127"/>
                <a:ea typeface="HY엽서M" pitchFamily="18" charset="-127"/>
              </a:rPr>
              <a:t>빨간 </a:t>
            </a:r>
            <a:endParaRPr lang="en-US" altLang="ko-KR" sz="2000" dirty="0" smtClean="0">
              <a:solidFill>
                <a:schemeClr val="tx1"/>
              </a:solidFill>
              <a:latin typeface="HY엽서M" pitchFamily="18" charset="-127"/>
              <a:ea typeface="HY엽서M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  <a:latin typeface="HY엽서M" pitchFamily="18" charset="-127"/>
                <a:ea typeface="HY엽서M" pitchFamily="18" charset="-127"/>
              </a:rPr>
              <a:t>원추세포 </a:t>
            </a:r>
            <a:endParaRPr lang="en-US" altLang="ko-KR" sz="2000" dirty="0" smtClean="0">
              <a:solidFill>
                <a:schemeClr val="tx1"/>
              </a:solidFill>
              <a:latin typeface="HY엽서M" pitchFamily="18" charset="-127"/>
              <a:ea typeface="HY엽서M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  <a:latin typeface="HY엽서M" pitchFamily="18" charset="-127"/>
                <a:ea typeface="HY엽서M" pitchFamily="18" charset="-127"/>
              </a:rPr>
              <a:t>자극</a:t>
            </a:r>
            <a:endParaRPr lang="ko-KR" altLang="en-US" sz="2000" dirty="0">
              <a:solidFill>
                <a:schemeClr val="tx1"/>
              </a:solidFill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16216" y="4437112"/>
            <a:ext cx="441146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000" dirty="0" smtClean="0"/>
              <a:t>눈</a:t>
            </a:r>
            <a:endParaRPr lang="ko-KR" alt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51520" y="2996952"/>
            <a:ext cx="608599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4000" dirty="0" smtClean="0"/>
              <a:t>빛</a:t>
            </a:r>
            <a:endParaRPr lang="ko-KR" alt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7249258" y="3861048"/>
            <a:ext cx="464583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000" dirty="0" smtClean="0"/>
              <a:t>뇌</a:t>
            </a:r>
            <a:endParaRPr lang="ko-KR" alt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419872" y="2577098"/>
            <a:ext cx="1829347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000" dirty="0" smtClean="0"/>
              <a:t>간상세포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명암</a:t>
            </a:r>
            <a:endParaRPr lang="en-US" altLang="ko-KR" sz="2000" dirty="0" smtClean="0"/>
          </a:p>
          <a:p>
            <a:r>
              <a:rPr lang="ko-KR" altLang="en-US" sz="2000" dirty="0" smtClean="0"/>
              <a:t>원추세포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색 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8" grpId="0" animBg="1"/>
      <p:bldP spid="57" grpId="0" animBg="1"/>
      <p:bldP spid="58" grpId="0" animBg="1"/>
      <p:bldP spid="59" grpId="0" animBg="1"/>
      <p:bldP spid="64" grpId="0" animBg="1"/>
      <p:bldP spid="27" grpId="0" animBg="1"/>
      <p:bldP spid="16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27</Words>
  <Application>Microsoft Office PowerPoint</Application>
  <PresentationFormat>화면 슬라이드 쇼(4:3)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LG</dc:creator>
  <cp:lastModifiedBy>user</cp:lastModifiedBy>
  <cp:revision>169</cp:revision>
  <dcterms:created xsi:type="dcterms:W3CDTF">2014-02-13T03:24:07Z</dcterms:created>
  <dcterms:modified xsi:type="dcterms:W3CDTF">2018-04-25T05:38:56Z</dcterms:modified>
</cp:coreProperties>
</file>