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Default Extension="wdp" ContentType="image/vnd.ms-photo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16"/>
  </p:notesMasterIdLst>
  <p:sldIdLst>
    <p:sldId id="268" r:id="rId4"/>
    <p:sldId id="408" r:id="rId5"/>
    <p:sldId id="269" r:id="rId6"/>
    <p:sldId id="333" r:id="rId7"/>
    <p:sldId id="337" r:id="rId8"/>
    <p:sldId id="368" r:id="rId9"/>
    <p:sldId id="338" r:id="rId10"/>
    <p:sldId id="413" r:id="rId11"/>
    <p:sldId id="409" r:id="rId12"/>
    <p:sldId id="410" r:id="rId13"/>
    <p:sldId id="411" r:id="rId14"/>
    <p:sldId id="412" r:id="rId15"/>
  </p:sldIdLst>
  <p:sldSz cx="10080625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F4F4F"/>
    <a:srgbClr val="10253F"/>
    <a:srgbClr val="740000"/>
    <a:srgbClr val="F0F5FA"/>
    <a:srgbClr val="E9EFF7"/>
    <a:srgbClr val="E0E9F4"/>
    <a:srgbClr val="BCD3EE"/>
    <a:srgbClr val="47FF9A"/>
    <a:srgbClr val="FF8F8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083" autoAdjust="0"/>
    <p:restoredTop sz="92460" autoAdjust="0"/>
  </p:normalViewPr>
  <p:slideViewPr>
    <p:cSldViewPr>
      <p:cViewPr varScale="1">
        <p:scale>
          <a:sx n="73" d="100"/>
          <a:sy n="73" d="100"/>
        </p:scale>
        <p:origin x="-1434" y="-102"/>
      </p:cViewPr>
      <p:guideLst>
        <p:guide orient="horz" pos="2160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kjzxcv\Documents\Tencent%20Files\2499392441\FileRecv\151203_&#49324;&#54924;&#49548;&#48708;&#54408;,%20&#50728;&#46972;&#51064;&#49884;&#51109;%20&#49688;&#52824;%20_sunn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dPt>
            <c:idx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C5C-42D7-97A4-57F2E2254D7E}"/>
              </c:ext>
            </c:extLst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5C-42D7-97A4-57F2E2254D7E}"/>
              </c:ext>
            </c:extLst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C5C-42D7-97A4-57F2E2254D7E}"/>
              </c:ext>
            </c:extLst>
          </c:dPt>
          <c:dPt>
            <c:idx val="3"/>
            <c:spPr>
              <a:solidFill>
                <a:srgbClr val="4F81BD">
                  <a:lumMod val="60000"/>
                  <a:lumOff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5C-42D7-97A4-57F2E2254D7E}"/>
              </c:ext>
            </c:extLst>
          </c:dPt>
          <c:dPt>
            <c:idx val="4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C5C-42D7-97A4-57F2E2254D7E}"/>
              </c:ext>
            </c:extLst>
          </c:dPt>
          <c:dPt>
            <c:idx val="5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5C-42D7-97A4-57F2E2254D7E}"/>
              </c:ext>
            </c:extLst>
          </c:dPt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10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중국전체</c:v>
                </c:pt>
                <c:pt idx="1">
                  <c:v>알리바바</c:v>
                </c:pt>
                <c:pt idx="2">
                  <c:v>JD</c:v>
                </c:pt>
                <c:pt idx="3">
                  <c:v>Jumei</c:v>
                </c:pt>
                <c:pt idx="4">
                  <c:v>한국전체</c:v>
                </c:pt>
                <c:pt idx="5">
                  <c:v>Gmarket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4592</c:v>
                </c:pt>
                <c:pt idx="1">
                  <c:v>3600</c:v>
                </c:pt>
                <c:pt idx="2">
                  <c:v>180</c:v>
                </c:pt>
                <c:pt idx="3">
                  <c:v>110</c:v>
                </c:pt>
                <c:pt idx="4">
                  <c:v>470</c:v>
                </c:pt>
                <c:pt idx="5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C5C-42D7-97A4-57F2E2254D7E}"/>
            </c:ext>
          </c:extLst>
        </c:ser>
        <c:dLbls/>
        <c:axId val="106352000"/>
        <c:axId val="106361984"/>
      </c:barChart>
      <c:catAx>
        <c:axId val="1063520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ko-KR" sz="1000"/>
            </a:pPr>
            <a:endParaRPr lang="en-US"/>
          </a:p>
        </c:txPr>
        <c:crossAx val="106361984"/>
        <c:crosses val="autoZero"/>
        <c:auto val="1"/>
        <c:lblAlgn val="ctr"/>
        <c:lblOffset val="100"/>
      </c:catAx>
      <c:valAx>
        <c:axId val="10636198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lang="ko-KR" sz="1000"/>
            </a:pPr>
            <a:endParaRPr lang="en-US"/>
          </a:p>
        </c:txPr>
        <c:crossAx val="106352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Sheet1!$E$53</c:f>
              <c:strCache>
                <c:ptCount val="1"/>
                <c:pt idx="0">
                  <c:v>B2C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9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Sheet1!$D$54:$D$59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2016E</c:v>
                </c:pt>
              </c:strCache>
            </c:strRef>
          </c:cat>
          <c:val>
            <c:numRef>
              <c:f>Sheet1!$E$54:$E$59</c:f>
              <c:numCache>
                <c:formatCode>0.0%</c:formatCode>
                <c:ptCount val="6"/>
                <c:pt idx="0">
                  <c:v>0.253</c:v>
                </c:pt>
                <c:pt idx="1">
                  <c:v>0.34600000000000031</c:v>
                </c:pt>
                <c:pt idx="2">
                  <c:v>0.40400000000000008</c:v>
                </c:pt>
                <c:pt idx="3">
                  <c:v>0.45800000000000002</c:v>
                </c:pt>
                <c:pt idx="4">
                  <c:v>0.51400000000000001</c:v>
                </c:pt>
                <c:pt idx="5">
                  <c:v>0.56100000000000005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D3-4944-A668-3BA59C7A882A}"/>
            </c:ext>
          </c:extLst>
        </c:ser>
        <c:ser>
          <c:idx val="1"/>
          <c:order val="1"/>
          <c:tx>
            <c:strRef>
              <c:f>Sheet1!$F$53</c:f>
              <c:strCache>
                <c:ptCount val="1"/>
                <c:pt idx="0">
                  <c:v>C2C</c:v>
                </c:pt>
              </c:strCache>
            </c:strRef>
          </c:tx>
          <c:spPr>
            <a:solidFill>
              <a:srgbClr val="1F497D">
                <a:lumMod val="75000"/>
                <a:alpha val="33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9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Sheet1!$D$54:$D$59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2016E</c:v>
                </c:pt>
              </c:strCache>
            </c:strRef>
          </c:cat>
          <c:val>
            <c:numRef>
              <c:f>Sheet1!$F$54:$F$59</c:f>
              <c:numCache>
                <c:formatCode>0.0%</c:formatCode>
                <c:ptCount val="6"/>
                <c:pt idx="0">
                  <c:v>0.74700000000000177</c:v>
                </c:pt>
                <c:pt idx="1">
                  <c:v>0.65400000000000225</c:v>
                </c:pt>
                <c:pt idx="2">
                  <c:v>0.59599999999999997</c:v>
                </c:pt>
                <c:pt idx="3">
                  <c:v>0.54200000000000004</c:v>
                </c:pt>
                <c:pt idx="4">
                  <c:v>0.48600000000000032</c:v>
                </c:pt>
                <c:pt idx="5">
                  <c:v>0.43900000000000089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D3-4944-A668-3BA59C7A882A}"/>
            </c:ext>
          </c:extLst>
        </c:ser>
        <c:dLbls/>
        <c:overlap val="100"/>
        <c:axId val="85304064"/>
        <c:axId val="85305600"/>
      </c:barChart>
      <c:catAx>
        <c:axId val="853040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ko-KR" sz="900"/>
            </a:pPr>
            <a:endParaRPr lang="en-US"/>
          </a:p>
        </c:txPr>
        <c:crossAx val="85305600"/>
        <c:crosses val="autoZero"/>
        <c:auto val="1"/>
        <c:lblAlgn val="ctr"/>
        <c:lblOffset val="100"/>
      </c:catAx>
      <c:valAx>
        <c:axId val="85305600"/>
        <c:scaling>
          <c:orientation val="minMax"/>
          <c:max val="1"/>
        </c:scaling>
        <c:axPos val="l"/>
        <c:numFmt formatCode="0.0%" sourceLinked="1"/>
        <c:tickLblPos val="nextTo"/>
        <c:txPr>
          <a:bodyPr/>
          <a:lstStyle/>
          <a:p>
            <a:pPr>
              <a:defRPr lang="ko-KR" sz="700"/>
            </a:pPr>
            <a:endParaRPr lang="en-US"/>
          </a:p>
        </c:txPr>
        <c:crossAx val="853040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ko-KR" sz="900"/>
          </a:pPr>
          <a:endParaRPr lang="en-US"/>
        </a:p>
      </c:txPr>
    </c:legend>
    <c:plotVisOnly val="1"/>
    <c:dispBlanksAs val="gap"/>
  </c:chart>
  <c:txPr>
    <a:bodyPr/>
    <a:lstStyle/>
    <a:p>
      <a:pPr>
        <a:defRPr>
          <a:latin typeface="나눔고딕" pitchFamily="50" charset="-127"/>
          <a:ea typeface="나눔고딕" pitchFamily="50" charset="-127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'2011~2018년 중국 사회소비품,온라인구매등 수치'!$B$30</c:f>
              <c:strCache>
                <c:ptCount val="1"/>
                <c:pt idx="0">
                  <c:v>PC</c:v>
                </c:pt>
              </c:strCache>
            </c:strRef>
          </c:tx>
          <c:spPr>
            <a:solidFill>
              <a:srgbClr val="1F497D">
                <a:lumMod val="75000"/>
                <a:alpha val="35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'2011~2018년 중국 사회소비품,온라인구매등 수치'!$D$29:$K$29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2015e</c:v>
                </c:pt>
                <c:pt idx="5">
                  <c:v>2016e</c:v>
                </c:pt>
                <c:pt idx="6">
                  <c:v>2017e</c:v>
                </c:pt>
                <c:pt idx="7">
                  <c:v>2018e</c:v>
                </c:pt>
              </c:strCache>
            </c:strRef>
          </c:cat>
          <c:val>
            <c:numRef>
              <c:f>'2011~2018년 중국 사회소비품,온라인구매등 수치'!$D$30:$K$30</c:f>
              <c:numCache>
                <c:formatCode>0%</c:formatCode>
                <c:ptCount val="8"/>
                <c:pt idx="0">
                  <c:v>0.98499999999999999</c:v>
                </c:pt>
                <c:pt idx="1">
                  <c:v>0.94199999999999995</c:v>
                </c:pt>
                <c:pt idx="2">
                  <c:v>0.85500000000000065</c:v>
                </c:pt>
                <c:pt idx="3">
                  <c:v>0.66300000000000192</c:v>
                </c:pt>
                <c:pt idx="4">
                  <c:v>0.49400000000000038</c:v>
                </c:pt>
                <c:pt idx="5">
                  <c:v>0.38900000000000085</c:v>
                </c:pt>
                <c:pt idx="6">
                  <c:v>0.32400000000000084</c:v>
                </c:pt>
                <c:pt idx="7">
                  <c:v>0.28800000000000031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0E-467B-A1E6-7CCA1F1F2CE7}"/>
            </c:ext>
          </c:extLst>
        </c:ser>
        <c:ser>
          <c:idx val="1"/>
          <c:order val="1"/>
          <c:tx>
            <c:strRef>
              <c:f>'2011~2018년 중국 사회소비품,온라인구매등 수치'!$B$31</c:f>
              <c:strCache>
                <c:ptCount val="1"/>
                <c:pt idx="0">
                  <c:v>모바일</c:v>
                </c:pt>
              </c:strCache>
            </c:strRef>
          </c:tx>
          <c:spPr>
            <a:solidFill>
              <a:srgbClr val="1F497D">
                <a:lumMod val="75000"/>
                <a:alpha val="72000"/>
              </a:srgbClr>
            </a:solidFill>
          </c:spPr>
          <c:dPt>
            <c:idx val="4"/>
            <c:spPr>
              <a:solidFill>
                <a:srgbClr val="1F497D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0E-467B-A1E6-7CCA1F1F2CE7}"/>
              </c:ext>
            </c:extLst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en-US" b="1" dirty="0">
                        <a:solidFill>
                          <a:srgbClr val="FF0000"/>
                        </a:solidFill>
                      </a:rPr>
                      <a:t>51%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0E-467B-A1E6-7CCA1F1F2C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'2011~2018년 중국 사회소비품,온라인구매등 수치'!$D$29:$K$29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2015e</c:v>
                </c:pt>
                <c:pt idx="5">
                  <c:v>2016e</c:v>
                </c:pt>
                <c:pt idx="6">
                  <c:v>2017e</c:v>
                </c:pt>
                <c:pt idx="7">
                  <c:v>2018e</c:v>
                </c:pt>
              </c:strCache>
            </c:strRef>
          </c:cat>
          <c:val>
            <c:numRef>
              <c:f>'2011~2018년 중국 사회소비품,온라인구매등 수치'!$D$31:$K$31</c:f>
              <c:numCache>
                <c:formatCode>0%</c:formatCode>
                <c:ptCount val="8"/>
                <c:pt idx="0">
                  <c:v>1.4999999999999998E-2</c:v>
                </c:pt>
                <c:pt idx="1">
                  <c:v>5.8000000000000003E-2</c:v>
                </c:pt>
                <c:pt idx="2">
                  <c:v>0.14500000000000021</c:v>
                </c:pt>
                <c:pt idx="3">
                  <c:v>0.33700000000000097</c:v>
                </c:pt>
                <c:pt idx="4">
                  <c:v>0.50600000000000001</c:v>
                </c:pt>
                <c:pt idx="5">
                  <c:v>0.61100000000000065</c:v>
                </c:pt>
                <c:pt idx="6">
                  <c:v>0.67600000000000193</c:v>
                </c:pt>
                <c:pt idx="7">
                  <c:v>0.71200000000000063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0E-467B-A1E6-7CCA1F1F2CE7}"/>
            </c:ext>
          </c:extLst>
        </c:ser>
        <c:dLbls/>
        <c:overlap val="100"/>
        <c:axId val="62953728"/>
        <c:axId val="62963712"/>
      </c:barChart>
      <c:catAx>
        <c:axId val="6295372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ko-KR"/>
            </a:pPr>
            <a:endParaRPr lang="en-US"/>
          </a:p>
        </c:txPr>
        <c:crossAx val="62963712"/>
        <c:crosses val="autoZero"/>
        <c:auto val="1"/>
        <c:lblAlgn val="ctr"/>
        <c:lblOffset val="100"/>
      </c:catAx>
      <c:valAx>
        <c:axId val="62963712"/>
        <c:scaling>
          <c:orientation val="minMax"/>
          <c:max val="1"/>
        </c:scaling>
        <c:axPos val="l"/>
        <c:numFmt formatCode="0%" sourceLinked="1"/>
        <c:tickLblPos val="nextTo"/>
        <c:txPr>
          <a:bodyPr/>
          <a:lstStyle/>
          <a:p>
            <a:pPr>
              <a:defRPr lang="ko-KR"/>
            </a:pPr>
            <a:endParaRPr lang="en-US"/>
          </a:p>
        </c:txPr>
        <c:crossAx val="6295372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ko-KR"/>
          </a:pPr>
          <a:endParaRPr lang="en-US"/>
        </a:p>
      </c:txPr>
    </c:legend>
    <c:plotVisOnly val="1"/>
    <c:dispBlanksAs val="gap"/>
  </c:chart>
  <c:txPr>
    <a:bodyPr/>
    <a:lstStyle/>
    <a:p>
      <a:pPr>
        <a:defRPr>
          <a:latin typeface="나눔고딕" pitchFamily="50" charset="-127"/>
          <a:ea typeface="나눔고딕" pitchFamily="50" charset="-127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온라인</c:v>
                </c:pt>
              </c:strCache>
            </c:strRef>
          </c:tx>
          <c:spPr>
            <a:solidFill>
              <a:schemeClr val="accent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2015e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 formatCode="General">
                  <c:v>759</c:v>
                </c:pt>
                <c:pt idx="1">
                  <c:v>1241</c:v>
                </c:pt>
                <c:pt idx="2">
                  <c:v>2092</c:v>
                </c:pt>
                <c:pt idx="3">
                  <c:v>3043</c:v>
                </c:pt>
                <c:pt idx="4">
                  <c:v>4592</c:v>
                </c:pt>
                <c:pt idx="5">
                  <c:v>6521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C9-4AFF-B599-58CC3EDB04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오프라인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12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2015e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 formatCode="General">
                  <c:v>20941</c:v>
                </c:pt>
                <c:pt idx="1">
                  <c:v>26959</c:v>
                </c:pt>
                <c:pt idx="2">
                  <c:v>31108</c:v>
                </c:pt>
                <c:pt idx="3">
                  <c:v>34957</c:v>
                </c:pt>
                <c:pt idx="4">
                  <c:v>38708</c:v>
                </c:pt>
                <c:pt idx="5">
                  <c:v>47879.000000000007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C9-4AFF-B599-58CC3EDB04C7}"/>
            </c:ext>
          </c:extLst>
        </c:ser>
        <c:dLbls/>
        <c:overlap val="100"/>
        <c:axId val="109441024"/>
        <c:axId val="109442560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온라인 비중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5.5396218728262104E-3"/>
                  <c:y val="-5.38582650451601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C9-4AFF-B599-58CC3EDB04C7}"/>
                </c:ext>
              </c:extLst>
            </c:dLbl>
            <c:dLbl>
              <c:idx val="1"/>
              <c:layout>
                <c:manualLayout>
                  <c:x val="-4.1547164046196522E-3"/>
                  <c:y val="-5.10236195164675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C9-4AFF-B599-58CC3EDB04C7}"/>
                </c:ext>
              </c:extLst>
            </c:dLbl>
            <c:dLbl>
              <c:idx val="2"/>
              <c:layout>
                <c:manualLayout>
                  <c:x val="-4.154716404619601E-3"/>
                  <c:y val="-3.96850374016975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C9-4AFF-B599-58CC3EDB04C7}"/>
                </c:ext>
              </c:extLst>
            </c:dLbl>
            <c:dLbl>
              <c:idx val="3"/>
              <c:layout>
                <c:manualLayout>
                  <c:x val="0"/>
                  <c:y val="-7.086613821731599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C9-4AFF-B599-58CC3EDB04C7}"/>
                </c:ext>
              </c:extLst>
            </c:dLbl>
            <c:dLbl>
              <c:idx val="4"/>
              <c:layout>
                <c:manualLayout>
                  <c:x val="-1.3849054682065895E-3"/>
                  <c:y val="-5.10236195164675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C9-4AFF-B599-58CC3EDB04C7}"/>
                </c:ext>
              </c:extLst>
            </c:dLbl>
            <c:dLbl>
              <c:idx val="5"/>
              <c:layout>
                <c:manualLayout>
                  <c:x val="2.7698109364131013E-3"/>
                  <c:y val="-3.68503918730046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C9-4AFF-B599-58CC3EDB0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14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3.4976958525345651E-2</c:v>
                </c:pt>
                <c:pt idx="1">
                  <c:v>4.4007092198581933E-2</c:v>
                </c:pt>
                <c:pt idx="2">
                  <c:v>6.3012048192771078E-2</c:v>
                </c:pt>
                <c:pt idx="3">
                  <c:v>8.0078947368421097E-2</c:v>
                </c:pt>
                <c:pt idx="4">
                  <c:v>0.10605080831408745</c:v>
                </c:pt>
                <c:pt idx="5">
                  <c:v>0.11987132352941175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0C9-4AFF-B599-58CC3EDB04C7}"/>
            </c:ext>
          </c:extLst>
        </c:ser>
        <c:dLbls/>
        <c:marker val="1"/>
        <c:axId val="142029568"/>
        <c:axId val="109444096"/>
      </c:lineChart>
      <c:catAx>
        <c:axId val="109441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ko-KR" sz="1200" b="1"/>
            </a:pPr>
            <a:endParaRPr lang="en-US"/>
          </a:p>
        </c:txPr>
        <c:crossAx val="109442560"/>
        <c:crosses val="autoZero"/>
        <c:auto val="1"/>
        <c:lblAlgn val="ctr"/>
        <c:lblOffset val="100"/>
      </c:catAx>
      <c:valAx>
        <c:axId val="109442560"/>
        <c:scaling>
          <c:orientation val="minMax"/>
        </c:scaling>
        <c:axPos val="l"/>
        <c:majorGridlines>
          <c:spPr>
            <a:ln w="3175">
              <a:solidFill>
                <a:schemeClr val="bg1"/>
              </a:solidFill>
            </a:ln>
          </c:spPr>
        </c:majorGridlines>
        <c:numFmt formatCode="#,##0_);[Red]\(#,##0\)" sourceLinked="0"/>
        <c:tickLblPos val="nextTo"/>
        <c:txPr>
          <a:bodyPr/>
          <a:lstStyle/>
          <a:p>
            <a:pPr>
              <a:defRPr lang="ko-KR" sz="1000"/>
            </a:pPr>
            <a:endParaRPr lang="en-US"/>
          </a:p>
        </c:txPr>
        <c:crossAx val="109441024"/>
        <c:crosses val="autoZero"/>
        <c:crossBetween val="between"/>
      </c:valAx>
      <c:valAx>
        <c:axId val="109444096"/>
        <c:scaling>
          <c:orientation val="minMax"/>
        </c:scaling>
        <c:axPos val="r"/>
        <c:numFmt formatCode="0%" sourceLinked="1"/>
        <c:tickLblPos val="nextTo"/>
        <c:txPr>
          <a:bodyPr/>
          <a:lstStyle/>
          <a:p>
            <a:pPr>
              <a:defRPr lang="ko-KR" sz="1000"/>
            </a:pPr>
            <a:endParaRPr lang="en-US"/>
          </a:p>
        </c:txPr>
        <c:crossAx val="142029568"/>
        <c:crosses val="max"/>
        <c:crossBetween val="between"/>
      </c:valAx>
      <c:catAx>
        <c:axId val="142029568"/>
        <c:scaling>
          <c:orientation val="minMax"/>
        </c:scaling>
        <c:delete val="1"/>
        <c:axPos val="b"/>
        <c:numFmt formatCode="General" sourceLinked="1"/>
        <c:tickLblPos val="none"/>
        <c:crossAx val="109444096"/>
        <c:crosses val="autoZero"/>
        <c:auto val="1"/>
        <c:lblAlgn val="ctr"/>
        <c:lblOffset val="100"/>
      </c:catAx>
    </c:plotArea>
    <c:legend>
      <c:legendPos val="t"/>
      <c:layout>
        <c:manualLayout>
          <c:xMode val="edge"/>
          <c:yMode val="edge"/>
          <c:x val="0.68557727821584069"/>
          <c:y val="1.7007873172155834E-2"/>
          <c:w val="0.31442272178416947"/>
          <c:h val="5.4331449968060032E-2"/>
        </c:manualLayout>
      </c:layout>
      <c:txPr>
        <a:bodyPr/>
        <a:lstStyle/>
        <a:p>
          <a:pPr>
            <a:defRPr lang="ko-KR" sz="10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온라인</c:v>
                </c:pt>
              </c:strCache>
            </c:strRef>
          </c:tx>
          <c:spPr>
            <a:solidFill>
              <a:schemeClr val="accent1"/>
            </a:solidFill>
          </c:spP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zh-CN"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2016e</c:v>
                </c:pt>
                <c:pt idx="5">
                  <c:v>2017e</c:v>
                </c:pt>
                <c:pt idx="6">
                  <c:v>2018e</c:v>
                </c:pt>
              </c:strCache>
            </c:strRef>
          </c:cat>
          <c:val>
            <c:numRef>
              <c:f>Sheet1!$B$2:$B$8</c:f>
              <c:numCache>
                <c:formatCode>_ * #,##0.0_ ;_ * \-#,##0.0_ ;_ * "-"??_ ;_ @_ </c:formatCode>
                <c:ptCount val="7"/>
                <c:pt idx="0">
                  <c:v>34.338709677419345</c:v>
                </c:pt>
                <c:pt idx="1">
                  <c:v>52.548387096774192</c:v>
                </c:pt>
                <c:pt idx="2">
                  <c:v>90.161290322580086</c:v>
                </c:pt>
                <c:pt idx="3">
                  <c:v>191.01612903225805</c:v>
                </c:pt>
                <c:pt idx="4">
                  <c:v>354.5322580645161</c:v>
                </c:pt>
                <c:pt idx="5">
                  <c:v>550.58064516129025</c:v>
                </c:pt>
                <c:pt idx="6">
                  <c:v>848.45161290322005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C9-4AFF-B599-58CC3EDB04C7}"/>
            </c:ext>
          </c:extLst>
        </c:ser>
        <c:dLbls/>
        <c:gapWidth val="132"/>
        <c:overlap val="100"/>
        <c:serLines>
          <c:spPr>
            <a:ln w="6350">
              <a:solidFill>
                <a:schemeClr val="tx2"/>
              </a:solidFill>
              <a:prstDash val="dash"/>
            </a:ln>
          </c:spPr>
        </c:serLines>
        <c:axId val="141980416"/>
        <c:axId val="141981952"/>
      </c:barChart>
      <c:catAx>
        <c:axId val="1419804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o-KR" sz="1200" b="1"/>
            </a:pPr>
            <a:endParaRPr lang="en-US"/>
          </a:p>
        </c:txPr>
        <c:crossAx val="141981952"/>
        <c:crosses val="autoZero"/>
        <c:auto val="1"/>
        <c:lblAlgn val="ctr"/>
        <c:lblOffset val="100"/>
      </c:catAx>
      <c:valAx>
        <c:axId val="141981952"/>
        <c:scaling>
          <c:orientation val="minMax"/>
        </c:scaling>
        <c:axPos val="l"/>
        <c:numFmt formatCode="#,##0_);[Red]\(#,##0\)" sourceLinked="0"/>
        <c:tickLblPos val="nextTo"/>
        <c:txPr>
          <a:bodyPr/>
          <a:lstStyle/>
          <a:p>
            <a:pPr>
              <a:defRPr lang="ko-KR" sz="1000"/>
            </a:pPr>
            <a:endParaRPr lang="en-US"/>
          </a:p>
        </c:txPr>
        <c:crossAx val="141980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Sheet1!$E$53</c:f>
              <c:strCache>
                <c:ptCount val="1"/>
                <c:pt idx="0">
                  <c:v>B2C</c:v>
                </c:pt>
              </c:strCache>
            </c:strRef>
          </c:tx>
          <c:spPr>
            <a:solidFill>
              <a:schemeClr val="accent1"/>
            </a:solidFill>
          </c:spP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1000" b="1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Sheet1!$D$54:$D$59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2016E</c:v>
                </c:pt>
              </c:strCache>
            </c:strRef>
          </c:cat>
          <c:val>
            <c:numRef>
              <c:f>Sheet1!$E$54:$E$59</c:f>
              <c:numCache>
                <c:formatCode>0.0%</c:formatCode>
                <c:ptCount val="6"/>
                <c:pt idx="0">
                  <c:v>0.253</c:v>
                </c:pt>
                <c:pt idx="1">
                  <c:v>0.34600000000000497</c:v>
                </c:pt>
                <c:pt idx="2">
                  <c:v>0.40400000000000008</c:v>
                </c:pt>
                <c:pt idx="3">
                  <c:v>0.45800000000000002</c:v>
                </c:pt>
                <c:pt idx="4">
                  <c:v>0.51400000000000001</c:v>
                </c:pt>
                <c:pt idx="5">
                  <c:v>0.56100000000000005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82-4826-A2FE-7D31DB5532AE}"/>
            </c:ext>
          </c:extLst>
        </c:ser>
        <c:ser>
          <c:idx val="1"/>
          <c:order val="1"/>
          <c:tx>
            <c:strRef>
              <c:f>Sheet1!$F$53</c:f>
              <c:strCache>
                <c:ptCount val="1"/>
                <c:pt idx="0">
                  <c:v>C2C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1000" b="1">
                    <a:latin typeface="+mn-ea"/>
                    <a:ea typeface="+mn-ea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Sheet1!$D$54:$D$59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2016E</c:v>
                </c:pt>
              </c:strCache>
            </c:strRef>
          </c:cat>
          <c:val>
            <c:numRef>
              <c:f>Sheet1!$F$54:$F$59</c:f>
              <c:numCache>
                <c:formatCode>0.0%</c:formatCode>
                <c:ptCount val="6"/>
                <c:pt idx="0">
                  <c:v>0.74700000000001054</c:v>
                </c:pt>
                <c:pt idx="1">
                  <c:v>0.65400000000001246</c:v>
                </c:pt>
                <c:pt idx="2">
                  <c:v>0.59600000000000064</c:v>
                </c:pt>
                <c:pt idx="3">
                  <c:v>0.54200000000000004</c:v>
                </c:pt>
                <c:pt idx="4">
                  <c:v>0.48600000000000032</c:v>
                </c:pt>
                <c:pt idx="5">
                  <c:v>0.43900000000000527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82-4826-A2FE-7D31DB5532AE}"/>
            </c:ext>
          </c:extLst>
        </c:ser>
        <c:dLbls/>
        <c:gapWidth val="70"/>
        <c:overlap val="100"/>
        <c:axId val="123722752"/>
        <c:axId val="63001344"/>
      </c:barChart>
      <c:catAx>
        <c:axId val="1237227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ko-KR" sz="1200" b="1">
                <a:latin typeface="+mn-ea"/>
                <a:ea typeface="+mn-ea"/>
              </a:defRPr>
            </a:pPr>
            <a:endParaRPr lang="en-US"/>
          </a:p>
        </c:txPr>
        <c:crossAx val="63001344"/>
        <c:crosses val="autoZero"/>
        <c:auto val="1"/>
        <c:lblAlgn val="ctr"/>
        <c:lblOffset val="100"/>
      </c:catAx>
      <c:valAx>
        <c:axId val="63001344"/>
        <c:scaling>
          <c:orientation val="minMax"/>
          <c:max val="1"/>
        </c:scaling>
        <c:axPos val="l"/>
        <c:numFmt formatCode="0.0%" sourceLinked="1"/>
        <c:tickLblPos val="nextTo"/>
        <c:txPr>
          <a:bodyPr/>
          <a:lstStyle/>
          <a:p>
            <a:pPr>
              <a:defRPr lang="ko-KR" sz="1000">
                <a:latin typeface="+mn-ea"/>
                <a:ea typeface="+mn-ea"/>
              </a:defRPr>
            </a:pPr>
            <a:endParaRPr lang="en-US"/>
          </a:p>
        </c:txPr>
        <c:crossAx val="1237227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ko-KR" sz="1000" b="1">
              <a:latin typeface="+mn-ea"/>
              <a:ea typeface="+mn-ea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>
          <a:latin typeface="나눔고딕" pitchFamily="50" charset="-127"/>
          <a:ea typeface="나눔고딕" pitchFamily="50" charset="-127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Mobile</c:v>
                </c:pt>
              </c:strCache>
            </c:strRef>
          </c:tx>
          <c:spPr>
            <a:solidFill>
              <a:schemeClr val="accent1"/>
            </a:solidFill>
          </c:spPr>
          <c:dPt>
            <c:idx val="4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A3C-4C7C-A00B-4F3D3BF87CAE}"/>
              </c:ext>
            </c:extLst>
          </c:dPt>
          <c:dLbls>
            <c:dLbl>
              <c:idx val="4"/>
              <c:layout>
                <c:manualLayout>
                  <c:x val="2.9143694015996446E-3"/>
                  <c:y val="7.2887265520121274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3C-4C7C-A00B-4F3D3BF87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1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2015e</c:v>
                </c:pt>
                <c:pt idx="5">
                  <c:v>2016e</c:v>
                </c:pt>
                <c:pt idx="6">
                  <c:v>2017e</c:v>
                </c:pt>
                <c:pt idx="7">
                  <c:v>2018e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1.4999999999999998E-2</c:v>
                </c:pt>
                <c:pt idx="1">
                  <c:v>5.8000000000000003E-2</c:v>
                </c:pt>
                <c:pt idx="2">
                  <c:v>0.14500000000000021</c:v>
                </c:pt>
                <c:pt idx="3">
                  <c:v>0.33700000000000435</c:v>
                </c:pt>
                <c:pt idx="4">
                  <c:v>0.50600000000000001</c:v>
                </c:pt>
                <c:pt idx="5">
                  <c:v>0.61100000000000065</c:v>
                </c:pt>
                <c:pt idx="6">
                  <c:v>0.67600000000000871</c:v>
                </c:pt>
                <c:pt idx="7">
                  <c:v>0.71200000000000063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3C-4C7C-A00B-4F3D3BF87C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900" b="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2015e</c:v>
                </c:pt>
                <c:pt idx="5">
                  <c:v>2016e</c:v>
                </c:pt>
                <c:pt idx="6">
                  <c:v>2017e</c:v>
                </c:pt>
                <c:pt idx="7">
                  <c:v>2018e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0.98499999999999999</c:v>
                </c:pt>
                <c:pt idx="1">
                  <c:v>0.94199999999999995</c:v>
                </c:pt>
                <c:pt idx="2">
                  <c:v>0.85500000000000065</c:v>
                </c:pt>
                <c:pt idx="3">
                  <c:v>0.66300000000000858</c:v>
                </c:pt>
                <c:pt idx="4">
                  <c:v>0.49400000000000038</c:v>
                </c:pt>
                <c:pt idx="5">
                  <c:v>0.38900000000000373</c:v>
                </c:pt>
                <c:pt idx="6">
                  <c:v>0.32400000000000373</c:v>
                </c:pt>
                <c:pt idx="7">
                  <c:v>0.28800000000000031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3C-4C7C-A00B-4F3D3BF87CAE}"/>
            </c:ext>
          </c:extLst>
        </c:ser>
        <c:dLbls>
          <c:showVal val="1"/>
        </c:dLbls>
        <c:gapWidth val="95"/>
        <c:overlap val="100"/>
        <c:axId val="155591808"/>
        <c:axId val="155593344"/>
      </c:barChart>
      <c:catAx>
        <c:axId val="15559180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ko-KR" sz="1000"/>
            </a:pPr>
            <a:endParaRPr lang="en-US"/>
          </a:p>
        </c:txPr>
        <c:crossAx val="155593344"/>
        <c:crosses val="autoZero"/>
        <c:auto val="1"/>
        <c:lblAlgn val="ctr"/>
        <c:lblOffset val="100"/>
      </c:catAx>
      <c:valAx>
        <c:axId val="155593344"/>
        <c:scaling>
          <c:orientation val="minMax"/>
        </c:scaling>
        <c:delete val="1"/>
        <c:axPos val="l"/>
        <c:numFmt formatCode="0%" sourceLinked="1"/>
        <c:tickLblPos val="none"/>
        <c:crossAx val="1555918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ko-KR" sz="1000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출국</c:v>
                </c:pt>
              </c:strCache>
            </c:strRef>
          </c:tx>
          <c:spPr>
            <a:solidFill>
              <a:schemeClr val="accent1"/>
            </a:solidFill>
          </c:spP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8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134000</c:v>
                </c:pt>
                <c:pt idx="1">
                  <c:v>144000</c:v>
                </c:pt>
                <c:pt idx="2">
                  <c:v>179800</c:v>
                </c:pt>
                <c:pt idx="3">
                  <c:v>229300</c:v>
                </c:pt>
                <c:pt idx="4">
                  <c:v>284700</c:v>
                </c:pt>
                <c:pt idx="5">
                  <c:v>339700</c:v>
                </c:pt>
                <c:pt idx="6">
                  <c:v>399600</c:v>
                </c:pt>
                <c:pt idx="7">
                  <c:v>413900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68-4448-BF7F-6F135F0BDE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귀국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8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42000</c:v>
                </c:pt>
                <c:pt idx="1">
                  <c:v>44000</c:v>
                </c:pt>
                <c:pt idx="2">
                  <c:v>69300</c:v>
                </c:pt>
                <c:pt idx="3">
                  <c:v>108300</c:v>
                </c:pt>
                <c:pt idx="4">
                  <c:v>134800</c:v>
                </c:pt>
                <c:pt idx="5">
                  <c:v>186200</c:v>
                </c:pt>
                <c:pt idx="6">
                  <c:v>272900</c:v>
                </c:pt>
                <c:pt idx="7">
                  <c:v>353500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68-4448-BF7F-6F135F0BDEE1}"/>
            </c:ext>
          </c:extLst>
        </c:ser>
        <c:dLbls/>
        <c:gapWidth val="102"/>
        <c:overlap val="100"/>
        <c:axId val="157708288"/>
        <c:axId val="157709824"/>
      </c:barChart>
      <c:catAx>
        <c:axId val="1577082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ko-KR" sz="1000"/>
            </a:pPr>
            <a:endParaRPr lang="en-US"/>
          </a:p>
        </c:txPr>
        <c:crossAx val="157709824"/>
        <c:crosses val="autoZero"/>
        <c:auto val="1"/>
        <c:lblAlgn val="ctr"/>
        <c:lblOffset val="100"/>
      </c:catAx>
      <c:valAx>
        <c:axId val="157709824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#,##0_);[Red]\(#,##0\)" sourceLinked="0"/>
        <c:tickLblPos val="nextTo"/>
        <c:txPr>
          <a:bodyPr/>
          <a:lstStyle/>
          <a:p>
            <a:pPr>
              <a:defRPr lang="ko-KR" sz="900"/>
            </a:pPr>
            <a:endParaRPr lang="en-US"/>
          </a:p>
        </c:txPr>
        <c:crossAx val="1577082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ko-KR" sz="1000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1F497D">
                <a:lumMod val="50000"/>
                <a:alpha val="50000"/>
              </a:srgbClr>
            </a:solidFill>
          </c:spPr>
          <c:dPt>
            <c:idx val="4"/>
            <c:spPr>
              <a:solidFill>
                <a:srgbClr val="1F497D">
                  <a:lumMod val="50000"/>
                  <a:alpha val="84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9D1-494F-ABC9-F38A1AF3AC0B}"/>
              </c:ext>
            </c:extLst>
          </c:dPt>
          <c:dPt>
            <c:idx val="5"/>
            <c:spPr>
              <a:solidFill>
                <a:srgbClr val="1F497D">
                  <a:lumMod val="50000"/>
                  <a:alpha val="84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D1-494F-ABC9-F38A1AF3AC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ko-KR" sz="800">
                    <a:latin typeface="나눔고딕" pitchFamily="50" charset="-127"/>
                    <a:ea typeface="나눔고딕" pitchFamily="50" charset="-127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Sheet2!$A$2:$A$7</c:f>
              <c:strCache>
                <c:ptCount val="6"/>
                <c:pt idx="0">
                  <c:v>해외에서 구입한 적 있는 상품</c:v>
                </c:pt>
                <c:pt idx="1">
                  <c:v>상품의 다양성</c:v>
                </c:pt>
                <c:pt idx="2">
                  <c:v>중국 내 해당 상품 없음</c:v>
                </c:pt>
                <c:pt idx="3">
                  <c:v>외국 브랜드 선호</c:v>
                </c:pt>
                <c:pt idx="4">
                  <c:v>가격 차이</c:v>
                </c:pt>
                <c:pt idx="5">
                  <c:v>상품 품질</c:v>
                </c:pt>
              </c:strCache>
            </c:strRef>
          </c:cat>
          <c:val>
            <c:numRef>
              <c:f>Sheet2!$B$2:$B$7</c:f>
              <c:numCache>
                <c:formatCode>0.0%</c:formatCode>
                <c:ptCount val="6"/>
                <c:pt idx="0">
                  <c:v>0.39600000000000235</c:v>
                </c:pt>
                <c:pt idx="1">
                  <c:v>0.46700000000000008</c:v>
                </c:pt>
                <c:pt idx="2">
                  <c:v>0.52</c:v>
                </c:pt>
                <c:pt idx="3">
                  <c:v>0.53</c:v>
                </c:pt>
                <c:pt idx="4">
                  <c:v>0.65500000000000458</c:v>
                </c:pt>
                <c:pt idx="5">
                  <c:v>0.67800000000000471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D1-494F-ABC9-F38A1AF3AC0B}"/>
            </c:ext>
          </c:extLst>
        </c:ser>
        <c:dLbls/>
        <c:axId val="63410560"/>
        <c:axId val="63412096"/>
      </c:barChart>
      <c:catAx>
        <c:axId val="6341056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lang="ko-KR" sz="900">
                <a:latin typeface="나눔고딕" pitchFamily="50" charset="-127"/>
                <a:ea typeface="나눔고딕" pitchFamily="50" charset="-127"/>
              </a:defRPr>
            </a:pPr>
            <a:endParaRPr lang="en-US"/>
          </a:p>
        </c:txPr>
        <c:crossAx val="63412096"/>
        <c:crosses val="autoZero"/>
        <c:auto val="1"/>
        <c:lblAlgn val="ctr"/>
        <c:lblOffset val="100"/>
      </c:catAx>
      <c:valAx>
        <c:axId val="63412096"/>
        <c:scaling>
          <c:orientation val="minMax"/>
        </c:scaling>
        <c:delete val="1"/>
        <c:axPos val="b"/>
        <c:numFmt formatCode="0.0%" sourceLinked="1"/>
        <c:tickLblPos val="none"/>
        <c:crossAx val="63410560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Pt>
            <c:idx val="0"/>
            <c:explosion val="15"/>
            <c:spPr>
              <a:solidFill>
                <a:srgbClr val="1F497D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F57-479A-B014-973BE6C4CCB1}"/>
              </c:ext>
            </c:extLst>
          </c:dPt>
          <c:dPt>
            <c:idx val="1"/>
            <c:spPr>
              <a:solidFill>
                <a:srgbClr val="1F497D">
                  <a:lumMod val="75000"/>
                  <a:alpha val="3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57-479A-B014-973BE6C4CCB1}"/>
              </c:ext>
            </c:extLst>
          </c:dPt>
          <c:cat>
            <c:strRef>
              <c:f>Sheet1!$D$40:$D$41</c:f>
              <c:strCache>
                <c:ptCount val="2"/>
                <c:pt idx="0">
                  <c:v>B2C</c:v>
                </c:pt>
                <c:pt idx="1">
                  <c:v>C2C</c:v>
                </c:pt>
              </c:strCache>
            </c:strRef>
          </c:cat>
          <c:val>
            <c:numRef>
              <c:f>Sheet1!$E$40:$E$41</c:f>
              <c:numCache>
                <c:formatCode>0.00%</c:formatCode>
                <c:ptCount val="2"/>
                <c:pt idx="0">
                  <c:v>0.253</c:v>
                </c:pt>
                <c:pt idx="1">
                  <c:v>0.74700000000000177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F57-479A-B014-973BE6C4CCB1}"/>
            </c:ext>
          </c:extLst>
        </c:ser>
        <c:dLbls/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lang="ko-KR"/>
          </a:pPr>
          <a:endParaRPr lang="en-US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Pt>
            <c:idx val="0"/>
            <c:explosion val="11"/>
            <c:spPr>
              <a:solidFill>
                <a:srgbClr val="1F497D">
                  <a:lumMod val="7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0DA-4D00-8039-CF9C0709DD65}"/>
              </c:ext>
            </c:extLst>
          </c:dPt>
          <c:dPt>
            <c:idx val="1"/>
            <c:spPr>
              <a:solidFill>
                <a:srgbClr val="1F497D">
                  <a:lumMod val="75000"/>
                  <a:alpha val="3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DA-4D00-8039-CF9C0709DD65}"/>
              </c:ext>
            </c:extLst>
          </c:dPt>
          <c:cat>
            <c:strRef>
              <c:f>Sheet1!$D$46:$D$47</c:f>
              <c:strCache>
                <c:ptCount val="2"/>
                <c:pt idx="0">
                  <c:v>B2C</c:v>
                </c:pt>
                <c:pt idx="1">
                  <c:v>C2C</c:v>
                </c:pt>
              </c:strCache>
            </c:strRef>
          </c:cat>
          <c:val>
            <c:numRef>
              <c:f>Sheet1!$E$46:$E$47</c:f>
              <c:numCache>
                <c:formatCode>0.00%</c:formatCode>
                <c:ptCount val="2"/>
                <c:pt idx="0">
                  <c:v>0.51400000000000001</c:v>
                </c:pt>
                <c:pt idx="1">
                  <c:v>0.48600000000000032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DA-4D00-8039-CF9C0709DD65}"/>
            </c:ext>
          </c:extLst>
        </c:ser>
        <c:dLbls/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lang="ko-KR"/>
          </a:pPr>
          <a:endParaRPr lang="en-US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65117-0F4A-4EC7-B597-8828A16EF116}" type="datetimeFigureOut">
              <a:rPr lang="ko-KR" altLang="en-US" smtClean="0"/>
              <a:pPr/>
              <a:t>2016-06-27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63575" y="744538"/>
            <a:ext cx="5470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23B35-0EC3-4279-AB8C-8D7B70FA29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9358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23B35-0EC3-4279-AB8C-8D7B70FA293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5564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23B35-0EC3-4279-AB8C-8D7B70FA293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156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23B35-0EC3-4279-AB8C-8D7B70FA293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2181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23B35-0EC3-4279-AB8C-8D7B70FA293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9715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23B35-0EC3-4279-AB8C-8D7B70FA293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68167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23B35-0EC3-4279-AB8C-8D7B70FA293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2646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23B35-0EC3-4279-AB8C-8D7B70FA293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4740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9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1170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58652" y="3156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400" b="1" dirty="0">
              <a:ln>
                <a:solidFill>
                  <a:prstClr val="black">
                    <a:lumMod val="85000"/>
                    <a:lumOff val="15000"/>
                    <a:alpha val="30000"/>
                  </a:prstClr>
                </a:solidFill>
              </a:ln>
              <a:solidFill>
                <a:prstClr val="black">
                  <a:lumMod val="95000"/>
                  <a:lumOff val="5000"/>
                  <a:alpha val="81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96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34619" y="10302"/>
            <a:ext cx="20168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84560" rtl="0" eaLnBrk="1" latinLnBrk="1" hangingPunct="1"/>
            <a:r>
              <a:rPr lang="ko-KR" altLang="en-US" sz="1600" b="1" kern="1200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나눔고딕" pitchFamily="50" charset="-127"/>
                <a:ea typeface="나눔고딕" pitchFamily="50" charset="-127"/>
                <a:cs typeface="+mn-cs"/>
              </a:rPr>
              <a:t>시장</a:t>
            </a:r>
            <a:r>
              <a:rPr lang="en-US" altLang="ko-KR" sz="1600" b="1" kern="1200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나눔고딕" pitchFamily="50" charset="-127"/>
                <a:ea typeface="나눔고딕" pitchFamily="50" charset="-127"/>
                <a:cs typeface="+mn-cs"/>
              </a:rPr>
              <a:t> </a:t>
            </a:r>
            <a:r>
              <a:rPr lang="ko-KR" altLang="en-US" sz="1600" b="1" kern="1200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나눔고딕" pitchFamily="50" charset="-127"/>
                <a:ea typeface="나눔고딕" pitchFamily="50" charset="-127"/>
                <a:cs typeface="+mn-cs"/>
              </a:rPr>
              <a:t>현황</a:t>
            </a:r>
            <a:endParaRPr lang="en-US" altLang="ko-KR" sz="1600" b="1" kern="1200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나눔고딕" pitchFamily="50" charset="-127"/>
              <a:ea typeface="나눔고딕" pitchFamily="50" charset="-127"/>
              <a:cs typeface="+mn-cs"/>
            </a:endParaRPr>
          </a:p>
          <a:p>
            <a:pPr marL="0" algn="l" defTabSz="984560" rtl="0" eaLnBrk="1" latinLnBrk="1" hangingPunct="1"/>
            <a:r>
              <a:rPr lang="ko-KR" altLang="en-US" sz="1400" b="1" kern="1200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나눔고딕" pitchFamily="50" charset="-127"/>
                <a:ea typeface="나눔고딕" pitchFamily="50" charset="-127"/>
                <a:cs typeface="+mn-cs"/>
              </a:rPr>
              <a:t>중국 이커머스 시장 특징</a:t>
            </a:r>
            <a:endParaRPr lang="en-US" altLang="ko-KR" sz="1400" b="1" kern="1200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144016" y="0"/>
            <a:ext cx="71760" cy="620687"/>
          </a:xfrm>
          <a:prstGeom prst="rect">
            <a:avLst/>
          </a:prstGeom>
          <a:solidFill>
            <a:srgbClr val="6699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87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409940" y="6465581"/>
            <a:ext cx="4846396" cy="2308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T h="0"/>
              <a:bevelB w="101600" h="5080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Copyright © ACCOMMATE HOLDINGS LIMITED. All right reserved</a:t>
            </a:r>
            <a:endParaRPr kumimoji="0" lang="en-US" altLang="ko-KR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47825" y="1990582"/>
            <a:ext cx="775084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h="0"/>
              <a:bevelB w="101600" h="5080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0" cap="none" spc="0" normalizeH="0" baseline="0" noProof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Arial" pitchFamily="34" charset="0"/>
              </a:rPr>
              <a:t>ACCOMMATE HOLDINGS LIMITED</a:t>
            </a:r>
            <a:endParaRPr kumimoji="0" lang="en-US" altLang="ko-KR" sz="3600" b="1" i="0" u="none" strike="noStrike" kern="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Arial" pitchFamily="34" charset="0"/>
              </a:rPr>
              <a:t>Investor Relations</a:t>
            </a:r>
            <a:endParaRPr kumimoji="0" lang="ko-KR" altLang="en-US" sz="1600" b="0" i="0" u="none" strike="noStrike" kern="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55017" y="1556792"/>
            <a:ext cx="202124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T h="0"/>
              <a:bevelB w="101600" h="5080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맑은 고딕" pitchFamily="50" charset="-127"/>
                <a:ea typeface="나눔고딕" pitchFamily="50" charset="-127"/>
                <a:cs typeface="+mn-cs"/>
              </a:rPr>
              <a:t>一起</a:t>
            </a: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맑은 고딕" pitchFamily="50" charset="-127"/>
                <a:ea typeface="나눔고딕" pitchFamily="50" charset="-127"/>
                <a:cs typeface="+mn-cs"/>
              </a:rPr>
              <a:t>走， 一直走</a:t>
            </a: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 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sp>
        <p:nvSpPr>
          <p:cNvPr id="14" name="직사각형 13"/>
          <p:cNvSpPr/>
          <p:nvPr userDrawn="1"/>
        </p:nvSpPr>
        <p:spPr>
          <a:xfrm>
            <a:off x="503809" y="1622758"/>
            <a:ext cx="45719" cy="12301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H:\에이컴메이트 홈페이지\재료\로고\신로고\ACCOMMATE_Logo_Color-0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8" y="116632"/>
            <a:ext cx="1730100" cy="432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674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01386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34936" y="6554201"/>
            <a:ext cx="1236128" cy="2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ko-KR" sz="1200" b="1">
                <a:solidFill>
                  <a:srgbClr val="000000"/>
                </a:solidFill>
                <a:latin typeface="맑은 고딕" pitchFamily="50" charset="-127"/>
                <a:ea typeface="맑은 고딕"/>
              </a:rPr>
              <a:t>- </a:t>
            </a:r>
            <a:fld id="{43F4D756-3530-419C-942B-7E960EB66F1B}" type="slidenum">
              <a:rPr lang="ko-KR" altLang="en-US" sz="1200" b="1" smtClean="0">
                <a:solidFill>
                  <a:srgbClr val="000000"/>
                </a:solidFill>
                <a:latin typeface="맑은 고딕" pitchFamily="50" charset="-127"/>
                <a:ea typeface="맑은 고딕"/>
              </a:rPr>
              <a:pPr algn="ctr" eaLnBrk="0" hangingPunct="0">
                <a:lnSpc>
                  <a:spcPct val="90000"/>
                </a:lnSpc>
                <a:defRPr/>
              </a:pPr>
              <a:t>‹#›</a:t>
            </a:fld>
            <a:r>
              <a:rPr lang="ko-KR" altLang="en-US" sz="1200" b="1">
                <a:solidFill>
                  <a:srgbClr val="000000"/>
                </a:solidFill>
                <a:latin typeface="맑은 고딕" pitchFamily="50" charset="-127"/>
                <a:ea typeface="맑은 고딕"/>
              </a:rPr>
              <a:t> </a:t>
            </a:r>
            <a:r>
              <a:rPr lang="en-US" altLang="ko-KR" sz="1200" b="1">
                <a:solidFill>
                  <a:srgbClr val="000000"/>
                </a:solidFill>
                <a:latin typeface="맑은 고딕" pitchFamily="50" charset="-127"/>
                <a:ea typeface="맑은 고딕"/>
              </a:rPr>
              <a:t>-</a:t>
            </a:r>
            <a:endParaRPr lang="en-US" altLang="ko-KR" sz="1200" b="1" dirty="0">
              <a:solidFill>
                <a:srgbClr val="000000"/>
              </a:solidFill>
              <a:latin typeface="맑은 고딕" pitchFamily="50" charset="-127"/>
              <a:ea typeface="맑은 고딕"/>
            </a:endParaRPr>
          </a:p>
        </p:txBody>
      </p:sp>
      <p:pic>
        <p:nvPicPr>
          <p:cNvPr id="2050" name="Picture 2" descr="H:\에이컴메이트 홈페이지\재료\로고\신로고\ACCOMMATE_Logo_Color-0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86232" y="15128"/>
            <a:ext cx="1153398" cy="288032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0"/>
            <a:ext cx="324011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4560"/>
            <a:endParaRPr lang="ko-KR" altLang="en-US" sz="1900">
              <a:solidFill>
                <a:prstClr val="white"/>
              </a:solidFill>
            </a:endParaRPr>
          </a:p>
        </p:txBody>
      </p:sp>
      <p:cxnSp>
        <p:nvCxnSpPr>
          <p:cNvPr id="10" name="직선 화살표 연결선 9"/>
          <p:cNvCxnSpPr/>
          <p:nvPr userDrawn="1"/>
        </p:nvCxnSpPr>
        <p:spPr>
          <a:xfrm>
            <a:off x="0" y="548680"/>
            <a:ext cx="7344568" cy="0"/>
          </a:xfrm>
          <a:prstGeom prst="straightConnector1">
            <a:avLst/>
          </a:prstGeom>
          <a:ln w="16510">
            <a:solidFill>
              <a:schemeClr val="tx2">
                <a:alpha val="87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 userDrawn="1"/>
        </p:nvSpPr>
        <p:spPr>
          <a:xfrm>
            <a:off x="158768" y="1"/>
            <a:ext cx="79110" cy="620687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 latinLnBrk="0">
              <a:defRPr/>
            </a:pPr>
            <a:endParaRPr lang="ko-KR" altLang="en-US" sz="1800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652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marke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다리꼴 4"/>
          <p:cNvSpPr/>
          <p:nvPr/>
        </p:nvSpPr>
        <p:spPr>
          <a:xfrm rot="16200000">
            <a:off x="965652" y="3111456"/>
            <a:ext cx="4680000" cy="2029160"/>
          </a:xfrm>
          <a:prstGeom prst="trapezoid">
            <a:avLst>
              <a:gd name="adj" fmla="val 7170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4320232" y="1785516"/>
            <a:ext cx="5256584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600" b="1" u="sng" dirty="0">
                <a:solidFill>
                  <a:schemeClr val="tx1"/>
                </a:solidFill>
              </a:rPr>
              <a:t>중국</a:t>
            </a:r>
            <a:r>
              <a:rPr lang="en-US" altLang="ko-KR" sz="1600" b="1" u="sng">
                <a:solidFill>
                  <a:schemeClr val="tx1"/>
                </a:solidFill>
              </a:rPr>
              <a:t>&amp;</a:t>
            </a:r>
            <a:r>
              <a:rPr lang="ko-KR" altLang="en-US" sz="1600" b="1" u="sng">
                <a:solidFill>
                  <a:schemeClr val="tx1"/>
                </a:solidFill>
              </a:rPr>
              <a:t>한국 전자상거래</a:t>
            </a:r>
            <a:r>
              <a:rPr lang="en-US" altLang="ko-KR" sz="1600" b="1" u="sng" dirty="0">
                <a:solidFill>
                  <a:schemeClr val="tx1"/>
                </a:solidFill>
              </a:rPr>
              <a:t>(</a:t>
            </a:r>
            <a:r>
              <a:rPr lang="en-US" altLang="ko-KR" sz="1600" b="1" u="sng">
                <a:solidFill>
                  <a:schemeClr val="tx1"/>
                </a:solidFill>
              </a:rPr>
              <a:t>B2C&amp;C2C)</a:t>
            </a:r>
            <a:r>
              <a:rPr lang="ko-KR" altLang="en-US" sz="1600" b="1" u="sng">
                <a:solidFill>
                  <a:schemeClr val="tx1"/>
                </a:solidFill>
              </a:rPr>
              <a:t> </a:t>
            </a:r>
            <a:r>
              <a:rPr lang="en-US" altLang="ko-KR" sz="1600" b="1" u="sng">
                <a:solidFill>
                  <a:schemeClr val="tx1"/>
                </a:solidFill>
              </a:rPr>
              <a:t>Platform</a:t>
            </a:r>
            <a:r>
              <a:rPr lang="ko-KR" altLang="en-US" sz="1600" b="1" u="sng">
                <a:solidFill>
                  <a:schemeClr val="tx1"/>
                </a:solidFill>
              </a:rPr>
              <a:t>別 규모</a:t>
            </a:r>
            <a:endParaRPr lang="ko-KR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4620" y="610807"/>
            <a:ext cx="970223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On-line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으로 거래되는 소매시장 상품 규모는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2014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기준 약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조 위안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4,592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억 달러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으로 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한국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470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억 달러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배 규모임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알리바바의 시장 점유율이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80%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이상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b="1" dirty="0">
              <a:ln>
                <a:solidFill>
                  <a:srgbClr val="FF9900">
                    <a:alpha val="49000"/>
                  </a:srgbClr>
                </a:solidFill>
              </a:ln>
              <a:solidFill>
                <a:srgbClr val="FF99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4619" y="44697"/>
            <a:ext cx="4889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시장현황 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– 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전자상거래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 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 규모 </a:t>
            </a:r>
            <a:endParaRPr lang="ko-KR" altLang="en-US" sz="2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+mn-ea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1254098" y="3214686"/>
            <a:ext cx="1800000" cy="1800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2000" b="1" dirty="0"/>
              <a:t>중국</a:t>
            </a:r>
            <a:r>
              <a:rPr lang="en-US" altLang="ko-KR" sz="2000" b="1" dirty="0"/>
              <a:t>*</a:t>
            </a:r>
            <a:br>
              <a:rPr lang="en-US" altLang="ko-KR" sz="2000" b="1" dirty="0"/>
            </a:br>
            <a:r>
              <a:rPr lang="en-US" altLang="ko-KR" sz="2000" b="1" dirty="0"/>
              <a:t>($4,592</a:t>
            </a:r>
            <a:r>
              <a:rPr lang="ko-KR" altLang="en-US" sz="2000" b="1" dirty="0"/>
              <a:t>억</a:t>
            </a:r>
            <a:r>
              <a:rPr lang="en-US" altLang="ko-KR" sz="2000" b="1" dirty="0"/>
              <a:t>)</a:t>
            </a:r>
            <a:endParaRPr lang="ko-KR" altLang="en-US" sz="2000" b="1" dirty="0"/>
          </a:p>
        </p:txBody>
      </p:sp>
      <p:sp>
        <p:nvSpPr>
          <p:cNvPr id="26" name="타원 25"/>
          <p:cNvSpPr/>
          <p:nvPr/>
        </p:nvSpPr>
        <p:spPr>
          <a:xfrm>
            <a:off x="968346" y="2071678"/>
            <a:ext cx="612000" cy="6120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1600" b="1" dirty="0"/>
              <a:t>한국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7058" y="2179511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($470</a:t>
            </a:r>
            <a:r>
              <a:rPr lang="ko-KR" altLang="en-US" sz="1600" b="1" dirty="0"/>
              <a:t>억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13" name="직사각형 12"/>
          <p:cNvSpPr/>
          <p:nvPr/>
        </p:nvSpPr>
        <p:spPr>
          <a:xfrm>
            <a:off x="129562" y="6476786"/>
            <a:ext cx="5038725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900">
                <a:latin typeface="+mn-ea"/>
              </a:rPr>
              <a:t>* 출처</a:t>
            </a:r>
            <a:r>
              <a:rPr lang="en-US" altLang="ko-KR" sz="900">
                <a:latin typeface="+mn-ea"/>
              </a:rPr>
              <a:t>: </a:t>
            </a:r>
            <a:r>
              <a:rPr lang="en-US" altLang="zh-CN" sz="900">
                <a:latin typeface="+mn-ea"/>
              </a:rPr>
              <a:t>2014</a:t>
            </a:r>
            <a:r>
              <a:rPr lang="zh-CN" altLang="en-US" sz="900" dirty="0">
                <a:latin typeface="+mn-ea"/>
              </a:rPr>
              <a:t>年度中国网络零售市场数据监测报</a:t>
            </a:r>
            <a:r>
              <a:rPr lang="zh-CN" altLang="en-US" sz="900">
                <a:latin typeface="+mn-ea"/>
              </a:rPr>
              <a:t>告</a:t>
            </a:r>
            <a:r>
              <a:rPr lang="en-US" altLang="ko-KR" sz="900">
                <a:latin typeface="+mn-ea"/>
              </a:rPr>
              <a:t>, 2014, B2B </a:t>
            </a:r>
            <a:r>
              <a:rPr lang="ko-KR" altLang="en-US" sz="900">
                <a:latin typeface="+mn-ea"/>
              </a:rPr>
              <a:t>시장 제외</a:t>
            </a:r>
            <a:endParaRPr lang="en-US" altLang="ko-KR" sz="900" dirty="0"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0246" y="2422082"/>
            <a:ext cx="9140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</a:t>
            </a: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USD</a:t>
            </a:r>
            <a:r>
              <a:rPr lang="en-US" altLang="ko-KR" sz="8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graphicFrame>
        <p:nvGraphicFramePr>
          <p:cNvPr id="19" name="차트 18"/>
          <p:cNvGraphicFramePr/>
          <p:nvPr/>
        </p:nvGraphicFramePr>
        <p:xfrm>
          <a:off x="4397371" y="2643182"/>
          <a:ext cx="4857784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직사각형 5"/>
          <p:cNvSpPr/>
          <p:nvPr/>
        </p:nvSpPr>
        <p:spPr>
          <a:xfrm>
            <a:off x="5012267" y="2780928"/>
            <a:ext cx="2692341" cy="36004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2539982" y="4857760"/>
            <a:ext cx="1512000" cy="15120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b="1" dirty="0"/>
              <a:t>미국</a:t>
            </a:r>
            <a:r>
              <a:rPr lang="en-US" altLang="ko-KR" b="1" dirty="0"/>
              <a:t>**</a:t>
            </a:r>
          </a:p>
          <a:p>
            <a:pPr algn="ctr"/>
            <a:r>
              <a:rPr lang="en-US" altLang="ko-KR" b="1" dirty="0"/>
              <a:t>($3,056</a:t>
            </a:r>
            <a:r>
              <a:rPr lang="ko-KR" altLang="en-US" b="1" dirty="0"/>
              <a:t>억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20" name="타원 19"/>
          <p:cNvSpPr/>
          <p:nvPr/>
        </p:nvSpPr>
        <p:spPr>
          <a:xfrm>
            <a:off x="825470" y="5143512"/>
            <a:ext cx="972000" cy="9720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600" b="1" dirty="0"/>
              <a:t>UK</a:t>
            </a:r>
          </a:p>
          <a:p>
            <a:pPr algn="ctr"/>
            <a:r>
              <a:rPr lang="en-US" altLang="ko-KR" sz="1600" b="1" dirty="0"/>
              <a:t>($820</a:t>
            </a:r>
            <a:r>
              <a:rPr lang="ko-KR" altLang="en-US" sz="1600" b="1" dirty="0"/>
              <a:t>억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22" name="직사각형 21"/>
          <p:cNvSpPr/>
          <p:nvPr/>
        </p:nvSpPr>
        <p:spPr>
          <a:xfrm>
            <a:off x="4254494" y="6449078"/>
            <a:ext cx="5038725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900"/>
              <a:t>**</a:t>
            </a:r>
            <a:r>
              <a:rPr lang="ko-KR" altLang="en-US" sz="900"/>
              <a:t>출처 </a:t>
            </a:r>
            <a:r>
              <a:rPr lang="en-US" altLang="ko-KR" sz="900"/>
              <a:t>: </a:t>
            </a:r>
            <a:r>
              <a:rPr lang="en-US" altLang="ko-KR" sz="900">
                <a:hlinkClick r:id="rId4"/>
              </a:rPr>
              <a:t>http</a:t>
            </a:r>
            <a:r>
              <a:rPr lang="en-US" altLang="ko-KR" sz="900" dirty="0">
                <a:hlinkClick r:id="rId4"/>
              </a:rPr>
              <a:t>://</a:t>
            </a:r>
            <a:r>
              <a:rPr lang="en-US" altLang="ko-KR" sz="900">
                <a:hlinkClick r:id="rId4"/>
              </a:rPr>
              <a:t>www.emarketer.com/</a:t>
            </a:r>
            <a:r>
              <a:rPr lang="en-US" altLang="ko-KR" sz="900"/>
              <a:t> , 2014</a:t>
            </a:r>
            <a:endParaRPr lang="ko-KR" altLang="en-US" sz="900" dirty="0"/>
          </a:p>
        </p:txBody>
      </p:sp>
      <p:sp>
        <p:nvSpPr>
          <p:cNvPr id="23" name="타원 22"/>
          <p:cNvSpPr/>
          <p:nvPr/>
        </p:nvSpPr>
        <p:spPr>
          <a:xfrm>
            <a:off x="182528" y="4071942"/>
            <a:ext cx="900000" cy="9000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1600" b="1" dirty="0"/>
              <a:t>일본</a:t>
            </a:r>
            <a:r>
              <a:rPr lang="en-US" altLang="ko-KR" sz="1600" b="1" dirty="0"/>
              <a:t/>
            </a:r>
            <a:br>
              <a:rPr lang="en-US" altLang="ko-KR" sz="1600" b="1" dirty="0"/>
            </a:br>
            <a:r>
              <a:rPr lang="en-US" altLang="ko-KR" sz="1600" b="1" dirty="0"/>
              <a:t>($708</a:t>
            </a:r>
            <a:r>
              <a:rPr lang="ko-KR" altLang="en-US" sz="1600" b="1" dirty="0"/>
              <a:t>억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24" name="타원 23"/>
          <p:cNvSpPr/>
          <p:nvPr/>
        </p:nvSpPr>
        <p:spPr>
          <a:xfrm>
            <a:off x="325404" y="2857496"/>
            <a:ext cx="828000" cy="8280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1600" b="1" dirty="0"/>
              <a:t>독일</a:t>
            </a:r>
            <a:r>
              <a:rPr lang="en-US" altLang="ko-KR" sz="1600" b="1" dirty="0"/>
              <a:t/>
            </a:r>
            <a:br>
              <a:rPr lang="en-US" altLang="ko-KR" sz="1600" b="1" dirty="0"/>
            </a:br>
            <a:r>
              <a:rPr lang="en-US" altLang="ko-KR" sz="1600" b="1" dirty="0"/>
              <a:t>($630</a:t>
            </a:r>
            <a:r>
              <a:rPr lang="ko-KR" altLang="en-US" sz="1600" b="1" dirty="0"/>
              <a:t>억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416528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3768" y="764704"/>
            <a:ext cx="1468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중국 정부 지원 정책</a:t>
            </a:r>
            <a:endParaRPr lang="en-US" altLang="ko-KR" sz="12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1" name="육각형 50"/>
          <p:cNvSpPr/>
          <p:nvPr/>
        </p:nvSpPr>
        <p:spPr>
          <a:xfrm rot="16200000">
            <a:off x="649851" y="1594021"/>
            <a:ext cx="1381137" cy="1190635"/>
          </a:xfrm>
          <a:prstGeom prst="hexagon">
            <a:avLst/>
          </a:prstGeom>
          <a:noFill/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7349" y="2985428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latinLnBrk="0">
              <a:defRPr/>
            </a:pPr>
            <a:r>
              <a:rPr lang="ko-KR" altLang="en-US" sz="1200" b="1" kern="0" dirty="0">
                <a:ln>
                  <a:solidFill>
                    <a:schemeClr val="tx2">
                      <a:lumMod val="75000"/>
                      <a:alpha val="30000"/>
                    </a:schemeClr>
                  </a:solidFill>
                </a:ln>
                <a:solidFill>
                  <a:schemeClr val="tx2">
                    <a:lumMod val="75000"/>
                    <a:alpha val="95000"/>
                  </a:schemeClr>
                </a:solidFill>
                <a:latin typeface="나눔고딕" pitchFamily="50" charset="-127"/>
                <a:ea typeface="나눔고딕" pitchFamily="50" charset="-127"/>
              </a:rPr>
              <a:t>관세 하락</a:t>
            </a:r>
            <a:endParaRPr lang="en-US" altLang="ko-KR" sz="1200" b="1" kern="0" dirty="0">
              <a:ln>
                <a:solidFill>
                  <a:schemeClr val="tx2">
                    <a:lumMod val="75000"/>
                    <a:alpha val="30000"/>
                  </a:schemeClr>
                </a:solidFill>
              </a:ln>
              <a:solidFill>
                <a:schemeClr val="tx2">
                  <a:lumMod val="75000"/>
                  <a:alpha val="9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56570" y="1545477"/>
            <a:ext cx="1691489" cy="135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패션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   14~23 → 7~10%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화장품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  5 → 2%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기저귀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  7.5 → 2%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09499" y="2990675"/>
            <a:ext cx="1281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>
                <a:ln>
                  <a:solidFill>
                    <a:schemeClr val="tx2">
                      <a:lumMod val="75000"/>
                      <a:alpha val="30000"/>
                    </a:schemeClr>
                  </a:solidFill>
                </a:ln>
                <a:solidFill>
                  <a:schemeClr val="tx2">
                    <a:lumMod val="75000"/>
                    <a:alpha val="95000"/>
                  </a:scheme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물류 인프라 정비</a:t>
            </a:r>
            <a:endParaRPr kumimoji="0" lang="en-US" altLang="ko-KR" sz="1200" b="1" i="0" u="none" strike="noStrike" kern="0" cap="none" spc="0" normalizeH="0" baseline="0" noProof="0" dirty="0">
              <a:ln>
                <a:solidFill>
                  <a:schemeClr val="tx2">
                    <a:lumMod val="75000"/>
                    <a:alpha val="30000"/>
                  </a:schemeClr>
                </a:solidFill>
              </a:ln>
              <a:solidFill>
                <a:schemeClr val="tx2">
                  <a:lumMod val="75000"/>
                  <a:alpha val="95000"/>
                </a:scheme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0042" y="5260926"/>
            <a:ext cx="1901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indent="0" defTabSz="91440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1" kern="0" dirty="0">
                <a:ln>
                  <a:solidFill>
                    <a:schemeClr val="tx2">
                      <a:lumMod val="75000"/>
                      <a:alpha val="30000"/>
                    </a:schemeClr>
                  </a:solidFill>
                </a:ln>
                <a:solidFill>
                  <a:schemeClr val="tx2">
                    <a:lumMod val="75000"/>
                    <a:alpha val="95000"/>
                  </a:schemeClr>
                </a:solidFill>
                <a:latin typeface="나눔고딕" pitchFamily="50" charset="-127"/>
                <a:ea typeface="나눔고딕" pitchFamily="50" charset="-127"/>
              </a:rPr>
              <a:t>대외개방 및 지원체계 구축</a:t>
            </a:r>
            <a:endParaRPr lang="en-US" altLang="ko-KR" sz="1200" b="1" kern="0" dirty="0">
              <a:ln>
                <a:solidFill>
                  <a:schemeClr val="tx2">
                    <a:lumMod val="75000"/>
                    <a:alpha val="30000"/>
                  </a:schemeClr>
                </a:solidFill>
              </a:ln>
              <a:solidFill>
                <a:schemeClr val="tx2">
                  <a:lumMod val="75000"/>
                  <a:alpha val="9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60490" y="5303336"/>
            <a:ext cx="1612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latinLnBrk="0">
              <a:defRPr/>
            </a:pPr>
            <a:r>
              <a:rPr lang="ko-KR" altLang="en-US" sz="1200" b="1" kern="0" dirty="0">
                <a:ln>
                  <a:solidFill>
                    <a:schemeClr val="tx2">
                      <a:lumMod val="75000"/>
                      <a:alpha val="30000"/>
                    </a:schemeClr>
                  </a:solidFill>
                </a:ln>
                <a:solidFill>
                  <a:schemeClr val="tx2">
                    <a:lumMod val="75000"/>
                    <a:alpha val="95000"/>
                  </a:schemeClr>
                </a:solidFill>
                <a:latin typeface="나눔고딕" pitchFamily="50" charset="-127"/>
                <a:ea typeface="나눔고딕" pitchFamily="50" charset="-127"/>
              </a:rPr>
              <a:t>광대역 중국 전략 실시</a:t>
            </a:r>
            <a:endParaRPr lang="en-US" altLang="ko-KR" sz="1200" b="1" kern="0" dirty="0">
              <a:ln>
                <a:solidFill>
                  <a:schemeClr val="tx2">
                    <a:lumMod val="75000"/>
                    <a:alpha val="30000"/>
                  </a:schemeClr>
                </a:solidFill>
              </a:ln>
              <a:solidFill>
                <a:schemeClr val="tx2">
                  <a:lumMod val="75000"/>
                  <a:alpha val="9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24034" y="3826641"/>
            <a:ext cx="2364750" cy="1304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2020</a:t>
            </a: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년까지 인터넷 사용자 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11</a:t>
            </a: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억 명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3G·LTE </a:t>
            </a: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사용자 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12</a:t>
            </a: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억 명 목표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초고속 인터넷 망 구축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농촌지역 인터넷 보급률 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98%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전자상거래와 기타 산업과의 융합 촉진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14637" y="1645726"/>
            <a:ext cx="227658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보세구역 확장 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24</a:t>
            </a: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시간 통관 실시 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스마트 물류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배송 플랫폼 구축 지원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국경 간 전자상거래의 통관 효율 향상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41892" y="3847657"/>
            <a:ext cx="2694969" cy="1275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전자상거래 국제협력 강화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전자상거래 기업의 해외 진출 추진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법규</a:t>
            </a:r>
            <a:r>
              <a:rPr kumimoji="0" lang="en-US" altLang="ko-KR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표준체계 완비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신용체계 구축 강화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50" b="0" i="0" u="none" strike="noStrike" kern="0" cap="none" spc="0" normalizeH="0" baseline="0" noProof="0" dirty="0">
                <a:ln>
                  <a:solidFill>
                    <a:sysClr val="windowText" lastClr="000000">
                      <a:lumMod val="85000"/>
                      <a:lumOff val="15000"/>
                      <a:alpha val="30000"/>
                    </a:sysClr>
                  </a:solidFill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지역 간 조화로운 전자상거래 시장 발전 추진</a:t>
            </a:r>
            <a:endParaRPr kumimoji="0" lang="en-US" altLang="ko-KR" sz="1050" b="0" i="0" u="none" strike="noStrike" kern="0" cap="none" spc="0" normalizeH="0" baseline="0" noProof="0" dirty="0">
              <a:ln>
                <a:solidFill>
                  <a:sysClr val="windowText" lastClr="000000">
                    <a:lumMod val="85000"/>
                    <a:lumOff val="15000"/>
                    <a:alpha val="30000"/>
                  </a:sysClr>
                </a:solidFill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60" name="그림 59" descr="give-money_69881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A5A5A5">
                <a:tint val="45000"/>
                <a:satMod val="400000"/>
              </a:srgbClr>
            </a:duotone>
            <a:lum contrast="-40000"/>
          </a:blip>
          <a:stretch>
            <a:fillRect/>
          </a:stretch>
        </p:blipFill>
        <p:spPr>
          <a:xfrm>
            <a:off x="961621" y="1778879"/>
            <a:ext cx="758458" cy="758458"/>
          </a:xfrm>
          <a:prstGeom prst="rect">
            <a:avLst/>
          </a:prstGeom>
        </p:spPr>
      </p:pic>
      <p:sp>
        <p:nvSpPr>
          <p:cNvPr id="61" name="육각형 60"/>
          <p:cNvSpPr/>
          <p:nvPr/>
        </p:nvSpPr>
        <p:spPr>
          <a:xfrm rot="16200000">
            <a:off x="5363740" y="1588764"/>
            <a:ext cx="1381135" cy="1190633"/>
          </a:xfrm>
          <a:prstGeom prst="hexagon">
            <a:avLst/>
          </a:prstGeom>
          <a:solidFill>
            <a:srgbClr val="44546A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pic>
        <p:nvPicPr>
          <p:cNvPr id="62" name="그림 61" descr="factory-stock-house_18404.png"/>
          <p:cNvPicPr>
            <a:picLocks noChangeAspect="1"/>
          </p:cNvPicPr>
          <p:nvPr/>
        </p:nvPicPr>
        <p:blipFill>
          <a:blip r:embed="rId3" cstate="print">
            <a:duotone>
              <a:srgbClr val="E7E6E6">
                <a:shade val="45000"/>
                <a:satMod val="135000"/>
              </a:srgbClr>
              <a:prstClr val="white"/>
            </a:duotone>
            <a:lum bright="40000"/>
          </a:blip>
          <a:stretch>
            <a:fillRect/>
          </a:stretch>
        </p:blipFill>
        <p:spPr>
          <a:xfrm>
            <a:off x="5680755" y="1768360"/>
            <a:ext cx="744147" cy="744147"/>
          </a:xfrm>
          <a:prstGeom prst="rect">
            <a:avLst/>
          </a:prstGeom>
        </p:spPr>
      </p:pic>
      <p:sp>
        <p:nvSpPr>
          <p:cNvPr id="63" name="육각형 62"/>
          <p:cNvSpPr/>
          <p:nvPr/>
        </p:nvSpPr>
        <p:spPr>
          <a:xfrm rot="16200000">
            <a:off x="623576" y="3879981"/>
            <a:ext cx="1381135" cy="1190633"/>
          </a:xfrm>
          <a:prstGeom prst="hexagon">
            <a:avLst/>
          </a:prstGeom>
          <a:solidFill>
            <a:srgbClr val="44546A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pic>
        <p:nvPicPr>
          <p:cNvPr id="64" name="그림 63" descr="admin-with-cogwheels_78948.png"/>
          <p:cNvPicPr>
            <a:picLocks noChangeAspect="1"/>
          </p:cNvPicPr>
          <p:nvPr/>
        </p:nvPicPr>
        <p:blipFill>
          <a:blip r:embed="rId4" cstate="print">
            <a:duotone>
              <a:srgbClr val="E7E6E6">
                <a:shade val="45000"/>
                <a:satMod val="135000"/>
              </a:srgbClr>
              <a:prstClr val="white"/>
            </a:duotone>
            <a:lum bright="40000"/>
          </a:blip>
          <a:stretch>
            <a:fillRect/>
          </a:stretch>
        </p:blipFill>
        <p:spPr>
          <a:xfrm>
            <a:off x="961620" y="4112178"/>
            <a:ext cx="735970" cy="735970"/>
          </a:xfrm>
          <a:prstGeom prst="rect">
            <a:avLst/>
          </a:prstGeom>
        </p:spPr>
      </p:pic>
      <p:sp>
        <p:nvSpPr>
          <p:cNvPr id="65" name="육각형 64"/>
          <p:cNvSpPr/>
          <p:nvPr/>
        </p:nvSpPr>
        <p:spPr>
          <a:xfrm rot="16200000">
            <a:off x="5358491" y="3895714"/>
            <a:ext cx="1381136" cy="1190634"/>
          </a:xfrm>
          <a:prstGeom prst="hexagon">
            <a:avLst/>
          </a:prstGeom>
          <a:noFill/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pic>
        <p:nvPicPr>
          <p:cNvPr id="66" name="그림 65" descr="wifi_98780.pn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44546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691271" y="4164730"/>
            <a:ext cx="727793" cy="727793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006315" y="5877272"/>
            <a:ext cx="80986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latinLnBrk="0">
              <a:lnSpc>
                <a:spcPct val="150000"/>
              </a:lnSpc>
              <a:defRPr/>
            </a:pPr>
            <a:r>
              <a:rPr lang="ko-KR" altLang="en-US" sz="14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기업 및 소비자의 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판매</a:t>
            </a:r>
            <a:r>
              <a:rPr lang="en-US" altLang="ko-KR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·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구매 여건 개선</a:t>
            </a:r>
            <a:r>
              <a:rPr lang="en-US" altLang="ko-KR" sz="14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algn="ctr" defTabSz="914400" latinLnBrk="0">
              <a:lnSpc>
                <a:spcPct val="150000"/>
              </a:lnSpc>
              <a:defRPr/>
            </a:pPr>
            <a:r>
              <a:rPr lang="ko-KR" altLang="en-US" sz="14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추후 중국 경제성장률에 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전자상거래 활성화</a:t>
            </a: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4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통해 </a:t>
            </a:r>
            <a:r>
              <a:rPr lang="en-US" altLang="ko-KR" sz="14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6.5% </a:t>
            </a:r>
            <a:r>
              <a:rPr lang="ko-KR" altLang="en-US" sz="14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를 유지하고자 하는 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중국 정부의 적극적 의지</a:t>
            </a:r>
            <a:r>
              <a:rPr lang="en-US" altLang="ko-KR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계획</a:t>
            </a:r>
            <a:endParaRPr lang="en-US" altLang="ko-KR" sz="1400" b="1" dirty="0">
              <a:ln>
                <a:solidFill>
                  <a:srgbClr val="FF9900">
                    <a:alpha val="9000"/>
                  </a:srgbClr>
                </a:solidFill>
              </a:ln>
              <a:solidFill>
                <a:srgbClr val="FF9900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22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3768" y="764704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C2C → B2C</a:t>
            </a:r>
            <a:r>
              <a:rPr lang="ko-KR" altLang="en-US" sz="12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이동</a:t>
            </a:r>
            <a:endParaRPr lang="en-US" altLang="ko-KR" sz="12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87276" y="3274474"/>
            <a:ext cx="1619354" cy="296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latinLnBrk="0">
              <a:lnSpc>
                <a:spcPct val="150000"/>
              </a:lnSpc>
              <a:defRPr/>
            </a:pPr>
            <a:r>
              <a:rPr lang="en-US" altLang="ko-KR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B2C</a:t>
            </a:r>
            <a:r>
              <a:rPr lang="ko-KR" altLang="en-US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 비중 </a:t>
            </a:r>
            <a:r>
              <a:rPr lang="en-US" altLang="ko-KR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C2C</a:t>
            </a:r>
            <a:r>
              <a:rPr lang="ko-KR" altLang="en-US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</a:t>
            </a:r>
            <a:r>
              <a:rPr lang="en-US" altLang="ko-KR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1/3 </a:t>
            </a:r>
            <a:r>
              <a:rPr lang="ko-KR" altLang="en-US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수준</a:t>
            </a:r>
            <a:endParaRPr lang="en-US" altLang="ko-KR" sz="1000" b="1" dirty="0">
              <a:ln>
                <a:solidFill>
                  <a:srgbClr val="C00000">
                    <a:alpha val="9000"/>
                  </a:srgbClr>
                </a:solidFill>
              </a:ln>
              <a:solidFill>
                <a:srgbClr val="C0000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583" y="1186242"/>
            <a:ext cx="76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[2011</a:t>
            </a:r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89051" y="3253454"/>
            <a:ext cx="2629246" cy="296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latinLnBrk="0">
              <a:lnSpc>
                <a:spcPct val="150000"/>
              </a:lnSpc>
              <a:defRPr/>
            </a:pPr>
            <a:r>
              <a:rPr lang="en-US" altLang="ko-KR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2015</a:t>
            </a:r>
            <a:r>
              <a:rPr lang="ko-KR" altLang="en-US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년  </a:t>
            </a:r>
            <a:r>
              <a:rPr lang="en-US" altLang="ko-KR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r>
              <a:rPr lang="ko-KR" altLang="en-US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분기 </a:t>
            </a:r>
            <a:r>
              <a:rPr lang="en-US" altLang="ko-KR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B2C </a:t>
            </a:r>
            <a:r>
              <a:rPr lang="ko-KR" altLang="en-US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비중이 </a:t>
            </a:r>
            <a:r>
              <a:rPr lang="en-US" altLang="ko-KR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C2C</a:t>
            </a:r>
            <a:r>
              <a:rPr lang="ko-KR" altLang="en-US" sz="10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를 이미 추월</a:t>
            </a:r>
            <a:endParaRPr lang="en-US" altLang="ko-KR" sz="1000" b="1" dirty="0">
              <a:ln>
                <a:solidFill>
                  <a:srgbClr val="C00000">
                    <a:alpha val="9000"/>
                  </a:srgbClr>
                </a:solidFill>
              </a:ln>
              <a:solidFill>
                <a:srgbClr val="C0000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31241" y="1219726"/>
            <a:ext cx="10663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[2015</a:t>
            </a:r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년 예상</a:t>
            </a:r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]</a:t>
            </a:r>
          </a:p>
        </p:txBody>
      </p:sp>
      <p:grpSp>
        <p:nvGrpSpPr>
          <p:cNvPr id="52" name="그룹 51"/>
          <p:cNvGrpSpPr/>
          <p:nvPr/>
        </p:nvGrpSpPr>
        <p:grpSpPr>
          <a:xfrm>
            <a:off x="1007864" y="1234930"/>
            <a:ext cx="3059876" cy="2107915"/>
            <a:chOff x="1007864" y="1234930"/>
            <a:chExt cx="3059876" cy="2107915"/>
          </a:xfrm>
        </p:grpSpPr>
        <p:sp>
          <p:nvSpPr>
            <p:cNvPr id="28" name="TextBox 27"/>
            <p:cNvSpPr txBox="1"/>
            <p:nvPr/>
          </p:nvSpPr>
          <p:spPr>
            <a:xfrm>
              <a:off x="1531993" y="2662872"/>
              <a:ext cx="640605" cy="261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100" b="1" kern="0" dirty="0">
                  <a:ln>
                    <a:solidFill>
                      <a:schemeClr val="tx1">
                        <a:lumMod val="85000"/>
                        <a:lumOff val="15000"/>
                        <a:alpha val="30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74.7%</a:t>
              </a:r>
            </a:p>
          </p:txBody>
        </p:sp>
        <p:graphicFrame>
          <p:nvGraphicFramePr>
            <p:cNvPr id="30" name="차트 29"/>
            <p:cNvGraphicFramePr/>
            <p:nvPr/>
          </p:nvGraphicFramePr>
          <p:xfrm>
            <a:off x="1007864" y="1234930"/>
            <a:ext cx="3059876" cy="21079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2550781" y="1574916"/>
              <a:ext cx="640605" cy="261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100" b="1" kern="0" dirty="0">
                  <a:ln>
                    <a:solidFill>
                      <a:schemeClr val="bg1">
                        <a:lumMod val="95000"/>
                        <a:alpha val="30000"/>
                      </a:schemeClr>
                    </a:solidFill>
                  </a:ln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25.3%</a:t>
              </a:r>
              <a:endParaRPr kumimoji="0" lang="en-US" altLang="ko-KR" sz="1100" b="1" i="0" u="none" strike="noStrike" kern="0" cap="none" spc="0" normalizeH="0" baseline="0" noProof="0" dirty="0">
                <a:ln>
                  <a:solidFill>
                    <a:schemeClr val="bg1">
                      <a:lumMod val="95000"/>
                      <a:alpha val="3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81904" y="2127344"/>
              <a:ext cx="869177" cy="261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i="0" u="none" strike="noStrike" kern="0" cap="none" spc="0" normalizeH="0" baseline="0" noProof="0" dirty="0">
                  <a:ln>
                    <a:solidFill>
                      <a:schemeClr val="tx1">
                        <a:lumMod val="85000"/>
                        <a:lumOff val="15000"/>
                        <a:alpha val="30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나눔고딕" pitchFamily="50" charset="-127"/>
                  <a:ea typeface="나눔고딕" pitchFamily="50" charset="-127"/>
                </a:rPr>
                <a:t>C2C / B2C</a:t>
              </a: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5728863" y="1175732"/>
            <a:ext cx="3127874" cy="2111171"/>
            <a:chOff x="6016480" y="1337320"/>
            <a:chExt cx="3312368" cy="2235696"/>
          </a:xfrm>
        </p:grpSpPr>
        <p:graphicFrame>
          <p:nvGraphicFramePr>
            <p:cNvPr id="36" name="차트 35"/>
            <p:cNvGraphicFramePr/>
            <p:nvPr/>
          </p:nvGraphicFramePr>
          <p:xfrm>
            <a:off x="6016480" y="1337320"/>
            <a:ext cx="3312368" cy="22356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5" name="TextBox 44"/>
            <p:cNvSpPr txBox="1"/>
            <p:nvPr/>
          </p:nvSpPr>
          <p:spPr>
            <a:xfrm>
              <a:off x="7825628" y="1985392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100" b="1" kern="0" dirty="0">
                  <a:ln>
                    <a:solidFill>
                      <a:schemeClr val="bg1">
                        <a:lumMod val="95000"/>
                        <a:alpha val="30000"/>
                      </a:schemeClr>
                    </a:solidFill>
                  </a:ln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51.4%</a:t>
              </a:r>
              <a:endParaRPr kumimoji="0" lang="en-US" altLang="ko-KR" sz="1100" b="1" i="0" u="none" strike="noStrike" kern="0" cap="none" spc="0" normalizeH="0" baseline="0" noProof="0" dirty="0">
                <a:ln>
                  <a:solidFill>
                    <a:schemeClr val="bg1">
                      <a:lumMod val="95000"/>
                      <a:alpha val="3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99785" y="2758545"/>
              <a:ext cx="6783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100" b="1" kern="0" dirty="0">
                  <a:ln>
                    <a:solidFill>
                      <a:schemeClr val="tx1">
                        <a:lumMod val="85000"/>
                        <a:lumOff val="15000"/>
                        <a:alpha val="30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48.6%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978159" y="2334922"/>
              <a:ext cx="9204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i="0" u="none" strike="noStrike" kern="0" cap="none" spc="0" normalizeH="0" baseline="0" noProof="0" dirty="0">
                  <a:ln>
                    <a:solidFill>
                      <a:schemeClr val="tx1">
                        <a:lumMod val="85000"/>
                        <a:lumOff val="15000"/>
                        <a:alpha val="30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나눔고딕" pitchFamily="50" charset="-127"/>
                  <a:ea typeface="나눔고딕" pitchFamily="50" charset="-127"/>
                </a:rPr>
                <a:t>C2C / B2C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239183" y="4941168"/>
            <a:ext cx="25715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latinLnBrk="0">
              <a:lnSpc>
                <a:spcPct val="150000"/>
              </a:lnSpc>
              <a:defRPr/>
            </a:pP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향후</a:t>
            </a:r>
            <a:r>
              <a:rPr lang="en-US" altLang="ko-KR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B2C</a:t>
            </a: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시장의 시장점유율이</a:t>
            </a:r>
            <a:endParaRPr lang="en-US" altLang="ko-KR" sz="1400" b="1" dirty="0">
              <a:ln>
                <a:solidFill>
                  <a:srgbClr val="C00000">
                    <a:alpha val="9000"/>
                  </a:srgbClr>
                </a:solidFill>
              </a:ln>
              <a:latin typeface="나눔고딕" pitchFamily="50" charset="-127"/>
              <a:ea typeface="나눔고딕" pitchFamily="50" charset="-127"/>
            </a:endParaRPr>
          </a:p>
          <a:p>
            <a:pPr algn="ctr" defTabSz="914400" latinLnBrk="0">
              <a:lnSpc>
                <a:spcPct val="150000"/>
              </a:lnSpc>
              <a:defRPr/>
            </a:pP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가파르게 성장 예상</a:t>
            </a:r>
            <a:endParaRPr lang="en-US" altLang="ko-KR" sz="1400" b="1" dirty="0">
              <a:ln>
                <a:solidFill>
                  <a:srgbClr val="C00000">
                    <a:alpha val="9000"/>
                  </a:srgbClr>
                </a:solidFill>
              </a:ln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51" name="차트 50"/>
          <p:cNvGraphicFramePr/>
          <p:nvPr/>
        </p:nvGraphicFramePr>
        <p:xfrm>
          <a:off x="143768" y="3898776"/>
          <a:ext cx="4824536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9734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3768" y="764704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PC → Mobile</a:t>
            </a:r>
            <a:r>
              <a:rPr lang="ko-KR" altLang="en-US" sz="12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이동</a:t>
            </a:r>
            <a:endParaRPr lang="en-US" altLang="ko-KR" sz="12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59177" y="4725144"/>
            <a:ext cx="41857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latinLnBrk="0">
              <a:lnSpc>
                <a:spcPct val="150000"/>
              </a:lnSpc>
              <a:defRPr/>
            </a:pPr>
            <a:r>
              <a:rPr lang="en-US" altLang="ko-KR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15</a:t>
            </a: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ko-KR" altLang="en-US" sz="1400" b="1" dirty="0">
                <a:ln>
                  <a:solidFill>
                    <a:srgbClr val="FF9900">
                      <a:alpha val="63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모바일 이용율</a:t>
            </a: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이 </a:t>
            </a:r>
            <a:r>
              <a:rPr lang="en-US" altLang="ko-KR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PC </a:t>
            </a: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추월</a:t>
            </a:r>
            <a:endParaRPr lang="en-US" altLang="ko-KR" sz="1400" b="1" dirty="0">
              <a:ln>
                <a:solidFill>
                  <a:srgbClr val="C00000">
                    <a:alpha val="9000"/>
                  </a:srgbClr>
                </a:solidFill>
              </a:ln>
              <a:latin typeface="나눔고딕" pitchFamily="50" charset="-127"/>
              <a:ea typeface="나눔고딕" pitchFamily="50" charset="-127"/>
            </a:endParaRPr>
          </a:p>
          <a:p>
            <a:pPr algn="ctr" defTabSz="914400" latinLnBrk="0">
              <a:lnSpc>
                <a:spcPct val="150000"/>
              </a:lnSpc>
              <a:defRPr/>
            </a:pPr>
            <a:r>
              <a:rPr lang="ko-KR" altLang="en-US" sz="1400" b="1" dirty="0">
                <a:ln>
                  <a:solidFill>
                    <a:srgbClr val="C00000">
                      <a:alpha val="9000"/>
                    </a:srgbClr>
                  </a:solidFill>
                </a:ln>
                <a:latin typeface="나눔고딕" pitchFamily="50" charset="-127"/>
                <a:ea typeface="나눔고딕" pitchFamily="50" charset="-127"/>
              </a:rPr>
              <a:t>향후 모바일로의 비중이 가파르게 성장할 것으로 예상</a:t>
            </a:r>
            <a:endParaRPr lang="en-US" altLang="ko-KR" sz="1400" b="1" dirty="0">
              <a:ln>
                <a:solidFill>
                  <a:srgbClr val="C00000">
                    <a:alpha val="9000"/>
                  </a:srgbClr>
                </a:solidFill>
              </a:ln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215776" y="3356992"/>
            <a:ext cx="5544616" cy="3247256"/>
            <a:chOff x="215776" y="3356992"/>
            <a:chExt cx="5544616" cy="3247256"/>
          </a:xfrm>
        </p:grpSpPr>
        <p:graphicFrame>
          <p:nvGraphicFramePr>
            <p:cNvPr id="20" name="차트 19"/>
            <p:cNvGraphicFramePr/>
            <p:nvPr/>
          </p:nvGraphicFramePr>
          <p:xfrm>
            <a:off x="215776" y="3356992"/>
            <a:ext cx="5544616" cy="32472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타원 22"/>
            <p:cNvSpPr/>
            <p:nvPr/>
          </p:nvSpPr>
          <p:spPr>
            <a:xfrm>
              <a:off x="3231164" y="4149080"/>
              <a:ext cx="504056" cy="504056"/>
            </a:xfrm>
            <a:prstGeom prst="ellipse">
              <a:avLst/>
            </a:prstGeom>
            <a:noFill/>
            <a:ln>
              <a:solidFill>
                <a:srgbClr val="FF0000">
                  <a:alpha val="68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5" name="표 24"/>
          <p:cNvGraphicFramePr>
            <a:graphicFrameLocks noGrp="1"/>
          </p:cNvGraphicFramePr>
          <p:nvPr/>
        </p:nvGraphicFramePr>
        <p:xfrm>
          <a:off x="1151880" y="1844825"/>
          <a:ext cx="7272803" cy="792087"/>
        </p:xfrm>
        <a:graphic>
          <a:graphicData uri="http://schemas.openxmlformats.org/drawingml/2006/table">
            <a:tbl>
              <a:tblPr/>
              <a:tblGrid>
                <a:gridCol w="1934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58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8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단위</a:t>
                      </a:r>
                      <a:r>
                        <a:rPr kumimoji="0" lang="en-US" altLang="ko-KR" sz="8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: </a:t>
                      </a:r>
                      <a:r>
                        <a:rPr kumimoji="0" lang="ko-KR" altLang="en-US" sz="8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조 달러</a:t>
                      </a:r>
                      <a:r>
                        <a:rPr kumimoji="0" lang="en-US" altLang="ko-KR" sz="8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)</a:t>
                      </a:r>
                      <a:endParaRPr kumimoji="0" lang="ko-KR" altLang="en-US" sz="800" b="0" i="0" u="none" strike="noStrike" kern="0" cap="none" spc="0" normalizeH="0" baseline="0" noProof="0" dirty="0">
                        <a:ln>
                          <a:solidFill>
                            <a:sysClr val="windowText" lastClr="000000">
                              <a:lumMod val="85000"/>
                              <a:lumOff val="15000"/>
                              <a:alpha val="30000"/>
                            </a:sysClr>
                          </a:solidFill>
                        </a:ln>
                        <a:solidFill>
                          <a:sysClr val="windowText" lastClr="000000">
                            <a:lumMod val="95000"/>
                            <a:lumOff val="5000"/>
                          </a:sys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2015e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2016e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2017e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2018e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PC</a:t>
                      </a:r>
                      <a:endParaRPr kumimoji="0" lang="ko-KR" altLang="en-US" sz="1000" b="0" i="0" u="none" strike="noStrike" kern="0" cap="none" spc="0" normalizeH="0" baseline="0" noProof="0" dirty="0">
                        <a:ln>
                          <a:solidFill>
                            <a:sysClr val="windowText" lastClr="000000">
                              <a:lumMod val="85000"/>
                              <a:lumOff val="15000"/>
                              <a:alpha val="30000"/>
                            </a:sysClr>
                          </a:solidFill>
                        </a:ln>
                        <a:solidFill>
                          <a:sysClr val="windowText" lastClr="000000">
                            <a:lumMod val="95000"/>
                            <a:lumOff val="5000"/>
                          </a:sysClr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94%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86%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66%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49%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39%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32%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모바일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14%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34%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rgbClr val="FF9900">
                                <a:alpha val="30000"/>
                              </a:srgbClr>
                            </a:solidFill>
                          </a:ln>
                          <a:solidFill>
                            <a:srgbClr val="FF99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51%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61%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68%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0" cap="none" spc="0" normalizeH="0" baseline="0" noProof="0" dirty="0">
                          <a:ln>
                            <a:solidFill>
                              <a:sysClr val="windowText" lastClr="000000">
                                <a:lumMod val="85000"/>
                                <a:lumOff val="15000"/>
                                <a:alpha val="30000"/>
                              </a:sysClr>
                            </a:solidFill>
                          </a:ln>
                          <a:solidFill>
                            <a:sysClr val="windowText" lastClr="000000">
                              <a:lumMod val="95000"/>
                              <a:lumOff val="5000"/>
                            </a:sysClr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71%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87784" y="1295182"/>
            <a:ext cx="25266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중국 온라인 구매 시장 </a:t>
            </a:r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PC&amp;</a:t>
            </a:r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모바일 비중</a:t>
            </a:r>
            <a:endParaRPr lang="en-US" altLang="ko-KR" sz="11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48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34619" y="44697"/>
            <a:ext cx="556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bg1">
                    <a:lumMod val="50000"/>
                    <a:alpha val="81000"/>
                  </a:schemeClr>
                </a:solidFill>
                <a:latin typeface="+mn-ea"/>
              </a:rPr>
              <a:t>[</a:t>
            </a:r>
            <a:r>
              <a:rPr lang="ko-KR" altLang="en-US" sz="24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bg1">
                    <a:lumMod val="50000"/>
                    <a:alpha val="81000"/>
                  </a:schemeClr>
                </a:solidFill>
                <a:latin typeface="+mn-ea"/>
              </a:rPr>
              <a:t>참고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bg1">
                    <a:lumMod val="50000"/>
                    <a:alpha val="81000"/>
                  </a:schemeClr>
                </a:solidFill>
                <a:latin typeface="+mn-ea"/>
              </a:rPr>
              <a:t>]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bg1">
                    <a:lumMod val="50000"/>
                    <a:alpha val="81000"/>
                  </a:schemeClr>
                </a:solidFill>
                <a:latin typeface="+mn-ea"/>
              </a:rPr>
              <a:t>시장별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bg1">
                    <a:lumMod val="50000"/>
                    <a:alpha val="81000"/>
                  </a:schemeClr>
                </a:solidFill>
                <a:latin typeface="+mn-ea"/>
              </a:rPr>
              <a:t> Alibaba Platform 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bg1">
                    <a:lumMod val="50000"/>
                    <a:alpha val="81000"/>
                  </a:schemeClr>
                </a:solidFill>
                <a:latin typeface="+mn-ea"/>
              </a:rPr>
              <a:t>점유율</a:t>
            </a:r>
            <a:endParaRPr lang="ko-KR" altLang="en-US" sz="2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bg1">
                  <a:lumMod val="50000"/>
                  <a:alpha val="81000"/>
                </a:schemeClr>
              </a:solidFill>
              <a:latin typeface="+mn-ea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520048" y="1634709"/>
            <a:ext cx="2520000" cy="252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934048" y="2048709"/>
            <a:ext cx="1692000" cy="169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막힌 원호 30"/>
          <p:cNvSpPr/>
          <p:nvPr/>
        </p:nvSpPr>
        <p:spPr>
          <a:xfrm rot="5400000">
            <a:off x="520048" y="1634709"/>
            <a:ext cx="2520000" cy="2520000"/>
          </a:xfrm>
          <a:prstGeom prst="blockArc">
            <a:avLst>
              <a:gd name="adj1" fmla="val 10800000"/>
              <a:gd name="adj2" fmla="val 19504784"/>
              <a:gd name="adj3" fmla="val 1638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56237" y="1795003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39%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15061" y="2602322"/>
            <a:ext cx="944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/>
              <a:t>B2B</a:t>
            </a:r>
            <a:endParaRPr lang="ko-KR" altLang="en-US" sz="3200" b="1" dirty="0"/>
          </a:p>
        </p:txBody>
      </p:sp>
      <p:sp>
        <p:nvSpPr>
          <p:cNvPr id="35" name="타원 34"/>
          <p:cNvSpPr/>
          <p:nvPr/>
        </p:nvSpPr>
        <p:spPr>
          <a:xfrm>
            <a:off x="3601717" y="1634709"/>
            <a:ext cx="2520000" cy="252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4015717" y="2048709"/>
            <a:ext cx="1692000" cy="169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막힌 원호 37"/>
          <p:cNvSpPr/>
          <p:nvPr/>
        </p:nvSpPr>
        <p:spPr>
          <a:xfrm rot="5400000">
            <a:off x="3601717" y="1634709"/>
            <a:ext cx="2520000" cy="2520000"/>
          </a:xfrm>
          <a:prstGeom prst="blockArc">
            <a:avLst>
              <a:gd name="adj1" fmla="val 10800000"/>
              <a:gd name="adj2" fmla="val 3431812"/>
              <a:gd name="adj3" fmla="val 1643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77517" y="3777849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60.3%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96244" y="2602322"/>
            <a:ext cx="94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/>
              <a:t>B2C</a:t>
            </a:r>
            <a:endParaRPr lang="ko-KR" altLang="en-US" sz="3200" b="1" dirty="0"/>
          </a:p>
        </p:txBody>
      </p:sp>
      <p:sp>
        <p:nvSpPr>
          <p:cNvPr id="42" name="타원 41"/>
          <p:cNvSpPr/>
          <p:nvPr/>
        </p:nvSpPr>
        <p:spPr>
          <a:xfrm>
            <a:off x="6683386" y="1634709"/>
            <a:ext cx="2520000" cy="252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7097386" y="2048709"/>
            <a:ext cx="1692000" cy="169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막힌 원호 43"/>
          <p:cNvSpPr/>
          <p:nvPr/>
        </p:nvSpPr>
        <p:spPr>
          <a:xfrm rot="5400000">
            <a:off x="6683386" y="1634709"/>
            <a:ext cx="2520000" cy="2520000"/>
          </a:xfrm>
          <a:prstGeom prst="blockArc">
            <a:avLst>
              <a:gd name="adj1" fmla="val 10800000"/>
              <a:gd name="adj2" fmla="val 8751206"/>
              <a:gd name="adj3" fmla="val 1643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57391" y="3792756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96.2%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77913" y="2602322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/>
              <a:t>C2C</a:t>
            </a:r>
            <a:endParaRPr lang="ko-KR" altLang="en-US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56114" y="4297099"/>
            <a:ext cx="2668103" cy="1948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400" b="1"/>
              <a:t>Total Market Size</a:t>
            </a:r>
            <a:endParaRPr lang="en-US" altLang="ko-KR" sz="1400" b="1" dirty="0"/>
          </a:p>
          <a:p>
            <a:pPr marL="357188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/>
              <a:t>10</a:t>
            </a:r>
            <a:r>
              <a:rPr lang="ko-KR" altLang="en-US" sz="1200"/>
              <a:t>조 </a:t>
            </a:r>
            <a:r>
              <a:rPr lang="en-US" altLang="ko-KR" sz="1200"/>
              <a:t>RMB ($</a:t>
            </a:r>
            <a:r>
              <a:rPr lang="en-US" altLang="ko-KR" sz="1200" dirty="0"/>
              <a:t>1.623</a:t>
            </a:r>
            <a:r>
              <a:rPr lang="ko-KR" altLang="en-US" sz="1200" dirty="0"/>
              <a:t>조</a:t>
            </a:r>
            <a:r>
              <a:rPr lang="en-US" altLang="ko-KR" sz="1200" dirty="0"/>
              <a:t>)</a:t>
            </a:r>
          </a:p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200" b="1"/>
              <a:t>Alibaba Platform</a:t>
            </a:r>
            <a:endParaRPr lang="en-US" altLang="ko-KR" sz="1200" b="1" dirty="0"/>
          </a:p>
          <a:p>
            <a:pPr marL="357188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>
                <a:solidFill>
                  <a:prstClr val="black"/>
                </a:solidFill>
              </a:rPr>
              <a:t>1688.com,</a:t>
            </a:r>
            <a:r>
              <a:rPr lang="ko-KR" altLang="en-US" sz="1200">
                <a:solidFill>
                  <a:prstClr val="black"/>
                </a:solidFill>
              </a:rPr>
              <a:t> </a:t>
            </a:r>
            <a:endParaRPr lang="en-US" altLang="ko-KR" sz="1200" dirty="0">
              <a:solidFill>
                <a:prstClr val="black"/>
              </a:solidFill>
            </a:endParaRPr>
          </a:p>
          <a:p>
            <a:pPr marL="357188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>
                <a:solidFill>
                  <a:prstClr val="black"/>
                </a:solidFill>
              </a:rPr>
              <a:t>3.9</a:t>
            </a:r>
            <a:r>
              <a:rPr lang="ko-KR" altLang="en-US" sz="1200">
                <a:solidFill>
                  <a:prstClr val="black"/>
                </a:solidFill>
              </a:rPr>
              <a:t>조 </a:t>
            </a:r>
            <a:r>
              <a:rPr lang="en-US" altLang="ko-KR" sz="1200">
                <a:solidFill>
                  <a:prstClr val="black"/>
                </a:solidFill>
              </a:rPr>
              <a:t>RMB</a:t>
            </a:r>
            <a:r>
              <a:rPr lang="en-US" altLang="ko-KR" sz="1200" dirty="0">
                <a:solidFill>
                  <a:prstClr val="black"/>
                </a:solidFill>
              </a:rPr>
              <a:t>($6,331</a:t>
            </a:r>
            <a:r>
              <a:rPr lang="ko-KR" altLang="en-US" sz="1200" dirty="0">
                <a:solidFill>
                  <a:prstClr val="black"/>
                </a:solidFill>
              </a:rPr>
              <a:t>억</a:t>
            </a:r>
            <a:r>
              <a:rPr lang="en-US" altLang="ko-KR" sz="1200" dirty="0">
                <a:solidFill>
                  <a:prstClr val="black"/>
                </a:solidFill>
              </a:rPr>
              <a:t>)</a:t>
            </a:r>
          </a:p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ko-KR" altLang="en-US" sz="1400" b="1"/>
              <a:t>업계 </a:t>
            </a:r>
            <a:r>
              <a:rPr lang="en-US" altLang="ko-KR" sz="1400" b="1"/>
              <a:t>2</a:t>
            </a:r>
            <a:r>
              <a:rPr lang="ko-KR" altLang="en-US" sz="1400" b="1"/>
              <a:t>위 </a:t>
            </a:r>
            <a:r>
              <a:rPr lang="en-US" altLang="ko-KR" sz="1400" b="1"/>
              <a:t>Platform</a:t>
            </a:r>
            <a:endParaRPr lang="en-US" altLang="ko-KR" sz="1400" b="1" dirty="0"/>
          </a:p>
          <a:p>
            <a:pPr marL="357188" lvl="0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>
                <a:solidFill>
                  <a:prstClr val="black"/>
                </a:solidFill>
              </a:rPr>
              <a:t>www.mysteel.cn (</a:t>
            </a:r>
            <a:r>
              <a:rPr lang="ko-KR" altLang="en-US" sz="1200">
                <a:solidFill>
                  <a:prstClr val="black"/>
                </a:solidFill>
              </a:rPr>
              <a:t>점유율</a:t>
            </a:r>
            <a:r>
              <a:rPr lang="en-US" altLang="ko-KR" sz="1200">
                <a:solidFill>
                  <a:prstClr val="black"/>
                </a:solidFill>
              </a:rPr>
              <a:t>: 8.7</a:t>
            </a:r>
            <a:r>
              <a:rPr lang="en-US" altLang="ko-KR" sz="1200" dirty="0">
                <a:solidFill>
                  <a:prstClr val="black"/>
                </a:solidFill>
              </a:rPr>
              <a:t>%)</a:t>
            </a:r>
            <a:endParaRPr lang="en-US" altLang="ko-KR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3837783" y="4297099"/>
            <a:ext cx="2158283" cy="1963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400" b="1"/>
              <a:t>Total Market Size</a:t>
            </a:r>
            <a:endParaRPr lang="en-US" altLang="ko-KR" sz="1400" b="1" dirty="0"/>
          </a:p>
          <a:p>
            <a:pPr marL="357188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/>
              <a:t>1.26</a:t>
            </a:r>
            <a:r>
              <a:rPr lang="ko-KR" altLang="en-US" sz="1200"/>
              <a:t>조 </a:t>
            </a:r>
            <a:r>
              <a:rPr lang="en-US" altLang="ko-KR" sz="1200"/>
              <a:t>RMB</a:t>
            </a:r>
            <a:r>
              <a:rPr lang="en-US" altLang="ko-KR" sz="1200" dirty="0"/>
              <a:t>($2,045</a:t>
            </a:r>
            <a:r>
              <a:rPr lang="ko-KR" altLang="en-US" sz="1200" dirty="0"/>
              <a:t>억</a:t>
            </a:r>
            <a:r>
              <a:rPr lang="en-US" altLang="ko-KR" sz="1200" dirty="0"/>
              <a:t>)</a:t>
            </a:r>
          </a:p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400" b="1"/>
              <a:t>Alibaba Platform</a:t>
            </a:r>
            <a:endParaRPr lang="en-US" altLang="ko-KR" sz="1400" b="1" dirty="0"/>
          </a:p>
          <a:p>
            <a:pPr marL="357188" lvl="0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 dirty="0">
                <a:solidFill>
                  <a:prstClr val="black"/>
                </a:solidFill>
              </a:rPr>
              <a:t>Tmall.com</a:t>
            </a:r>
          </a:p>
          <a:p>
            <a:pPr marL="357188" lvl="0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/>
              <a:t>0.763</a:t>
            </a:r>
            <a:r>
              <a:rPr lang="ko-KR" altLang="en-US" sz="1200"/>
              <a:t>조 </a:t>
            </a:r>
            <a:r>
              <a:rPr lang="en-US" altLang="ko-KR" sz="1200"/>
              <a:t>RMB</a:t>
            </a:r>
            <a:r>
              <a:rPr lang="en-US" altLang="ko-KR" sz="1200" dirty="0"/>
              <a:t>($1,239</a:t>
            </a:r>
            <a:r>
              <a:rPr lang="ko-KR" altLang="en-US" sz="1200" dirty="0"/>
              <a:t>억</a:t>
            </a:r>
            <a:r>
              <a:rPr lang="en-US" altLang="ko-KR" sz="1200" dirty="0"/>
              <a:t>)</a:t>
            </a:r>
          </a:p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ko-KR" altLang="en-US" sz="1400" b="1"/>
              <a:t>업계 </a:t>
            </a:r>
            <a:r>
              <a:rPr lang="en-US" altLang="ko-KR" sz="1400" b="1"/>
              <a:t>2</a:t>
            </a:r>
            <a:r>
              <a:rPr lang="ko-KR" altLang="en-US" sz="1400" b="1"/>
              <a:t>위 </a:t>
            </a:r>
            <a:r>
              <a:rPr lang="en-US" altLang="ko-KR" sz="1400" b="1"/>
              <a:t>Platform</a:t>
            </a:r>
            <a:endParaRPr lang="en-US" altLang="ko-KR" sz="1400" b="1" dirty="0"/>
          </a:p>
          <a:p>
            <a:pPr marL="357188" lvl="0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>
                <a:solidFill>
                  <a:prstClr val="black"/>
                </a:solidFill>
              </a:rPr>
              <a:t>JD.com</a:t>
            </a:r>
            <a:r>
              <a:rPr lang="ko-KR" altLang="en-US" sz="1200">
                <a:solidFill>
                  <a:prstClr val="black"/>
                </a:solidFill>
              </a:rPr>
              <a:t> </a:t>
            </a:r>
            <a:r>
              <a:rPr lang="en-US" altLang="ko-KR" sz="1200">
                <a:solidFill>
                  <a:prstClr val="black"/>
                </a:solidFill>
              </a:rPr>
              <a:t>(</a:t>
            </a:r>
            <a:r>
              <a:rPr lang="ko-KR" altLang="en-US" sz="1200">
                <a:solidFill>
                  <a:prstClr val="black"/>
                </a:solidFill>
              </a:rPr>
              <a:t>점유율</a:t>
            </a:r>
            <a:r>
              <a:rPr lang="en-US" altLang="ko-KR" sz="1200">
                <a:solidFill>
                  <a:prstClr val="black"/>
                </a:solidFill>
              </a:rPr>
              <a:t>: 20.8</a:t>
            </a:r>
            <a:r>
              <a:rPr lang="en-US" altLang="ko-KR" sz="1200" dirty="0">
                <a:solidFill>
                  <a:prstClr val="black"/>
                </a:solidFill>
              </a:rPr>
              <a:t>%)</a:t>
            </a:r>
            <a:endParaRPr lang="en-US" altLang="ko-KR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919452" y="4297099"/>
            <a:ext cx="2458494" cy="1985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400" b="1" dirty="0"/>
              <a:t>Total Market Size</a:t>
            </a:r>
          </a:p>
          <a:p>
            <a:pPr marL="357188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 dirty="0"/>
              <a:t>1.53</a:t>
            </a:r>
            <a:r>
              <a:rPr lang="ko-KR" altLang="en-US" sz="1200" dirty="0"/>
              <a:t>조 </a:t>
            </a:r>
            <a:r>
              <a:rPr lang="en-US" altLang="ko-KR" sz="1200" dirty="0"/>
              <a:t>RMB($2,484</a:t>
            </a:r>
            <a:r>
              <a:rPr lang="ko-KR" altLang="en-US" sz="1200" dirty="0"/>
              <a:t>억</a:t>
            </a:r>
            <a:r>
              <a:rPr lang="en-US" altLang="ko-KR" sz="1200" dirty="0"/>
              <a:t>)</a:t>
            </a:r>
          </a:p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en-US" altLang="ko-KR" sz="1400" b="1" dirty="0" err="1"/>
              <a:t>Alibaba</a:t>
            </a:r>
            <a:r>
              <a:rPr lang="en-US" altLang="ko-KR" sz="1400" b="1" dirty="0"/>
              <a:t> Platform</a:t>
            </a:r>
          </a:p>
          <a:p>
            <a:pPr marL="357188" lvl="0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 dirty="0">
                <a:solidFill>
                  <a:prstClr val="black"/>
                </a:solidFill>
              </a:rPr>
              <a:t>Taobao.com</a:t>
            </a:r>
          </a:p>
          <a:p>
            <a:pPr marL="357188" lvl="0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 dirty="0"/>
              <a:t>1.475</a:t>
            </a:r>
            <a:r>
              <a:rPr lang="ko-KR" altLang="en-US" sz="1200" dirty="0"/>
              <a:t>조 </a:t>
            </a:r>
            <a:r>
              <a:rPr lang="en-US" altLang="ko-KR" sz="1200" dirty="0"/>
              <a:t>RMB($2,394</a:t>
            </a:r>
            <a:r>
              <a:rPr lang="ko-KR" altLang="en-US" sz="1200" dirty="0"/>
              <a:t>억</a:t>
            </a:r>
            <a:r>
              <a:rPr lang="en-US" altLang="ko-KR" sz="1200" dirty="0"/>
              <a:t>)</a:t>
            </a:r>
          </a:p>
          <a:p>
            <a:pPr marL="182563" indent="-182563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</a:pPr>
            <a:r>
              <a:rPr lang="ko-KR" altLang="en-US" sz="1400" b="1" dirty="0"/>
              <a:t>업계 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위 </a:t>
            </a:r>
            <a:r>
              <a:rPr lang="en-US" altLang="ko-KR" sz="1400" b="1" dirty="0"/>
              <a:t>Platform</a:t>
            </a:r>
          </a:p>
          <a:p>
            <a:pPr marL="357188" lvl="0" indent="-182563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en-US" altLang="ko-KR" sz="1200" dirty="0"/>
              <a:t>paipai.com(</a:t>
            </a:r>
            <a:r>
              <a:rPr lang="ko-KR" altLang="en-US" sz="1200" dirty="0"/>
              <a:t>점유율</a:t>
            </a:r>
            <a:r>
              <a:rPr lang="en-US" altLang="ko-KR" sz="1200" dirty="0"/>
              <a:t>: 3.4%)</a:t>
            </a:r>
            <a:r>
              <a:rPr lang="en-US" altLang="ko-KR" sz="1200" baseline="30000" dirty="0"/>
              <a:t>1)</a:t>
            </a:r>
            <a:r>
              <a:rPr lang="en-US" altLang="ko-KR" sz="1200" dirty="0"/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4620" y="610807"/>
            <a:ext cx="9702236" cy="77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b="1" kern="0" err="1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Alibaba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B2B, B2C, C2C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等 중국 전자상거래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 영역에서 압도적 시장 지위를 확보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B2C:60.3%, C2C: 96.2%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점유율 기록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2014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년 기준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b="1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rgbClr val="FF99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29562" y="6464868"/>
            <a:ext cx="50387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ko-KR" altLang="en-US" sz="800" dirty="0">
                <a:latin typeface="+mn-ea"/>
              </a:rPr>
              <a:t>출처</a:t>
            </a:r>
            <a:r>
              <a:rPr lang="en-US" altLang="ko-KR" sz="800" dirty="0">
                <a:latin typeface="+mn-ea"/>
              </a:rPr>
              <a:t>: </a:t>
            </a:r>
            <a:r>
              <a:rPr lang="zh-CN" altLang="en-US" sz="800" dirty="0">
                <a:latin typeface="+mn-ea"/>
              </a:rPr>
              <a:t>中国跨境进口零售 电商行业</a:t>
            </a:r>
            <a:r>
              <a:rPr lang="en-US" altLang="zh-CN" sz="800" dirty="0">
                <a:latin typeface="+mn-ea"/>
              </a:rPr>
              <a:t>, 2016</a:t>
            </a:r>
            <a:r>
              <a:rPr lang="ko-KR" altLang="en-US" sz="800" dirty="0">
                <a:latin typeface="+mn-ea"/>
              </a:rPr>
              <a:t>년</a:t>
            </a:r>
            <a:r>
              <a:rPr lang="en-US" altLang="ko-KR" sz="800" dirty="0">
                <a:latin typeface="+mn-ea"/>
              </a:rPr>
              <a:t>, </a:t>
            </a:r>
            <a:r>
              <a:rPr lang="en-US" altLang="zh-CN" sz="800" dirty="0" err="1">
                <a:latin typeface="+mn-ea"/>
              </a:rPr>
              <a:t>i</a:t>
            </a:r>
            <a:r>
              <a:rPr lang="en-US" altLang="zh-CN" sz="800" dirty="0">
                <a:latin typeface="+mn-ea"/>
              </a:rPr>
              <a:t> research</a:t>
            </a:r>
          </a:p>
          <a:p>
            <a:pPr>
              <a:buFont typeface="Arial" charset="0"/>
              <a:buChar char="•"/>
            </a:pPr>
            <a:r>
              <a:rPr lang="en-US" altLang="ko-KR" sz="800" dirty="0">
                <a:latin typeface="+mn-ea"/>
              </a:rPr>
              <a:t>1)paipai.com 2016</a:t>
            </a:r>
            <a:r>
              <a:rPr lang="ko-KR" altLang="en-US" sz="800" dirty="0">
                <a:latin typeface="+mn-ea"/>
              </a:rPr>
              <a:t>년 </a:t>
            </a:r>
            <a:r>
              <a:rPr lang="en-US" altLang="ko-KR" sz="800" dirty="0">
                <a:latin typeface="+mn-ea"/>
              </a:rPr>
              <a:t>4</a:t>
            </a:r>
            <a:r>
              <a:rPr lang="ko-KR" altLang="en-US" sz="800" dirty="0">
                <a:latin typeface="+mn-ea"/>
              </a:rPr>
              <a:t>월 </a:t>
            </a:r>
            <a:r>
              <a:rPr lang="en-US" altLang="ko-KR" sz="800" dirty="0">
                <a:latin typeface="+mn-ea"/>
              </a:rPr>
              <a:t>1</a:t>
            </a:r>
            <a:r>
              <a:rPr lang="ko-KR" altLang="en-US" sz="800" dirty="0">
                <a:latin typeface="+mn-ea"/>
              </a:rPr>
              <a:t>일부로 서비스 종료</a:t>
            </a:r>
            <a:endParaRPr lang="en-US" altLang="ko-KR" sz="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56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34619" y="44697"/>
            <a:ext cx="7329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시장현황 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–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 소비재 시장 규모 및 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On-line 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채널 비중</a:t>
            </a:r>
            <a:endParaRPr lang="ko-KR" altLang="en-US" sz="2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+mn-ea"/>
            </a:endParaRPr>
          </a:p>
        </p:txBody>
      </p:sp>
      <p:graphicFrame>
        <p:nvGraphicFramePr>
          <p:cNvPr id="3" name="차트 2"/>
          <p:cNvGraphicFramePr/>
          <p:nvPr>
            <p:extLst>
              <p:ext uri="{D42A27DB-BD31-4B8C-83A1-F6EECF244321}">
                <p14:modId xmlns:p14="http://schemas.microsoft.com/office/powerpoint/2010/main" xmlns="" val="221437988"/>
              </p:ext>
            </p:extLst>
          </p:nvPr>
        </p:nvGraphicFramePr>
        <p:xfrm>
          <a:off x="262499" y="1967632"/>
          <a:ext cx="9170301" cy="448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34620" y="610807"/>
            <a:ext cx="970223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2010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년 부터 전체 소비재 시장은 연평균 약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20%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성장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On-line: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 평균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54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%</a:t>
            </a:r>
            <a:r>
              <a:rPr lang="ko-KR" altLang="en-US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성장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하여 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</a:b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2015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년에는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조 달러 이상 규모에 달할 것으로 추정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On-line: 12%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점유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1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rgbClr val="FF99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963" y="2124348"/>
            <a:ext cx="9140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</a:t>
            </a: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USD</a:t>
            </a:r>
            <a:r>
              <a:rPr lang="en-US" altLang="ko-KR" sz="8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1388" y="1611908"/>
            <a:ext cx="52325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u="sng"/>
              <a:t>중국 소비재 시장 성장 추이 및 온</a:t>
            </a:r>
            <a:r>
              <a:rPr lang="en-US" altLang="ko-KR" sz="1600" b="1" u="sng"/>
              <a:t>/</a:t>
            </a:r>
            <a:r>
              <a:rPr lang="ko-KR" altLang="en-US" sz="1600" b="1" u="sng"/>
              <a:t>오프 라인 거래 비중</a:t>
            </a:r>
            <a:endParaRPr lang="ko-KR" altLang="en-US" sz="1600" b="1" u="sng" dirty="0"/>
          </a:p>
        </p:txBody>
      </p:sp>
      <p:sp>
        <p:nvSpPr>
          <p:cNvPr id="7" name="직사각형 6"/>
          <p:cNvSpPr/>
          <p:nvPr/>
        </p:nvSpPr>
        <p:spPr>
          <a:xfrm>
            <a:off x="129562" y="6357958"/>
            <a:ext cx="5038725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800">
                <a:latin typeface="+mn-ea"/>
              </a:rPr>
              <a:t>* 출처</a:t>
            </a:r>
            <a:r>
              <a:rPr lang="en-US" altLang="ko-KR" sz="800">
                <a:latin typeface="+mn-ea"/>
              </a:rPr>
              <a:t>: </a:t>
            </a:r>
            <a:r>
              <a:rPr lang="zh-CN" altLang="en-US" sz="800">
                <a:latin typeface="+mn-ea"/>
              </a:rPr>
              <a:t>中</a:t>
            </a:r>
            <a:r>
              <a:rPr lang="zh-CN" altLang="en-US" sz="800" dirty="0">
                <a:latin typeface="+mn-ea"/>
              </a:rPr>
              <a:t>国电子商务软件行业研究报</a:t>
            </a:r>
            <a:r>
              <a:rPr lang="zh-CN" altLang="en-US" sz="800">
                <a:latin typeface="+mn-ea"/>
              </a:rPr>
              <a:t>告</a:t>
            </a:r>
            <a:r>
              <a:rPr lang="en-US" altLang="ko-KR" sz="800">
                <a:latin typeface="+mn-ea"/>
              </a:rPr>
              <a:t>), 2014</a:t>
            </a:r>
            <a:endParaRPr lang="en-US" altLang="ko-KR" sz="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93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차트 27"/>
          <p:cNvGraphicFramePr/>
          <p:nvPr>
            <p:extLst>
              <p:ext uri="{D42A27DB-BD31-4B8C-83A1-F6EECF244321}">
                <p14:modId xmlns:p14="http://schemas.microsoft.com/office/powerpoint/2010/main" xmlns="" val="221437988"/>
              </p:ext>
            </p:extLst>
          </p:nvPr>
        </p:nvGraphicFramePr>
        <p:xfrm>
          <a:off x="262499" y="1967632"/>
          <a:ext cx="4849251" cy="448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직사각형 43"/>
          <p:cNvSpPr/>
          <p:nvPr/>
        </p:nvSpPr>
        <p:spPr>
          <a:xfrm>
            <a:off x="2539982" y="2143116"/>
            <a:ext cx="2428892" cy="3857652"/>
          </a:xfrm>
          <a:prstGeom prst="rect">
            <a:avLst/>
          </a:prstGeom>
          <a:solidFill>
            <a:srgbClr val="C00000">
              <a:alpha val="3000"/>
            </a:srgb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34619" y="44697"/>
            <a:ext cx="385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시장현황 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–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 해외 상품 구매</a:t>
            </a:r>
            <a:endParaRPr lang="ko-KR" altLang="en-US" sz="2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4620" y="610807"/>
            <a:ext cx="970223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전자상거래 수입 소매시장</a:t>
            </a:r>
            <a:r>
              <a:rPr lang="en-US" altLang="ko-KR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(B2C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소비자 취향의 다양화 및 고품질 제품에 대한 니즈 증가로 인해 최근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년간 급격히 성장</a:t>
            </a:r>
            <a:r>
              <a:rPr lang="ko-KR" altLang="en-US" b="1" kern="0">
                <a:ln>
                  <a:solidFill>
                    <a:prstClr val="black">
                      <a:lumMod val="95000"/>
                      <a:lumOff val="5000"/>
                      <a:alpha val="15000"/>
                    </a:prstClr>
                  </a:solidFill>
                </a:ln>
                <a:solidFill>
                  <a:prstClr val="black"/>
                </a:solidFill>
              </a:rPr>
              <a:t> →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향후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2018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년까지 연평균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64%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성장 예상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1" dirty="0">
              <a:ln>
                <a:solidFill>
                  <a:srgbClr val="FF9900">
                    <a:alpha val="49000"/>
                  </a:srgbClr>
                </a:solidFill>
              </a:ln>
              <a:solidFill>
                <a:srgbClr val="FF99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963" y="1857364"/>
            <a:ext cx="9140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</a:t>
            </a:r>
            <a:r>
              <a:rPr lang="en-US" altLang="ko-KR" sz="800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USD</a:t>
            </a:r>
            <a:r>
              <a:rPr lang="en-US" altLang="ko-KR" sz="8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5029" y="1508883"/>
            <a:ext cx="4105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u="sng"/>
              <a:t>중국 수입 전자상 소매시장 규모 및 증가율</a:t>
            </a:r>
            <a:endParaRPr lang="ko-KR" altLang="en-US" sz="1600" b="1" u="sng" dirty="0"/>
          </a:p>
        </p:txBody>
      </p:sp>
      <p:sp>
        <p:nvSpPr>
          <p:cNvPr id="31" name="직사각형 30"/>
          <p:cNvSpPr/>
          <p:nvPr/>
        </p:nvSpPr>
        <p:spPr>
          <a:xfrm>
            <a:off x="129562" y="6357958"/>
            <a:ext cx="5038725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800">
                <a:latin typeface="+mn-ea"/>
              </a:rPr>
              <a:t>* 출처</a:t>
            </a:r>
            <a:r>
              <a:rPr lang="en-US" altLang="ko-KR" sz="800">
                <a:latin typeface="+mn-ea"/>
              </a:rPr>
              <a:t>: </a:t>
            </a:r>
            <a:r>
              <a:rPr lang="zh-CN" altLang="en-US" sz="800">
                <a:latin typeface="+mn-ea"/>
              </a:rPr>
              <a:t>中</a:t>
            </a:r>
            <a:r>
              <a:rPr lang="zh-CN" altLang="en-US" sz="800" dirty="0">
                <a:latin typeface="+mn-ea"/>
              </a:rPr>
              <a:t>国跨境进口</a:t>
            </a:r>
            <a:r>
              <a:rPr lang="zh-CN" altLang="en-US" sz="800">
                <a:latin typeface="+mn-ea"/>
              </a:rPr>
              <a:t>零售 电</a:t>
            </a:r>
            <a:r>
              <a:rPr lang="zh-CN" altLang="en-US" sz="800" dirty="0">
                <a:latin typeface="+mn-ea"/>
              </a:rPr>
              <a:t>商行</a:t>
            </a:r>
            <a:r>
              <a:rPr lang="zh-CN" altLang="en-US" sz="800">
                <a:latin typeface="+mn-ea"/>
              </a:rPr>
              <a:t>业</a:t>
            </a:r>
            <a:r>
              <a:rPr lang="en-US" altLang="zh-CN" sz="800">
                <a:latin typeface="+mn-ea"/>
              </a:rPr>
              <a:t>, 2016</a:t>
            </a:r>
            <a:r>
              <a:rPr lang="ko-KR" altLang="en-US" sz="800">
                <a:latin typeface="+mn-ea"/>
              </a:rPr>
              <a:t>년</a:t>
            </a:r>
            <a:r>
              <a:rPr lang="en-US" altLang="ko-KR" sz="800">
                <a:latin typeface="+mn-ea"/>
              </a:rPr>
              <a:t>, </a:t>
            </a:r>
            <a:r>
              <a:rPr lang="en-US" altLang="zh-CN" sz="800">
                <a:latin typeface="+mn-ea"/>
              </a:rPr>
              <a:t>i research</a:t>
            </a:r>
            <a:endParaRPr lang="en-US" altLang="ko-KR" sz="800" dirty="0">
              <a:latin typeface="+mn-ea"/>
            </a:endParaRPr>
          </a:p>
        </p:txBody>
      </p:sp>
      <p:grpSp>
        <p:nvGrpSpPr>
          <p:cNvPr id="43" name="그룹 42"/>
          <p:cNvGrpSpPr/>
          <p:nvPr/>
        </p:nvGrpSpPr>
        <p:grpSpPr>
          <a:xfrm rot="18651678">
            <a:off x="2237888" y="3205319"/>
            <a:ext cx="2375779" cy="357190"/>
            <a:chOff x="4590184" y="3214686"/>
            <a:chExt cx="3450523" cy="357190"/>
          </a:xfrm>
        </p:grpSpPr>
        <p:sp>
          <p:nvSpPr>
            <p:cNvPr id="40" name="오른쪽 화살표 39"/>
            <p:cNvSpPr/>
            <p:nvPr/>
          </p:nvSpPr>
          <p:spPr>
            <a:xfrm>
              <a:off x="4590184" y="3286124"/>
              <a:ext cx="3450523" cy="214314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565346" y="3214686"/>
              <a:ext cx="1500198" cy="35719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400" b="1" dirty="0"/>
                <a:t>CAGR64%</a:t>
              </a:r>
              <a:endParaRPr lang="ko-KR" altLang="en-US" sz="1400" b="1" dirty="0"/>
            </a:p>
          </p:txBody>
        </p:sp>
      </p:grpSp>
      <p:sp>
        <p:nvSpPr>
          <p:cNvPr id="14" name="사각형 설명선 13"/>
          <p:cNvSpPr/>
          <p:nvPr/>
        </p:nvSpPr>
        <p:spPr>
          <a:xfrm>
            <a:off x="825470" y="4019554"/>
            <a:ext cx="1571636" cy="714380"/>
          </a:xfrm>
          <a:prstGeom prst="wedgeRectCallout">
            <a:avLst>
              <a:gd name="adj1" fmla="val 42100"/>
              <a:gd name="adj2" fmla="val 75628"/>
            </a:avLst>
          </a:prstGeom>
          <a:solidFill>
            <a:schemeClr val="bg2">
              <a:lumMod val="90000"/>
            </a:schemeClr>
          </a:solidFill>
          <a:ln w="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100" b="1" i="1">
                <a:solidFill>
                  <a:schemeClr val="tx1"/>
                </a:solidFill>
              </a:rPr>
              <a:t>Tmall Global</a:t>
            </a:r>
            <a:r>
              <a:rPr lang="ko-KR" altLang="en-US" sz="1100" b="1" i="1">
                <a:solidFill>
                  <a:schemeClr val="tx1"/>
                </a:solidFill>
              </a:rPr>
              <a:t> 등장으로</a:t>
            </a:r>
            <a:r>
              <a:rPr lang="en-US" altLang="ko-KR" sz="1100" b="1" i="1" dirty="0">
                <a:solidFill>
                  <a:schemeClr val="tx1"/>
                </a:solidFill>
              </a:rPr>
              <a:t/>
            </a:r>
            <a:br>
              <a:rPr lang="en-US" altLang="ko-KR" sz="1100" b="1" i="1" dirty="0">
                <a:solidFill>
                  <a:schemeClr val="tx1"/>
                </a:solidFill>
              </a:rPr>
            </a:br>
            <a:r>
              <a:rPr lang="en-US" altLang="ko-KR" sz="1100" b="1" i="1">
                <a:solidFill>
                  <a:srgbClr val="C00000"/>
                </a:solidFill>
              </a:rPr>
              <a:t>100% </a:t>
            </a:r>
            <a:r>
              <a:rPr lang="ko-KR" altLang="en-US" sz="1100" b="1" i="1">
                <a:solidFill>
                  <a:schemeClr val="tx1"/>
                </a:solidFill>
              </a:rPr>
              <a:t>이상 성장</a:t>
            </a:r>
            <a:r>
              <a:rPr lang="en-US" altLang="ko-KR" sz="1100" b="1" i="1" dirty="0">
                <a:solidFill>
                  <a:schemeClr val="tx1"/>
                </a:solidFill>
              </a:rPr>
              <a:t>!</a:t>
            </a:r>
            <a:endParaRPr lang="ko-KR" altLang="en-US" sz="1100" b="1" i="1" dirty="0">
              <a:solidFill>
                <a:schemeClr val="tx1"/>
              </a:solidFill>
            </a:endParaRPr>
          </a:p>
        </p:txBody>
      </p:sp>
      <p:cxnSp>
        <p:nvCxnSpPr>
          <p:cNvPr id="19" name="꺾인 연결선 18"/>
          <p:cNvCxnSpPr/>
          <p:nvPr/>
        </p:nvCxnSpPr>
        <p:spPr>
          <a:xfrm rot="5400000" flipH="1" flipV="1">
            <a:off x="2339958" y="4998255"/>
            <a:ext cx="414334" cy="609608"/>
          </a:xfrm>
          <a:prstGeom prst="bentConnector3">
            <a:avLst>
              <a:gd name="adj1" fmla="val 138315"/>
            </a:avLst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>
          <a:xfrm>
            <a:off x="5326064" y="2030407"/>
            <a:ext cx="4394768" cy="545146"/>
          </a:xfrm>
          <a:prstGeom prst="roundRect">
            <a:avLst/>
          </a:prstGeom>
          <a:solidFill>
            <a:schemeClr val="accent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>
                <a:latin typeface="+mn-ea"/>
              </a:rPr>
              <a:t>해외 상품</a:t>
            </a:r>
            <a:r>
              <a:rPr lang="en-US" altLang="ko-KR" sz="1300" b="1">
                <a:latin typeface="+mn-ea"/>
              </a:rPr>
              <a:t>/</a:t>
            </a:r>
            <a:r>
              <a:rPr lang="ko-KR" altLang="en-US" sz="1300" b="1">
                <a:latin typeface="+mn-ea"/>
              </a:rPr>
              <a:t>문화에 대한 노출 증가</a:t>
            </a:r>
            <a:endParaRPr lang="ko-KR" altLang="en-US" sz="1300" b="1" dirty="0">
              <a:latin typeface="+mn-ea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5326064" y="4136534"/>
            <a:ext cx="4394768" cy="545146"/>
          </a:xfrm>
          <a:prstGeom prst="roundRect">
            <a:avLst/>
          </a:prstGeom>
          <a:solidFill>
            <a:schemeClr val="accent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00" b="1"/>
              <a:t>구매력 증가 및 소비패턴 변화</a:t>
            </a:r>
            <a:endParaRPr lang="ko-KR" altLang="en-US" sz="13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07027" y="2594507"/>
            <a:ext cx="4218142" cy="1418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3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1200"/>
              <a:t>중국 로컬 업체들의 고급인력 유치로 인해 유학</a:t>
            </a:r>
            <a:r>
              <a:rPr lang="en-US" altLang="ko-KR" sz="1200"/>
              <a:t>, </a:t>
            </a:r>
            <a:r>
              <a:rPr lang="ko-KR" altLang="en-US" sz="1200"/>
              <a:t>사업을 </a:t>
            </a:r>
            <a:r>
              <a:rPr lang="en-US" altLang="ko-KR" sz="1200"/>
              <a:t/>
            </a:r>
            <a:br>
              <a:rPr lang="en-US" altLang="ko-KR" sz="1200"/>
            </a:br>
            <a:r>
              <a:rPr lang="ko-KR" altLang="en-US" sz="1200"/>
              <a:t>목적으로 해외에 장기 체류 후 중국으로 회귀</a:t>
            </a:r>
            <a:endParaRPr lang="en-US" altLang="ko-KR" sz="1200" dirty="0"/>
          </a:p>
          <a:p>
            <a:pPr marL="176213" indent="-176213">
              <a:lnSpc>
                <a:spcPct val="13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1200"/>
              <a:t>중국인 해외 여행객 </a:t>
            </a:r>
            <a:r>
              <a:rPr lang="en-US" altLang="ko-KR" sz="1200"/>
              <a:t>3</a:t>
            </a:r>
            <a:r>
              <a:rPr lang="ko-KR" altLang="en-US" sz="1200"/>
              <a:t>년 연속 세계 </a:t>
            </a:r>
            <a:r>
              <a:rPr lang="en-US" altLang="ko-KR" sz="1200"/>
              <a:t>1</a:t>
            </a:r>
            <a:r>
              <a:rPr lang="ko-KR" altLang="en-US" sz="1200" dirty="0"/>
              <a:t>위</a:t>
            </a:r>
            <a:r>
              <a:rPr lang="en-US" altLang="ko-KR" sz="1200"/>
              <a:t/>
            </a:r>
            <a:br>
              <a:rPr lang="en-US" altLang="ko-KR" sz="1200"/>
            </a:br>
            <a:r>
              <a:rPr lang="ko-KR" altLang="en-US" sz="1200"/>
              <a:t>→ </a:t>
            </a:r>
            <a:r>
              <a:rPr lang="en-US" altLang="ko-KR" sz="1200"/>
              <a:t>2014</a:t>
            </a:r>
            <a:r>
              <a:rPr lang="ko-KR" altLang="en-US" sz="1200"/>
              <a:t>년 기준 </a:t>
            </a:r>
            <a:r>
              <a:rPr lang="en-US" altLang="ko-KR" sz="1200"/>
              <a:t>1</a:t>
            </a:r>
            <a:r>
              <a:rPr lang="ko-KR" altLang="en-US" sz="1200"/>
              <a:t>억 </a:t>
            </a:r>
            <a:r>
              <a:rPr lang="en-US" altLang="ko-KR" sz="1200"/>
              <a:t>9</a:t>
            </a:r>
            <a:r>
              <a:rPr lang="ko-KR" altLang="en-US" sz="1200"/>
              <a:t>백명</a:t>
            </a:r>
            <a:r>
              <a:rPr lang="en-US" altLang="ko-KR" sz="1200"/>
              <a:t> (</a:t>
            </a:r>
            <a:r>
              <a:rPr lang="ko-KR" altLang="en-US" sz="1200"/>
              <a:t>소비지출 </a:t>
            </a:r>
            <a:r>
              <a:rPr lang="en-US" altLang="ko-KR" sz="1200"/>
              <a:t>1,900</a:t>
            </a:r>
            <a:r>
              <a:rPr lang="ko-KR" altLang="en-US" sz="1200"/>
              <a:t>억 달러</a:t>
            </a:r>
            <a:r>
              <a:rPr lang="en-US" altLang="ko-KR" sz="1200" dirty="0"/>
              <a:t>)</a:t>
            </a:r>
          </a:p>
          <a:p>
            <a:pPr marL="176213" indent="-176213">
              <a:lnSpc>
                <a:spcPct val="13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1200"/>
              <a:t>패션</a:t>
            </a:r>
            <a:r>
              <a:rPr lang="en-US" altLang="ko-KR" sz="1200"/>
              <a:t>, </a:t>
            </a:r>
            <a:r>
              <a:rPr lang="ko-KR" altLang="en-US" sz="1200"/>
              <a:t>화장품 等 소비재 상품 해외 브랜드의 중국 진출</a:t>
            </a:r>
            <a:r>
              <a:rPr lang="ko-KR" altLang="en-US" sz="1200" dirty="0"/>
              <a:t>↑</a:t>
            </a:r>
            <a:endParaRPr lang="en-US" altLang="ko-KR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407027" y="4681680"/>
            <a:ext cx="4061048" cy="16601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3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200"/>
              <a:t>8090</a:t>
            </a:r>
            <a:r>
              <a:rPr lang="ko-KR" altLang="en-US" sz="1200"/>
              <a:t>后 </a:t>
            </a:r>
            <a:r>
              <a:rPr lang="en-US" altLang="ko-KR" sz="1200"/>
              <a:t>(80,90</a:t>
            </a:r>
            <a:r>
              <a:rPr lang="ko-KR" altLang="en-US" sz="1200"/>
              <a:t>년대 이후 출생자</a:t>
            </a:r>
            <a:r>
              <a:rPr lang="en-US" altLang="ko-KR" sz="1200"/>
              <a:t>)</a:t>
            </a:r>
            <a:r>
              <a:rPr lang="ko-KR" altLang="en-US" sz="1200"/>
              <a:t>의 구매력 증가로</a:t>
            </a:r>
            <a:r>
              <a:rPr lang="en-US" altLang="ko-KR" sz="1200"/>
              <a:t/>
            </a:r>
            <a:br>
              <a:rPr lang="en-US" altLang="ko-KR" sz="1200"/>
            </a:br>
            <a:r>
              <a:rPr lang="ko-KR" altLang="en-US" sz="1200"/>
              <a:t>삶의 질 향상을 위한 소비 확대</a:t>
            </a:r>
            <a:endParaRPr lang="en-US" altLang="ko-KR" sz="1200" dirty="0"/>
          </a:p>
          <a:p>
            <a:pPr marL="176213" indent="-176213">
              <a:lnSpc>
                <a:spcPct val="13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1200"/>
              <a:t>북경</a:t>
            </a:r>
            <a:r>
              <a:rPr lang="en-US" altLang="ko-KR" sz="1200"/>
              <a:t>, </a:t>
            </a:r>
            <a:r>
              <a:rPr lang="ko-KR" altLang="en-US" sz="1200"/>
              <a:t>상해 等 </a:t>
            </a:r>
            <a:r>
              <a:rPr lang="en-US" altLang="ko-KR" sz="1200"/>
              <a:t>1</a:t>
            </a:r>
            <a:r>
              <a:rPr lang="ko-KR" altLang="en-US" sz="1200"/>
              <a:t>선 도시를 중심으로 지속적인 구매력 </a:t>
            </a:r>
            <a:r>
              <a:rPr lang="en-US" altLang="ko-KR" sz="1200"/>
              <a:t/>
            </a:r>
            <a:br>
              <a:rPr lang="en-US" altLang="ko-KR" sz="1200"/>
            </a:br>
            <a:r>
              <a:rPr lang="ko-KR" altLang="en-US" sz="1200"/>
              <a:t>상승으로 품질과 브랜드의 신뢰성 중요</a:t>
            </a:r>
            <a:endParaRPr lang="en-US" altLang="ko-KR" sz="1200" dirty="0"/>
          </a:p>
          <a:p>
            <a:pPr marL="176213" indent="-176213">
              <a:lnSpc>
                <a:spcPct val="13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1200"/>
              <a:t>중산층을 중심으로 명품</a:t>
            </a:r>
            <a:r>
              <a:rPr lang="en-US" altLang="ko-KR" sz="1200"/>
              <a:t>/</a:t>
            </a:r>
            <a:r>
              <a:rPr lang="ko-KR" altLang="en-US" sz="1200"/>
              <a:t>사치재 소비성향은 줄어들고</a:t>
            </a:r>
            <a:r>
              <a:rPr lang="en-US" altLang="ko-KR" sz="1200" dirty="0"/>
              <a:t>,</a:t>
            </a:r>
            <a:r>
              <a:rPr lang="en-US" altLang="ko-KR" sz="1200"/>
              <a:t/>
            </a:r>
            <a:br>
              <a:rPr lang="en-US" altLang="ko-KR" sz="1200"/>
            </a:br>
            <a:r>
              <a:rPr lang="ko-KR" altLang="en-US" sz="1200"/>
              <a:t>가격대비 고품질의 상품 선호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xmlns="" val="358190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34619" y="44697"/>
            <a:ext cx="550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시장현황 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–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 중국 전자상거래 시장 특징</a:t>
            </a:r>
            <a:endParaRPr lang="ko-KR" altLang="en-US" sz="2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4620" y="610807"/>
            <a:ext cx="9702236" cy="77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소수에 집중된 시장 지배력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메신저를 통한 고객상담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소비자 중심적 체계 등의 특성으로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중국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E-Commerce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시장은 다른 나라와 특징이 상이하므로 이에 적합한 사업 운영 重要</a:t>
            </a:r>
            <a:endParaRPr lang="ko-KR" altLang="en-US" b="1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324907" y="1628800"/>
            <a:ext cx="2851410" cy="2520000"/>
          </a:xfrm>
          <a:prstGeom prst="roundRect">
            <a:avLst>
              <a:gd name="adj" fmla="val 4474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46683" y="285797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플랫폼</a:t>
            </a:r>
            <a:endParaRPr lang="en-US" altLang="ko-KR" sz="11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17516" y="1795966"/>
            <a:ext cx="1466193" cy="1466193"/>
          </a:xfrm>
          <a:prstGeom prst="ellipse">
            <a:avLst/>
          </a:prstGeom>
          <a:noFill/>
          <a:ln w="2413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656" y="3356992"/>
            <a:ext cx="3021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알리바바의</a:t>
            </a: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시장 점유율이 </a:t>
            </a:r>
            <a:r>
              <a:rPr lang="en-US" altLang="ko-KR" sz="1400" b="1" i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b="1" i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80% </a:t>
            </a: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이상으로 압도적</a:t>
            </a:r>
            <a:r>
              <a:rPr lang="en-US" altLang="ko-KR" sz="1400" b="1" i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”</a:t>
            </a: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571396" y="1628800"/>
            <a:ext cx="2851410" cy="2520000"/>
          </a:xfrm>
          <a:prstGeom prst="roundRect">
            <a:avLst>
              <a:gd name="adj" fmla="val 4474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565733" y="2853339"/>
            <a:ext cx="862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latinLnBrk="0">
              <a:defRPr/>
            </a:pPr>
            <a:r>
              <a:rPr lang="en-US" altLang="ko-KR" sz="11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CS service</a:t>
            </a:r>
            <a:endParaRPr lang="en-US" altLang="ko-KR" sz="11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4264005" y="1811732"/>
            <a:ext cx="1466193" cy="1466193"/>
          </a:xfrm>
          <a:prstGeom prst="ellipse">
            <a:avLst/>
          </a:prstGeom>
          <a:noFill/>
          <a:ln w="2413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86145" y="3356992"/>
            <a:ext cx="3021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메신저를 통한</a:t>
            </a: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Communication </a:t>
            </a: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多</a:t>
            </a:r>
            <a:r>
              <a:rPr lang="en-US" altLang="ko-KR" sz="1400" b="1" i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”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6817885" y="1628800"/>
            <a:ext cx="2851410" cy="2520000"/>
          </a:xfrm>
          <a:prstGeom prst="roundRect">
            <a:avLst>
              <a:gd name="adj" fmla="val 4474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703218" y="2853339"/>
            <a:ext cx="10807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indent="0" algn="ctr" defTabSz="91440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1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소비자 중심형</a:t>
            </a:r>
            <a:endParaRPr lang="en-US" altLang="ko-KR" sz="11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510494" y="1795966"/>
            <a:ext cx="1466193" cy="1466193"/>
          </a:xfrm>
          <a:prstGeom prst="ellipse">
            <a:avLst/>
          </a:prstGeom>
          <a:noFill/>
          <a:ln w="2413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32634" y="3356992"/>
            <a:ext cx="3021913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latinLnBrk="0">
              <a:lnSpc>
                <a:spcPct val="150000"/>
              </a:lnSpc>
              <a:defRPr/>
            </a:pP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소비자 편의를 위한</a:t>
            </a: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빠른 배송 및 유연한 반품</a:t>
            </a: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취소 </a:t>
            </a:r>
            <a:r>
              <a:rPr lang="en-US" altLang="ko-KR" sz="1400" b="1" i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”</a:t>
            </a:r>
            <a:endParaRPr lang="en-US" altLang="ko-KR" sz="1400" b="1" i="1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이등변 삼각형 36"/>
          <p:cNvSpPr/>
          <p:nvPr/>
        </p:nvSpPr>
        <p:spPr>
          <a:xfrm rot="10800000">
            <a:off x="490472" y="4293096"/>
            <a:ext cx="2520280" cy="14401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이등변 삼각형 37"/>
          <p:cNvSpPr/>
          <p:nvPr/>
        </p:nvSpPr>
        <p:spPr>
          <a:xfrm rot="10800000">
            <a:off x="3736961" y="4293096"/>
            <a:ext cx="2520280" cy="14401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이등변 삼각형 38"/>
          <p:cNvSpPr/>
          <p:nvPr/>
        </p:nvSpPr>
        <p:spPr>
          <a:xfrm rot="10800000">
            <a:off x="6983450" y="4293096"/>
            <a:ext cx="2520280" cy="14401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324907" y="4593160"/>
            <a:ext cx="27334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57163" indent="-15716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ko-KR" altLang="en-US" sz="1300">
                <a:latin typeface="+mn-ea"/>
              </a:rPr>
              <a:t>독립몰 보다는 </a:t>
            </a:r>
            <a:r>
              <a:rPr lang="en-US" altLang="ko-KR" sz="1300">
                <a:latin typeface="+mn-ea"/>
              </a:rPr>
              <a:t>3</a:t>
            </a:r>
            <a:r>
              <a:rPr lang="en-US" altLang="ko-KR" sz="1300" baseline="30000">
                <a:latin typeface="+mn-ea"/>
              </a:rPr>
              <a:t>rd</a:t>
            </a:r>
            <a:r>
              <a:rPr lang="en-US" altLang="ko-KR" sz="1300">
                <a:latin typeface="+mn-ea"/>
              </a:rPr>
              <a:t> party Major </a:t>
            </a:r>
            <a:br>
              <a:rPr lang="en-US" altLang="ko-KR" sz="1300">
                <a:latin typeface="+mn-ea"/>
              </a:rPr>
            </a:br>
            <a:r>
              <a:rPr lang="en-US" altLang="ko-KR" sz="1300">
                <a:latin typeface="+mn-ea"/>
              </a:rPr>
              <a:t>Platform </a:t>
            </a:r>
            <a:r>
              <a:rPr lang="ko-KR" altLang="en-US" sz="1300">
                <a:latin typeface="+mn-ea"/>
              </a:rPr>
              <a:t>內</a:t>
            </a:r>
            <a:r>
              <a:rPr lang="en-US" altLang="ko-KR" sz="1300">
                <a:latin typeface="+mn-ea"/>
              </a:rPr>
              <a:t> </a:t>
            </a:r>
            <a:r>
              <a:rPr lang="ko-KR" altLang="en-US" sz="1300">
                <a:latin typeface="+mn-ea"/>
              </a:rPr>
              <a:t>쇼핑몰의 형태 多</a:t>
            </a:r>
            <a:endParaRPr lang="en-US" altLang="ko-KR" sz="1300" dirty="0">
              <a:latin typeface="+mn-ea"/>
            </a:endParaRPr>
          </a:p>
          <a:p>
            <a:pPr marL="157163" indent="-15716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ko-KR" altLang="en-US" sz="1300">
                <a:latin typeface="+mn-ea"/>
              </a:rPr>
              <a:t>특히 외국계 대형 제조사들은 </a:t>
            </a:r>
            <a:r>
              <a:rPr lang="en-US" altLang="ko-KR" sz="1300">
                <a:latin typeface="+mn-ea"/>
              </a:rPr>
              <a:t/>
            </a:r>
            <a:br>
              <a:rPr lang="en-US" altLang="ko-KR" sz="1300">
                <a:latin typeface="+mn-ea"/>
              </a:rPr>
            </a:br>
            <a:r>
              <a:rPr lang="en-US" altLang="ko-KR" sz="1300">
                <a:latin typeface="+mn-ea"/>
              </a:rPr>
              <a:t>3</a:t>
            </a:r>
            <a:r>
              <a:rPr lang="en-US" altLang="ko-KR" sz="1300" baseline="30000">
                <a:latin typeface="+mn-ea"/>
              </a:rPr>
              <a:t>rd</a:t>
            </a:r>
            <a:r>
              <a:rPr lang="en-US" altLang="ko-KR" sz="1300">
                <a:latin typeface="+mn-ea"/>
              </a:rPr>
              <a:t> party </a:t>
            </a:r>
            <a:r>
              <a:rPr lang="ko-KR" altLang="en-US" sz="1300">
                <a:latin typeface="+mn-ea"/>
              </a:rPr>
              <a:t>內</a:t>
            </a:r>
            <a:r>
              <a:rPr lang="en-US" altLang="ko-KR" sz="1300">
                <a:latin typeface="+mn-ea"/>
              </a:rPr>
              <a:t> Flagship Store </a:t>
            </a:r>
            <a:r>
              <a:rPr lang="ko-KR" altLang="en-US" sz="1300">
                <a:latin typeface="+mn-ea"/>
              </a:rPr>
              <a:t>입점</a:t>
            </a:r>
            <a:endParaRPr lang="en-US" altLang="ko-KR" sz="1300" dirty="0">
              <a:latin typeface="+mn-ea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ko-KR" sz="1300">
                <a:latin typeface="+mn-ea"/>
                <a:sym typeface="Wingdings" pitchFamily="2" charset="2"/>
              </a:rPr>
              <a:t> 3</a:t>
            </a:r>
            <a:r>
              <a:rPr lang="en-US" altLang="ko-KR" sz="1300" baseline="30000">
                <a:latin typeface="+mn-ea"/>
                <a:sym typeface="Wingdings" pitchFamily="2" charset="2"/>
              </a:rPr>
              <a:t>rd</a:t>
            </a:r>
            <a:r>
              <a:rPr lang="en-US" altLang="ko-KR" sz="1300">
                <a:latin typeface="+mn-ea"/>
                <a:sym typeface="Wingdings" pitchFamily="2" charset="2"/>
              </a:rPr>
              <a:t> party platform </a:t>
            </a:r>
            <a:r>
              <a:rPr lang="ko-KR" altLang="en-US" sz="1300">
                <a:latin typeface="+mn-ea"/>
                <a:sym typeface="Wingdings" pitchFamily="2" charset="2"/>
              </a:rPr>
              <a:t>의존도 高</a:t>
            </a:r>
            <a:endParaRPr lang="en-US" altLang="ko-KR" sz="1300" dirty="0">
              <a:latin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35971" y="4593160"/>
            <a:ext cx="2844368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57163" indent="-15716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ko-KR" altLang="en-US" sz="1300">
                <a:latin typeface="+mn-ea"/>
              </a:rPr>
              <a:t>메신저 통한 실시간</a:t>
            </a:r>
            <a:r>
              <a:rPr lang="en-US" altLang="ko-KR" sz="1300">
                <a:latin typeface="+mn-ea"/>
              </a:rPr>
              <a:t/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고객 지원의 중요성 大</a:t>
            </a:r>
            <a:endParaRPr lang="en-US" altLang="ko-KR" sz="1300" dirty="0">
              <a:latin typeface="+mn-ea"/>
            </a:endParaRPr>
          </a:p>
          <a:p>
            <a:pPr marL="157163" indent="-15716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ko-KR" altLang="en-US" sz="1300">
                <a:latin typeface="+mn-ea"/>
              </a:rPr>
              <a:t>제품의 상세 사이즈</a:t>
            </a:r>
            <a:r>
              <a:rPr lang="en-US" altLang="ko-KR" sz="1300">
                <a:latin typeface="+mn-ea"/>
              </a:rPr>
              <a:t>, </a:t>
            </a:r>
            <a:r>
              <a:rPr lang="ko-KR" altLang="en-US" sz="1300">
                <a:latin typeface="+mn-ea"/>
              </a:rPr>
              <a:t>정품 여부 等</a:t>
            </a:r>
            <a:r>
              <a:rPr lang="en-US" altLang="ko-KR" sz="1300">
                <a:latin typeface="+mn-ea"/>
              </a:rPr>
              <a:t/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소비자의 질문에 정확하게 대응</a:t>
            </a:r>
            <a:r>
              <a:rPr lang="en-US" altLang="ko-KR" sz="1300">
                <a:latin typeface="+mn-ea"/>
              </a:rPr>
              <a:t/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가능한 숙련된 인력 중요</a:t>
            </a:r>
            <a:endParaRPr lang="en-US" altLang="ko-KR" sz="1300" dirty="0">
              <a:latin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551" y="4593160"/>
            <a:ext cx="24769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57163" indent="-15716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ko-KR" altLang="en-US" sz="1300">
                <a:latin typeface="+mn-ea"/>
              </a:rPr>
              <a:t>쇼핑몰에 대한 고객 평가가</a:t>
            </a:r>
            <a:r>
              <a:rPr lang="en-US" altLang="ko-KR" sz="1300">
                <a:latin typeface="+mn-ea"/>
              </a:rPr>
              <a:t/>
            </a:r>
            <a:br>
              <a:rPr lang="en-US" altLang="ko-KR" sz="1300">
                <a:latin typeface="+mn-ea"/>
              </a:rPr>
            </a:br>
            <a:r>
              <a:rPr lang="ko-KR" altLang="en-US" sz="1300">
                <a:latin typeface="+mn-ea"/>
              </a:rPr>
              <a:t>쇼핑몰 사업 성패에 영향 大</a:t>
            </a:r>
            <a:endParaRPr lang="en-US" altLang="ko-KR" sz="1300" dirty="0">
              <a:latin typeface="+mn-ea"/>
            </a:endParaRPr>
          </a:p>
          <a:p>
            <a:pPr marL="157163" indent="-15716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ko-KR" altLang="en-US" sz="1300">
                <a:latin typeface="+mn-ea"/>
              </a:rPr>
              <a:t>배송 시일에 대한 민감도 高</a:t>
            </a:r>
            <a:endParaRPr lang="en-US" altLang="ko-KR" sz="1300" dirty="0">
              <a:latin typeface="+mn-ea"/>
            </a:endParaRPr>
          </a:p>
          <a:p>
            <a:pPr marL="157163" indent="-15716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à"/>
            </a:pPr>
            <a:r>
              <a:rPr lang="en-US" altLang="ko-KR" sz="1300">
                <a:latin typeface="+mn-ea"/>
                <a:sym typeface="Wingdings" pitchFamily="2" charset="2"/>
              </a:rPr>
              <a:t>B2C</a:t>
            </a:r>
            <a:r>
              <a:rPr lang="ko-KR" altLang="en-US" sz="1300">
                <a:latin typeface="+mn-ea"/>
                <a:sym typeface="Wingdings" pitchFamily="2" charset="2"/>
              </a:rPr>
              <a:t> </a:t>
            </a:r>
            <a:r>
              <a:rPr lang="en-US" altLang="ko-KR" sz="1300">
                <a:latin typeface="+mn-ea"/>
                <a:sym typeface="Wingdings" pitchFamily="2" charset="2"/>
              </a:rPr>
              <a:t>Mall</a:t>
            </a:r>
            <a:r>
              <a:rPr lang="ko-KR" altLang="en-US" sz="1300">
                <a:latin typeface="+mn-ea"/>
                <a:sym typeface="Wingdings" pitchFamily="2" charset="2"/>
              </a:rPr>
              <a:t>의 경우 재고관리를</a:t>
            </a:r>
            <a:r>
              <a:rPr lang="en-US" altLang="ko-KR" sz="1300">
                <a:latin typeface="+mn-ea"/>
                <a:sym typeface="Wingdings" pitchFamily="2" charset="2"/>
              </a:rPr>
              <a:t/>
            </a:r>
            <a:br>
              <a:rPr lang="en-US" altLang="ko-KR" sz="1300">
                <a:latin typeface="+mn-ea"/>
                <a:sym typeface="Wingdings" pitchFamily="2" charset="2"/>
              </a:rPr>
            </a:br>
            <a:r>
              <a:rPr lang="ko-KR" altLang="en-US" sz="1300">
                <a:latin typeface="+mn-ea"/>
                <a:sym typeface="Wingdings" pitchFamily="2" charset="2"/>
              </a:rPr>
              <a:t>통한 신속한 배송 必</a:t>
            </a:r>
            <a:endParaRPr lang="en-US" altLang="ko-KR" sz="1300" dirty="0">
              <a:latin typeface="+mn-ea"/>
              <a:sym typeface="Wingdings" pitchFamily="2" charset="2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7586" y="1920093"/>
            <a:ext cx="957110" cy="957110"/>
          </a:xfrm>
          <a:prstGeom prst="rect">
            <a:avLst/>
          </a:prstGeom>
        </p:spPr>
      </p:pic>
      <p:pic>
        <p:nvPicPr>
          <p:cNvPr id="33" name="그림 32" descr="team-support_69062.png"/>
          <p:cNvPicPr>
            <a:picLocks noChangeAspect="1"/>
          </p:cNvPicPr>
          <p:nvPr/>
        </p:nvPicPr>
        <p:blipFill>
          <a:blip r:embed="rId5" cstate="print">
            <a:grayscl/>
          </a:blip>
          <a:stretch>
            <a:fillRect/>
          </a:stretch>
        </p:blipFill>
        <p:spPr>
          <a:xfrm>
            <a:off x="4499992" y="1988840"/>
            <a:ext cx="911773" cy="911773"/>
          </a:xfrm>
          <a:prstGeom prst="rect">
            <a:avLst/>
          </a:prstGeom>
        </p:spPr>
      </p:pic>
      <p:pic>
        <p:nvPicPr>
          <p:cNvPr id="34" name="图片 5" descr="online_purchase_250px_1145915_easyicon.net"/>
          <p:cNvPicPr>
            <a:picLocks noChangeAspect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>
          <a:xfrm>
            <a:off x="1363369" y="2058440"/>
            <a:ext cx="802005" cy="80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061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234620" y="1785516"/>
            <a:ext cx="4881592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altLang="ko-KR" sz="1600" b="1" u="sng">
                <a:solidFill>
                  <a:prstClr val="black"/>
                </a:solidFill>
              </a:rPr>
              <a:t>B2C vs. C2C </a:t>
            </a:r>
            <a:r>
              <a:rPr lang="ko-KR" altLang="en-US" sz="1600" b="1" u="sng">
                <a:solidFill>
                  <a:prstClr val="black"/>
                </a:solidFill>
              </a:rPr>
              <a:t>시장 비중</a:t>
            </a:r>
            <a:r>
              <a:rPr lang="en-US" altLang="ko-KR" sz="1600" b="1" u="sng" dirty="0">
                <a:solidFill>
                  <a:prstClr val="black"/>
                </a:solidFill>
              </a:rPr>
              <a:t>*</a:t>
            </a:r>
          </a:p>
        </p:txBody>
      </p:sp>
      <p:graphicFrame>
        <p:nvGraphicFramePr>
          <p:cNvPr id="19" name="차트 18"/>
          <p:cNvGraphicFramePr/>
          <p:nvPr>
            <p:extLst>
              <p:ext uri="{D42A27DB-BD31-4B8C-83A1-F6EECF244321}">
                <p14:modId xmlns:p14="http://schemas.microsoft.com/office/powerpoint/2010/main" xmlns="" val="691113703"/>
              </p:ext>
            </p:extLst>
          </p:nvPr>
        </p:nvGraphicFramePr>
        <p:xfrm>
          <a:off x="234620" y="2143116"/>
          <a:ext cx="4555367" cy="399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34619" y="44697"/>
            <a:ext cx="4120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시장전망 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– B2C 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시장의 확대</a:t>
            </a:r>
            <a:endParaRPr lang="ko-KR" altLang="en-US" sz="2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4620" y="610807"/>
            <a:ext cx="9702236" cy="77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b="1" kern="0" err="1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Taobao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와 같은 기존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C2C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시장에서 低품질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가짜 상품 유통 等 신뢰도 문제가 지속적으로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발생함에 따라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Tmall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과 같은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B2C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플랫폼에 대한 니즈 증가</a:t>
            </a:r>
            <a:endParaRPr lang="ko-KR" altLang="en-US" b="1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rgbClr val="FF99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5309754" y="2075974"/>
            <a:ext cx="43434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6701433" y="1700808"/>
            <a:ext cx="15600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/>
              <a:t>시장 변화 요인</a:t>
            </a:r>
            <a:endParaRPr lang="ko-KR" altLang="en-US" sz="1600" b="1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5328344" y="2152908"/>
            <a:ext cx="936104" cy="13475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</a:rPr>
              <a:t>소비자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6307282" y="3568072"/>
            <a:ext cx="3345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5328344" y="3635706"/>
            <a:ext cx="936104" cy="13475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Platform</a:t>
            </a:r>
          </a:p>
        </p:txBody>
      </p:sp>
      <p:cxnSp>
        <p:nvCxnSpPr>
          <p:cNvPr id="33" name="직선 연결선 32"/>
          <p:cNvCxnSpPr/>
          <p:nvPr/>
        </p:nvCxnSpPr>
        <p:spPr>
          <a:xfrm>
            <a:off x="6307282" y="5050870"/>
            <a:ext cx="3345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모서리가 둥근 직사각형 33"/>
          <p:cNvSpPr/>
          <p:nvPr/>
        </p:nvSpPr>
        <p:spPr>
          <a:xfrm>
            <a:off x="5328344" y="5118506"/>
            <a:ext cx="936104" cy="13475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</a:rPr>
              <a:t>중국</a:t>
            </a:r>
            <a:r>
              <a:rPr lang="en-US" altLang="ko-KR" sz="1400" b="1" dirty="0">
                <a:solidFill>
                  <a:schemeClr val="tx1"/>
                </a:solidFill>
              </a:rPr>
              <a:t/>
            </a:r>
            <a:br>
              <a:rPr lang="en-US" altLang="ko-KR" sz="1400" b="1" dirty="0">
                <a:solidFill>
                  <a:schemeClr val="tx1"/>
                </a:solidFill>
              </a:rPr>
            </a:br>
            <a:r>
              <a:rPr lang="ko-KR" altLang="en-US" sz="1400" b="1" dirty="0">
                <a:solidFill>
                  <a:schemeClr val="tx1"/>
                </a:solidFill>
              </a:rPr>
              <a:t>정부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06980" y="2138052"/>
            <a:ext cx="3317960" cy="1289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4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300"/>
              <a:t>Taobao </a:t>
            </a:r>
            <a:r>
              <a:rPr lang="ko-KR" altLang="en-US" sz="1300"/>
              <a:t>구매 상품에 대해</a:t>
            </a:r>
            <a:r>
              <a:rPr lang="en-US" altLang="ko-KR" sz="1300"/>
              <a:t> </a:t>
            </a:r>
            <a:r>
              <a:rPr lang="ko-KR" altLang="en-US" sz="1300"/>
              <a:t>지속적으로</a:t>
            </a:r>
            <a:r>
              <a:rPr lang="en-US" altLang="ko-KR" sz="1300" dirty="0"/>
              <a:t/>
            </a:r>
            <a:br>
              <a:rPr lang="en-US" altLang="ko-KR" sz="1300" dirty="0"/>
            </a:br>
            <a:r>
              <a:rPr lang="ko-KR" altLang="en-US" sz="1300" dirty="0"/>
              <a:t>품질</a:t>
            </a:r>
            <a:r>
              <a:rPr lang="en-US" altLang="ko-KR" sz="1300"/>
              <a:t>/</a:t>
            </a:r>
            <a:r>
              <a:rPr lang="ko-KR" altLang="en-US" sz="1300"/>
              <a:t>가품 이슈가 발생</a:t>
            </a:r>
            <a:endParaRPr lang="en-US" altLang="ko-KR" sz="1300" dirty="0"/>
          </a:p>
          <a:p>
            <a:pPr marL="360363" indent="-176213">
              <a:lnSpc>
                <a:spcPct val="140000"/>
              </a:lnSpc>
              <a:spcAft>
                <a:spcPts val="600"/>
              </a:spcAft>
            </a:pPr>
            <a:r>
              <a:rPr lang="ko-KR" altLang="en-US" sz="1300"/>
              <a:t>→ </a:t>
            </a:r>
            <a:r>
              <a:rPr lang="en-US" altLang="ko-KR" sz="1300"/>
              <a:t>Taobao </a:t>
            </a:r>
            <a:r>
              <a:rPr lang="ko-KR" altLang="en-US" sz="1300"/>
              <a:t>대비 입점 기준 및 품질 관리</a:t>
            </a:r>
            <a:r>
              <a:rPr lang="en-US" altLang="ko-KR" sz="1300"/>
              <a:t/>
            </a:r>
            <a:br>
              <a:rPr lang="en-US" altLang="ko-KR" sz="1300"/>
            </a:br>
            <a:r>
              <a:rPr lang="ko-KR" altLang="en-US" sz="1300"/>
              <a:t>수준이 높은 </a:t>
            </a:r>
            <a:r>
              <a:rPr lang="en-US" altLang="ko-KR" sz="1300"/>
              <a:t>Tmall</a:t>
            </a:r>
            <a:r>
              <a:rPr lang="ko-KR" altLang="en-US" sz="1300"/>
              <a:t>로 이동 多 </a:t>
            </a:r>
            <a:endParaRPr lang="en-US" altLang="ko-KR" sz="1300" dirty="0"/>
          </a:p>
        </p:txBody>
      </p:sp>
      <p:sp>
        <p:nvSpPr>
          <p:cNvPr id="37" name="TextBox 36"/>
          <p:cNvSpPr txBox="1"/>
          <p:nvPr/>
        </p:nvSpPr>
        <p:spPr>
          <a:xfrm>
            <a:off x="6306980" y="3643314"/>
            <a:ext cx="3221972" cy="1289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4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300" err="1"/>
              <a:t>Taobao</a:t>
            </a:r>
            <a:r>
              <a:rPr lang="ko-KR" altLang="en-US" sz="1300"/>
              <a:t>에 비해 </a:t>
            </a:r>
            <a:r>
              <a:rPr lang="en-US" altLang="ko-KR" sz="1300"/>
              <a:t>Tmall</a:t>
            </a:r>
            <a:r>
              <a:rPr lang="ko-KR" altLang="en-US" sz="1300"/>
              <a:t>이 거래수수료 및</a:t>
            </a:r>
            <a:r>
              <a:rPr lang="en-US" altLang="ko-KR" sz="1300" dirty="0"/>
              <a:t/>
            </a:r>
            <a:br>
              <a:rPr lang="en-US" altLang="ko-KR" sz="1300" dirty="0"/>
            </a:br>
            <a:r>
              <a:rPr lang="ko-KR" altLang="en-US" sz="1300" dirty="0"/>
              <a:t>보증금</a:t>
            </a:r>
            <a:r>
              <a:rPr lang="en-US" altLang="ko-KR" sz="1300"/>
              <a:t>/</a:t>
            </a:r>
            <a:r>
              <a:rPr lang="ko-KR" altLang="en-US" sz="1300"/>
              <a:t>연회비 등 수수료 수입 높음</a:t>
            </a:r>
            <a:endParaRPr lang="en-US" altLang="ko-KR" sz="1300" dirty="0"/>
          </a:p>
          <a:p>
            <a:pPr marL="360363" lvl="0" indent="-176213">
              <a:lnSpc>
                <a:spcPct val="140000"/>
              </a:lnSpc>
              <a:spcAft>
                <a:spcPts val="600"/>
              </a:spcAft>
            </a:pPr>
            <a:r>
              <a:rPr lang="ko-KR" altLang="en-US" sz="1300">
                <a:solidFill>
                  <a:prstClr val="black"/>
                </a:solidFill>
              </a:rPr>
              <a:t>→ </a:t>
            </a:r>
            <a:r>
              <a:rPr lang="en-US" altLang="ko-KR" sz="1300">
                <a:solidFill>
                  <a:prstClr val="black"/>
                </a:solidFill>
              </a:rPr>
              <a:t>Tmall Global </a:t>
            </a:r>
            <a:r>
              <a:rPr lang="ko-KR" altLang="en-US" sz="1300">
                <a:solidFill>
                  <a:prstClr val="black"/>
                </a:solidFill>
              </a:rPr>
              <a:t>등 </a:t>
            </a:r>
            <a:r>
              <a:rPr lang="en-US" altLang="ko-KR" sz="1300">
                <a:solidFill>
                  <a:prstClr val="black"/>
                </a:solidFill>
              </a:rPr>
              <a:t>B2C </a:t>
            </a:r>
            <a:r>
              <a:rPr lang="ko-KR" altLang="en-US" sz="1300">
                <a:solidFill>
                  <a:prstClr val="black"/>
                </a:solidFill>
              </a:rPr>
              <a:t>시장을 목표로</a:t>
            </a:r>
            <a:r>
              <a:rPr lang="en-US" altLang="ko-KR" sz="1300">
                <a:solidFill>
                  <a:prstClr val="black"/>
                </a:solidFill>
              </a:rPr>
              <a:t/>
            </a:r>
            <a:br>
              <a:rPr lang="en-US" altLang="ko-KR" sz="1300">
                <a:solidFill>
                  <a:prstClr val="black"/>
                </a:solidFill>
              </a:rPr>
            </a:br>
            <a:r>
              <a:rPr lang="ko-KR" altLang="en-US" sz="1300">
                <a:solidFill>
                  <a:prstClr val="black"/>
                </a:solidFill>
              </a:rPr>
              <a:t>서비스 다양화 추진</a:t>
            </a:r>
            <a:endParaRPr lang="en-US" altLang="ko-KR" sz="13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528" y="6429396"/>
            <a:ext cx="28953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/>
              <a:t>* </a:t>
            </a:r>
            <a:r>
              <a:rPr lang="zh-CN" altLang="en-US" sz="900"/>
              <a:t>中</a:t>
            </a:r>
            <a:r>
              <a:rPr lang="zh-CN" altLang="en-US" sz="900" dirty="0"/>
              <a:t>国电子商务软件行业研究报</a:t>
            </a:r>
            <a:r>
              <a:rPr lang="zh-CN" altLang="en-US" sz="900"/>
              <a:t>告</a:t>
            </a:r>
            <a:r>
              <a:rPr lang="en-US" altLang="zh-CN" sz="900"/>
              <a:t>, </a:t>
            </a:r>
            <a:r>
              <a:rPr lang="ko-KR" altLang="en-US" sz="900"/>
              <a:t>거래액 기준</a:t>
            </a:r>
            <a:r>
              <a:rPr lang="en-US" altLang="ko-KR" sz="900"/>
              <a:t>, </a:t>
            </a:r>
            <a:r>
              <a:rPr lang="en-US" altLang="zh-CN" sz="900"/>
              <a:t>2015</a:t>
            </a:r>
            <a:endParaRPr lang="ko-KR" alt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6306980" y="5143512"/>
            <a:ext cx="3136115" cy="1289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4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ko-KR" sz="1300" err="1"/>
              <a:t>Taobao</a:t>
            </a:r>
            <a:r>
              <a:rPr lang="ko-KR" altLang="en-US" sz="1300"/>
              <a:t>에서 발생하는 거래에 대해 </a:t>
            </a:r>
            <a:r>
              <a:rPr lang="en-US" altLang="ko-KR" sz="1300"/>
              <a:t/>
            </a:r>
            <a:br>
              <a:rPr lang="en-US" altLang="ko-KR" sz="1300"/>
            </a:br>
            <a:r>
              <a:rPr lang="ko-KR" altLang="en-US" sz="1300"/>
              <a:t>증치세 미부과</a:t>
            </a:r>
            <a:endParaRPr lang="en-US" altLang="ko-KR" sz="1300" dirty="0"/>
          </a:p>
          <a:p>
            <a:pPr marL="176213" indent="-176213">
              <a:lnSpc>
                <a:spcPct val="14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ko-KR" altLang="en-US" sz="1300" dirty="0">
                <a:solidFill>
                  <a:prstClr val="black"/>
                </a:solidFill>
              </a:rPr>
              <a:t>품질</a:t>
            </a:r>
            <a:r>
              <a:rPr lang="en-US" altLang="ko-KR" sz="1300">
                <a:solidFill>
                  <a:prstClr val="black"/>
                </a:solidFill>
              </a:rPr>
              <a:t>/</a:t>
            </a:r>
            <a:r>
              <a:rPr lang="ko-KR" altLang="en-US" sz="1300">
                <a:solidFill>
                  <a:prstClr val="black"/>
                </a:solidFill>
              </a:rPr>
              <a:t>가품 이슈 측면에서 </a:t>
            </a:r>
            <a:r>
              <a:rPr lang="en-US" altLang="ko-KR" sz="1300">
                <a:solidFill>
                  <a:prstClr val="black"/>
                </a:solidFill>
              </a:rPr>
              <a:t>C2C </a:t>
            </a:r>
            <a:r>
              <a:rPr lang="ko-KR" altLang="en-US" sz="1300">
                <a:solidFill>
                  <a:prstClr val="black"/>
                </a:solidFill>
              </a:rPr>
              <a:t>시장의</a:t>
            </a:r>
            <a:r>
              <a:rPr lang="en-US" altLang="ko-KR" sz="1300" dirty="0">
                <a:solidFill>
                  <a:prstClr val="black"/>
                </a:solidFill>
              </a:rPr>
              <a:t/>
            </a:r>
            <a:br>
              <a:rPr lang="en-US" altLang="ko-KR" sz="1300" dirty="0">
                <a:solidFill>
                  <a:prstClr val="black"/>
                </a:solidFill>
              </a:rPr>
            </a:br>
            <a:r>
              <a:rPr lang="ko-KR" altLang="en-US" sz="1300" dirty="0">
                <a:solidFill>
                  <a:prstClr val="black"/>
                </a:solidFill>
              </a:rPr>
              <a:t>관리</a:t>
            </a:r>
            <a:r>
              <a:rPr lang="en-US" altLang="ko-KR" sz="1300">
                <a:solidFill>
                  <a:prstClr val="black"/>
                </a:solidFill>
              </a:rPr>
              <a:t>/</a:t>
            </a:r>
            <a:r>
              <a:rPr lang="ko-KR" altLang="en-US" sz="1300">
                <a:solidFill>
                  <a:prstClr val="black"/>
                </a:solidFill>
              </a:rPr>
              <a:t>통제 어려움 증대</a:t>
            </a:r>
            <a:endParaRPr lang="en-US" altLang="ko-KR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56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34619" y="44697"/>
            <a:ext cx="456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시장전망 </a:t>
            </a:r>
            <a:r>
              <a:rPr lang="en-US" altLang="ko-KR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– Mobile </a:t>
            </a:r>
            <a:r>
              <a:rPr lang="ko-KR" altLang="en-US" sz="24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사용자 증대</a:t>
            </a:r>
            <a:endParaRPr lang="ko-KR" altLang="en-US" sz="2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4620" y="610807"/>
            <a:ext cx="970223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온라인 거래 중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 Mobile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을 통한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거래 비중이 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51%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로 증가함에 따라 전자상거래 산업도</a:t>
            </a: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</a:br>
            <a:r>
              <a:rPr lang="en-US" altLang="ko-KR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Mobile </a:t>
            </a:r>
            <a:r>
              <a:rPr lang="ko-KR" altLang="en-US" b="1" kern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맑은 고딕" pitchFamily="50" charset="-127"/>
                <a:ea typeface="맑은 고딕" pitchFamily="50" charset="-127"/>
              </a:rPr>
              <a:t>사용자의 특성 및 니즈에 적합한 환경 구축 필요</a:t>
            </a:r>
            <a:endParaRPr lang="ko-KR" altLang="en-US" b="1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5309754" y="2075974"/>
            <a:ext cx="43434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6289173" y="1700808"/>
            <a:ext cx="23845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/>
              <a:t>E-Commerce </a:t>
            </a:r>
            <a:r>
              <a:rPr lang="ko-KR" altLang="en-US" sz="1600" b="1"/>
              <a:t>변화 방향</a:t>
            </a:r>
            <a:endParaRPr lang="ko-KR" altLang="en-US" sz="1600" b="1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5328344" y="2152908"/>
            <a:ext cx="936104" cy="208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Mobile</a:t>
            </a:r>
            <a:br>
              <a:rPr lang="en-US" altLang="ko-KR" sz="1400" b="1" dirty="0">
                <a:solidFill>
                  <a:schemeClr val="tx1"/>
                </a:solidFill>
              </a:rPr>
            </a:br>
            <a:r>
              <a:rPr lang="ko-KR" altLang="en-US" sz="1400" b="1" dirty="0">
                <a:solidFill>
                  <a:schemeClr val="tx1"/>
                </a:solidFill>
              </a:rPr>
              <a:t>사용환경</a:t>
            </a:r>
            <a:r>
              <a:rPr lang="en-US" altLang="ko-KR" sz="1400" b="1" dirty="0">
                <a:solidFill>
                  <a:schemeClr val="tx1"/>
                </a:solidFill>
              </a:rPr>
              <a:t/>
            </a:r>
            <a:br>
              <a:rPr lang="en-US" altLang="ko-KR" sz="1400" b="1" dirty="0">
                <a:solidFill>
                  <a:schemeClr val="tx1"/>
                </a:solidFill>
              </a:rPr>
            </a:br>
            <a:r>
              <a:rPr lang="ko-KR" altLang="en-US" sz="1400" b="1" dirty="0">
                <a:solidFill>
                  <a:schemeClr val="tx1"/>
                </a:solidFill>
              </a:rPr>
              <a:t>구축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28344" y="4378036"/>
            <a:ext cx="936104" cy="208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Mobile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Infra</a:t>
            </a:r>
            <a:br>
              <a:rPr lang="en-US" altLang="ko-KR" sz="1400" b="1" dirty="0">
                <a:solidFill>
                  <a:schemeClr val="tx1"/>
                </a:solidFill>
              </a:rPr>
            </a:br>
            <a:r>
              <a:rPr lang="ko-KR" altLang="en-US" sz="1400" b="1" dirty="0">
                <a:solidFill>
                  <a:schemeClr val="tx1"/>
                </a:solidFill>
              </a:rPr>
              <a:t>연계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6307282" y="4319611"/>
            <a:ext cx="33458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06980" y="4328359"/>
            <a:ext cx="3368230" cy="2200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ko-KR" altLang="en-US" sz="1300"/>
              <a:t>모바일 환경에서의 고객 서비스 대응을</a:t>
            </a:r>
            <a:r>
              <a:rPr lang="en-US" altLang="ko-KR" sz="1300"/>
              <a:t/>
            </a:r>
            <a:br>
              <a:rPr lang="en-US" altLang="ko-KR" sz="1300"/>
            </a:br>
            <a:r>
              <a:rPr lang="ko-KR" altLang="en-US" sz="1300"/>
              <a:t>위해 </a:t>
            </a:r>
            <a:r>
              <a:rPr lang="en-US" altLang="ko-KR" sz="1300"/>
              <a:t>Platform-</a:t>
            </a:r>
            <a:r>
              <a:rPr lang="ko-KR" altLang="en-US" sz="1300"/>
              <a:t>메신저 間 유기적 연동 必</a:t>
            </a:r>
            <a:endParaRPr lang="en-US" altLang="ko-KR" sz="1300" dirty="0"/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ko-KR" altLang="en-US" sz="1300"/>
              <a:t>결제 편의성 제고를 위해 </a:t>
            </a:r>
            <a:r>
              <a:rPr lang="en-US" altLang="ko-KR" sz="1300"/>
              <a:t>WechatPay</a:t>
            </a:r>
            <a:r>
              <a:rPr lang="en-US" altLang="ko-KR" sz="1300" dirty="0"/>
              <a:t>,</a:t>
            </a:r>
            <a:r>
              <a:rPr lang="en-US" altLang="ko-KR" sz="1300"/>
              <a:t/>
            </a:r>
            <a:br>
              <a:rPr lang="en-US" altLang="ko-KR" sz="1300"/>
            </a:br>
            <a:r>
              <a:rPr lang="en-US" altLang="ko-KR" sz="1300"/>
              <a:t>Alipay </a:t>
            </a:r>
            <a:r>
              <a:rPr lang="ko-KR" altLang="en-US" sz="1300"/>
              <a:t>等 </a:t>
            </a:r>
            <a:r>
              <a:rPr lang="en-US" altLang="ko-KR" sz="1300"/>
              <a:t>Mobile </a:t>
            </a:r>
            <a:r>
              <a:rPr lang="ko-KR" altLang="en-US" sz="1300"/>
              <a:t>결제 시스템과 연계</a:t>
            </a:r>
            <a:r>
              <a:rPr lang="ko-KR" altLang="en-US" sz="1300" dirty="0"/>
              <a:t>↑</a:t>
            </a:r>
            <a:endParaRPr lang="en-US" altLang="ko-KR" sz="1300" dirty="0"/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ko-KR" altLang="en-US" sz="1300"/>
              <a:t>실시간 위치 기반 서비스 기술의 적용을</a:t>
            </a:r>
            <a:r>
              <a:rPr lang="en-US" altLang="ko-KR" sz="1300"/>
              <a:t/>
            </a:r>
            <a:br>
              <a:rPr lang="en-US" altLang="ko-KR" sz="1300"/>
            </a:br>
            <a:r>
              <a:rPr lang="ko-KR" altLang="en-US" sz="1300"/>
              <a:t>통한 마케팅 활동 전개</a:t>
            </a:r>
            <a:endParaRPr lang="en-US" altLang="ko-KR" sz="1300" dirty="0"/>
          </a:p>
        </p:txBody>
      </p:sp>
      <p:sp>
        <p:nvSpPr>
          <p:cNvPr id="31" name="TextBox 30"/>
          <p:cNvSpPr txBox="1"/>
          <p:nvPr/>
        </p:nvSpPr>
        <p:spPr>
          <a:xfrm>
            <a:off x="6306980" y="2138052"/>
            <a:ext cx="3643370" cy="2200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ko-KR" altLang="en-US" sz="1300" dirty="0"/>
              <a:t>모바일에 특화하여 </a:t>
            </a:r>
            <a:r>
              <a:rPr lang="en-US" altLang="ko-KR" sz="1300" dirty="0"/>
              <a:t>Web</a:t>
            </a:r>
            <a:r>
              <a:rPr lang="ko-KR" altLang="en-US" sz="1300" dirty="0"/>
              <a:t>보다는 </a:t>
            </a:r>
            <a:r>
              <a:rPr lang="en-US" altLang="ko-KR" sz="1300" dirty="0"/>
              <a:t>APP. </a:t>
            </a:r>
            <a:r>
              <a:rPr lang="ko-KR" altLang="en-US" sz="1300" dirty="0"/>
              <a:t>위주로 </a:t>
            </a:r>
            <a:r>
              <a:rPr lang="en-US" altLang="ko-KR" sz="1300" dirty="0"/>
              <a:t/>
            </a:r>
            <a:br>
              <a:rPr lang="en-US" altLang="ko-KR" sz="1300" dirty="0"/>
            </a:br>
            <a:r>
              <a:rPr lang="ko-KR" altLang="en-US" sz="1300" dirty="0"/>
              <a:t>모바일</a:t>
            </a:r>
            <a:r>
              <a:rPr lang="en-US" altLang="ko-KR" sz="1300" dirty="0"/>
              <a:t> </a:t>
            </a:r>
            <a:r>
              <a:rPr lang="ko-KR" altLang="en-US" sz="1300" dirty="0"/>
              <a:t>채널 개발 경향</a:t>
            </a:r>
            <a:endParaRPr lang="en-US" altLang="ko-KR" sz="1300" dirty="0"/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ko-KR" altLang="en-US" sz="1300" dirty="0"/>
              <a:t>모바일 환경에 최적화된 효율적인</a:t>
            </a:r>
            <a:r>
              <a:rPr lang="en-US" altLang="ko-KR" sz="1300" dirty="0"/>
              <a:t> </a:t>
            </a:r>
            <a:r>
              <a:rPr lang="ko-KR" altLang="en-US" sz="1300" dirty="0"/>
              <a:t>상품 </a:t>
            </a:r>
            <a:r>
              <a:rPr lang="en-US" altLang="ko-KR" sz="1300" dirty="0"/>
              <a:t/>
            </a:r>
            <a:br>
              <a:rPr lang="en-US" altLang="ko-KR" sz="1300" dirty="0"/>
            </a:br>
            <a:r>
              <a:rPr lang="ko-KR" altLang="en-US" sz="1300" dirty="0"/>
              <a:t>탐색 프로세스 구축</a:t>
            </a:r>
            <a:endParaRPr lang="en-US" altLang="ko-KR" sz="1300" dirty="0"/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ko-KR" sz="1300" dirty="0"/>
              <a:t>Desktop-Tablet-Smartphone </a:t>
            </a:r>
            <a:r>
              <a:rPr lang="ko-KR" altLang="en-US" sz="1300" dirty="0"/>
              <a:t>間 </a:t>
            </a:r>
            <a:r>
              <a:rPr lang="en-US" altLang="ko-KR" sz="1300" dirty="0"/>
              <a:t>Cross-</a:t>
            </a:r>
            <a:br>
              <a:rPr lang="en-US" altLang="ko-KR" sz="1300" dirty="0"/>
            </a:br>
            <a:r>
              <a:rPr lang="en-US" altLang="ko-KR" sz="1300" dirty="0"/>
              <a:t>Device </a:t>
            </a:r>
            <a:r>
              <a:rPr lang="ko-KR" altLang="en-US" sz="1300" dirty="0"/>
              <a:t>구매 사용자 편의성 고려</a:t>
            </a:r>
            <a:endParaRPr lang="en-US" altLang="ko-KR" sz="1300" dirty="0"/>
          </a:p>
        </p:txBody>
      </p:sp>
      <p:sp>
        <p:nvSpPr>
          <p:cNvPr id="10" name="직사각형 9"/>
          <p:cNvSpPr/>
          <p:nvPr/>
        </p:nvSpPr>
        <p:spPr>
          <a:xfrm>
            <a:off x="234620" y="1785516"/>
            <a:ext cx="4881592" cy="468052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600" b="1" u="sng">
                <a:solidFill>
                  <a:schemeClr val="tx1"/>
                </a:solidFill>
              </a:rPr>
              <a:t>전자상거래</a:t>
            </a:r>
            <a:r>
              <a:rPr lang="en-US" altLang="ko-KR" sz="1600" b="1" u="sng">
                <a:solidFill>
                  <a:schemeClr val="tx1"/>
                </a:solidFill>
              </a:rPr>
              <a:t> </a:t>
            </a:r>
            <a:r>
              <a:rPr lang="ko-KR" altLang="en-US" sz="1600" b="1" u="sng">
                <a:solidFill>
                  <a:schemeClr val="tx1"/>
                </a:solidFill>
              </a:rPr>
              <a:t>구매 </a:t>
            </a:r>
            <a:r>
              <a:rPr lang="en-US" altLang="ko-KR" sz="1600" b="1" u="sng">
                <a:solidFill>
                  <a:schemeClr val="tx1"/>
                </a:solidFill>
              </a:rPr>
              <a:t>Device </a:t>
            </a:r>
            <a:r>
              <a:rPr lang="ko-KR" altLang="en-US" sz="1600" b="1" u="sng">
                <a:solidFill>
                  <a:schemeClr val="tx1"/>
                </a:solidFill>
              </a:rPr>
              <a:t>비중</a:t>
            </a:r>
            <a:endParaRPr lang="ko-KR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4013" y="2221180"/>
            <a:ext cx="4593245" cy="10556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ko-KR" altLang="en-US" sz="1200"/>
              <a:t>농촌지역이나 중소도시에서 </a:t>
            </a:r>
            <a:r>
              <a:rPr lang="en-US" altLang="ko-KR" sz="1200"/>
              <a:t>PC </a:t>
            </a:r>
            <a:r>
              <a:rPr lang="ko-KR" altLang="en-US" sz="1200"/>
              <a:t>보급률 보다 </a:t>
            </a:r>
            <a:r>
              <a:rPr lang="en-US" altLang="ko-KR" sz="1200"/>
              <a:t>Mobile </a:t>
            </a:r>
            <a:r>
              <a:rPr lang="ko-KR" altLang="en-US" sz="1200"/>
              <a:t>보급률이</a:t>
            </a:r>
            <a:r>
              <a:rPr lang="en-US" altLang="ko-KR" sz="1200"/>
              <a:t/>
            </a:r>
            <a:br>
              <a:rPr lang="en-US" altLang="ko-KR" sz="1200"/>
            </a:br>
            <a:r>
              <a:rPr lang="ko-KR" altLang="en-US" sz="1200"/>
              <a:t>증가하고 있고</a:t>
            </a:r>
            <a:r>
              <a:rPr lang="en-US" altLang="ko-KR" sz="1200"/>
              <a:t>, </a:t>
            </a:r>
            <a:r>
              <a:rPr lang="ko-KR" altLang="en-US" sz="1200"/>
              <a:t>젋은층 사이에서 </a:t>
            </a:r>
            <a:r>
              <a:rPr lang="en-US" altLang="ko-KR" sz="1200"/>
              <a:t>Mobile </a:t>
            </a:r>
            <a:r>
              <a:rPr lang="ko-KR" altLang="en-US" sz="1200"/>
              <a:t>사용이 확대</a:t>
            </a:r>
            <a:endParaRPr lang="en-US" altLang="ko-KR" sz="1200" dirty="0"/>
          </a:p>
          <a:p>
            <a:pPr marL="176213" indent="-176213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ko-KR" sz="1200"/>
              <a:t>Apple, Samsung </a:t>
            </a:r>
            <a:r>
              <a:rPr lang="ko-KR" altLang="en-US" sz="1200"/>
              <a:t>等 해외社 뿐 아니라 샤오미</a:t>
            </a:r>
            <a:r>
              <a:rPr lang="en-US" altLang="ko-KR" sz="1200"/>
              <a:t>, </a:t>
            </a:r>
            <a:r>
              <a:rPr lang="ko-KR" altLang="en-US" sz="1200"/>
              <a:t>화웨이 等 </a:t>
            </a:r>
            <a:r>
              <a:rPr lang="en-US" altLang="ko-KR" sz="1200"/>
              <a:t/>
            </a:r>
            <a:br>
              <a:rPr lang="en-US" altLang="ko-KR" sz="1200"/>
            </a:br>
            <a:r>
              <a:rPr lang="ko-KR" altLang="en-US" sz="1200"/>
              <a:t>국내 업체까지 </a:t>
            </a:r>
            <a:r>
              <a:rPr lang="en-US" altLang="ko-KR" sz="1200"/>
              <a:t>SmartPhone </a:t>
            </a:r>
            <a:r>
              <a:rPr lang="ko-KR" altLang="en-US" sz="1200"/>
              <a:t>공급함에 따라 보급률 급증</a:t>
            </a:r>
            <a:endParaRPr lang="en-US" altLang="ko-KR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528" y="6429396"/>
            <a:ext cx="28953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/>
              <a:t>* </a:t>
            </a:r>
            <a:r>
              <a:rPr lang="zh-CN" altLang="en-US" sz="900"/>
              <a:t>中</a:t>
            </a:r>
            <a:r>
              <a:rPr lang="zh-CN" altLang="en-US" sz="900" dirty="0"/>
              <a:t>国电子商务软件行业研究报</a:t>
            </a:r>
            <a:r>
              <a:rPr lang="zh-CN" altLang="en-US" sz="900"/>
              <a:t>告</a:t>
            </a:r>
            <a:r>
              <a:rPr lang="en-US" altLang="zh-CN" sz="900"/>
              <a:t>, </a:t>
            </a:r>
            <a:r>
              <a:rPr lang="ko-KR" altLang="en-US" sz="900"/>
              <a:t>거래액 기준</a:t>
            </a:r>
            <a:r>
              <a:rPr lang="en-US" altLang="ko-KR" sz="900"/>
              <a:t>, 2014</a:t>
            </a:r>
            <a:endParaRPr lang="ko-KR" altLang="en-US" sz="900" dirty="0"/>
          </a:p>
        </p:txBody>
      </p:sp>
      <p:graphicFrame>
        <p:nvGraphicFramePr>
          <p:cNvPr id="23" name="차트 22"/>
          <p:cNvGraphicFramePr/>
          <p:nvPr/>
        </p:nvGraphicFramePr>
        <p:xfrm>
          <a:off x="468280" y="3214686"/>
          <a:ext cx="4357718" cy="319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8070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503808" y="2020491"/>
            <a:ext cx="4097089" cy="421165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1400" b="1" u="sng" dirty="0">
                <a:solidFill>
                  <a:schemeClr val="tx1"/>
                </a:solidFill>
              </a:rPr>
              <a:t>중국인 해외 유학생 인구 현황</a:t>
            </a:r>
            <a:r>
              <a:rPr lang="en-US" altLang="ko-KR" sz="1400" b="1" u="sng" dirty="0">
                <a:solidFill>
                  <a:schemeClr val="tx1"/>
                </a:solidFill>
              </a:rPr>
              <a:t>(</a:t>
            </a:r>
            <a:r>
              <a:rPr lang="ko-KR" altLang="en-US" sz="1400" b="1" u="sng" dirty="0">
                <a:solidFill>
                  <a:schemeClr val="tx1"/>
                </a:solidFill>
              </a:rPr>
              <a:t>출국</a:t>
            </a:r>
            <a:r>
              <a:rPr lang="en-US" altLang="ko-KR" sz="1400" b="1" u="sng" dirty="0">
                <a:solidFill>
                  <a:schemeClr val="tx1"/>
                </a:solidFill>
              </a:rPr>
              <a:t>/</a:t>
            </a:r>
            <a:r>
              <a:rPr lang="ko-KR" altLang="en-US" sz="1400" b="1" u="sng" dirty="0">
                <a:solidFill>
                  <a:schemeClr val="tx1"/>
                </a:solidFill>
              </a:rPr>
              <a:t>귀국</a:t>
            </a:r>
            <a:r>
              <a:rPr lang="en-US" altLang="ko-KR" sz="1400" b="1" u="sng" dirty="0">
                <a:solidFill>
                  <a:schemeClr val="tx1"/>
                </a:solidFill>
              </a:rPr>
              <a:t>)</a:t>
            </a:r>
            <a:endParaRPr lang="ko-KR" altLang="en-US" sz="1400" b="1" u="sng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637" y="44624"/>
            <a:ext cx="3215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시장전망 </a:t>
            </a:r>
            <a:r>
              <a:rPr lang="en-US" altLang="ko-KR" sz="20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– </a:t>
            </a:r>
            <a:r>
              <a:rPr lang="ko-KR" altLang="en-US" sz="20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해외 상품 </a:t>
            </a:r>
            <a:r>
              <a:rPr lang="ko-KR" altLang="en-US" sz="2000" b="1" dirty="0" err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  <a:latin typeface="+mn-ea"/>
              </a:rPr>
              <a:t>니즈</a:t>
            </a:r>
            <a:endParaRPr lang="ko-KR" altLang="en-US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95000"/>
                  <a:lumOff val="5000"/>
                  <a:alpha val="81000"/>
                </a:schemeClr>
              </a:solidFill>
              <a:latin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792" y="1098854"/>
            <a:ext cx="9000999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6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해외 상품</a:t>
            </a:r>
            <a:r>
              <a:rPr lang="en-US" altLang="ko-KR" sz="16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6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문화에 대한 노출 증가와 구매력 증가에 의한 소비패턴 변화로 인해 향후에도</a:t>
            </a:r>
            <a:r>
              <a:rPr lang="en-US" altLang="ko-KR" sz="16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6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6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해외 상품에 대한 </a:t>
            </a:r>
            <a:r>
              <a:rPr lang="ko-KR" altLang="en-US" sz="1600" b="1" kern="0" dirty="0" err="1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니즈는</a:t>
            </a:r>
            <a:r>
              <a:rPr lang="ko-KR" altLang="en-US" sz="16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rgbClr val="FF9900"/>
                </a:solidFill>
                <a:latin typeface="맑은 고딕" pitchFamily="50" charset="-127"/>
                <a:ea typeface="맑은 고딕" pitchFamily="50" charset="-127"/>
              </a:rPr>
              <a:t> 지속적으로 확대 및 다양화 될 것으로 예상</a:t>
            </a:r>
          </a:p>
        </p:txBody>
      </p:sp>
      <p:graphicFrame>
        <p:nvGraphicFramePr>
          <p:cNvPr id="2" name="차트 1"/>
          <p:cNvGraphicFramePr/>
          <p:nvPr>
            <p:extLst>
              <p:ext uri="{D42A27DB-BD31-4B8C-83A1-F6EECF244321}">
                <p14:modId xmlns:p14="http://schemas.microsoft.com/office/powerpoint/2010/main" xmlns="" val="1608888812"/>
              </p:ext>
            </p:extLst>
          </p:nvPr>
        </p:nvGraphicFramePr>
        <p:xfrm>
          <a:off x="658147" y="2307680"/>
          <a:ext cx="3828014" cy="381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모서리가 둥근 직사각형 2"/>
          <p:cNvSpPr/>
          <p:nvPr/>
        </p:nvSpPr>
        <p:spPr>
          <a:xfrm>
            <a:off x="5077871" y="2025655"/>
            <a:ext cx="3802857" cy="450739"/>
          </a:xfrm>
          <a:prstGeom prst="roundRect">
            <a:avLst/>
          </a:prstGeom>
          <a:solidFill>
            <a:schemeClr val="accent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latin typeface="+mn-ea"/>
              </a:rPr>
              <a:t>해외 상품</a:t>
            </a:r>
            <a:r>
              <a:rPr lang="en-US" altLang="ko-KR" sz="1200" b="1" dirty="0">
                <a:latin typeface="+mn-ea"/>
              </a:rPr>
              <a:t>/</a:t>
            </a:r>
            <a:r>
              <a:rPr lang="ko-KR" altLang="en-US" sz="1200" b="1" dirty="0">
                <a:latin typeface="+mn-ea"/>
              </a:rPr>
              <a:t>문화에 대한 노출 증가</a:t>
            </a:r>
          </a:p>
        </p:txBody>
      </p:sp>
      <p:sp>
        <p:nvSpPr>
          <p:cNvPr id="17" name="모서리가 둥근 직사각형 16"/>
          <p:cNvSpPr/>
          <p:nvPr/>
        </p:nvSpPr>
        <p:spPr>
          <a:xfrm>
            <a:off x="5077871" y="4014005"/>
            <a:ext cx="3802857" cy="450739"/>
          </a:xfrm>
          <a:prstGeom prst="roundRect">
            <a:avLst/>
          </a:prstGeom>
          <a:solidFill>
            <a:schemeClr val="accent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구매력 증가 및 소비패턴 변화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41600" y="2520870"/>
            <a:ext cx="3833136" cy="13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5693" indent="-145693">
              <a:lnSpc>
                <a:spcPct val="130000"/>
              </a:lnSpc>
              <a:spcAft>
                <a:spcPts val="496"/>
              </a:spcAft>
              <a:buFont typeface="Arial" pitchFamily="34" charset="0"/>
              <a:buChar char="•"/>
            </a:pPr>
            <a:r>
              <a:rPr lang="ko-KR" altLang="en-US" sz="1100" dirty="0"/>
              <a:t>중국 로컬 업체들의 고급인력 유치로 인해 유학</a:t>
            </a:r>
            <a:r>
              <a:rPr lang="en-US" altLang="ko-KR" sz="1100" dirty="0"/>
              <a:t>, </a:t>
            </a:r>
            <a:r>
              <a:rPr lang="ko-KR" altLang="en-US" sz="1100" dirty="0"/>
              <a:t>사업을 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ko-KR" altLang="en-US" sz="1100" dirty="0"/>
              <a:t>목적으로 해외에 장기 체류 후 중국으로 회귀</a:t>
            </a:r>
            <a:endParaRPr lang="en-US" altLang="ko-KR" sz="1100" dirty="0"/>
          </a:p>
          <a:p>
            <a:pPr marL="145693" indent="-145693">
              <a:lnSpc>
                <a:spcPct val="130000"/>
              </a:lnSpc>
              <a:spcAft>
                <a:spcPts val="496"/>
              </a:spcAft>
              <a:buFont typeface="Arial" pitchFamily="34" charset="0"/>
              <a:buChar char="•"/>
            </a:pPr>
            <a:r>
              <a:rPr lang="ko-KR" altLang="en-US" sz="1100" dirty="0"/>
              <a:t>중국인 해외 여행객 </a:t>
            </a:r>
            <a:r>
              <a:rPr lang="en-US" altLang="ko-KR" sz="1100" dirty="0"/>
              <a:t>3</a:t>
            </a:r>
            <a:r>
              <a:rPr lang="ko-KR" altLang="en-US" sz="1100" dirty="0"/>
              <a:t>년 연속 세계 </a:t>
            </a:r>
            <a:r>
              <a:rPr lang="en-US" altLang="ko-KR" sz="1100" dirty="0"/>
              <a:t>1</a:t>
            </a:r>
            <a:r>
              <a:rPr lang="ko-KR" altLang="en-US" sz="1100" dirty="0"/>
              <a:t>위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ko-KR" altLang="en-US" sz="1100" dirty="0"/>
              <a:t>→ </a:t>
            </a:r>
            <a:r>
              <a:rPr lang="en-US" altLang="ko-KR" sz="1100" dirty="0"/>
              <a:t>2014</a:t>
            </a:r>
            <a:r>
              <a:rPr lang="ko-KR" altLang="en-US" sz="1100" dirty="0"/>
              <a:t>년 기준 </a:t>
            </a:r>
            <a:r>
              <a:rPr lang="en-US" altLang="ko-KR" sz="1100" dirty="0"/>
              <a:t>1</a:t>
            </a:r>
            <a:r>
              <a:rPr lang="ko-KR" altLang="en-US" sz="1100" dirty="0"/>
              <a:t>억 </a:t>
            </a:r>
            <a:r>
              <a:rPr lang="en-US" altLang="ko-KR" sz="1100" dirty="0"/>
              <a:t>9</a:t>
            </a:r>
            <a:r>
              <a:rPr lang="ko-KR" altLang="en-US" sz="1100" dirty="0" err="1"/>
              <a:t>백명</a:t>
            </a:r>
            <a:r>
              <a:rPr lang="en-US" altLang="ko-KR" sz="1100" dirty="0"/>
              <a:t> (</a:t>
            </a:r>
            <a:r>
              <a:rPr lang="ko-KR" altLang="en-US" sz="1100" dirty="0"/>
              <a:t>소비지출 </a:t>
            </a:r>
            <a:r>
              <a:rPr lang="en-US" altLang="ko-KR" sz="1100" dirty="0"/>
              <a:t>1,900</a:t>
            </a:r>
            <a:r>
              <a:rPr lang="ko-KR" altLang="en-US" sz="1100" dirty="0"/>
              <a:t>억 달러</a:t>
            </a:r>
            <a:r>
              <a:rPr lang="en-US" altLang="ko-KR" sz="1100" dirty="0"/>
              <a:t>)</a:t>
            </a:r>
          </a:p>
          <a:p>
            <a:pPr marL="145693" indent="-145693">
              <a:lnSpc>
                <a:spcPct val="130000"/>
              </a:lnSpc>
              <a:spcAft>
                <a:spcPts val="496"/>
              </a:spcAft>
              <a:buFont typeface="Arial" pitchFamily="34" charset="0"/>
              <a:buChar char="•"/>
            </a:pPr>
            <a:r>
              <a:rPr lang="ko-KR" altLang="en-US" sz="1100" dirty="0"/>
              <a:t>패션</a:t>
            </a:r>
            <a:r>
              <a:rPr lang="en-US" altLang="ko-KR" sz="1100" dirty="0"/>
              <a:t>, </a:t>
            </a:r>
            <a:r>
              <a:rPr lang="ko-KR" altLang="en-US" sz="1100" dirty="0"/>
              <a:t>화장품 等 소비재 상품 해외 브랜드의 중국 진출↑</a:t>
            </a:r>
            <a:endParaRPr lang="en-US" altLang="ko-KR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5141600" y="4464745"/>
            <a:ext cx="3691568" cy="1540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5693" indent="-145693">
              <a:lnSpc>
                <a:spcPct val="130000"/>
              </a:lnSpc>
              <a:spcAft>
                <a:spcPts val="496"/>
              </a:spcAft>
              <a:buFont typeface="Arial" pitchFamily="34" charset="0"/>
              <a:buChar char="•"/>
            </a:pPr>
            <a:r>
              <a:rPr lang="en-US" altLang="ko-KR" sz="1100" dirty="0"/>
              <a:t>8090</a:t>
            </a:r>
            <a:r>
              <a:rPr lang="ko-KR" altLang="en-US" sz="1100" dirty="0"/>
              <a:t>后 </a:t>
            </a:r>
            <a:r>
              <a:rPr lang="en-US" altLang="ko-KR" sz="1100" dirty="0"/>
              <a:t>(80,90</a:t>
            </a:r>
            <a:r>
              <a:rPr lang="ko-KR" altLang="en-US" sz="1100" dirty="0"/>
              <a:t>년대 이후 </a:t>
            </a:r>
            <a:r>
              <a:rPr lang="ko-KR" altLang="en-US" sz="1100" dirty="0" err="1"/>
              <a:t>출생자</a:t>
            </a:r>
            <a:r>
              <a:rPr lang="en-US" altLang="ko-KR" sz="1100" dirty="0"/>
              <a:t>)</a:t>
            </a:r>
            <a:r>
              <a:rPr lang="ko-KR" altLang="en-US" sz="1100" dirty="0"/>
              <a:t>의 구매력 증가로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ko-KR" altLang="en-US" sz="1100" dirty="0"/>
              <a:t>삶의 질 향상을 위한 소비 확대</a:t>
            </a:r>
            <a:endParaRPr lang="en-US" altLang="ko-KR" sz="1100" dirty="0"/>
          </a:p>
          <a:p>
            <a:pPr marL="145693" indent="-145693">
              <a:lnSpc>
                <a:spcPct val="130000"/>
              </a:lnSpc>
              <a:spcAft>
                <a:spcPts val="496"/>
              </a:spcAft>
              <a:buFont typeface="Arial" pitchFamily="34" charset="0"/>
              <a:buChar char="•"/>
            </a:pPr>
            <a:r>
              <a:rPr lang="ko-KR" altLang="en-US" sz="1100" dirty="0"/>
              <a:t>북경</a:t>
            </a:r>
            <a:r>
              <a:rPr lang="en-US" altLang="ko-KR" sz="1100" dirty="0"/>
              <a:t>, </a:t>
            </a:r>
            <a:r>
              <a:rPr lang="ko-KR" altLang="en-US" sz="1100" dirty="0"/>
              <a:t>상해 等 </a:t>
            </a:r>
            <a:r>
              <a:rPr lang="en-US" altLang="ko-KR" sz="1100" dirty="0"/>
              <a:t>1</a:t>
            </a:r>
            <a:r>
              <a:rPr lang="ko-KR" altLang="en-US" sz="1100" dirty="0"/>
              <a:t>선 도시를 중심으로 지속적인 구매력 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ko-KR" altLang="en-US" sz="1100" dirty="0"/>
              <a:t>상승으로 품질과 브랜드의 신뢰성 중요</a:t>
            </a:r>
            <a:endParaRPr lang="en-US" altLang="ko-KR" sz="1100" dirty="0"/>
          </a:p>
          <a:p>
            <a:pPr marL="145693" indent="-145693">
              <a:lnSpc>
                <a:spcPct val="130000"/>
              </a:lnSpc>
              <a:spcAft>
                <a:spcPts val="496"/>
              </a:spcAft>
              <a:buFont typeface="Arial" pitchFamily="34" charset="0"/>
              <a:buChar char="•"/>
            </a:pPr>
            <a:r>
              <a:rPr lang="ko-KR" altLang="en-US" sz="1100" dirty="0"/>
              <a:t>중산층을 중심으로 명품</a:t>
            </a:r>
            <a:r>
              <a:rPr lang="en-US" altLang="ko-KR" sz="1100" dirty="0"/>
              <a:t>/</a:t>
            </a:r>
            <a:r>
              <a:rPr lang="ko-KR" altLang="en-US" sz="1100" dirty="0" err="1"/>
              <a:t>사치재</a:t>
            </a:r>
            <a:r>
              <a:rPr lang="ko-KR" altLang="en-US" sz="1100" dirty="0"/>
              <a:t> 소비성향은 줄어들고</a:t>
            </a:r>
            <a:r>
              <a:rPr lang="en-US" altLang="ko-KR" sz="1100" dirty="0"/>
              <a:t>,</a:t>
            </a:r>
            <a:br>
              <a:rPr lang="en-US" altLang="ko-KR" sz="1100" dirty="0"/>
            </a:br>
            <a:r>
              <a:rPr lang="ko-KR" altLang="en-US" sz="1100" dirty="0"/>
              <a:t>가격대비 고품질의 상품 선호</a:t>
            </a:r>
            <a:endParaRPr lang="en-US" altLang="ko-KR" sz="1100" dirty="0"/>
          </a:p>
        </p:txBody>
      </p:sp>
      <p:sp>
        <p:nvSpPr>
          <p:cNvPr id="10" name="직사각형 9"/>
          <p:cNvSpPr/>
          <p:nvPr/>
        </p:nvSpPr>
        <p:spPr>
          <a:xfrm>
            <a:off x="503808" y="6404733"/>
            <a:ext cx="25803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800" dirty="0"/>
              <a:t>* </a:t>
            </a:r>
            <a:r>
              <a:rPr lang="ko-KR" altLang="en-US" sz="800" dirty="0"/>
              <a:t>출처 </a:t>
            </a:r>
            <a:r>
              <a:rPr lang="en-US" altLang="ko-KR" sz="800" dirty="0"/>
              <a:t>: National Bureau of Statistics of China, 2014</a:t>
            </a:r>
          </a:p>
        </p:txBody>
      </p:sp>
    </p:spTree>
    <p:extLst>
      <p:ext uri="{BB962C8B-B14F-4D97-AF65-F5344CB8AC3E}">
        <p14:creationId xmlns:p14="http://schemas.microsoft.com/office/powerpoint/2010/main" xmlns="" val="403287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3768" y="764704"/>
            <a:ext cx="142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중국 소비자의 특징</a:t>
            </a:r>
            <a:endParaRPr lang="en-US" altLang="ko-KR" sz="12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6" name="图片 5" descr="online_purchase_250px_1145915_easyicon.net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44546A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>
          <a:xfrm>
            <a:off x="1516582" y="1563890"/>
            <a:ext cx="802005" cy="802005"/>
          </a:xfrm>
          <a:prstGeom prst="rect">
            <a:avLst/>
          </a:prstGeom>
        </p:spPr>
      </p:pic>
      <p:pic>
        <p:nvPicPr>
          <p:cNvPr id="17" name="그림 16" descr="team-support_69062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44546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65948" y="1537835"/>
            <a:ext cx="911773" cy="911773"/>
          </a:xfrm>
          <a:prstGeom prst="rect">
            <a:avLst/>
          </a:prstGeom>
        </p:spPr>
      </p:pic>
      <p:pic>
        <p:nvPicPr>
          <p:cNvPr id="18" name="그림 17" descr="alipay-logo_39230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44546A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85308" y="1569727"/>
            <a:ext cx="953814" cy="9538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24823" y="2402781"/>
            <a:ext cx="5838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플랫폼</a:t>
            </a:r>
            <a:endParaRPr lang="en-US" altLang="ko-KR" sz="11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68073" y="2398141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latinLnBrk="0">
              <a:defRPr/>
            </a:pPr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CS service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83435" y="229813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indent="0" algn="ctr" defTabSz="91440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나눔손글씨 펜" pitchFamily="66" charset="-127"/>
                <a:ea typeface="나눔손글씨 펜" pitchFamily="66" charset="-127"/>
              </a:rPr>
              <a:t> </a:t>
            </a:r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지불방식</a:t>
            </a:r>
            <a:endParaRPr lang="en-US" altLang="ko-KR" sz="11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4715" y="2916600"/>
            <a:ext cx="25789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한국과 달리 독립몰이 없으며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알리바바가 전체 </a:t>
            </a:r>
            <a:r>
              <a:rPr lang="en-US" altLang="ko-KR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EC</a:t>
            </a: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시장의 </a:t>
            </a:r>
            <a:r>
              <a:rPr lang="en-US" altLang="ko-KR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80%</a:t>
            </a: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이상 플랫폼을 통한 구매비중이 압도적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67477" y="2924944"/>
            <a:ext cx="242887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메신저를 통한 판매자와 실시간으로 채팅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제품의 상세 사이즈</a:t>
            </a:r>
            <a:r>
              <a:rPr lang="en-US" altLang="ko-KR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정품 여부 등 문의 후 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구매하는 습관이 있음 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1181356" y="1340768"/>
            <a:ext cx="1466193" cy="1466193"/>
          </a:xfrm>
          <a:prstGeom prst="ellipse">
            <a:avLst/>
          </a:prstGeom>
          <a:noFill/>
          <a:ln w="2413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4250647" y="1356534"/>
            <a:ext cx="1466193" cy="1466193"/>
          </a:xfrm>
          <a:prstGeom prst="ellipse">
            <a:avLst/>
          </a:prstGeom>
          <a:noFill/>
          <a:ln w="2413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7238317" y="1340768"/>
            <a:ext cx="1466193" cy="1466193"/>
          </a:xfrm>
          <a:prstGeom prst="ellipse">
            <a:avLst/>
          </a:prstGeom>
          <a:noFill/>
          <a:ln w="2413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72438" y="2930200"/>
            <a:ext cx="2323072" cy="757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latinLnBrk="0">
              <a:lnSpc>
                <a:spcPct val="150000"/>
              </a:lnSpc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알리페이</a:t>
            </a:r>
            <a:r>
              <a:rPr lang="en-US" altLang="ko-KR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텐페이 와 같은 지불수단 이용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defTabSz="914400" latinLnBrk="0">
              <a:lnSpc>
                <a:spcPct val="150000"/>
              </a:lnSpc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신용카드 보급률이 적고 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defTabSz="914400" latinLnBrk="0">
              <a:lnSpc>
                <a:spcPct val="150000"/>
              </a:lnSpc>
              <a:defRPr/>
            </a:pPr>
            <a:r>
              <a:rPr lang="ko-KR" altLang="en-US" sz="1000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이러한 특성상 해외 결제가 어려움</a:t>
            </a:r>
            <a:endParaRPr lang="en-US" altLang="ko-KR" sz="1000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>
            <a:off x="935856" y="3789040"/>
            <a:ext cx="2232248" cy="0"/>
          </a:xfrm>
          <a:prstGeom prst="line">
            <a:avLst/>
          </a:prstGeom>
          <a:ln w="19050">
            <a:solidFill>
              <a:schemeClr val="tx2">
                <a:lumMod val="75000"/>
                <a:alpha val="8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3938645" y="3789040"/>
            <a:ext cx="2232248" cy="0"/>
          </a:xfrm>
          <a:prstGeom prst="line">
            <a:avLst/>
          </a:prstGeom>
          <a:ln w="19050">
            <a:solidFill>
              <a:schemeClr val="tx2">
                <a:lumMod val="75000"/>
                <a:alpha val="8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6912520" y="3789040"/>
            <a:ext cx="2232248" cy="0"/>
          </a:xfrm>
          <a:prstGeom prst="line">
            <a:avLst/>
          </a:prstGeom>
          <a:ln w="19050">
            <a:solidFill>
              <a:schemeClr val="tx2">
                <a:lumMod val="75000"/>
                <a:alpha val="8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3768" y="4088105"/>
            <a:ext cx="1468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주요 해외 직구 품목</a:t>
            </a:r>
            <a:endParaRPr lang="en-US" altLang="ko-KR" sz="12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34" name="차트 33"/>
          <p:cNvGraphicFramePr/>
          <p:nvPr/>
        </p:nvGraphicFramePr>
        <p:xfrm>
          <a:off x="431800" y="4437112"/>
          <a:ext cx="5457825" cy="215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410985" y="4909269"/>
            <a:ext cx="4917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8090</a:t>
            </a:r>
            <a:r>
              <a:rPr lang="zh-CN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后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의 구매력 상승</a:t>
            </a:r>
            <a:endParaRPr lang="en-US" altLang="ko-KR" sz="1400" b="1" dirty="0">
              <a:ln>
                <a:solidFill>
                  <a:srgbClr val="FF9900">
                    <a:alpha val="9000"/>
                  </a:srgbClr>
                </a:solidFill>
              </a:ln>
              <a:solidFill>
                <a:srgbClr val="FF9900"/>
              </a:solidFill>
              <a:latin typeface="나눔고딕" pitchFamily="50" charset="-127"/>
              <a:ea typeface="나눔고딕" pitchFamily="50" charset="-127"/>
            </a:endParaRPr>
          </a:p>
          <a:p>
            <a:pPr marR="0" lvl="0" indent="0" algn="ctr" defTabSz="914400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고품질</a:t>
            </a:r>
            <a:r>
              <a:rPr lang="en-US" altLang="ko-KR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안전성</a:t>
            </a:r>
            <a:r>
              <a:rPr lang="en-US" altLang="ko-KR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신뢰성을 </a:t>
            </a:r>
            <a:r>
              <a:rPr lang="ko-KR" altLang="en-US" sz="1400" b="1" kern="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나눔고딕" pitchFamily="50" charset="-127"/>
                <a:ea typeface="나눔고딕" pitchFamily="50" charset="-127"/>
              </a:rPr>
              <a:t>갖춘 제품과 브랜드를 선호</a:t>
            </a:r>
            <a:endParaRPr lang="en-US" altLang="ko-KR" sz="1400" b="1" kern="0" dirty="0">
              <a:ln>
                <a:solidFill>
                  <a:schemeClr val="tx1">
                    <a:lumMod val="95000"/>
                    <a:lumOff val="5000"/>
                    <a:alpha val="1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텍스트 개체 틀 2"/>
          <p:cNvSpPr txBox="1"/>
          <p:nvPr/>
        </p:nvSpPr>
        <p:spPr>
          <a:xfrm>
            <a:off x="6048424" y="5949280"/>
            <a:ext cx="3773892" cy="2740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14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한국 상품 </a:t>
            </a:r>
            <a:r>
              <a:rPr lang="ko-KR" altLang="ko-KR" sz="14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경쟁력 </a:t>
            </a:r>
            <a:r>
              <a:rPr lang="en-US" altLang="ko-KR" sz="14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 →  “ </a:t>
            </a:r>
            <a:r>
              <a:rPr lang="ko-KR" altLang="en-US" sz="1400" b="1" dirty="0">
                <a:ln>
                  <a:solidFill>
                    <a:srgbClr val="FF9900">
                      <a:alpha val="9000"/>
                    </a:srgbClr>
                  </a:solidFill>
                </a:ln>
                <a:solidFill>
                  <a:srgbClr val="FF9900"/>
                </a:solidFill>
                <a:latin typeface="나눔고딕" pitchFamily="50" charset="-127"/>
                <a:ea typeface="나눔고딕" pitchFamily="50" charset="-127"/>
              </a:rPr>
              <a:t>가격대비 우수한 품질</a:t>
            </a:r>
            <a:r>
              <a:rPr lang="ko-KR" altLang="en-US" sz="1400" b="1" dirty="0">
                <a:ln>
                  <a:solidFill>
                    <a:srgbClr val="0000FF">
                      <a:alpha val="9000"/>
                    </a:srgbClr>
                  </a:solidFill>
                </a:ln>
                <a:solidFill>
                  <a:srgbClr val="0000FF">
                    <a:alpha val="82000"/>
                  </a:srgb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4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”</a:t>
            </a:r>
            <a:endParaRPr lang="ko-KR" altLang="en-US" sz="14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160859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14512</TotalTime>
  <Words>1034</Words>
  <Application>Microsoft Office PowerPoint</Application>
  <PresentationFormat>Custom</PresentationFormat>
  <Paragraphs>222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디자인 사용자 지정</vt:lpstr>
      <vt:lpstr>3_디자인 사용자 지정</vt:lpstr>
      <vt:lpstr>2_디자인 사용자 지정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석규정숙</dc:creator>
  <cp:lastModifiedBy>lenovo</cp:lastModifiedBy>
  <cp:revision>2772</cp:revision>
  <dcterms:created xsi:type="dcterms:W3CDTF">2015-12-26T18:26:36Z</dcterms:created>
  <dcterms:modified xsi:type="dcterms:W3CDTF">2016-06-27T07:34:12Z</dcterms:modified>
</cp:coreProperties>
</file>