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96" r:id="rId3"/>
    <p:sldId id="284" r:id="rId4"/>
    <p:sldId id="279" r:id="rId5"/>
    <p:sldId id="269" r:id="rId6"/>
    <p:sldId id="270" r:id="rId7"/>
    <p:sldId id="287" r:id="rId8"/>
    <p:sldId id="294" r:id="rId9"/>
    <p:sldId id="288" r:id="rId10"/>
    <p:sldId id="271" r:id="rId11"/>
    <p:sldId id="299" r:id="rId12"/>
    <p:sldId id="273" r:id="rId13"/>
    <p:sldId id="275" r:id="rId14"/>
    <p:sldId id="276" r:id="rId15"/>
    <p:sldId id="277" r:id="rId16"/>
    <p:sldId id="298" r:id="rId17"/>
    <p:sldId id="295" r:id="rId18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09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49"/>
    <p:restoredTop sz="94886"/>
  </p:normalViewPr>
  <p:slideViewPr>
    <p:cSldViewPr snapToGrid="0" snapToObjects="1" showGuides="1">
      <p:cViewPr>
        <p:scale>
          <a:sx n="80" d="100"/>
          <a:sy n="80" d="100"/>
        </p:scale>
        <p:origin x="1496" y="192"/>
      </p:cViewPr>
      <p:guideLst>
        <p:guide orient="horz" pos="2137"/>
        <p:guide pos="309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9B28C-E76F-A145-AE22-9E64BAD589F4}" type="datetimeFigureOut">
              <a:rPr lang="en-US" smtClean="0"/>
              <a:t>11/20/15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6A2A4A-D953-0743-91F4-8B0FF39BA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181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A2A4A-D953-0743-91F4-8B0FF39BAAD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178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A2A4A-D953-0743-91F4-8B0FF39BAAD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340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A2A4A-D953-0743-91F4-8B0FF39BAAD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67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A2A4A-D953-0743-91F4-8B0FF39BAAD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09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A2A4A-D953-0743-91F4-8B0FF39BAAD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4273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A2A4A-D953-0743-91F4-8B0FF39BAAD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738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A2A4A-D953-0743-91F4-8B0FF39BAAD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8312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A2A4A-D953-0743-91F4-8B0FF39BAAD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12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A2A4A-D953-0743-91F4-8B0FF39BAAD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10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A2A4A-D953-0743-91F4-8B0FF39BAAD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887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A2A4A-D953-0743-91F4-8B0FF39BAAD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03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A2A4A-D953-0743-91F4-8B0FF39BAAD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26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A2A4A-D953-0743-91F4-8B0FF39BAAD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824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A2A4A-D953-0743-91F4-8B0FF39BAAD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80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A2A4A-D953-0743-91F4-8B0FF39BAAD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1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2200"/>
              </a:lnSpc>
            </a:pPr>
            <a:r>
              <a:rPr lang="ko-KR" altLang="en-US" sz="1200" dirty="0" smtClean="0">
                <a:solidFill>
                  <a:srgbClr val="333333"/>
                </a:solidFill>
                <a:latin typeface="Noto Sans DemiLight" charset="0"/>
              </a:rPr>
              <a:t>미국과 한국의 껌 광고 메시지</a:t>
            </a:r>
            <a:r>
              <a:rPr lang="en-US" altLang="ko-KR" sz="1200" dirty="0" smtClean="0">
                <a:solidFill>
                  <a:srgbClr val="333333"/>
                </a:solidFill>
                <a:latin typeface="Noto Sans DemiLight" charset="0"/>
              </a:rPr>
              <a:t>(</a:t>
            </a:r>
            <a:r>
              <a:rPr lang="ko-KR" altLang="en-US" sz="1200" dirty="0" smtClean="0">
                <a:solidFill>
                  <a:srgbClr val="333333"/>
                </a:solidFill>
                <a:latin typeface="Noto Sans DemiLight" charset="0"/>
              </a:rPr>
              <a:t>한상필과 샤론 사비트의 연구팀</a:t>
            </a:r>
            <a:r>
              <a:rPr lang="en-US" altLang="ko-KR" sz="1200" dirty="0" smtClean="0">
                <a:solidFill>
                  <a:srgbClr val="333333"/>
                </a:solidFill>
                <a:latin typeface="Noto Sans DemiLight" charset="0"/>
              </a:rPr>
              <a:t>)</a:t>
            </a:r>
          </a:p>
          <a:p>
            <a:pPr>
              <a:lnSpc>
                <a:spcPts val="2200"/>
              </a:lnSpc>
            </a:pPr>
            <a:r>
              <a:rPr lang="en-US" altLang="ko-KR" sz="1200" dirty="0" smtClean="0">
                <a:solidFill>
                  <a:srgbClr val="333333"/>
                </a:solidFill>
                <a:latin typeface="Noto Sans DemiLight" charset="0"/>
              </a:rPr>
              <a:t>   -  </a:t>
            </a:r>
            <a:r>
              <a:rPr lang="ko-KR" altLang="en-US" sz="1200" dirty="0" smtClean="0">
                <a:solidFill>
                  <a:srgbClr val="333333"/>
                </a:solidFill>
                <a:latin typeface="Noto Sans DemiLight" charset="0"/>
              </a:rPr>
              <a:t>미국 </a:t>
            </a:r>
            <a:r>
              <a:rPr lang="en-US" altLang="ko-KR" sz="1200" dirty="0" smtClean="0">
                <a:solidFill>
                  <a:srgbClr val="333333"/>
                </a:solidFill>
                <a:latin typeface="Noto Sans DemiLight" charset="0"/>
              </a:rPr>
              <a:t>: </a:t>
            </a:r>
            <a:r>
              <a:rPr lang="ko-KR" altLang="en-US" sz="1200" dirty="0" smtClean="0">
                <a:solidFill>
                  <a:srgbClr val="333333"/>
                </a:solidFill>
                <a:latin typeface="Noto Sans DemiLight" charset="0"/>
              </a:rPr>
              <a:t>소비자의 개성</a:t>
            </a:r>
            <a:r>
              <a:rPr lang="en-US" altLang="ko-KR" sz="1200" dirty="0" smtClean="0">
                <a:solidFill>
                  <a:srgbClr val="333333"/>
                </a:solidFill>
                <a:latin typeface="Noto Sans DemiLight" charset="0"/>
              </a:rPr>
              <a:t>, </a:t>
            </a:r>
            <a:r>
              <a:rPr lang="ko-KR" altLang="en-US" sz="1200" dirty="0" smtClean="0">
                <a:solidFill>
                  <a:srgbClr val="333333"/>
                </a:solidFill>
                <a:latin typeface="Noto Sans DemiLight" charset="0"/>
              </a:rPr>
              <a:t>자기계발 욕구</a:t>
            </a:r>
            <a:r>
              <a:rPr lang="en-US" altLang="ko-KR" sz="1200" dirty="0" smtClean="0">
                <a:solidFill>
                  <a:srgbClr val="333333"/>
                </a:solidFill>
                <a:latin typeface="Noto Sans DemiLight" charset="0"/>
              </a:rPr>
              <a:t>, </a:t>
            </a:r>
            <a:r>
              <a:rPr lang="ko-KR" altLang="en-US" sz="1200" dirty="0" smtClean="0">
                <a:solidFill>
                  <a:srgbClr val="333333"/>
                </a:solidFill>
                <a:latin typeface="Noto Sans DemiLight" charset="0"/>
              </a:rPr>
              <a:t>개인적인 목표 등에 호소</a:t>
            </a:r>
          </a:p>
          <a:p>
            <a:pPr>
              <a:lnSpc>
                <a:spcPts val="2200"/>
              </a:lnSpc>
            </a:pPr>
            <a:r>
              <a:rPr lang="ko-KR" altLang="en-US" sz="1200" dirty="0" smtClean="0">
                <a:solidFill>
                  <a:srgbClr val="333333"/>
                </a:solidFill>
                <a:latin typeface="Noto Sans DemiLight" charset="0"/>
              </a:rPr>
              <a:t>      </a:t>
            </a:r>
            <a:r>
              <a:rPr lang="ko-KR" altLang="en-US" sz="1200" b="1" dirty="0" smtClean="0">
                <a:solidFill>
                  <a:srgbClr val="333333"/>
                </a:solidFill>
                <a:latin typeface="Noto Sans DemiLight" charset="0"/>
              </a:rPr>
              <a:t>‘당신의 입 안이 상쾌해지는 기분을 즐기세요</a:t>
            </a:r>
            <a:r>
              <a:rPr lang="en-US" altLang="ko-KR" sz="1200" b="1" dirty="0" smtClean="0">
                <a:solidFill>
                  <a:srgbClr val="333333"/>
                </a:solidFill>
                <a:latin typeface="Noto Sans DemiLight" charset="0"/>
              </a:rPr>
              <a:t>!’</a:t>
            </a:r>
            <a:endParaRPr lang="ko-KR" altLang="en-US" sz="1200" dirty="0" smtClean="0">
              <a:solidFill>
                <a:srgbClr val="333333"/>
              </a:solidFill>
              <a:latin typeface="Noto Sans DemiLight" charset="0"/>
            </a:endParaRPr>
          </a:p>
          <a:p>
            <a:pPr>
              <a:lnSpc>
                <a:spcPts val="2200"/>
              </a:lnSpc>
            </a:pPr>
            <a:r>
              <a:rPr lang="ko-KR" altLang="en-US" sz="1200" dirty="0" smtClean="0">
                <a:solidFill>
                  <a:srgbClr val="333333"/>
                </a:solidFill>
                <a:latin typeface="Noto Sans DemiLight" charset="0"/>
              </a:rPr>
              <a:t>   </a:t>
            </a:r>
            <a:r>
              <a:rPr lang="en-US" altLang="ko-KR" sz="1200" dirty="0" smtClean="0">
                <a:solidFill>
                  <a:srgbClr val="333333"/>
                </a:solidFill>
                <a:latin typeface="Noto Sans DemiLight" charset="0"/>
              </a:rPr>
              <a:t>-  </a:t>
            </a:r>
            <a:r>
              <a:rPr lang="ko-KR" altLang="en-US" sz="1200" dirty="0" smtClean="0">
                <a:solidFill>
                  <a:srgbClr val="333333"/>
                </a:solidFill>
                <a:latin typeface="Noto Sans DemiLight" charset="0"/>
              </a:rPr>
              <a:t>한국 </a:t>
            </a:r>
            <a:r>
              <a:rPr lang="en-US" altLang="ko-KR" sz="1200" dirty="0" smtClean="0">
                <a:solidFill>
                  <a:srgbClr val="333333"/>
                </a:solidFill>
                <a:latin typeface="Noto Sans DemiLight" charset="0"/>
              </a:rPr>
              <a:t>: </a:t>
            </a:r>
            <a:r>
              <a:rPr lang="ko-KR" altLang="en-US" sz="1200" dirty="0" smtClean="0">
                <a:solidFill>
                  <a:srgbClr val="333333"/>
                </a:solidFill>
                <a:latin typeface="Noto Sans DemiLight" charset="0"/>
              </a:rPr>
              <a:t>집단 강화</a:t>
            </a:r>
            <a:r>
              <a:rPr lang="en-US" altLang="ko-KR" sz="1200" dirty="0" smtClean="0">
                <a:solidFill>
                  <a:srgbClr val="333333"/>
                </a:solidFill>
                <a:latin typeface="Noto Sans DemiLight" charset="0"/>
              </a:rPr>
              <a:t>, </a:t>
            </a:r>
            <a:r>
              <a:rPr lang="ko-KR" altLang="en-US" sz="1200" dirty="0" smtClean="0">
                <a:solidFill>
                  <a:srgbClr val="333333"/>
                </a:solidFill>
                <a:latin typeface="Noto Sans DemiLight" charset="0"/>
              </a:rPr>
              <a:t>집단 의견에 대한 배려 등에 호소</a:t>
            </a:r>
          </a:p>
          <a:p>
            <a:pPr>
              <a:lnSpc>
                <a:spcPts val="2200"/>
              </a:lnSpc>
            </a:pPr>
            <a:r>
              <a:rPr lang="ko-KR" altLang="en-US" sz="1200" dirty="0" smtClean="0">
                <a:solidFill>
                  <a:srgbClr val="333333"/>
                </a:solidFill>
                <a:latin typeface="Noto Sans DemiLight" charset="0"/>
              </a:rPr>
              <a:t>      </a:t>
            </a:r>
            <a:r>
              <a:rPr lang="ko-KR" altLang="en-US" sz="1200" b="1" dirty="0" smtClean="0">
                <a:solidFill>
                  <a:srgbClr val="333333"/>
                </a:solidFill>
                <a:latin typeface="Noto Sans DemiLight" charset="0"/>
              </a:rPr>
              <a:t>‘입 안이 상쾌해지는 경험을 나눠보세요</a:t>
            </a:r>
            <a:r>
              <a:rPr lang="en-US" altLang="ko-KR" sz="1200" b="1" dirty="0" smtClean="0">
                <a:solidFill>
                  <a:srgbClr val="333333"/>
                </a:solidFill>
                <a:latin typeface="Noto Sans DemiLight" charset="0"/>
              </a:rPr>
              <a:t>!’</a:t>
            </a:r>
            <a:endParaRPr lang="ko-KR" altLang="en-US" sz="1200" dirty="0" smtClean="0">
              <a:solidFill>
                <a:srgbClr val="333333"/>
              </a:solidFill>
              <a:latin typeface="Noto Sans DemiLight" charset="0"/>
            </a:endParaRPr>
          </a:p>
          <a:p>
            <a:pPr>
              <a:lnSpc>
                <a:spcPts val="2200"/>
              </a:lnSpc>
            </a:pPr>
            <a:r>
              <a:rPr lang="ko-KR" altLang="en-US" sz="1200" dirty="0" smtClean="0">
                <a:solidFill>
                  <a:srgbClr val="333333"/>
                </a:solidFill>
                <a:latin typeface="Noto Sans DemiLight" charset="0"/>
              </a:rPr>
              <a:t/>
            </a:r>
            <a:br>
              <a:rPr lang="ko-KR" altLang="en-US" sz="1200" dirty="0" smtClean="0">
                <a:solidFill>
                  <a:srgbClr val="333333"/>
                </a:solidFill>
                <a:latin typeface="Noto Sans DemiLight" charset="0"/>
              </a:rPr>
            </a:br>
            <a:r>
              <a:rPr lang="en-US" altLang="ko-KR" sz="1200" dirty="0" smtClean="0">
                <a:solidFill>
                  <a:srgbClr val="333333"/>
                </a:solidFill>
                <a:latin typeface="Noto Sans DemiLight" charset="0"/>
              </a:rPr>
              <a:t>  - "</a:t>
            </a:r>
            <a:r>
              <a:rPr lang="ko-KR" altLang="en-US" sz="1200" dirty="0" smtClean="0">
                <a:solidFill>
                  <a:srgbClr val="333333"/>
                </a:solidFill>
                <a:latin typeface="Noto Sans DemiLight" charset="0"/>
              </a:rPr>
              <a:t>실례합니다</a:t>
            </a:r>
            <a:r>
              <a:rPr lang="en-US" altLang="ko-KR" sz="1200" dirty="0" smtClean="0">
                <a:solidFill>
                  <a:srgbClr val="333333"/>
                </a:solidFill>
                <a:latin typeface="Noto Sans DemiLight" charset="0"/>
              </a:rPr>
              <a:t>. </a:t>
            </a:r>
            <a:r>
              <a:rPr lang="ko-KR" altLang="en-US" sz="1200" dirty="0" smtClean="0">
                <a:solidFill>
                  <a:srgbClr val="333333"/>
                </a:solidFill>
                <a:latin typeface="Noto Sans DemiLight" charset="0"/>
              </a:rPr>
              <a:t>저는 다섯 장만 복사하면 되는데요</a:t>
            </a:r>
            <a:r>
              <a:rPr lang="en-US" altLang="ko-KR" sz="1200" dirty="0" smtClean="0">
                <a:solidFill>
                  <a:srgbClr val="333333"/>
                </a:solidFill>
                <a:latin typeface="Noto Sans DemiLight" charset="0"/>
              </a:rPr>
              <a:t>. </a:t>
            </a:r>
            <a:r>
              <a:rPr lang="ko-KR" altLang="en-US" sz="1200" dirty="0" smtClean="0">
                <a:solidFill>
                  <a:srgbClr val="333333"/>
                </a:solidFill>
                <a:latin typeface="Noto Sans DemiLight" charset="0"/>
              </a:rPr>
              <a:t>제가 복사기를 써도 될까요</a:t>
            </a:r>
            <a:r>
              <a:rPr lang="en-US" altLang="ko-KR" sz="1200" dirty="0" smtClean="0">
                <a:solidFill>
                  <a:srgbClr val="333333"/>
                </a:solidFill>
                <a:latin typeface="Noto Sans DemiLight" charset="0"/>
              </a:rPr>
              <a:t>?" - 60% </a:t>
            </a:r>
            <a:r>
              <a:rPr lang="ko-KR" altLang="en-US" sz="1200" dirty="0" smtClean="0">
                <a:solidFill>
                  <a:srgbClr val="333333"/>
                </a:solidFill>
                <a:latin typeface="Noto Sans DemiLight" charset="0"/>
              </a:rPr>
              <a:t>양보</a:t>
            </a:r>
          </a:p>
          <a:p>
            <a:pPr>
              <a:lnSpc>
                <a:spcPts val="2200"/>
              </a:lnSpc>
            </a:pPr>
            <a:r>
              <a:rPr lang="ko-KR" altLang="en-US" sz="1200" b="1" dirty="0" smtClean="0">
                <a:solidFill>
                  <a:srgbClr val="333333"/>
                </a:solidFill>
                <a:latin typeface="Noto Sans DemiLight" charset="0"/>
              </a:rPr>
              <a:t>  </a:t>
            </a:r>
            <a:r>
              <a:rPr lang="en-US" altLang="ko-KR" sz="1200" b="1" dirty="0" smtClean="0">
                <a:solidFill>
                  <a:srgbClr val="333333"/>
                </a:solidFill>
                <a:latin typeface="Noto Sans DemiLight" charset="0"/>
              </a:rPr>
              <a:t>- "</a:t>
            </a:r>
            <a:r>
              <a:rPr lang="ko-KR" altLang="en-US" sz="1200" b="1" dirty="0" smtClean="0">
                <a:solidFill>
                  <a:srgbClr val="333333"/>
                </a:solidFill>
                <a:latin typeface="Noto Sans DemiLight" charset="0"/>
              </a:rPr>
              <a:t>제가 먼저 복사기를 써도 될까요</a:t>
            </a:r>
            <a:r>
              <a:rPr lang="en-US" altLang="ko-KR" sz="1200" b="1" dirty="0" smtClean="0">
                <a:solidFill>
                  <a:srgbClr val="333333"/>
                </a:solidFill>
                <a:latin typeface="Noto Sans DemiLight" charset="0"/>
              </a:rPr>
              <a:t>? </a:t>
            </a:r>
            <a:r>
              <a:rPr lang="ko-KR" altLang="en-US" sz="1200" b="1" dirty="0" smtClean="0">
                <a:solidFill>
                  <a:srgbClr val="333333"/>
                </a:solidFill>
                <a:latin typeface="Noto Sans DemiLight" charset="0"/>
              </a:rPr>
              <a:t>왜냐하면 제가 좀 급한 일이 있거든요” </a:t>
            </a:r>
            <a:r>
              <a:rPr lang="en-US" altLang="ko-KR" sz="1200" b="1" dirty="0" smtClean="0">
                <a:solidFill>
                  <a:srgbClr val="333333"/>
                </a:solidFill>
                <a:latin typeface="Noto Sans DemiLight" charset="0"/>
              </a:rPr>
              <a:t>- 94% </a:t>
            </a:r>
            <a:r>
              <a:rPr lang="ko-KR" altLang="en-US" sz="1200" b="1" dirty="0" smtClean="0">
                <a:solidFill>
                  <a:srgbClr val="333333"/>
                </a:solidFill>
                <a:latin typeface="Noto Sans DemiLight" charset="0"/>
              </a:rPr>
              <a:t>양보</a:t>
            </a:r>
            <a:endParaRPr lang="ko-KR" altLang="en-US" sz="1200" dirty="0" smtClean="0">
              <a:solidFill>
                <a:srgbClr val="333333"/>
              </a:solidFill>
              <a:latin typeface="Noto Sans DemiLight" charset="0"/>
            </a:endParaRPr>
          </a:p>
          <a:p>
            <a:pPr>
              <a:lnSpc>
                <a:spcPts val="2200"/>
              </a:lnSpc>
            </a:pPr>
            <a:r>
              <a:rPr lang="ko-KR" altLang="en-US" sz="1200" dirty="0" smtClean="0">
                <a:solidFill>
                  <a:srgbClr val="333333"/>
                </a:solidFill>
                <a:latin typeface="Noto Sans DemiLight" charset="0"/>
              </a:rPr>
              <a:t/>
            </a:r>
            <a:br>
              <a:rPr lang="ko-KR" altLang="en-US" sz="1200" dirty="0" smtClean="0">
                <a:solidFill>
                  <a:srgbClr val="333333"/>
                </a:solidFill>
                <a:latin typeface="Noto Sans DemiLight" charset="0"/>
              </a:rPr>
            </a:br>
            <a:r>
              <a:rPr lang="en-US" altLang="ko-KR" sz="1200" dirty="0" smtClean="0">
                <a:solidFill>
                  <a:srgbClr val="333333"/>
                </a:solidFill>
                <a:latin typeface="Noto Sans DemiLight" charset="0"/>
              </a:rPr>
              <a:t>-</a:t>
            </a:r>
            <a:r>
              <a:rPr lang="en-US" altLang="ko-KR" sz="1200" baseline="0" dirty="0" smtClean="0">
                <a:solidFill>
                  <a:srgbClr val="333333"/>
                </a:solidFill>
                <a:latin typeface="Noto Sans DemiLight" charset="0"/>
              </a:rPr>
              <a:t> </a:t>
            </a:r>
            <a:r>
              <a:rPr lang="en-US" altLang="ko-KR" sz="1200" dirty="0" smtClean="0">
                <a:solidFill>
                  <a:srgbClr val="333333"/>
                </a:solidFill>
                <a:latin typeface="Noto Sans DemiLight" charset="0"/>
              </a:rPr>
              <a:t> </a:t>
            </a:r>
            <a:r>
              <a:rPr lang="ko-KR" altLang="en-US" sz="1200" b="1" dirty="0" smtClean="0">
                <a:solidFill>
                  <a:srgbClr val="333333"/>
                </a:solidFill>
                <a:latin typeface="Noto Sans DemiLight" charset="0"/>
              </a:rPr>
              <a:t>‘우리 좀 비싸요</a:t>
            </a:r>
            <a:r>
              <a:rPr lang="en-US" altLang="ko-KR" sz="1200" b="1" dirty="0" smtClean="0">
                <a:solidFill>
                  <a:srgbClr val="333333"/>
                </a:solidFill>
                <a:latin typeface="Noto Sans DemiLight" charset="0"/>
              </a:rPr>
              <a:t>. </a:t>
            </a:r>
            <a:r>
              <a:rPr lang="ko-KR" altLang="en-US" sz="1200" b="1" dirty="0" smtClean="0">
                <a:solidFill>
                  <a:srgbClr val="333333"/>
                </a:solidFill>
                <a:latin typeface="Noto Sans DemiLight" charset="0"/>
              </a:rPr>
              <a:t>하지만 당신은 소중하잖아요 </a:t>
            </a:r>
            <a:r>
              <a:rPr lang="en-US" altLang="ko-KR" sz="1200" b="1" dirty="0" smtClean="0">
                <a:solidFill>
                  <a:srgbClr val="333333"/>
                </a:solidFill>
                <a:latin typeface="Noto Sans DemiLight" charset="0"/>
              </a:rPr>
              <a:t>- </a:t>
            </a:r>
            <a:r>
              <a:rPr lang="ko-KR" altLang="en-US" sz="1200" b="1" dirty="0" smtClean="0">
                <a:solidFill>
                  <a:srgbClr val="333333"/>
                </a:solidFill>
                <a:latin typeface="Noto Sans DemiLight" charset="0"/>
              </a:rPr>
              <a:t>로레알</a:t>
            </a:r>
            <a:endParaRPr lang="ko-KR" altLang="en-US" sz="1200" dirty="0" smtClean="0">
              <a:solidFill>
                <a:srgbClr val="333333"/>
              </a:solidFill>
              <a:latin typeface="Noto Sans DemiLight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A2A4A-D953-0743-91F4-8B0FF39BAAD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657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95913" y="6356352"/>
            <a:ext cx="2228850" cy="365125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C256CA6-4B07-0149-BAE0-4977B9C96BB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533400"/>
            <a:ext cx="990600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0" y="6352339"/>
            <a:ext cx="990600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9548" y="6446636"/>
            <a:ext cx="1252494" cy="32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0" y="533400"/>
            <a:ext cx="990600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0" y="6352339"/>
            <a:ext cx="990600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436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51E67-B7C3-C84F-959A-2FD8D8D4D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98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51E67-B7C3-C84F-959A-2FD8D8D4D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61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51E67-B7C3-C84F-959A-2FD8D8D4D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18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51E67-B7C3-C84F-959A-2FD8D8D4D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5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51E67-B7C3-C84F-959A-2FD8D8D4D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74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51E67-B7C3-C84F-959A-2FD8D8D4D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03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51E67-B7C3-C84F-959A-2FD8D8D4D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13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51E67-B7C3-C84F-959A-2FD8D8D4D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79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51E67-B7C3-C84F-959A-2FD8D8D4D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634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51E67-B7C3-C84F-959A-2FD8D8D4D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723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51E67-B7C3-C84F-959A-2FD8D8D4D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33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51E67-B7C3-C84F-959A-2FD8D8D4D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2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hyperlink" Target="https://brunch.co.kr/@sjmsg/31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hyperlink" Target="http://blog.naver.com/PostThumbnailList.nhn?blogId=leehyekang&amp;categoryNo=30&amp;skinType=&amp;skinId=&amp;from=menu" TargetMode="External"/><Relationship Id="rId12" Type="http://schemas.openxmlformats.org/officeDocument/2006/relationships/image" Target="../media/image12.tiff"/><Relationship Id="rId13" Type="http://schemas.openxmlformats.org/officeDocument/2006/relationships/hyperlink" Target="https://brunch.co.kr/@sjmsg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tiff"/><Relationship Id="rId3" Type="http://schemas.openxmlformats.org/officeDocument/2006/relationships/hyperlink" Target="https://itunes.apple.com/kr/podcast/beongkeo1-teuggang/id593841726?l=en&amp;mt=2&amp;i=321173622" TargetMode="External"/><Relationship Id="rId4" Type="http://schemas.openxmlformats.org/officeDocument/2006/relationships/hyperlink" Target="http://ppss.kr/archives/32393" TargetMode="External"/><Relationship Id="rId5" Type="http://schemas.openxmlformats.org/officeDocument/2006/relationships/image" Target="../media/image8.tiff"/><Relationship Id="rId6" Type="http://schemas.openxmlformats.org/officeDocument/2006/relationships/image" Target="../media/image9.tiff"/><Relationship Id="rId7" Type="http://schemas.openxmlformats.org/officeDocument/2006/relationships/hyperlink" Target="https://itunes.apple.com/kr/podcast/beongkeo1-teuggang/id593841726?l=en&amp;mt=2&amp;i=319590025" TargetMode="External"/><Relationship Id="rId8" Type="http://schemas.openxmlformats.org/officeDocument/2006/relationships/image" Target="../media/image10.tiff"/><Relationship Id="rId9" Type="http://schemas.openxmlformats.org/officeDocument/2006/relationships/hyperlink" Target="http://www.ohmynews.com/NWS_Web/Issue/series_pg.aspx?srscd=0000011391" TargetMode="External"/><Relationship Id="rId10" Type="http://schemas.openxmlformats.org/officeDocument/2006/relationships/image" Target="../media/image1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brunch.co.kr/@sjmsg/10" TargetMode="External"/><Relationship Id="rId4" Type="http://schemas.openxmlformats.org/officeDocument/2006/relationships/hyperlink" Target="https://brunch.co.kr/@sjmsg/5" TargetMode="External"/><Relationship Id="rId5" Type="http://schemas.openxmlformats.org/officeDocument/2006/relationships/hyperlink" Target="https://brunch.co.kr/@sjmsg/4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brunch.co.kr/@sjmsg/24" TargetMode="External"/><Relationship Id="rId4" Type="http://schemas.openxmlformats.org/officeDocument/2006/relationships/hyperlink" Target="https://brunch.co.kr/@sjmsg/31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brunch.co.kr/@sjmsg/8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brunch.co.kr/@sjmsg/3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22933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07039" y="3069237"/>
            <a:ext cx="46919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4000" b="1" spc="300" dirty="0" smtClean="0">
                <a:latin typeface="NanumBarunGothic" charset="-127"/>
                <a:ea typeface="NanumBarunGothic" charset="-127"/>
                <a:cs typeface="NanumBarunGothic" charset="-127"/>
              </a:rPr>
              <a:t>‘</a:t>
            </a:r>
            <a:r>
              <a:rPr lang="ko-KR" altLang="en-US" sz="4000" b="1" spc="300" dirty="0" smtClean="0">
                <a:latin typeface="NanumBarunGothic" charset="-127"/>
                <a:ea typeface="NanumBarunGothic" charset="-127"/>
                <a:cs typeface="NanumBarunGothic" charset="-127"/>
              </a:rPr>
              <a:t>직장에서 글쓰기</a:t>
            </a:r>
            <a:r>
              <a:rPr lang="en-US" altLang="ko-KR" sz="4000" b="1" spc="300" dirty="0" smtClean="0">
                <a:latin typeface="NanumBarunGothic" charset="-127"/>
                <a:ea typeface="NanumBarunGothic" charset="-127"/>
                <a:cs typeface="NanumBarunGothic" charset="-127"/>
              </a:rPr>
              <a:t>’</a:t>
            </a:r>
            <a:endParaRPr lang="ko-KR" altLang="en-US" sz="4000" b="1" spc="300" dirty="0" smtClean="0">
              <a:latin typeface="NanumBarunGothic" charset="-127"/>
              <a:ea typeface="NanumBarunGothic" charset="-127"/>
              <a:cs typeface="NanumBarunGothic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2000" dirty="0" smtClean="0">
                <a:latin typeface="NanumBarunGothic" charset="-127"/>
                <a:ea typeface="NanumBarunGothic" charset="-127"/>
                <a:cs typeface="NanumBarunGothic" charset="-127"/>
              </a:rPr>
              <a:t>-</a:t>
            </a:r>
            <a:r>
              <a:rPr lang="ko-KR" altLang="en-US" sz="2000" dirty="0" smtClean="0">
                <a:latin typeface="NanumBarunGothic" charset="-127"/>
                <a:ea typeface="NanumBarunGothic" charset="-127"/>
                <a:cs typeface="NanumBarunGothic" charset="-127"/>
              </a:rPr>
              <a:t> 이세제  </a:t>
            </a:r>
            <a:r>
              <a:rPr lang="en-US" altLang="ko-KR" sz="2000" dirty="0" smtClean="0">
                <a:latin typeface="NanumBarunGothic" charset="-127"/>
                <a:ea typeface="NanumBarunGothic" charset="-127"/>
                <a:cs typeface="NanumBarunGothic" charset="-127"/>
              </a:rPr>
              <a:t>-</a:t>
            </a:r>
            <a:endParaRPr lang="en-US" sz="2000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22029" y="5279144"/>
            <a:ext cx="46919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2015.11.20</a:t>
            </a:r>
            <a:endParaRPr lang="en-US" sz="24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423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088" y="1857975"/>
            <a:ext cx="6157856" cy="426318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152400" dir="2700000" algn="tl" rotWithShape="0">
              <a:prstClr val="black">
                <a:alpha val="38000"/>
              </a:prstClr>
            </a:outerShdw>
            <a:softEdge rad="0"/>
          </a:effectLst>
        </p:spPr>
      </p:pic>
      <p:sp>
        <p:nvSpPr>
          <p:cNvPr id="31" name="TextBox 30"/>
          <p:cNvSpPr txBox="1"/>
          <p:nvPr/>
        </p:nvSpPr>
        <p:spPr>
          <a:xfrm>
            <a:off x="8221571" y="1734012"/>
            <a:ext cx="89835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accent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예시적</a:t>
            </a:r>
            <a:endParaRPr lang="en-US" sz="1200" dirty="0">
              <a:solidFill>
                <a:schemeClr val="accent1">
                  <a:lumMod val="50000"/>
                </a:schemeClr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4703" y="149299"/>
            <a:ext cx="5063830" cy="358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질문에 대답</a:t>
            </a:r>
            <a:r>
              <a:rPr lang="en-US" altLang="ko-KR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보고서</a:t>
            </a:r>
            <a:endParaRPr lang="en-US" sz="1732" b="1" dirty="0">
              <a:solidFill>
                <a:schemeClr val="tx1">
                  <a:lumMod val="50000"/>
                  <a:lumOff val="50000"/>
                </a:schemeClr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68428" y="149299"/>
            <a:ext cx="5063830" cy="358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형식</a:t>
            </a:r>
            <a:endParaRPr lang="en-US" sz="1732" b="1" dirty="0">
              <a:solidFill>
                <a:schemeClr val="tx1">
                  <a:lumMod val="50000"/>
                  <a:lumOff val="50000"/>
                </a:schemeClr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0744" y="738796"/>
            <a:ext cx="91122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latin typeface="Arial" charset="0"/>
                <a:ea typeface="Arial" charset="0"/>
                <a:cs typeface="Arial" charset="0"/>
              </a:rPr>
              <a:t>보고서를 위한 파워포인트의 기본 구조</a:t>
            </a:r>
            <a:endParaRPr lang="en-US" sz="1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6CA6-4B07-0149-BAE0-4977B9C96BB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2" name="Rectangular Callout 11"/>
          <p:cNvSpPr/>
          <p:nvPr/>
        </p:nvSpPr>
        <p:spPr>
          <a:xfrm>
            <a:off x="3317668" y="1307966"/>
            <a:ext cx="1125993" cy="314814"/>
          </a:xfrm>
          <a:prstGeom prst="wedgeRectCallout">
            <a:avLst>
              <a:gd name="adj1" fmla="val -40742"/>
              <a:gd name="adj2" fmla="val 132712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Index</a:t>
            </a:r>
            <a:endParaRPr lang="en-US" sz="14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978563" y="2021305"/>
            <a:ext cx="1347537" cy="898358"/>
          </a:xfrm>
          <a:prstGeom prst="wedgeRectCallout">
            <a:avLst>
              <a:gd name="adj1" fmla="val 85373"/>
              <a:gd name="adj2" fmla="val -1510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Head </a:t>
            </a:r>
            <a:r>
              <a:rPr lang="en-US" sz="1400" b="1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(Leading, Governing </a:t>
            </a:r>
            <a:r>
              <a:rPr lang="en-US" sz="14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) Message</a:t>
            </a:r>
            <a:endParaRPr lang="en-US" sz="14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791321" y="2181727"/>
            <a:ext cx="5775158" cy="250852"/>
          </a:xfrm>
          <a:prstGeom prst="roundRect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2791321" y="1853396"/>
            <a:ext cx="1260000" cy="250852"/>
          </a:xfrm>
          <a:prstGeom prst="roundRect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ular Callout 19"/>
          <p:cNvSpPr/>
          <p:nvPr/>
        </p:nvSpPr>
        <p:spPr>
          <a:xfrm>
            <a:off x="978562" y="3989566"/>
            <a:ext cx="1347537" cy="898358"/>
          </a:xfrm>
          <a:prstGeom prst="wedgeRectCallout">
            <a:avLst>
              <a:gd name="adj1" fmla="val 72278"/>
              <a:gd name="adj2" fmla="val -1153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Body </a:t>
            </a:r>
            <a:endParaRPr lang="en-US" sz="1400" b="1" dirty="0" smtClean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7" name="Left Brace 16"/>
          <p:cNvSpPr/>
          <p:nvPr/>
        </p:nvSpPr>
        <p:spPr>
          <a:xfrm>
            <a:off x="2644088" y="2880294"/>
            <a:ext cx="252000" cy="2855495"/>
          </a:xfrm>
          <a:prstGeom prst="leftBrac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491912" y="3064572"/>
            <a:ext cx="0" cy="720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1739138" y="3064572"/>
            <a:ext cx="0" cy="720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63024" y="3268642"/>
            <a:ext cx="789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smtClean="0">
                <a:latin typeface="NanumBarunGothic" charset="-127"/>
                <a:ea typeface="NanumBarunGothic" charset="-127"/>
                <a:cs typeface="NanumBarunGothic" charset="-127"/>
              </a:rPr>
              <a:t>설명</a:t>
            </a:r>
            <a:endParaRPr lang="en-US" sz="14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10801" y="3270683"/>
            <a:ext cx="789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smtClean="0">
                <a:latin typeface="NanumBarunGothic" charset="-127"/>
                <a:ea typeface="NanumBarunGothic" charset="-127"/>
                <a:cs typeface="NanumBarunGothic" charset="-127"/>
              </a:rPr>
              <a:t>증거</a:t>
            </a:r>
            <a:endParaRPr lang="en-US" sz="14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8310750" y="1740164"/>
            <a:ext cx="7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310750" y="1988817"/>
            <a:ext cx="7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260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4703" y="149299"/>
            <a:ext cx="5063830" cy="358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질문에 대답</a:t>
            </a:r>
            <a:r>
              <a:rPr lang="en-US" altLang="ko-KR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보고서</a:t>
            </a:r>
            <a:endParaRPr lang="en-US" sz="1732" b="1" dirty="0">
              <a:solidFill>
                <a:schemeClr val="tx1">
                  <a:lumMod val="50000"/>
                  <a:lumOff val="50000"/>
                </a:schemeClr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68428" y="149299"/>
            <a:ext cx="5063830" cy="358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형식</a:t>
            </a:r>
            <a:endParaRPr lang="en-US" sz="1732" b="1" dirty="0">
              <a:solidFill>
                <a:schemeClr val="tx1">
                  <a:lumMod val="50000"/>
                  <a:lumOff val="50000"/>
                </a:schemeClr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0744" y="738796"/>
            <a:ext cx="91122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latin typeface="Arial" charset="0"/>
                <a:ea typeface="Arial" charset="0"/>
                <a:cs typeface="Arial" charset="0"/>
              </a:rPr>
              <a:t>Head Messages</a:t>
            </a:r>
            <a:r>
              <a:rPr lang="ko-KR" altLang="en-US" sz="1600" b="1" dirty="0" smtClean="0">
                <a:latin typeface="Arial" charset="0"/>
                <a:ea typeface="Arial" charset="0"/>
                <a:cs typeface="Arial" charset="0"/>
              </a:rPr>
              <a:t>만으로 스토리가 되도록</a:t>
            </a:r>
            <a:r>
              <a:rPr lang="en-US" altLang="ko-KR" sz="1600" b="1" dirty="0" smtClean="0">
                <a:latin typeface="Arial" charset="0"/>
                <a:ea typeface="Arial" charset="0"/>
                <a:cs typeface="Arial" charset="0"/>
              </a:rPr>
              <a:t>..</a:t>
            </a:r>
            <a:endParaRPr lang="en-US" sz="1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6CA6-4B07-0149-BAE0-4977B9C96BB1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8208865" y="1458954"/>
            <a:ext cx="898358" cy="276999"/>
            <a:chOff x="7226021" y="4004374"/>
            <a:chExt cx="898358" cy="276999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7315200" y="4010526"/>
              <a:ext cx="720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7315200" y="4259179"/>
              <a:ext cx="720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7226021" y="4004374"/>
              <a:ext cx="8983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accent1">
                      <a:lumMod val="50000"/>
                    </a:schemeClr>
                  </a:solidFill>
                  <a:latin typeface="NanumBarunGothic" charset="-127"/>
                  <a:ea typeface="NanumBarunGothic" charset="-127"/>
                  <a:cs typeface="NanumBarunGothic" charset="-127"/>
                </a:rPr>
                <a:t>예시적</a:t>
              </a:r>
              <a:endParaRPr lang="en-US" sz="1200" dirty="0">
                <a:solidFill>
                  <a:schemeClr val="accent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927482" y="1792023"/>
            <a:ext cx="6243909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400" b="1" dirty="0">
                <a:solidFill>
                  <a:srgbClr val="353535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그룹은 지속적인 성장과 신규 사업의 안정화를 위해 그룹 차원의 </a:t>
            </a:r>
            <a:r>
              <a:rPr lang="en-US" altLang="ko-KR" sz="1400" b="1" dirty="0" smtClean="0">
                <a:solidFill>
                  <a:srgbClr val="353535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/>
            </a:r>
            <a:br>
              <a:rPr lang="en-US" altLang="ko-KR" sz="1400" b="1" dirty="0" smtClean="0">
                <a:solidFill>
                  <a:srgbClr val="353535"/>
                </a:solidFill>
                <a:latin typeface="NanumBarunGothic" charset="-127"/>
                <a:ea typeface="NanumBarunGothic" charset="-127"/>
                <a:cs typeface="NanumBarunGothic" charset="-127"/>
              </a:rPr>
            </a:br>
            <a:r>
              <a:rPr lang="ko-KR" altLang="en-US" sz="1400" b="1" dirty="0" smtClean="0">
                <a:solidFill>
                  <a:schemeClr val="accent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새로운 </a:t>
            </a:r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Growth Platform</a:t>
            </a:r>
            <a:r>
              <a:rPr lang="ko-KR" altLang="en-US" sz="1400" b="1" dirty="0">
                <a:solidFill>
                  <a:schemeClr val="accent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구축이 필요합니다</a:t>
            </a:r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US" sz="1400" b="1" dirty="0">
              <a:solidFill>
                <a:srgbClr val="353535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400" b="1" dirty="0">
                <a:solidFill>
                  <a:srgbClr val="353535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그룹사는 사업 영역별 현안에 대한 근본적인 해결책을 모색하고</a:t>
            </a:r>
            <a:r>
              <a:rPr lang="en-US" altLang="ko-KR" sz="1400" b="1" dirty="0">
                <a:solidFill>
                  <a:srgbClr val="353535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 </a:t>
            </a:r>
            <a:r>
              <a:rPr lang="en-US" altLang="ko-KR" sz="1400" b="1" dirty="0" smtClean="0">
                <a:solidFill>
                  <a:srgbClr val="353535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/>
            </a:r>
            <a:br>
              <a:rPr lang="en-US" altLang="ko-KR" sz="1400" b="1" dirty="0" smtClean="0">
                <a:solidFill>
                  <a:srgbClr val="353535"/>
                </a:solidFill>
                <a:latin typeface="NanumBarunGothic" charset="-127"/>
                <a:ea typeface="NanumBarunGothic" charset="-127"/>
                <a:cs typeface="NanumBarunGothic" charset="-127"/>
              </a:rPr>
            </a:br>
            <a:r>
              <a:rPr lang="ko-KR" altLang="en-US" sz="1400" b="1" dirty="0" smtClean="0">
                <a:solidFill>
                  <a:schemeClr val="accent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전사 </a:t>
            </a:r>
            <a:r>
              <a:rPr lang="ko-KR" altLang="en-US" sz="1400" b="1" dirty="0">
                <a:solidFill>
                  <a:schemeClr val="accent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차원의 혁신 프로그램이 필요합니다</a:t>
            </a:r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.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US" sz="1400" b="1" dirty="0">
              <a:solidFill>
                <a:srgbClr val="353535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400" b="1" dirty="0">
                <a:solidFill>
                  <a:srgbClr val="353535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본 프로젝트의 목적은 ’</a:t>
            </a:r>
            <a:r>
              <a:rPr lang="ko-KR" altLang="en-US" sz="1400" b="1" dirty="0">
                <a:solidFill>
                  <a:schemeClr val="accent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그룹의 새로운 </a:t>
            </a:r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Growth Platform</a:t>
            </a:r>
            <a:r>
              <a:rPr lang="ko-KR" altLang="en-US" sz="1400" b="1" dirty="0">
                <a:solidFill>
                  <a:schemeClr val="accent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을 구축</a:t>
            </a:r>
            <a:r>
              <a:rPr lang="ko-KR" altLang="en-US" sz="1400" b="1" dirty="0">
                <a:solidFill>
                  <a:srgbClr val="353535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하고 </a:t>
            </a:r>
            <a:r>
              <a:rPr lang="en-US" altLang="ko-KR" sz="1400" b="1" dirty="0" smtClean="0">
                <a:solidFill>
                  <a:srgbClr val="353535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/>
            </a:r>
            <a:br>
              <a:rPr lang="en-US" altLang="ko-KR" sz="1400" b="1" dirty="0" smtClean="0">
                <a:solidFill>
                  <a:srgbClr val="353535"/>
                </a:solidFill>
                <a:latin typeface="NanumBarunGothic" charset="-127"/>
                <a:ea typeface="NanumBarunGothic" charset="-127"/>
                <a:cs typeface="NanumBarunGothic" charset="-127"/>
              </a:rPr>
            </a:br>
            <a:r>
              <a:rPr lang="ko-KR" altLang="en-US" sz="1400" b="1" dirty="0" smtClean="0">
                <a:solidFill>
                  <a:srgbClr val="353535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사업영역별 </a:t>
            </a:r>
            <a:r>
              <a:rPr lang="ko-KR" altLang="en-US" sz="1400" b="1" dirty="0">
                <a:solidFill>
                  <a:srgbClr val="353535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핵심 역량을 확보하는 실행 인프라를 구축하는 것입니다</a:t>
            </a:r>
            <a:r>
              <a:rPr lang="en-US" altLang="ko-KR" sz="1400" b="1" dirty="0">
                <a:solidFill>
                  <a:srgbClr val="353535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.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US" sz="1400" b="1" dirty="0">
              <a:solidFill>
                <a:srgbClr val="353535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400" b="1" dirty="0">
                <a:solidFill>
                  <a:srgbClr val="353535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본 프로젝트의 범위는 그룹 전체 사업 영역과 핵심 프로세스를 대상으로 </a:t>
            </a:r>
            <a:r>
              <a:rPr lang="en-US" altLang="ko-KR" sz="1400" b="1" dirty="0" smtClean="0">
                <a:solidFill>
                  <a:srgbClr val="353535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/>
            </a:r>
            <a:br>
              <a:rPr lang="en-US" altLang="ko-KR" sz="1400" b="1" dirty="0" smtClean="0">
                <a:solidFill>
                  <a:srgbClr val="353535"/>
                </a:solidFill>
                <a:latin typeface="NanumBarunGothic" charset="-127"/>
                <a:ea typeface="NanumBarunGothic" charset="-127"/>
                <a:cs typeface="NanumBarunGothic" charset="-127"/>
              </a:rPr>
            </a:br>
            <a:r>
              <a:rPr lang="en-US" altLang="ko-KR" sz="1400" b="1" dirty="0" smtClean="0">
                <a:solidFill>
                  <a:schemeClr val="accent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PI </a:t>
            </a:r>
            <a:r>
              <a:rPr lang="ko-KR" altLang="en-US" sz="1400" b="1" dirty="0">
                <a:solidFill>
                  <a:schemeClr val="accent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실행 </a:t>
            </a:r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Master Plan</a:t>
            </a:r>
            <a:r>
              <a:rPr lang="ko-KR" altLang="en-US" sz="1400" b="1" dirty="0">
                <a:solidFill>
                  <a:schemeClr val="accent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을 수립입니다</a:t>
            </a:r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.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US" sz="1400" b="1" dirty="0">
              <a:solidFill>
                <a:srgbClr val="353535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400" b="1" dirty="0">
                <a:solidFill>
                  <a:schemeClr val="accent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다음과 같은 전략으로 </a:t>
            </a:r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PI </a:t>
            </a:r>
            <a:r>
              <a:rPr lang="ko-KR" altLang="en-US" sz="1400" b="1" dirty="0">
                <a:solidFill>
                  <a:schemeClr val="accent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실행 </a:t>
            </a:r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Master Plan</a:t>
            </a:r>
            <a:r>
              <a:rPr lang="ko-KR" altLang="en-US" sz="1400" b="1" dirty="0">
                <a:solidFill>
                  <a:schemeClr val="accent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을 수립하겠습니다</a:t>
            </a:r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.</a:t>
            </a:r>
            <a:endParaRPr lang="en-US" sz="1400" b="1" dirty="0">
              <a:solidFill>
                <a:schemeClr val="accent1">
                  <a:lumMod val="50000"/>
                </a:schemeClr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7" name="Rectangular Callout 16"/>
          <p:cNvSpPr/>
          <p:nvPr/>
        </p:nvSpPr>
        <p:spPr>
          <a:xfrm>
            <a:off x="737937" y="3212430"/>
            <a:ext cx="1457166" cy="1387643"/>
          </a:xfrm>
          <a:prstGeom prst="wedgeRectCallout">
            <a:avLst>
              <a:gd name="adj1" fmla="val 75849"/>
              <a:gd name="adj2" fmla="val -94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4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업무 혁신 프로젝트 착수 보고서의 </a:t>
            </a:r>
            <a:r>
              <a:rPr lang="en-US" altLang="ko-KR" sz="14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/>
            </a:r>
            <a:br>
              <a:rPr lang="en-US" altLang="ko-KR" sz="14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</a:br>
            <a:r>
              <a:rPr lang="en-US" altLang="ko-KR" sz="14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Head Message</a:t>
            </a:r>
            <a:endParaRPr lang="en-US" sz="14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405201" y="4523873"/>
            <a:ext cx="5400000" cy="0"/>
          </a:xfrm>
          <a:prstGeom prst="line">
            <a:avLst/>
          </a:prstGeom>
          <a:ln w="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405201" y="5462337"/>
            <a:ext cx="5400000" cy="0"/>
          </a:xfrm>
          <a:prstGeom prst="line">
            <a:avLst/>
          </a:prstGeom>
          <a:ln w="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405201" y="2654968"/>
            <a:ext cx="5400000" cy="0"/>
          </a:xfrm>
          <a:prstGeom prst="line">
            <a:avLst/>
          </a:prstGeom>
          <a:ln w="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405201" y="3593432"/>
            <a:ext cx="5400000" cy="0"/>
          </a:xfrm>
          <a:prstGeom prst="line">
            <a:avLst/>
          </a:prstGeom>
          <a:ln w="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Left Brace 5"/>
          <p:cNvSpPr/>
          <p:nvPr/>
        </p:nvSpPr>
        <p:spPr>
          <a:xfrm>
            <a:off x="2561292" y="2117558"/>
            <a:ext cx="360000" cy="357738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79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126995" y="3713328"/>
            <a:ext cx="7209511" cy="21852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4703" y="149299"/>
            <a:ext cx="5063830" cy="358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질문에 대답</a:t>
            </a:r>
            <a:r>
              <a:rPr lang="en-US" altLang="ko-KR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보고서</a:t>
            </a:r>
            <a:endParaRPr lang="en-US" sz="1732" b="1" dirty="0">
              <a:solidFill>
                <a:schemeClr val="tx1">
                  <a:lumMod val="50000"/>
                  <a:lumOff val="50000"/>
                </a:schemeClr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68428" y="149299"/>
            <a:ext cx="5063830" cy="358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형식</a:t>
            </a:r>
            <a:endParaRPr lang="en-US" sz="1732" b="1" dirty="0">
              <a:solidFill>
                <a:schemeClr val="tx1">
                  <a:lumMod val="50000"/>
                  <a:lumOff val="50000"/>
                </a:schemeClr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0744" y="738796"/>
            <a:ext cx="91122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charset="0"/>
                <a:ea typeface="Arial" charset="0"/>
                <a:cs typeface="Arial" charset="0"/>
              </a:rPr>
              <a:t>Head Message</a:t>
            </a:r>
            <a:r>
              <a:rPr lang="ko-KR" altLang="en-US" sz="1600" b="1" dirty="0" smtClean="0">
                <a:latin typeface="Arial" charset="0"/>
                <a:ea typeface="Arial" charset="0"/>
                <a:cs typeface="Arial" charset="0"/>
              </a:rPr>
              <a:t>는 두 줄 이하로</a:t>
            </a:r>
            <a:r>
              <a:rPr lang="en-US" altLang="ko-KR" sz="1600" b="1" dirty="0" smtClean="0">
                <a:latin typeface="Arial" charset="0"/>
                <a:ea typeface="Arial" charset="0"/>
                <a:cs typeface="Arial" charset="0"/>
              </a:rPr>
              <a:t>..</a:t>
            </a:r>
            <a:endParaRPr lang="en-US" sz="1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6CA6-4B07-0149-BAE0-4977B9C96BB1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4" y="1541465"/>
            <a:ext cx="8726912" cy="147445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152400" dir="2700000" algn="tl" rotWithShape="0">
              <a:prstClr val="black">
                <a:alpha val="38000"/>
              </a:prstClr>
            </a:outerShdw>
            <a:softEdge rad="0"/>
          </a:effectLst>
        </p:spPr>
      </p:pic>
      <p:grpSp>
        <p:nvGrpSpPr>
          <p:cNvPr id="13" name="Group 12"/>
          <p:cNvGrpSpPr/>
          <p:nvPr/>
        </p:nvGrpSpPr>
        <p:grpSpPr>
          <a:xfrm>
            <a:off x="7707284" y="1621676"/>
            <a:ext cx="898358" cy="276999"/>
            <a:chOff x="7226021" y="4004374"/>
            <a:chExt cx="898358" cy="276999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7315200" y="4010526"/>
              <a:ext cx="720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7315200" y="4259179"/>
              <a:ext cx="720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7226021" y="4004374"/>
              <a:ext cx="8983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accent1">
                      <a:lumMod val="50000"/>
                    </a:schemeClr>
                  </a:solidFill>
                  <a:latin typeface="NanumBarunGothic" charset="-127"/>
                  <a:ea typeface="NanumBarunGothic" charset="-127"/>
                  <a:cs typeface="NanumBarunGothic" charset="-127"/>
                </a:rPr>
                <a:t>예시적</a:t>
              </a:r>
              <a:endParaRPr lang="en-US" sz="1200" dirty="0">
                <a:solidFill>
                  <a:schemeClr val="accent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271374" y="3955973"/>
            <a:ext cx="69028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2020</a:t>
            </a:r>
            <a: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년까지 </a:t>
            </a:r>
            <a:r>
              <a:rPr lang="en-US" altLang="ko-KR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100~300MW</a:t>
            </a:r>
            <a: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급 포집∙압축∙저장 통합 실증완료</a:t>
            </a:r>
            <a:r>
              <a:rPr lang="en-US" altLang="ko-KR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r>
              <a:rPr lang="en-US" altLang="ko-KR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CO2</a:t>
            </a:r>
            <a: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톤당 처리비용 </a:t>
            </a:r>
            <a:r>
              <a:rPr lang="en-US" altLang="ko-KR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$30</a:t>
            </a:r>
            <a:r>
              <a:rPr lang="ko-KR" altLang="en-US" sz="1400" b="1" dirty="0"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이하 달성을 위해 원천기술을 확보하고 있음</a:t>
            </a:r>
            <a:endParaRPr lang="en-US" sz="14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15754" y="4952125"/>
            <a:ext cx="66140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최적의 </a:t>
            </a:r>
            <a:r>
              <a:rPr lang="en-US" altLang="ko-KR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CO2</a:t>
            </a:r>
            <a: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 포집 기술을 위해 연소</a:t>
            </a:r>
            <a:r>
              <a:rPr lang="ko-KR" altLang="en-US" sz="1400" b="1" dirty="0"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전후</a:t>
            </a:r>
            <a:r>
              <a:rPr lang="en-US" altLang="ko-KR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 건습식 등 실증자료를 확보 중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대규모 상용화 플랜트의 건설 기술 기반을 확보 중</a:t>
            </a:r>
            <a:endParaRPr lang="en-US" sz="14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21" name="Rectangular Callout 20"/>
          <p:cNvSpPr/>
          <p:nvPr/>
        </p:nvSpPr>
        <p:spPr>
          <a:xfrm>
            <a:off x="609595" y="3876126"/>
            <a:ext cx="1347537" cy="898358"/>
          </a:xfrm>
          <a:prstGeom prst="wedgeRectCallout">
            <a:avLst>
              <a:gd name="adj1" fmla="val 73468"/>
              <a:gd name="adj2" fmla="val -15109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Head </a:t>
            </a:r>
            <a:r>
              <a:rPr lang="en-US" sz="1400" b="1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(Leading, Governing </a:t>
            </a:r>
            <a:r>
              <a:rPr lang="en-US" sz="14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) Message</a:t>
            </a:r>
            <a:endParaRPr lang="en-US" sz="14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22" name="Rectangular Callout 21"/>
          <p:cNvSpPr/>
          <p:nvPr/>
        </p:nvSpPr>
        <p:spPr>
          <a:xfrm>
            <a:off x="609595" y="5000251"/>
            <a:ext cx="1347537" cy="898358"/>
          </a:xfrm>
          <a:prstGeom prst="wedgeRectCallout">
            <a:avLst>
              <a:gd name="adj1" fmla="val 80611"/>
              <a:gd name="adj2" fmla="val -3296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Body </a:t>
            </a:r>
            <a:endParaRPr lang="en-US" sz="1400" b="1" dirty="0" smtClean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23" name="Triangle 22"/>
          <p:cNvSpPr/>
          <p:nvPr/>
        </p:nvSpPr>
        <p:spPr>
          <a:xfrm rot="10800000">
            <a:off x="2772301" y="3298104"/>
            <a:ext cx="4212000" cy="180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55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H="1">
            <a:off x="4918775" y="1573101"/>
            <a:ext cx="13755" cy="41218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84703" y="149299"/>
            <a:ext cx="5063830" cy="358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질문에 대답</a:t>
            </a:r>
            <a:r>
              <a:rPr lang="en-US" altLang="ko-KR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보고서</a:t>
            </a:r>
            <a:endParaRPr lang="en-US" sz="1732" b="1" dirty="0">
              <a:solidFill>
                <a:schemeClr val="tx1">
                  <a:lumMod val="50000"/>
                  <a:lumOff val="50000"/>
                </a:schemeClr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68428" y="149299"/>
            <a:ext cx="5063830" cy="358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형식</a:t>
            </a:r>
            <a:endParaRPr lang="en-US" sz="1732" b="1" dirty="0">
              <a:solidFill>
                <a:schemeClr val="tx1">
                  <a:lumMod val="50000"/>
                  <a:lumOff val="50000"/>
                </a:schemeClr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0744" y="738796"/>
            <a:ext cx="91122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latin typeface="Arial" charset="0"/>
                <a:ea typeface="Arial" charset="0"/>
                <a:cs typeface="Arial" charset="0"/>
              </a:rPr>
              <a:t>동일한 여백</a:t>
            </a:r>
            <a:r>
              <a:rPr lang="en-US" altLang="ko-KR" sz="1600" b="1" dirty="0" smtClean="0">
                <a:latin typeface="Arial" charset="0"/>
                <a:ea typeface="Arial" charset="0"/>
                <a:cs typeface="Arial" charset="0"/>
              </a:rPr>
              <a:t>,</a:t>
            </a:r>
            <a:r>
              <a:rPr lang="ko-KR" altLang="en-US" sz="1600" b="1" dirty="0" smtClean="0">
                <a:latin typeface="Arial" charset="0"/>
                <a:ea typeface="Arial" charset="0"/>
                <a:cs typeface="Arial" charset="0"/>
              </a:rPr>
              <a:t> 간격 그리고 중앙에 배치</a:t>
            </a:r>
            <a:r>
              <a:rPr lang="en-US" altLang="ko-KR" sz="1600" b="1" dirty="0" smtClean="0">
                <a:latin typeface="Arial" charset="0"/>
                <a:ea typeface="Arial" charset="0"/>
                <a:cs typeface="Arial" charset="0"/>
              </a:rPr>
              <a:t>...</a:t>
            </a:r>
            <a:endParaRPr lang="en-US" sz="1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6CA6-4B07-0149-BAE0-4977B9C96BB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90160" y="1735842"/>
            <a:ext cx="7991202" cy="73866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ko-KR" altLang="en-US" sz="14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생각을 글로 옮기면 </a:t>
            </a:r>
            <a:r>
              <a:rPr lang="ko-KR" altLang="en-US" sz="1400" b="1" dirty="0" smtClean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생각이 </a:t>
            </a:r>
            <a:r>
              <a:rPr lang="ko-KR" altLang="en-US" sz="14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객관화되어  </a:t>
            </a:r>
            <a:r>
              <a:rPr lang="ko-KR" altLang="en-US" sz="1400" b="1" dirty="0" smtClean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넘치거나 부족한 </a:t>
            </a:r>
            <a:r>
              <a:rPr lang="ko-KR" altLang="en-US" sz="14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점이 보입니다</a:t>
            </a:r>
            <a:r>
              <a:rPr lang="en-US" altLang="ko-KR" sz="14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. </a:t>
            </a:r>
            <a:r>
              <a:rPr lang="ko-KR" altLang="en-US" sz="14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/>
            </a:r>
            <a:br>
              <a:rPr lang="ko-KR" altLang="en-US" sz="14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</a:br>
            <a:r>
              <a:rPr lang="ko-KR" altLang="en-US" sz="1400" b="1" dirty="0" smtClean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넘치는 점을 없애고 부족한 점을 채우면 생각이 새로워집니다</a:t>
            </a:r>
            <a:r>
              <a:rPr lang="en-US" altLang="ko-KR" sz="1400" b="1" dirty="0" smtClean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.</a:t>
            </a:r>
            <a:r>
              <a:rPr lang="ko-KR" altLang="en-US" sz="1400" b="1" dirty="0" smtClean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br>
              <a:rPr lang="ko-KR" altLang="en-US" sz="1400" b="1" dirty="0" smtClean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</a:br>
            <a:r>
              <a:rPr lang="ko-KR" altLang="en-US" sz="1400" b="1" dirty="0" smtClean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이 </a:t>
            </a:r>
            <a:r>
              <a:rPr lang="ko-KR" altLang="en-US" sz="14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과정을 </a:t>
            </a:r>
            <a:r>
              <a:rPr lang="ko-KR" altLang="en-US" sz="1400" b="1" dirty="0" smtClean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반복하면 생각과 </a:t>
            </a:r>
            <a:r>
              <a:rPr lang="ko-KR" altLang="en-US" sz="14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글을 함께 정리할 수 있습니다</a:t>
            </a:r>
            <a:r>
              <a:rPr lang="en-US" altLang="ko-KR" sz="14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.</a:t>
            </a:r>
            <a:endParaRPr lang="en-US" sz="1400" b="1" dirty="0">
              <a:solidFill>
                <a:schemeClr val="bg1">
                  <a:lumMod val="50000"/>
                </a:schemeClr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90160" y="3652206"/>
            <a:ext cx="7625769" cy="204274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no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ko-KR" altLang="en-US" sz="14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현대카드 사장이 사내에서 파워포인트 사용을 한달 간 금지한다</a:t>
            </a:r>
            <a:r>
              <a:rPr lang="en-US" altLang="ko-KR" sz="14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.</a:t>
            </a:r>
            <a:r>
              <a:rPr lang="ko-KR" altLang="en-US" sz="14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br>
              <a:rPr lang="ko-KR" altLang="en-US" sz="14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</a:br>
            <a:r>
              <a:rPr lang="ko-KR" altLang="en-US" sz="1400" b="1" dirty="0">
                <a:latin typeface="NanumBarunGothic" charset="-127"/>
                <a:ea typeface="NanumBarunGothic" charset="-127"/>
                <a:cs typeface="NanumBarunGothic" charset="-127"/>
              </a:rPr>
              <a:t>이유는 파워포인트가 업무효율을 해치는 공공의 적</a:t>
            </a:r>
            <a:r>
              <a:rPr lang="en-US" altLang="ko-KR" sz="1400" b="1" dirty="0">
                <a:latin typeface="NanumBarunGothic" charset="-127"/>
                <a:ea typeface="NanumBarunGothic" charset="-127"/>
                <a:cs typeface="NanumBarunGothic" charset="-127"/>
              </a:rPr>
              <a:t>.</a:t>
            </a:r>
            <a:r>
              <a:rPr lang="ko-KR" altLang="en-US" sz="1400" b="1" dirty="0"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r>
              <a:rPr lang="ko-KR" altLang="en-US" sz="14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/>
            </a:r>
            <a:br>
              <a:rPr lang="ko-KR" altLang="en-US" sz="14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</a:br>
            <a:endParaRPr lang="ko-KR" altLang="en-US" sz="1400" b="1" dirty="0" smtClean="0">
              <a:solidFill>
                <a:schemeClr val="bg1">
                  <a:lumMod val="50000"/>
                </a:schemeClr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  <a:p>
            <a:pPr marL="285750" indent="-285750">
              <a:lnSpc>
                <a:spcPct val="150000"/>
              </a:lnSpc>
              <a:buFont typeface="Wingdings" charset="2"/>
              <a:buChar char="q"/>
            </a:pPr>
            <a: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파워포인트는 </a:t>
            </a:r>
            <a:r>
              <a:rPr lang="ko-KR" altLang="en-US" sz="1400" b="1" dirty="0">
                <a:latin typeface="NanumBarunGothic" charset="-127"/>
                <a:ea typeface="NanumBarunGothic" charset="-127"/>
                <a:cs typeface="NanumBarunGothic" charset="-127"/>
              </a:rPr>
              <a:t>사실을 지나치게 단순화한다</a:t>
            </a:r>
            <a:r>
              <a:rPr lang="en-US" altLang="ko-KR" sz="1400" b="1" dirty="0">
                <a:latin typeface="NanumBarunGothic" charset="-127"/>
                <a:ea typeface="NanumBarunGothic" charset="-127"/>
                <a:cs typeface="NanumBarunGothic" charset="-127"/>
              </a:rPr>
              <a:t>. </a:t>
            </a:r>
            <a:r>
              <a:rPr lang="ko-KR" altLang="en-US" sz="14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정치</a:t>
            </a:r>
            <a:r>
              <a:rPr lang="en-US" altLang="ko-KR" sz="14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 </a:t>
            </a:r>
            <a:r>
              <a:rPr lang="ko-KR" altLang="en-US" sz="14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경제적인 맥락은 파워포인트의 큰 글씨 뒤에 숨어 버린다</a:t>
            </a:r>
            <a:r>
              <a:rPr lang="en-US" altLang="ko-KR" sz="14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. </a:t>
            </a:r>
            <a:endParaRPr lang="ko-KR" altLang="en-US" sz="1400" b="1" dirty="0" smtClean="0">
              <a:solidFill>
                <a:schemeClr val="bg1">
                  <a:lumMod val="50000"/>
                </a:schemeClr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b="1" dirty="0" smtClean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그 </a:t>
            </a:r>
            <a:r>
              <a:rPr lang="ko-KR" altLang="en-US" sz="14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같은 복잡한 맥락을 보지 못한 채</a:t>
            </a:r>
            <a:r>
              <a:rPr lang="en-US" altLang="ko-KR" sz="14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 </a:t>
            </a:r>
            <a:r>
              <a:rPr lang="ko-KR" altLang="en-US" sz="14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파워포인트의 큰 글씨에만 집중하다 보면</a:t>
            </a:r>
            <a:r>
              <a:rPr lang="en-US" altLang="ko-KR" sz="14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 </a:t>
            </a:r>
            <a:r>
              <a:rPr lang="ko-KR" altLang="en-US" sz="14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우리는 진짜 중요한 정보를 놓치게 된다</a:t>
            </a:r>
            <a:r>
              <a:rPr lang="en-US" altLang="ko-KR" sz="14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. (</a:t>
            </a:r>
            <a:r>
              <a:rPr lang="ko-KR" altLang="en-US" sz="14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매일경제</a:t>
            </a:r>
            <a:r>
              <a:rPr lang="en-US" altLang="ko-KR" sz="14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14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기사 일부 발췌</a:t>
            </a:r>
            <a:r>
              <a:rPr lang="en-US" altLang="ko-KR" sz="14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)</a:t>
            </a:r>
            <a:endParaRPr lang="en-US" sz="1400" b="1" dirty="0">
              <a:solidFill>
                <a:schemeClr val="bg1">
                  <a:lumMod val="50000"/>
                </a:schemeClr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755593" y="3432688"/>
            <a:ext cx="7260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Left Brace 2"/>
          <p:cNvSpPr/>
          <p:nvPr/>
        </p:nvSpPr>
        <p:spPr>
          <a:xfrm rot="5400000">
            <a:off x="8949209" y="2395349"/>
            <a:ext cx="368969" cy="1504663"/>
          </a:xfrm>
          <a:prstGeom prst="leftBrace">
            <a:avLst/>
          </a:prstGeom>
          <a:ln w="254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Brace 24"/>
          <p:cNvSpPr/>
          <p:nvPr/>
        </p:nvSpPr>
        <p:spPr>
          <a:xfrm rot="5400000">
            <a:off x="101114" y="2996912"/>
            <a:ext cx="393669" cy="397483"/>
          </a:xfrm>
          <a:prstGeom prst="leftBrace">
            <a:avLst/>
          </a:prstGeom>
          <a:ln w="254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eft Brace 25"/>
          <p:cNvSpPr/>
          <p:nvPr/>
        </p:nvSpPr>
        <p:spPr>
          <a:xfrm rot="10800000">
            <a:off x="5259719" y="3752785"/>
            <a:ext cx="377627" cy="348248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Brace 26"/>
          <p:cNvSpPr/>
          <p:nvPr/>
        </p:nvSpPr>
        <p:spPr>
          <a:xfrm rot="10800000">
            <a:off x="8410337" y="1307966"/>
            <a:ext cx="565221" cy="427722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822733" y="1573101"/>
            <a:ext cx="1080000" cy="0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83416" y="1803687"/>
            <a:ext cx="180000" cy="1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1438" y="3720720"/>
            <a:ext cx="180000" cy="1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4225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4703" y="149299"/>
            <a:ext cx="5063830" cy="358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질문에 대답</a:t>
            </a:r>
            <a:r>
              <a:rPr lang="en-US" altLang="ko-KR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보고서</a:t>
            </a:r>
            <a:endParaRPr lang="en-US" sz="1732" b="1" dirty="0">
              <a:solidFill>
                <a:schemeClr val="tx1">
                  <a:lumMod val="50000"/>
                  <a:lumOff val="50000"/>
                </a:schemeClr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68428" y="149299"/>
            <a:ext cx="5063830" cy="358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형식</a:t>
            </a:r>
            <a:endParaRPr lang="en-US" sz="1732" b="1" dirty="0">
              <a:solidFill>
                <a:schemeClr val="tx1">
                  <a:lumMod val="50000"/>
                  <a:lumOff val="50000"/>
                </a:schemeClr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0744" y="738796"/>
            <a:ext cx="91122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ko-KR" altLang="en-US" sz="1600" b="1" dirty="0" smtClean="0">
                <a:latin typeface="Arial" charset="0"/>
                <a:ea typeface="Arial" charset="0"/>
                <a:cs typeface="Arial" charset="0"/>
              </a:rPr>
              <a:t>계속</a:t>
            </a:r>
            <a:r>
              <a:rPr lang="en-US" altLang="ko-KR" sz="1600" b="1" dirty="0" smtClean="0">
                <a:latin typeface="Arial" charset="0"/>
                <a:ea typeface="Arial" charset="0"/>
                <a:cs typeface="Arial" charset="0"/>
              </a:rPr>
              <a:t>)</a:t>
            </a:r>
            <a:endParaRPr lang="en-US" sz="1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6CA6-4B07-0149-BAE0-4977B9C96BB1}" type="slidenum">
              <a:rPr lang="en-US" smtClean="0"/>
              <a:pPr/>
              <a:t>14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384703" y="3465513"/>
            <a:ext cx="914755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77208" y="2302461"/>
            <a:ext cx="914755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65412" y="4797008"/>
            <a:ext cx="914755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75598" y="1726133"/>
            <a:ext cx="3910613" cy="46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파워포인트의 나쁜 점 </a:t>
            </a:r>
            <a:endParaRPr lang="en-US" sz="1400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75598" y="2461368"/>
            <a:ext cx="3910613" cy="35544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15875" indent="-15875">
              <a:buSzPct val="200000"/>
              <a:buFont typeface="Arial" charset="0"/>
              <a:buChar char="•"/>
            </a:pPr>
            <a:r>
              <a:rPr lang="ko-KR" altLang="en-US" sz="1400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현대카드 사장이 사내에서 파워포인트 </a:t>
            </a:r>
            <a:r>
              <a:rPr lang="ko-KR" altLang="en-US" sz="1400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사용 한달 </a:t>
            </a:r>
            <a:r>
              <a:rPr lang="ko-KR" altLang="en-US" sz="1400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간 금지한다</a:t>
            </a:r>
            <a:r>
              <a:rPr lang="en-US" altLang="ko-KR" sz="1400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.</a:t>
            </a:r>
            <a:r>
              <a:rPr lang="ko-KR" altLang="en-US" sz="1400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endParaRPr lang="en-US" altLang="ko-KR" sz="1400" dirty="0" smtClean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  <a:p>
            <a:pPr marL="15875" indent="-15875">
              <a:buSzPct val="200000"/>
              <a:buFont typeface="Arial" charset="0"/>
              <a:buChar char="•"/>
            </a:pPr>
            <a:endParaRPr lang="ko-KR" altLang="en-US" sz="1400" dirty="0" smtClean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  <a:p>
            <a:pPr marL="15875" indent="-15875">
              <a:buSzPct val="200000"/>
              <a:buFont typeface="Arial" charset="0"/>
              <a:buChar char="•"/>
            </a:pPr>
            <a:r>
              <a:rPr lang="ko-KR" altLang="en-US" sz="1400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정치</a:t>
            </a:r>
            <a:r>
              <a:rPr lang="en-US" altLang="ko-KR" sz="1400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 </a:t>
            </a:r>
            <a:r>
              <a:rPr lang="ko-KR" altLang="en-US" sz="1400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경제적인 맥락은 파워포인트의 큰 글씨 뒤에 숨어 버린다</a:t>
            </a:r>
            <a:r>
              <a:rPr lang="en-US" altLang="ko-KR" sz="1400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. </a:t>
            </a:r>
            <a:r>
              <a:rPr lang="ko-KR" altLang="en-US" sz="1400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그 같은 복잡한 맥락을 보지 못한 채</a:t>
            </a:r>
            <a:r>
              <a:rPr lang="en-US" altLang="ko-KR" sz="1400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 </a:t>
            </a:r>
            <a:r>
              <a:rPr lang="ko-KR" altLang="en-US" sz="1400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파워포인트의 큰 글씨에만 집중하다 보면</a:t>
            </a:r>
            <a:r>
              <a:rPr lang="en-US" altLang="ko-KR" sz="1400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 </a:t>
            </a:r>
            <a:r>
              <a:rPr lang="ko-KR" altLang="en-US" sz="1400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/>
            </a:r>
            <a:br>
              <a:rPr lang="ko-KR" altLang="en-US" sz="1400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</a:br>
            <a:r>
              <a:rPr lang="ko-KR" altLang="en-US" sz="1400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우리는 </a:t>
            </a:r>
            <a:r>
              <a:rPr lang="ko-KR" altLang="en-US" sz="1400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진짜 중요한 정보를 놓치게 된다</a:t>
            </a:r>
            <a:r>
              <a:rPr lang="en-US" altLang="ko-KR" sz="1400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. (</a:t>
            </a:r>
            <a:r>
              <a:rPr lang="ko-KR" altLang="en-US" sz="1400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매일경제</a:t>
            </a:r>
            <a:r>
              <a:rPr lang="en-US" altLang="ko-KR" sz="1400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1400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기사 일부 발췌</a:t>
            </a:r>
            <a:r>
              <a:rPr lang="en-US" altLang="ko-KR" sz="1400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)</a:t>
            </a:r>
            <a:endParaRPr lang="en-US" altLang="ko-KR" sz="1400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  <a:p>
            <a:endParaRPr lang="en-US" sz="1400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308522" y="1726133"/>
            <a:ext cx="3910613" cy="46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파워포인트의 나쁜 점 </a:t>
            </a:r>
            <a:endParaRPr lang="en-US" sz="14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308522" y="2461368"/>
            <a:ext cx="3910613" cy="35544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marL="285750" indent="-285750">
              <a:lnSpc>
                <a:spcPct val="200000"/>
              </a:lnSpc>
              <a:buSzPct val="200000"/>
              <a:buFont typeface="Arial" charset="0"/>
              <a:buChar char="•"/>
            </a:pPr>
            <a:r>
              <a:rPr lang="ko-KR" altLang="en-US" sz="1400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현대카드 사장이 사내에서 파워포인트 </a:t>
            </a:r>
            <a:r>
              <a:rPr lang="ko-KR" altLang="en-US" sz="1400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사용 </a:t>
            </a:r>
            <a:br>
              <a:rPr lang="ko-KR" altLang="en-US" sz="1400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</a:br>
            <a:r>
              <a:rPr lang="ko-KR" altLang="en-US" sz="1400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한달 </a:t>
            </a:r>
            <a:r>
              <a:rPr lang="ko-KR" altLang="en-US" sz="1400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간 금지한다</a:t>
            </a:r>
            <a:r>
              <a:rPr lang="en-US" altLang="ko-KR" sz="1400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.</a:t>
            </a:r>
            <a:r>
              <a:rPr lang="ko-KR" altLang="en-US" sz="1400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endParaRPr lang="ko-KR" altLang="en-US" sz="1400" dirty="0" smtClean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  <a:p>
            <a:pPr marL="285750" indent="-285750">
              <a:lnSpc>
                <a:spcPct val="200000"/>
              </a:lnSpc>
              <a:buSzPct val="200000"/>
              <a:buFont typeface="Arial" charset="0"/>
              <a:buChar char="•"/>
            </a:pPr>
            <a:r>
              <a:rPr lang="ko-KR" altLang="en-US" sz="1400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정치</a:t>
            </a:r>
            <a:r>
              <a:rPr lang="en-US" altLang="ko-KR" sz="1400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 </a:t>
            </a:r>
            <a:r>
              <a:rPr lang="ko-KR" altLang="en-US" sz="1400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경제적인 맥락은 파워포인트의 </a:t>
            </a:r>
            <a:r>
              <a:rPr lang="ko-KR" altLang="en-US" sz="1400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큰 </a:t>
            </a:r>
            <a:r>
              <a:rPr lang="ko-KR" altLang="en-US" sz="1400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글씨 뒤에 숨어 버린다</a:t>
            </a:r>
            <a:r>
              <a:rPr lang="en-US" altLang="ko-KR" sz="1400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. </a:t>
            </a:r>
            <a:r>
              <a:rPr lang="ko-KR" altLang="en-US" sz="1400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그 같은 복잡한 맥락을 보지 못한 채</a:t>
            </a:r>
            <a:r>
              <a:rPr lang="en-US" altLang="ko-KR" sz="1400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 </a:t>
            </a:r>
            <a:r>
              <a:rPr lang="ko-KR" altLang="en-US" sz="1400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파워포인트의 큰 글씨에만 집중하다 보면</a:t>
            </a:r>
            <a:r>
              <a:rPr lang="en-US" altLang="ko-KR" sz="1400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 </a:t>
            </a:r>
            <a:r>
              <a:rPr lang="ko-KR" altLang="en-US" sz="1400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우리는 </a:t>
            </a:r>
            <a:r>
              <a:rPr lang="ko-KR" altLang="en-US" sz="1400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진짜 중요한 정보를 놓치게 된다</a:t>
            </a:r>
            <a:r>
              <a:rPr lang="en-US" altLang="ko-KR" sz="1400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. (</a:t>
            </a:r>
            <a:r>
              <a:rPr lang="ko-KR" altLang="en-US" sz="1400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매일경제</a:t>
            </a:r>
            <a:r>
              <a:rPr lang="en-US" altLang="ko-KR" sz="1400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1400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기사 일부 발췌</a:t>
            </a:r>
            <a:r>
              <a:rPr lang="en-US" altLang="ko-KR" sz="1400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)</a:t>
            </a:r>
            <a:endParaRPr lang="en-US" sz="1400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5739573" y="2871631"/>
            <a:ext cx="1167" cy="283935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614863" y="1556084"/>
            <a:ext cx="0" cy="462012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295913" y="1556084"/>
            <a:ext cx="0" cy="462012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648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4703" y="149299"/>
            <a:ext cx="5063830" cy="358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질문에 대답</a:t>
            </a:r>
            <a:r>
              <a:rPr lang="en-US" altLang="ko-KR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보고서</a:t>
            </a:r>
            <a:endParaRPr lang="en-US" sz="1732" b="1" dirty="0">
              <a:solidFill>
                <a:schemeClr val="tx1">
                  <a:lumMod val="50000"/>
                  <a:lumOff val="50000"/>
                </a:schemeClr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68428" y="149299"/>
            <a:ext cx="5063830" cy="358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형식</a:t>
            </a:r>
            <a:endParaRPr lang="en-US" sz="1732" b="1" dirty="0">
              <a:solidFill>
                <a:schemeClr val="tx1">
                  <a:lumMod val="50000"/>
                  <a:lumOff val="50000"/>
                </a:schemeClr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0744" y="738796"/>
            <a:ext cx="91122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smtClean="0">
                <a:latin typeface="Arial" charset="0"/>
                <a:ea typeface="Arial" charset="0"/>
                <a:cs typeface="Arial" charset="0"/>
              </a:rPr>
              <a:t>구체적이고 짧은 표현으로 </a:t>
            </a:r>
            <a:r>
              <a:rPr lang="en-US" altLang="ko-KR" sz="1600" b="1" dirty="0" smtClean="0">
                <a:latin typeface="Arial" charset="0"/>
                <a:ea typeface="Arial" charset="0"/>
                <a:cs typeface="Arial" charset="0"/>
              </a:rPr>
              <a:t>...</a:t>
            </a:r>
            <a:endParaRPr lang="en-US" sz="1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6CA6-4B07-0149-BAE0-4977B9C96BB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27678" y="1844152"/>
            <a:ext cx="3960000" cy="468000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144000" anchor="ctr">
            <a:noAutofit/>
          </a:bodyPr>
          <a:lstStyle/>
          <a:p>
            <a:pPr marL="111125" indent="-111125">
              <a:lnSpc>
                <a:spcPts val="1980"/>
              </a:lnSpc>
              <a:buSzPct val="200000"/>
              <a:buFont typeface="Arial" charset="0"/>
              <a:buChar char="•"/>
            </a:pPr>
            <a: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효율적</a:t>
            </a:r>
            <a:r>
              <a:rPr lang="en-US" altLang="ko-KR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 효과적</a:t>
            </a:r>
            <a:r>
              <a:rPr lang="en-US" altLang="ko-KR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 성공적</a:t>
            </a:r>
            <a:r>
              <a:rPr lang="en-US" altLang="ko-KR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 극적으로</a:t>
            </a:r>
            <a:r>
              <a:rPr lang="en-US" altLang="ko-KR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 최대화</a:t>
            </a:r>
            <a:r>
              <a:rPr lang="en-US" altLang="ko-KR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 최소화  </a:t>
            </a:r>
            <a:endParaRPr lang="en-US" sz="14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400407" y="1844152"/>
            <a:ext cx="3960000" cy="468000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144000" anchor="ctr">
            <a:noAutofit/>
          </a:bodyPr>
          <a:lstStyle/>
          <a:p>
            <a:pPr marL="285750" indent="-285750">
              <a:lnSpc>
                <a:spcPts val="1980"/>
              </a:lnSpc>
              <a:buSzPct val="200000"/>
              <a:buFont typeface="Arial" charset="0"/>
              <a:buChar char="•"/>
            </a:pPr>
            <a:r>
              <a:rPr lang="en-US" altLang="ko-KR" sz="1400" b="1" dirty="0">
                <a:latin typeface="NanumBarunGothic" charset="-127"/>
                <a:ea typeface="NanumBarunGothic" charset="-127"/>
                <a:cs typeface="NanumBarunGothic" charset="-127"/>
              </a:rPr>
              <a:t>10%</a:t>
            </a:r>
            <a:r>
              <a:rPr lang="ko-KR" altLang="en-US" sz="1400" b="1" dirty="0">
                <a:latin typeface="NanumBarunGothic" charset="-127"/>
                <a:ea typeface="NanumBarunGothic" charset="-127"/>
                <a:cs typeface="NanumBarunGothic" charset="-127"/>
              </a:rPr>
              <a:t> 증가</a:t>
            </a:r>
            <a:r>
              <a:rPr lang="en-US" altLang="ko-KR" sz="1400" b="1" dirty="0"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1400" b="1" dirty="0"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r>
              <a:rPr lang="en-US" altLang="ko-KR" sz="1400" b="1" dirty="0">
                <a:latin typeface="NanumBarunGothic" charset="-127"/>
                <a:ea typeface="NanumBarunGothic" charset="-127"/>
                <a:cs typeface="NanumBarunGothic" charset="-127"/>
              </a:rPr>
              <a:t>10%</a:t>
            </a:r>
            <a:r>
              <a:rPr lang="ko-KR" altLang="en-US" sz="1400" b="1" dirty="0">
                <a:latin typeface="NanumBarunGothic" charset="-127"/>
                <a:ea typeface="NanumBarunGothic" charset="-127"/>
                <a:cs typeface="NanumBarunGothic" charset="-127"/>
              </a:rPr>
              <a:t> 감소 </a:t>
            </a:r>
            <a:endParaRPr lang="en-US" sz="14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pic>
        <p:nvPicPr>
          <p:cNvPr id="36" name="Picture 35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27678" y="2416512"/>
            <a:ext cx="3996000" cy="792000"/>
          </a:xfrm>
          <a:prstGeom prst="rect">
            <a:avLst/>
          </a:prstGeom>
          <a:effectLst>
            <a:softEdge rad="38100"/>
          </a:effectLst>
          <a:scene3d>
            <a:camera prst="orthographicFront"/>
            <a:lightRig rig="threePt" dir="t"/>
          </a:scene3d>
          <a:sp3d>
            <a:bevelT w="0" h="0"/>
          </a:sp3d>
        </p:spPr>
      </p:pic>
      <p:sp>
        <p:nvSpPr>
          <p:cNvPr id="37" name="Rectangle 36"/>
          <p:cNvSpPr/>
          <p:nvPr/>
        </p:nvSpPr>
        <p:spPr>
          <a:xfrm>
            <a:off x="5400407" y="2416512"/>
            <a:ext cx="3960000" cy="79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144000" anchor="ctr">
            <a:noAutofit/>
          </a:bodyPr>
          <a:lstStyle/>
          <a:p>
            <a:pPr marL="285750" indent="-285750">
              <a:lnSpc>
                <a:spcPts val="1980"/>
              </a:lnSpc>
              <a:buSzPct val="200000"/>
              <a:buFont typeface="Arial" charset="0"/>
              <a:buChar char="•"/>
            </a:pPr>
            <a: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백내장 </a:t>
            </a:r>
            <a:r>
              <a:rPr lang="ko-KR" altLang="en-US" sz="1400" b="1" dirty="0">
                <a:latin typeface="NanumBarunGothic" charset="-127"/>
                <a:ea typeface="NanumBarunGothic" charset="-127"/>
                <a:cs typeface="NanumBarunGothic" charset="-127"/>
              </a:rPr>
              <a:t>수술 비용 </a:t>
            </a:r>
            <a:r>
              <a:rPr lang="en-US" altLang="ko-KR" sz="1400" b="1" dirty="0">
                <a:latin typeface="NanumBarunGothic" charset="-127"/>
                <a:ea typeface="NanumBarunGothic" charset="-127"/>
                <a:cs typeface="NanumBarunGothic" charset="-127"/>
              </a:rPr>
              <a:t>= 100</a:t>
            </a:r>
            <a:r>
              <a:rPr lang="ko-KR" altLang="en-US" sz="1400" b="1" dirty="0">
                <a:latin typeface="NanumBarunGothic" charset="-127"/>
                <a:ea typeface="NanumBarunGothic" charset="-127"/>
                <a:cs typeface="NanumBarunGothic" charset="-127"/>
              </a:rPr>
              <a:t>만 원</a:t>
            </a:r>
            <a:r>
              <a:rPr lang="en-US" altLang="ko-KR" sz="1400" b="1" dirty="0">
                <a:latin typeface="NanumBarunGothic" charset="-127"/>
                <a:ea typeface="NanumBarunGothic" charset="-127"/>
                <a:cs typeface="NanumBarunGothic" charset="-127"/>
              </a:rPr>
              <a:t>'</a:t>
            </a:r>
            <a:endParaRPr lang="en-US" sz="14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27678" y="3312873"/>
            <a:ext cx="3960000" cy="2767085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144000" anchor="ctr">
            <a:noAutofit/>
          </a:bodyPr>
          <a:lstStyle/>
          <a:p>
            <a:pPr marL="111125" indent="-111125">
              <a:lnSpc>
                <a:spcPts val="1980"/>
              </a:lnSpc>
              <a:buSzPct val="200000"/>
              <a:buFont typeface="Arial" charset="0"/>
              <a:buChar char="•"/>
            </a:pPr>
            <a:r>
              <a:rPr lang="en-US" altLang="ko-KR" sz="1400" dirty="0">
                <a:solidFill>
                  <a:srgbClr val="21212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20% </a:t>
            </a:r>
            <a:r>
              <a:rPr lang="ko-KR" altLang="en-US" sz="1400" dirty="0">
                <a:solidFill>
                  <a:srgbClr val="21212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선택약정 요금할인제도가 알려지면서 휴대폰 공기계를 찾는 사람이 늘고 있다</a:t>
            </a:r>
            <a:r>
              <a:rPr lang="en-US" altLang="ko-KR" sz="1400" dirty="0">
                <a:solidFill>
                  <a:srgbClr val="21212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. </a:t>
            </a:r>
            <a:r>
              <a:rPr lang="ko-KR" altLang="en-US" sz="1400" dirty="0">
                <a:solidFill>
                  <a:srgbClr val="21212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공기계란 이동통신사 지원금을 받지 않는 대신 약정도 맺지 않아 자유로운 휴대폰을 말한다</a:t>
            </a:r>
            <a:r>
              <a:rPr lang="en-US" altLang="ko-KR" sz="1400" dirty="0">
                <a:solidFill>
                  <a:srgbClr val="21212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. </a:t>
            </a:r>
            <a:r>
              <a:rPr lang="ko-KR" altLang="en-US" sz="1400" dirty="0">
                <a:solidFill>
                  <a:srgbClr val="21212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이 같은 현상이 확산되면 이통사 자금부담이 커질 것으로 예상된다</a:t>
            </a:r>
            <a:r>
              <a:rPr lang="en-US" altLang="ko-KR" sz="1400" dirty="0">
                <a:solidFill>
                  <a:srgbClr val="21212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.</a:t>
            </a:r>
            <a:r>
              <a:rPr lang="ko-KR" altLang="en-US" sz="1400" dirty="0">
                <a:solidFill>
                  <a:srgbClr val="757575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 </a:t>
            </a:r>
            <a:br>
              <a:rPr lang="ko-KR" altLang="en-US" sz="1400" dirty="0">
                <a:solidFill>
                  <a:srgbClr val="757575"/>
                </a:solidFill>
                <a:latin typeface="NanumBarunGothic" charset="-127"/>
                <a:ea typeface="NanumBarunGothic" charset="-127"/>
                <a:cs typeface="NanumBarunGothic" charset="-127"/>
              </a:rPr>
            </a:br>
            <a:r>
              <a:rPr lang="en-US" altLang="ko-KR" sz="1400" dirty="0">
                <a:solidFill>
                  <a:srgbClr val="21212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3</a:t>
            </a:r>
            <a:r>
              <a:rPr lang="ko-KR" altLang="en-US" sz="1400" dirty="0">
                <a:solidFill>
                  <a:srgbClr val="21212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일 롯데하이마트에 따르면 출고가 </a:t>
            </a:r>
            <a:r>
              <a:rPr lang="en-US" altLang="ko-KR" sz="1400" dirty="0">
                <a:solidFill>
                  <a:srgbClr val="21212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70</a:t>
            </a:r>
            <a:r>
              <a:rPr lang="ko-KR" altLang="en-US" sz="1400" dirty="0">
                <a:solidFill>
                  <a:srgbClr val="21212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만원 이상 프리미엄 휴대폰 구입자 가운데 ‘</a:t>
            </a:r>
            <a:r>
              <a:rPr lang="en-US" altLang="ko-KR" sz="1400" dirty="0">
                <a:solidFill>
                  <a:srgbClr val="21212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20% </a:t>
            </a:r>
            <a:r>
              <a:rPr lang="ko-KR" altLang="en-US" sz="1400" dirty="0">
                <a:solidFill>
                  <a:srgbClr val="21212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선택약정’을 선택한 사람은 지난 </a:t>
            </a:r>
            <a:r>
              <a:rPr lang="en-US" altLang="ko-KR" sz="1400" dirty="0">
                <a:solidFill>
                  <a:srgbClr val="21212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10</a:t>
            </a:r>
            <a:r>
              <a:rPr lang="ko-KR" altLang="en-US" sz="1400" dirty="0">
                <a:solidFill>
                  <a:srgbClr val="21212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월 전체의 </a:t>
            </a:r>
            <a:r>
              <a:rPr lang="en-US" altLang="ko-KR" sz="1400" dirty="0">
                <a:solidFill>
                  <a:srgbClr val="21212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63%</a:t>
            </a:r>
            <a:r>
              <a:rPr lang="ko-KR" altLang="en-US" sz="1400" dirty="0">
                <a:solidFill>
                  <a:srgbClr val="21212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에 달했다</a:t>
            </a:r>
            <a:r>
              <a:rPr lang="en-US" altLang="ko-KR" sz="1400" dirty="0">
                <a:solidFill>
                  <a:srgbClr val="21212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. </a:t>
            </a:r>
            <a:endParaRPr lang="en-US" sz="14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400407" y="3312873"/>
            <a:ext cx="3960000" cy="2767085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144000" tIns="324000" anchor="t">
            <a:noAutofit/>
          </a:bodyPr>
          <a:lstStyle/>
          <a:p>
            <a:pPr marL="285750" indent="-285750">
              <a:lnSpc>
                <a:spcPts val="1980"/>
              </a:lnSpc>
              <a:buSzPct val="200000"/>
              <a:buFont typeface="Arial" charset="0"/>
              <a:buChar char="•"/>
            </a:pPr>
            <a:r>
              <a:rPr lang="en-US" altLang="ko-KR" sz="1400" b="1" dirty="0">
                <a:latin typeface="NanumBarunGothic" charset="-127"/>
                <a:ea typeface="NanumBarunGothic" charset="-127"/>
                <a:cs typeface="NanumBarunGothic" charset="-127"/>
              </a:rPr>
              <a:t>20%</a:t>
            </a:r>
            <a:r>
              <a:rPr lang="ko-KR" altLang="en-US" sz="1400" b="1" dirty="0">
                <a:latin typeface="NanumBarunGothic" charset="-127"/>
                <a:ea typeface="NanumBarunGothic" charset="-127"/>
                <a:cs typeface="NanumBarunGothic" charset="-127"/>
              </a:rPr>
              <a:t> 선택약정 요금할인제도의 확산으로 </a:t>
            </a:r>
            <a:br>
              <a:rPr lang="ko-KR" altLang="en-US" sz="1400" b="1" dirty="0">
                <a:latin typeface="NanumBarunGothic" charset="-127"/>
                <a:ea typeface="NanumBarunGothic" charset="-127"/>
                <a:cs typeface="NanumBarunGothic" charset="-127"/>
              </a:rPr>
            </a:br>
            <a:r>
              <a:rPr lang="ko-KR" altLang="en-US" sz="1400" b="1" dirty="0">
                <a:latin typeface="NanumBarunGothic" charset="-127"/>
                <a:ea typeface="NanumBarunGothic" charset="-127"/>
                <a:cs typeface="NanumBarunGothic" charset="-127"/>
              </a:rPr>
              <a:t>이통사의 자금 부담 증가</a:t>
            </a:r>
            <a:endParaRPr lang="en-US" sz="14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660697" y="3947086"/>
            <a:ext cx="3699710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ts val="1980"/>
              </a:lnSpc>
            </a:pPr>
            <a:r>
              <a:rPr lang="ko-KR" altLang="en-US" sz="1400" b="1" dirty="0">
                <a:solidFill>
                  <a:prstClr val="black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/>
            </a:r>
            <a:br>
              <a:rPr lang="ko-KR" altLang="en-US" sz="1400" b="1" dirty="0">
                <a:solidFill>
                  <a:prstClr val="black"/>
                </a:solidFill>
                <a:latin typeface="NanumBarunGothic" charset="-127"/>
                <a:ea typeface="NanumBarunGothic" charset="-127"/>
                <a:cs typeface="NanumBarunGothic" charset="-127"/>
              </a:rPr>
            </a:br>
            <a:r>
              <a:rPr lang="en-US" altLang="ko-KR" sz="1200" b="1" dirty="0">
                <a:solidFill>
                  <a:prstClr val="black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-</a:t>
            </a:r>
            <a:r>
              <a:rPr lang="ko-KR" altLang="en-US" sz="1200" b="1" dirty="0">
                <a:solidFill>
                  <a:prstClr val="black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r>
              <a:rPr lang="en-US" altLang="ko-KR" sz="1200" b="1" dirty="0">
                <a:solidFill>
                  <a:prstClr val="black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70</a:t>
            </a:r>
            <a:r>
              <a:rPr lang="ko-KR" altLang="en-US" sz="1200" b="1" dirty="0">
                <a:solidFill>
                  <a:prstClr val="black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만원 이상 휴대폰 구입자의 </a:t>
            </a:r>
            <a:r>
              <a:rPr lang="en-US" altLang="ko-KR" sz="1200" b="1" dirty="0">
                <a:solidFill>
                  <a:prstClr val="black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63%</a:t>
            </a:r>
            <a:r>
              <a:rPr lang="ko-KR" altLang="en-US" sz="1200" b="1" dirty="0">
                <a:solidFill>
                  <a:prstClr val="black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선택약정</a:t>
            </a:r>
            <a:endParaRPr lang="en-US" sz="1400" b="1" dirty="0">
              <a:solidFill>
                <a:prstClr val="black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42" name="Triangle 41"/>
          <p:cNvSpPr/>
          <p:nvPr/>
        </p:nvSpPr>
        <p:spPr>
          <a:xfrm rot="5400000">
            <a:off x="3324042" y="3753881"/>
            <a:ext cx="3240000" cy="173369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4"/>
          </p:cNvPr>
          <p:cNvSpPr txBox="1"/>
          <p:nvPr/>
        </p:nvSpPr>
        <p:spPr>
          <a:xfrm>
            <a:off x="4413462" y="2571989"/>
            <a:ext cx="802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smtClean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Link</a:t>
            </a:r>
            <a:endParaRPr lang="en-US" sz="1600" b="1" i="1">
              <a:solidFill>
                <a:srgbClr val="FF0000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18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4703" y="149299"/>
            <a:ext cx="5063830" cy="358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질문에 대답</a:t>
            </a:r>
            <a:r>
              <a:rPr lang="en-US" altLang="ko-KR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보고서</a:t>
            </a:r>
            <a:endParaRPr lang="en-US" sz="1732" b="1" dirty="0">
              <a:solidFill>
                <a:schemeClr val="tx1">
                  <a:lumMod val="50000"/>
                  <a:lumOff val="50000"/>
                </a:schemeClr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68428" y="149299"/>
            <a:ext cx="5063830" cy="358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요약</a:t>
            </a:r>
            <a:endParaRPr lang="en-US" sz="1732" b="1" dirty="0">
              <a:solidFill>
                <a:schemeClr val="tx1">
                  <a:lumMod val="50000"/>
                  <a:lumOff val="50000"/>
                </a:schemeClr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6CA6-4B07-0149-BAE0-4977B9C96BB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Pentagon 2"/>
          <p:cNvSpPr/>
          <p:nvPr/>
        </p:nvSpPr>
        <p:spPr>
          <a:xfrm>
            <a:off x="593559" y="2085471"/>
            <a:ext cx="1620253" cy="1122950"/>
          </a:xfrm>
          <a:prstGeom prst="homePlate">
            <a:avLst>
              <a:gd name="adj" fmla="val 1603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tlCol="0" anchor="ctr"/>
          <a:lstStyle/>
          <a:p>
            <a:pPr>
              <a:lnSpc>
                <a:spcPts val="2120"/>
              </a:lnSpc>
            </a:pPr>
            <a:r>
              <a:rPr lang="ko-KR" altLang="en-US" sz="1600" b="1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글과 생각</a:t>
            </a:r>
            <a:endParaRPr lang="en-US" sz="16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5" name="Pentagon 14"/>
          <p:cNvSpPr/>
          <p:nvPr/>
        </p:nvSpPr>
        <p:spPr>
          <a:xfrm>
            <a:off x="2378243" y="2085471"/>
            <a:ext cx="1620253" cy="1122950"/>
          </a:xfrm>
          <a:prstGeom prst="homePlate">
            <a:avLst>
              <a:gd name="adj" fmla="val 1603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tlCol="0" anchor="ctr"/>
          <a:lstStyle/>
          <a:p>
            <a:pPr>
              <a:lnSpc>
                <a:spcPts val="2120"/>
              </a:lnSpc>
            </a:pPr>
            <a:r>
              <a:rPr lang="ko-KR" altLang="en-US" sz="16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질문이 </a:t>
            </a:r>
            <a:br>
              <a:rPr lang="ko-KR" altLang="en-US" sz="16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</a:br>
            <a:r>
              <a:rPr lang="ko-KR" altLang="en-US" sz="16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무엇인지</a:t>
            </a:r>
            <a:endParaRPr lang="en-US" sz="16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4162927" y="2085471"/>
            <a:ext cx="1620253" cy="1122950"/>
          </a:xfrm>
          <a:prstGeom prst="homePlate">
            <a:avLst>
              <a:gd name="adj" fmla="val 1603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tlCol="0" anchor="ctr"/>
          <a:lstStyle/>
          <a:p>
            <a:pPr>
              <a:lnSpc>
                <a:spcPts val="2120"/>
              </a:lnSpc>
            </a:pPr>
            <a:r>
              <a:rPr lang="ko-KR" altLang="en-US" sz="16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그림보다 글로</a:t>
            </a:r>
            <a:endParaRPr lang="en-US" sz="16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7" name="Pentagon 16"/>
          <p:cNvSpPr/>
          <p:nvPr/>
        </p:nvSpPr>
        <p:spPr>
          <a:xfrm>
            <a:off x="5947611" y="2085471"/>
            <a:ext cx="1620253" cy="1122950"/>
          </a:xfrm>
          <a:prstGeom prst="homePlate">
            <a:avLst>
              <a:gd name="adj" fmla="val 1603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tlCol="0" anchor="ctr"/>
          <a:lstStyle/>
          <a:p>
            <a:pPr>
              <a:lnSpc>
                <a:spcPts val="2120"/>
              </a:lnSpc>
            </a:pPr>
            <a:r>
              <a:rPr lang="ko-KR" altLang="en-US" sz="16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읽는 사람 관점에서</a:t>
            </a:r>
            <a:endParaRPr lang="en-US" sz="16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7732294" y="2085471"/>
            <a:ext cx="1620253" cy="1122950"/>
          </a:xfrm>
          <a:prstGeom prst="homePlate">
            <a:avLst>
              <a:gd name="adj" fmla="val 1603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tlCol="0" anchor="ctr"/>
          <a:lstStyle/>
          <a:p>
            <a:pPr>
              <a:lnSpc>
                <a:spcPts val="2120"/>
              </a:lnSpc>
            </a:pPr>
            <a:r>
              <a:rPr lang="ko-KR" altLang="en-US" sz="16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한 번 더 깊이</a:t>
            </a:r>
            <a:endParaRPr lang="en-US" sz="16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3559" y="2085471"/>
            <a:ext cx="252000" cy="25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latin typeface="NanumBarunGothic" charset="-127"/>
                <a:ea typeface="NanumBarunGothic" charset="-127"/>
                <a:cs typeface="NanumBarunGothic" charset="-127"/>
              </a:rPr>
              <a:t>1</a:t>
            </a:r>
            <a:endParaRPr lang="en-US" sz="12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378243" y="2085471"/>
            <a:ext cx="252000" cy="25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latin typeface="NanumBarunGothic" charset="-127"/>
                <a:ea typeface="NanumBarunGothic" charset="-127"/>
                <a:cs typeface="NanumBarunGothic" charset="-127"/>
              </a:rPr>
              <a:t>2</a:t>
            </a:r>
            <a:endParaRPr lang="en-US" sz="12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162927" y="2085471"/>
            <a:ext cx="252000" cy="25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latin typeface="NanumBarunGothic" charset="-127"/>
                <a:ea typeface="NanumBarunGothic" charset="-127"/>
                <a:cs typeface="NanumBarunGothic" charset="-127"/>
              </a:rPr>
              <a:t>3</a:t>
            </a:r>
            <a:endParaRPr lang="en-US" sz="12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947611" y="2085471"/>
            <a:ext cx="252000" cy="25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latin typeface="NanumBarunGothic" charset="-127"/>
                <a:ea typeface="NanumBarunGothic" charset="-127"/>
                <a:cs typeface="NanumBarunGothic" charset="-127"/>
              </a:rPr>
              <a:t>4</a:t>
            </a:r>
            <a:endParaRPr lang="en-US" sz="12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732294" y="2085471"/>
            <a:ext cx="252000" cy="25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latin typeface="NanumBarunGothic" charset="-127"/>
                <a:ea typeface="NanumBarunGothic" charset="-127"/>
                <a:cs typeface="NanumBarunGothic" charset="-127"/>
              </a:rPr>
              <a:t>5</a:t>
            </a:r>
            <a:endParaRPr lang="en-US" sz="12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52685" y="3788051"/>
            <a:ext cx="675969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ko-KR" altLang="en-US" sz="2400" b="1" i="1" dirty="0" smtClean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다른 이의 좋은 글을 줄이고</a:t>
            </a:r>
            <a:r>
              <a:rPr lang="en-US" altLang="ko-KR" sz="2400" b="1" i="1" dirty="0" smtClean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2400" b="1" i="1" dirty="0" smtClean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줄이고</a:t>
            </a:r>
            <a:r>
              <a:rPr lang="en-US" altLang="ko-KR" sz="2400" b="1" i="1" dirty="0" smtClean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....</a:t>
            </a:r>
            <a:endParaRPr lang="ko-KR" altLang="en-US" sz="2400" b="1" i="1" dirty="0" smtClean="0">
              <a:solidFill>
                <a:srgbClr val="333333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  <a:p>
            <a:pPr algn="ctr">
              <a:lnSpc>
                <a:spcPct val="200000"/>
              </a:lnSpc>
            </a:pPr>
            <a:r>
              <a:rPr lang="ko-KR" altLang="en-U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안되면</a:t>
            </a:r>
            <a:r>
              <a:rPr lang="en-US" altLang="ko-KR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r>
              <a:rPr lang="en-US" altLang="ko-KR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A/S (</a:t>
            </a:r>
            <a:r>
              <a:rPr lang="en-US" altLang="ko-KR" sz="2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seje_lee@icloud.com</a:t>
            </a:r>
            <a:r>
              <a:rPr lang="en-US" altLang="ko-KR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)</a:t>
            </a:r>
            <a:endParaRPr lang="ko-KR" altLang="en-US" sz="2000" b="1" i="1" dirty="0">
              <a:solidFill>
                <a:schemeClr val="tx1">
                  <a:lumMod val="50000"/>
                  <a:lumOff val="50000"/>
                </a:schemeClr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2956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4703" y="149299"/>
            <a:ext cx="5063830" cy="358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32" b="1" dirty="0" smtClean="0">
                <a:latin typeface="NanumBarunGothic" charset="-127"/>
                <a:ea typeface="NanumBarunGothic" charset="-127"/>
                <a:cs typeface="NanumBarunGothic" charset="-127"/>
              </a:rPr>
              <a:t>Tip &amp; Trick</a:t>
            </a:r>
            <a:endParaRPr lang="en-US" sz="1732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68428" y="149299"/>
            <a:ext cx="5063830" cy="358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쓰기</a:t>
            </a:r>
            <a:endParaRPr lang="en-US" sz="1732" b="1" dirty="0">
              <a:solidFill>
                <a:schemeClr val="tx1">
                  <a:lumMod val="50000"/>
                  <a:lumOff val="50000"/>
                </a:schemeClr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2" name="Oval 1"/>
          <p:cNvSpPr/>
          <p:nvPr/>
        </p:nvSpPr>
        <p:spPr>
          <a:xfrm>
            <a:off x="1935480" y="1977510"/>
            <a:ext cx="6035040" cy="3255264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47700" dist="673100" dir="13200000" sx="74000" sy="74000" algn="t" rotWithShape="0">
              <a:prstClr val="black">
                <a:alpha val="7000"/>
              </a:prstClr>
            </a:outerShdw>
            <a:reflection stA="32000" endPos="51000" dist="50800" dir="5400000" sy="-100000" algn="bl" rotWithShape="0"/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594" y="1254352"/>
            <a:ext cx="1149706" cy="122686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4000"/>
              </a:srgbClr>
            </a:outerShdw>
            <a:softEdge rad="114300"/>
          </a:effectLst>
        </p:spPr>
      </p:pic>
      <p:sp>
        <p:nvSpPr>
          <p:cNvPr id="22" name="Rectangle 21"/>
          <p:cNvSpPr/>
          <p:nvPr/>
        </p:nvSpPr>
        <p:spPr>
          <a:xfrm>
            <a:off x="4452300" y="1406117"/>
            <a:ext cx="35182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b="1" dirty="0">
                <a:latin typeface="NanumBarunGothic" charset="-127"/>
                <a:ea typeface="NanumBarunGothic" charset="-127"/>
                <a:cs typeface="NanumBarunGothic" charset="-127"/>
                <a:hlinkClick r:id="rId3"/>
              </a:rPr>
              <a:t>카피라이터 정철 </a:t>
            </a:r>
            <a:r>
              <a:rPr lang="ko-KR" altLang="en-US" b="1" dirty="0" smtClean="0">
                <a:latin typeface="NanumBarunGothic" charset="-127"/>
                <a:ea typeface="NanumBarunGothic" charset="-127"/>
                <a:cs typeface="NanumBarunGothic" charset="-127"/>
                <a:hlinkClick r:id="rId3"/>
              </a:rPr>
              <a:t/>
            </a:r>
            <a:br>
              <a:rPr lang="ko-KR" altLang="en-US" b="1" dirty="0" smtClean="0">
                <a:latin typeface="NanumBarunGothic" charset="-127"/>
                <a:ea typeface="NanumBarunGothic" charset="-127"/>
                <a:cs typeface="NanumBarunGothic" charset="-127"/>
                <a:hlinkClick r:id="rId3"/>
              </a:rPr>
            </a:br>
            <a:r>
              <a:rPr lang="ko-KR" altLang="en-US" b="1" dirty="0" smtClean="0">
                <a:latin typeface="NanumBarunGothic" charset="-127"/>
                <a:ea typeface="NanumBarunGothic" charset="-127"/>
                <a:cs typeface="NanumBarunGothic" charset="-127"/>
                <a:hlinkClick r:id="rId3"/>
              </a:rPr>
              <a:t>한글자로 </a:t>
            </a:r>
            <a:r>
              <a:rPr lang="ko-KR" altLang="en-US" b="1" dirty="0">
                <a:latin typeface="NanumBarunGothic" charset="-127"/>
                <a:ea typeface="NanumBarunGothic" charset="-127"/>
                <a:cs typeface="NanumBarunGothic" charset="-127"/>
                <a:hlinkClick r:id="rId3"/>
              </a:rPr>
              <a:t>글쓰기</a:t>
            </a:r>
            <a:r>
              <a:rPr lang="ko-KR" altLang="en-US" b="1" dirty="0"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211505" y="2345409"/>
            <a:ext cx="351822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b="1" dirty="0">
                <a:latin typeface="NanumBarunGothic" charset="-127"/>
                <a:ea typeface="NanumBarunGothic" charset="-127"/>
                <a:cs typeface="NanumBarunGothic" charset="-127"/>
                <a:hlinkClick r:id="rId4"/>
              </a:rPr>
              <a:t>김훈의 글로 </a:t>
            </a:r>
            <a:r>
              <a:rPr lang="ko-KR" altLang="en-US" b="1" dirty="0" smtClean="0">
                <a:latin typeface="NanumBarunGothic" charset="-127"/>
                <a:ea typeface="NanumBarunGothic" charset="-127"/>
                <a:cs typeface="NanumBarunGothic" charset="-127"/>
                <a:hlinkClick r:id="rId4"/>
              </a:rPr>
              <a:t>살펴본</a:t>
            </a:r>
            <a:br>
              <a:rPr lang="ko-KR" altLang="en-US" b="1" dirty="0" smtClean="0">
                <a:latin typeface="NanumBarunGothic" charset="-127"/>
                <a:ea typeface="NanumBarunGothic" charset="-127"/>
                <a:cs typeface="NanumBarunGothic" charset="-127"/>
                <a:hlinkClick r:id="rId4"/>
              </a:rPr>
            </a:br>
            <a:r>
              <a:rPr lang="ko-KR" altLang="en-US" b="1" spc="-150" dirty="0" smtClean="0">
                <a:latin typeface="NanumBarunGothic" charset="-127"/>
                <a:ea typeface="NanumBarunGothic" charset="-127"/>
                <a:cs typeface="NanumBarunGothic" charset="-127"/>
                <a:hlinkClick r:id="rId4"/>
              </a:rPr>
              <a:t> </a:t>
            </a:r>
            <a:r>
              <a:rPr lang="ko-KR" altLang="en-US" b="1" spc="-150" dirty="0">
                <a:latin typeface="NanumBarunGothic" charset="-127"/>
                <a:ea typeface="NanumBarunGothic" charset="-127"/>
                <a:cs typeface="NanumBarunGothic" charset="-127"/>
                <a:hlinkClick r:id="rId4"/>
              </a:rPr>
              <a:t>“보고서 쓸 때 지켜야 할 </a:t>
            </a:r>
            <a:r>
              <a:rPr lang="ko-KR" altLang="en-US" b="1" spc="-150" dirty="0" smtClean="0">
                <a:latin typeface="NanumBarunGothic" charset="-127"/>
                <a:ea typeface="NanumBarunGothic" charset="-127"/>
                <a:cs typeface="NanumBarunGothic" charset="-127"/>
                <a:hlinkClick r:id="rId4"/>
              </a:rPr>
              <a:t/>
            </a:r>
            <a:br>
              <a:rPr lang="ko-KR" altLang="en-US" b="1" spc="-150" dirty="0" smtClean="0">
                <a:latin typeface="NanumBarunGothic" charset="-127"/>
                <a:ea typeface="NanumBarunGothic" charset="-127"/>
                <a:cs typeface="NanumBarunGothic" charset="-127"/>
                <a:hlinkClick r:id="rId4"/>
              </a:rPr>
            </a:br>
            <a:r>
              <a:rPr lang="ko-KR" altLang="en-US" b="1" spc="-150" dirty="0" smtClean="0">
                <a:latin typeface="NanumBarunGothic" charset="-127"/>
                <a:ea typeface="NanumBarunGothic" charset="-127"/>
                <a:cs typeface="NanumBarunGothic" charset="-127"/>
                <a:hlinkClick r:id="rId4"/>
              </a:rPr>
              <a:t>문장의 </a:t>
            </a:r>
            <a:r>
              <a:rPr lang="ko-KR" altLang="en-US" b="1" spc="-150" dirty="0">
                <a:latin typeface="NanumBarunGothic" charset="-127"/>
                <a:ea typeface="NanumBarunGothic" charset="-127"/>
                <a:cs typeface="NanumBarunGothic" charset="-127"/>
                <a:hlinkClick r:id="rId4"/>
              </a:rPr>
              <a:t>원칙</a:t>
            </a:r>
            <a:r>
              <a:rPr lang="ko-KR" altLang="en-US" b="1" spc="-150" dirty="0" smtClean="0">
                <a:latin typeface="NanumBarunGothic" charset="-127"/>
                <a:ea typeface="NanumBarunGothic" charset="-127"/>
                <a:cs typeface="NanumBarunGothic" charset="-127"/>
                <a:hlinkClick r:id="rId4"/>
              </a:rPr>
              <a:t>”</a:t>
            </a:r>
            <a:endParaRPr lang="ko-KR" altLang="en-US" b="1" spc="-150" dirty="0">
              <a:solidFill>
                <a:srgbClr val="353535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4060" y="2366023"/>
            <a:ext cx="1272581" cy="127258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4000"/>
              </a:srgbClr>
            </a:outerShdw>
            <a:softEdge rad="114300"/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770" y="2413374"/>
            <a:ext cx="1640124" cy="109341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665565" y="2498417"/>
            <a:ext cx="2036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b="1" dirty="0">
                <a:latin typeface="NanumBarunGothic" charset="-127"/>
                <a:ea typeface="NanumBarunGothic" charset="-127"/>
                <a:cs typeface="NanumBarunGothic" charset="-127"/>
                <a:hlinkClick r:id="rId7"/>
              </a:rPr>
              <a:t>이강룡의 </a:t>
            </a:r>
            <a:r>
              <a:rPr lang="ko-KR" altLang="en-US" b="1" dirty="0" smtClean="0">
                <a:latin typeface="NanumBarunGothic" charset="-127"/>
                <a:ea typeface="NanumBarunGothic" charset="-127"/>
                <a:cs typeface="NanumBarunGothic" charset="-127"/>
                <a:hlinkClick r:id="rId7"/>
              </a:rPr>
              <a:t/>
            </a:r>
            <a:br>
              <a:rPr lang="ko-KR" altLang="en-US" b="1" dirty="0" smtClean="0">
                <a:latin typeface="NanumBarunGothic" charset="-127"/>
                <a:ea typeface="NanumBarunGothic" charset="-127"/>
                <a:cs typeface="NanumBarunGothic" charset="-127"/>
                <a:hlinkClick r:id="rId7"/>
              </a:rPr>
            </a:br>
            <a:r>
              <a:rPr lang="ko-KR" altLang="en-US" b="1" dirty="0" smtClean="0">
                <a:latin typeface="NanumBarunGothic" charset="-127"/>
                <a:ea typeface="NanumBarunGothic" charset="-127"/>
                <a:cs typeface="NanumBarunGothic" charset="-127"/>
                <a:hlinkClick r:id="rId7"/>
              </a:rPr>
              <a:t>글쓰기 </a:t>
            </a:r>
            <a:r>
              <a:rPr lang="ko-KR" altLang="en-US" b="1" dirty="0">
                <a:latin typeface="NanumBarunGothic" charset="-127"/>
                <a:ea typeface="NanumBarunGothic" charset="-127"/>
                <a:cs typeface="NanumBarunGothic" charset="-127"/>
                <a:hlinkClick r:id="rId7"/>
              </a:rPr>
              <a:t>특강</a:t>
            </a:r>
            <a:endParaRPr lang="ko-KR" altLang="en-US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1094" y="3776293"/>
            <a:ext cx="1224272" cy="94931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54569" y="3997035"/>
            <a:ext cx="189536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b="1" dirty="0">
                <a:latin typeface="NanumBarunGothic" charset="-127"/>
                <a:ea typeface="NanumBarunGothic" charset="-127"/>
                <a:cs typeface="NanumBarunGothic" charset="-127"/>
                <a:hlinkClick r:id="rId9"/>
              </a:rPr>
              <a:t>백승권의 글쓰기</a:t>
            </a:r>
            <a:endParaRPr lang="ko-KR" altLang="en-US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4543" y="4687140"/>
            <a:ext cx="1082454" cy="109126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5125551" y="4771109"/>
            <a:ext cx="18827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b="1" dirty="0">
                <a:latin typeface="NanumBarunGothic" charset="-127"/>
                <a:ea typeface="NanumBarunGothic" charset="-127"/>
                <a:cs typeface="NanumBarunGothic" charset="-127"/>
                <a:hlinkClick r:id="rId11"/>
              </a:rPr>
              <a:t>친절한 혜강씨</a:t>
            </a:r>
            <a:r>
              <a:rPr lang="en-US" altLang="ko-KR" b="1" dirty="0"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r>
              <a:rPr lang="ko-KR" altLang="en-US" b="1" dirty="0" smtClean="0">
                <a:latin typeface="NanumBarunGothic" charset="-127"/>
                <a:ea typeface="NanumBarunGothic" charset="-127"/>
                <a:cs typeface="NanumBarunGothic" charset="-127"/>
              </a:rPr>
              <a:t/>
            </a:r>
            <a:br>
              <a:rPr lang="ko-KR" altLang="en-US" b="1" dirty="0" smtClean="0">
                <a:latin typeface="NanumBarunGothic" charset="-127"/>
                <a:ea typeface="NanumBarunGothic" charset="-127"/>
                <a:cs typeface="NanumBarunGothic" charset="-127"/>
              </a:rPr>
            </a:br>
            <a:r>
              <a:rPr lang="en-US" altLang="ko-KR" b="1" dirty="0" smtClean="0">
                <a:latin typeface="NanumBarunGothic" charset="-127"/>
                <a:ea typeface="NanumBarunGothic" charset="-127"/>
                <a:cs typeface="NanumBarunGothic" charset="-127"/>
              </a:rPr>
              <a:t>(</a:t>
            </a:r>
            <a:r>
              <a:rPr lang="en-US" altLang="ko-KR" b="1" dirty="0" err="1" smtClean="0">
                <a:latin typeface="NanumBarunGothic" charset="-127"/>
                <a:ea typeface="NanumBarunGothic" charset="-127"/>
                <a:cs typeface="NanumBarunGothic" charset="-127"/>
              </a:rPr>
              <a:t>ppt</a:t>
            </a:r>
            <a:r>
              <a:rPr lang="en-US" altLang="ko-KR" b="1" dirty="0" smtClean="0">
                <a:latin typeface="NanumBarunGothic" charset="-127"/>
                <a:ea typeface="NanumBarunGothic" charset="-127"/>
                <a:cs typeface="NanumBarunGothic" charset="-127"/>
              </a:rPr>
              <a:t>)</a:t>
            </a:r>
            <a:endParaRPr lang="ko-KR" altLang="en-US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56230" y="3836261"/>
            <a:ext cx="829379" cy="829379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7049033" y="3997035"/>
            <a:ext cx="169551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>
                <a:latin typeface="NanumBarunGothic" charset="-127"/>
                <a:ea typeface="NanumBarunGothic" charset="-127"/>
                <a:cs typeface="NanumBarunGothic" charset="-127"/>
                <a:hlinkClick r:id="rId13"/>
              </a:rPr>
              <a:t>SJ</a:t>
            </a:r>
            <a:r>
              <a:rPr lang="ko-KR" altLang="en-US" b="1" dirty="0">
                <a:latin typeface="NanumBarunGothic" charset="-127"/>
                <a:ea typeface="NanumBarunGothic" charset="-127"/>
                <a:cs typeface="NanumBarunGothic" charset="-127"/>
                <a:hlinkClick r:id="rId13"/>
              </a:rPr>
              <a:t>의 메시지</a:t>
            </a:r>
            <a:endParaRPr lang="en-US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6CA6-4B07-0149-BAE0-4977B9C96BB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4703" y="149299"/>
            <a:ext cx="5063830" cy="358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들어가면서</a:t>
            </a:r>
            <a:endParaRPr lang="en-US" sz="1732" b="1" dirty="0">
              <a:solidFill>
                <a:schemeClr val="tx1">
                  <a:lumMod val="50000"/>
                  <a:lumOff val="50000"/>
                </a:schemeClr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6CA6-4B07-0149-BAE0-4977B9C96BB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384365" y="2348940"/>
            <a:ext cx="520861" cy="4166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>
                <a:latin typeface="NanumBarunGothic" charset="-127"/>
                <a:ea typeface="NanumBarunGothic" charset="-127"/>
                <a:cs typeface="NanumBarunGothic" charset="-127"/>
              </a:rPr>
              <a:t>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988178" y="2348940"/>
            <a:ext cx="2833870" cy="4166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r>
              <a:rPr lang="ko-KR" altLang="en-US" sz="16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뛰기 전에 묻고</a:t>
            </a:r>
            <a:r>
              <a:rPr lang="en-US" altLang="ko-KR" sz="16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16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생각하고</a:t>
            </a:r>
            <a:endParaRPr lang="en-US" sz="16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84365" y="3272413"/>
            <a:ext cx="520861" cy="4166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II</a:t>
            </a:r>
            <a:endParaRPr lang="en-US" sz="14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88178" y="3286412"/>
            <a:ext cx="2833870" cy="4166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r>
              <a:rPr lang="ko-KR" altLang="en-US" sz="16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질문에 대답하는 것</a:t>
            </a:r>
            <a:r>
              <a:rPr lang="en-US" altLang="ko-KR" sz="16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16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보고서</a:t>
            </a:r>
            <a:endParaRPr lang="en-US" sz="16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22903" y="3784795"/>
            <a:ext cx="3288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ko-KR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내용 </a:t>
            </a:r>
            <a:r>
              <a:rPr lang="en-US" altLang="ko-K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•</a:t>
            </a:r>
            <a:r>
              <a:rPr lang="ko-KR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형식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•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r>
              <a:rPr lang="ko-KR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요약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84365" y="4265335"/>
            <a:ext cx="520861" cy="4166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III</a:t>
            </a:r>
            <a:endParaRPr lang="en-US" sz="14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988178" y="4265335"/>
            <a:ext cx="2833870" cy="4166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r>
              <a:rPr lang="en-US" altLang="ko-KR" sz="16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Tip, Q&amp;A</a:t>
            </a:r>
            <a:endParaRPr lang="en-US" sz="16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3911" y="2661977"/>
            <a:ext cx="37354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altLang="ko-KR" b="1" i="1" dirty="0" smtClean="0">
                <a:latin typeface="NanumBarunGothic" charset="-127"/>
                <a:ea typeface="NanumBarunGothic" charset="-127"/>
                <a:cs typeface="NanumBarunGothic" charset="-127"/>
              </a:rPr>
              <a:t>‘</a:t>
            </a:r>
            <a:r>
              <a:rPr lang="ko-KR" altLang="en-US" b="1" i="1" dirty="0" smtClean="0">
                <a:latin typeface="NanumBarunGothic" charset="-127"/>
                <a:ea typeface="NanumBarunGothic" charset="-127"/>
                <a:cs typeface="NanumBarunGothic" charset="-127"/>
              </a:rPr>
              <a:t>직장에서 글쓰기</a:t>
            </a:r>
            <a:r>
              <a:rPr lang="en-US" altLang="ko-KR" b="1" i="1" dirty="0" smtClean="0">
                <a:latin typeface="NanumBarunGothic" charset="-127"/>
                <a:ea typeface="NanumBarunGothic" charset="-127"/>
                <a:cs typeface="NanumBarunGothic" charset="-127"/>
              </a:rPr>
              <a:t>’</a:t>
            </a:r>
            <a:endParaRPr lang="ko-KR" altLang="en-US" b="1" i="1" dirty="0" smtClean="0">
              <a:latin typeface="NanumBarunGothic" charset="-127"/>
              <a:ea typeface="NanumBarunGothic" charset="-127"/>
              <a:cs typeface="NanumBarunGothic" charset="-127"/>
            </a:endParaRPr>
          </a:p>
          <a:p>
            <a:pPr algn="ctr">
              <a:lnSpc>
                <a:spcPct val="250000"/>
              </a:lnSpc>
            </a:pPr>
            <a:r>
              <a:rPr lang="en-US" altLang="ko-KR" b="1" i="1" dirty="0" smtClean="0"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r>
              <a:rPr lang="ko-KR" altLang="en-US" b="1" i="1" dirty="0" smtClean="0">
                <a:latin typeface="NanumBarunGothic" charset="-127"/>
                <a:ea typeface="NanumBarunGothic" charset="-127"/>
                <a:cs typeface="NanumBarunGothic" charset="-127"/>
              </a:rPr>
              <a:t>적용할 </a:t>
            </a:r>
            <a:r>
              <a:rPr lang="ko-KR" altLang="en-US" b="1" i="1" dirty="0" smtClean="0">
                <a:latin typeface="NanumBarunGothic" charset="-127"/>
                <a:ea typeface="NanumBarunGothic" charset="-127"/>
                <a:cs typeface="NanumBarunGothic" charset="-127"/>
              </a:rPr>
              <a:t>수 있는 </a:t>
            </a:r>
            <a:r>
              <a:rPr lang="en-US" altLang="ko-KR" b="1" i="1" dirty="0">
                <a:latin typeface="NanumBarunGothic" charset="-127"/>
                <a:ea typeface="NanumBarunGothic" charset="-127"/>
                <a:cs typeface="NanumBarunGothic" charset="-127"/>
              </a:rPr>
              <a:t>1</a:t>
            </a:r>
            <a:r>
              <a:rPr lang="ko-KR" altLang="en-US" b="1" i="1" dirty="0" smtClean="0">
                <a:latin typeface="NanumBarunGothic" charset="-127"/>
                <a:ea typeface="NanumBarunGothic" charset="-127"/>
                <a:cs typeface="NanumBarunGothic" charset="-127"/>
              </a:rPr>
              <a:t>가지</a:t>
            </a:r>
            <a:r>
              <a:rPr lang="en-US" altLang="ko-KR" b="1" i="1" dirty="0" smtClean="0">
                <a:latin typeface="NanumBarunGothic" charset="-127"/>
                <a:ea typeface="NanumBarunGothic" charset="-127"/>
                <a:cs typeface="NanumBarunGothic" charset="-127"/>
              </a:rPr>
              <a:t>! </a:t>
            </a:r>
            <a:endParaRPr lang="ko-KR" altLang="en-US" b="1" i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2038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ocument 25"/>
          <p:cNvSpPr/>
          <p:nvPr/>
        </p:nvSpPr>
        <p:spPr>
          <a:xfrm>
            <a:off x="1491641" y="4743528"/>
            <a:ext cx="6834212" cy="1416640"/>
          </a:xfrm>
          <a:prstGeom prst="flowChartDocumen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4703" y="149299"/>
            <a:ext cx="5063830" cy="358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뛰기 전에 묻고</a:t>
            </a:r>
            <a:r>
              <a:rPr lang="en-US" altLang="ko-KR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생각하고 </a:t>
            </a:r>
            <a:endParaRPr lang="en-US" sz="1732" b="1" dirty="0">
              <a:solidFill>
                <a:schemeClr val="tx1">
                  <a:lumMod val="50000"/>
                  <a:lumOff val="50000"/>
                </a:schemeClr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68428" y="149299"/>
            <a:ext cx="5063830" cy="358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직장에서 시작할 때</a:t>
            </a:r>
            <a:endParaRPr lang="en-US" sz="1732" b="1" dirty="0">
              <a:solidFill>
                <a:schemeClr val="tx1">
                  <a:lumMod val="50000"/>
                  <a:lumOff val="50000"/>
                </a:schemeClr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0744" y="738796"/>
            <a:ext cx="91122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열심히</a:t>
            </a:r>
            <a:r>
              <a:rPr lang="en-US" altLang="ko-KR" sz="16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1600" b="1" dirty="0"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r>
              <a:rPr lang="ko-KR" altLang="en-US" sz="16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최선</a:t>
            </a:r>
            <a:r>
              <a:rPr lang="en-US" altLang="ko-KR" sz="16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r>
              <a:rPr lang="ko-KR" altLang="en-US" sz="16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보다 요령 있게  </a:t>
            </a:r>
            <a:endParaRPr lang="en-US" sz="16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6CA6-4B07-0149-BAE0-4977B9C96BB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299067" y="1798430"/>
            <a:ext cx="181819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질문과 대답</a:t>
            </a:r>
            <a:endParaRPr lang="en-US" sz="14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947272" y="2123960"/>
            <a:ext cx="2160000" cy="17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hlinkClick r:id="rId3"/>
          </p:cNvPr>
          <p:cNvSpPr txBox="1"/>
          <p:nvPr/>
        </p:nvSpPr>
        <p:spPr>
          <a:xfrm>
            <a:off x="7185408" y="1796649"/>
            <a:ext cx="181819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레이다 안에서 </a:t>
            </a:r>
            <a:endParaRPr lang="en-US" sz="14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6833613" y="2123960"/>
            <a:ext cx="2160000" cy="17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204743" y="2221178"/>
            <a:ext cx="1872373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0" indent="-158750">
              <a:lnSpc>
                <a:spcPct val="150000"/>
              </a:lnSpc>
              <a:buFont typeface="Arial" charset="0"/>
              <a:buChar char="•"/>
            </a:pPr>
            <a:r>
              <a:rPr lang="ko-KR" altLang="en-US" sz="1400" b="1" spc="300" dirty="0" smtClean="0">
                <a:latin typeface="NanumBarunGothic" charset="-127"/>
                <a:ea typeface="NanumBarunGothic" charset="-127"/>
                <a:cs typeface="NanumBarunGothic" charset="-127"/>
              </a:rPr>
              <a:t>새로움</a:t>
            </a:r>
          </a:p>
          <a:p>
            <a:pPr marL="158750" indent="-158750">
              <a:lnSpc>
                <a:spcPct val="150000"/>
              </a:lnSpc>
              <a:buFont typeface="Arial" charset="0"/>
              <a:buChar char="•"/>
            </a:pPr>
            <a:r>
              <a:rPr lang="ko-KR" altLang="en-US" sz="1400" b="1" spc="300" dirty="0" smtClean="0">
                <a:latin typeface="NanumBarunGothic" charset="-127"/>
                <a:ea typeface="NanumBarunGothic" charset="-127"/>
                <a:cs typeface="NanumBarunGothic" charset="-127"/>
              </a:rPr>
              <a:t>잘하고 싶다</a:t>
            </a:r>
            <a:endParaRPr lang="en-US" altLang="ko-KR" sz="1400" b="1" spc="300" dirty="0" smtClean="0">
              <a:latin typeface="NanumBarunGothic" charset="-127"/>
              <a:ea typeface="NanumBarunGothic" charset="-127"/>
              <a:cs typeface="NanumBarunGothic" charset="-127"/>
            </a:endParaRPr>
          </a:p>
          <a:p>
            <a:pPr marL="158750" indent="-158750">
              <a:lnSpc>
                <a:spcPct val="150000"/>
              </a:lnSpc>
              <a:buFont typeface="Arial" charset="0"/>
              <a:buChar char="•"/>
            </a:pPr>
            <a:r>
              <a:rPr lang="ko-KR" altLang="en-US" sz="1400" b="1" spc="300" dirty="0" smtClean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빨리</a:t>
            </a:r>
            <a:endParaRPr lang="en-US" altLang="ko-KR" sz="1400" b="1" spc="300" dirty="0" smtClean="0">
              <a:solidFill>
                <a:schemeClr val="bg1">
                  <a:lumMod val="50000"/>
                </a:schemeClr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  <a:p>
            <a:pPr marL="158750" indent="-158750">
              <a:lnSpc>
                <a:spcPct val="150000"/>
              </a:lnSpc>
              <a:buFont typeface="Arial" charset="0"/>
              <a:buChar char="•"/>
            </a:pPr>
            <a:r>
              <a:rPr lang="ko-KR" altLang="en-US" sz="1400" b="1" spc="300" dirty="0" smtClean="0">
                <a:latin typeface="NanumBarunGothic" charset="-127"/>
                <a:ea typeface="NanumBarunGothic" charset="-127"/>
                <a:cs typeface="NanumBarunGothic" charset="-127"/>
              </a:rPr>
              <a:t>정확히</a:t>
            </a:r>
            <a:endParaRPr lang="en-US" altLang="ko-KR" sz="1400" b="1" spc="300" dirty="0" smtClean="0">
              <a:latin typeface="NanumBarunGothic" charset="-127"/>
              <a:ea typeface="NanumBarunGothic" charset="-127"/>
              <a:cs typeface="NanumBarunGothic" charset="-127"/>
            </a:endParaRPr>
          </a:p>
          <a:p>
            <a:pPr marL="158750" indent="-158750">
              <a:lnSpc>
                <a:spcPct val="150000"/>
              </a:lnSpc>
              <a:buFont typeface="Arial" charset="0"/>
              <a:buChar char="•"/>
            </a:pPr>
            <a:r>
              <a:rPr lang="ko-KR" altLang="en-US" sz="1400" b="1" spc="300" dirty="0" smtClean="0">
                <a:latin typeface="NanumBarunGothic" charset="-127"/>
                <a:ea typeface="NanumBarunGothic" charset="-127"/>
                <a:cs typeface="NanumBarunGothic" charset="-127"/>
              </a:rPr>
              <a:t>왜</a:t>
            </a:r>
          </a:p>
          <a:p>
            <a:pPr marL="158750" indent="-158750">
              <a:lnSpc>
                <a:spcPct val="150000"/>
              </a:lnSpc>
              <a:buFont typeface="Arial" charset="0"/>
              <a:buChar char="•"/>
            </a:pPr>
            <a:r>
              <a:rPr lang="ko-KR" altLang="en-US" sz="1400" b="1" spc="300" dirty="0" smtClean="0">
                <a:latin typeface="NanumBarunGothic" charset="-127"/>
                <a:ea typeface="NanumBarunGothic" charset="-127"/>
                <a:cs typeface="NanumBarunGothic" charset="-127"/>
              </a:rPr>
              <a:t>언제</a:t>
            </a:r>
          </a:p>
          <a:p>
            <a:pPr marL="158750" indent="-158750">
              <a:lnSpc>
                <a:spcPct val="150000"/>
              </a:lnSpc>
              <a:buFont typeface="Arial" charset="0"/>
              <a:buChar char="•"/>
            </a:pPr>
            <a:r>
              <a:rPr lang="ko-KR" altLang="en-US" sz="1400" b="1" spc="300" dirty="0" smtClean="0">
                <a:latin typeface="NanumBarunGothic" charset="-127"/>
                <a:ea typeface="NanumBarunGothic" charset="-127"/>
                <a:cs typeface="NanumBarunGothic" charset="-127"/>
              </a:rPr>
              <a:t>어떻게</a:t>
            </a:r>
            <a:endParaRPr lang="en-US" sz="1400" b="1" spc="300" dirty="0">
              <a:solidFill>
                <a:schemeClr val="tx1">
                  <a:lumMod val="50000"/>
                  <a:lumOff val="50000"/>
                </a:schemeClr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15361" y="2221178"/>
            <a:ext cx="18723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0" indent="-158750">
              <a:lnSpc>
                <a:spcPct val="200000"/>
              </a:lnSpc>
              <a:buFont typeface="Arial" charset="0"/>
              <a:buChar char="•"/>
            </a:pPr>
            <a:r>
              <a:rPr lang="ko-KR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일을 끝내고</a:t>
            </a:r>
          </a:p>
          <a:p>
            <a:pPr marL="158750" indent="-158750">
              <a:lnSpc>
                <a:spcPct val="200000"/>
              </a:lnSpc>
              <a:buFont typeface="Arial" charset="0"/>
              <a:buChar char="•"/>
            </a:pPr>
            <a: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일을 하면서</a:t>
            </a:r>
          </a:p>
          <a:p>
            <a:pPr marL="158750" indent="-158750">
              <a:lnSpc>
                <a:spcPct val="200000"/>
              </a:lnSpc>
              <a:buFont typeface="Arial" charset="0"/>
              <a:buChar char="•"/>
            </a:pPr>
            <a: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회의</a:t>
            </a:r>
            <a:r>
              <a:rPr lang="en-US" altLang="ko-KR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 휴식</a:t>
            </a:r>
            <a:r>
              <a:rPr lang="en-US" altLang="ko-KR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 식사</a:t>
            </a:r>
            <a:r>
              <a:rPr lang="en-US" altLang="ko-KR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 커피</a:t>
            </a:r>
            <a:r>
              <a:rPr lang="en-US" altLang="ko-KR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 이메일</a:t>
            </a:r>
            <a:r>
              <a:rPr lang="en-US" altLang="ko-KR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...</a:t>
            </a:r>
            <a:endParaRPr lang="ko-KR" altLang="en-US" sz="1400" b="1" dirty="0" smtClean="0">
              <a:latin typeface="NanumBarunGothic" charset="-127"/>
              <a:ea typeface="NanumBarunGothic" charset="-127"/>
              <a:cs typeface="NanumBarunGothic" charset="-127"/>
            </a:endParaRPr>
          </a:p>
          <a:p>
            <a:pPr marL="158750" indent="-158750">
              <a:lnSpc>
                <a:spcPct val="200000"/>
              </a:lnSpc>
              <a:buFont typeface="Arial" charset="0"/>
              <a:buChar char="•"/>
            </a:pPr>
            <a: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일을 뺏자 </a:t>
            </a:r>
            <a:endParaRPr lang="en-US" sz="14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0052" y="2221178"/>
            <a:ext cx="18723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0" indent="-158750">
              <a:lnSpc>
                <a:spcPct val="150000"/>
              </a:lnSpc>
              <a:buFont typeface="Arial" charset="0"/>
              <a:buChar char="•"/>
            </a:pPr>
            <a:r>
              <a:rPr lang="ko-KR" altLang="en-US" sz="1400" b="1" dirty="0">
                <a:latin typeface="NanumBarunGothic" charset="-127"/>
                <a:ea typeface="NanumBarunGothic" charset="-127"/>
                <a:cs typeface="NanumBarunGothic" charset="-127"/>
              </a:rPr>
              <a:t>‘일을 끝냈나요</a:t>
            </a:r>
            <a:r>
              <a:rPr lang="en-US" altLang="ko-KR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?’</a:t>
            </a:r>
            <a:endParaRPr lang="ko-KR" altLang="en-US" sz="1400" b="1" dirty="0" smtClean="0">
              <a:latin typeface="NanumBarunGothic" charset="-127"/>
              <a:ea typeface="NanumBarunGothic" charset="-127"/>
              <a:cs typeface="NanumBarunGothic" charset="-127"/>
            </a:endParaRPr>
          </a:p>
          <a:p>
            <a:pPr marL="158750" indent="-158750">
              <a:lnSpc>
                <a:spcPct val="150000"/>
              </a:lnSpc>
              <a:buFont typeface="Arial" charset="0"/>
              <a:buChar char="•"/>
            </a:pPr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‘다른 </a:t>
            </a:r>
            <a:r>
              <a:rPr lang="ko-KR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상사가 급하게 </a:t>
            </a:r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불러서</a:t>
            </a:r>
            <a:r>
              <a:rPr lang="ko-KR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’</a:t>
            </a:r>
            <a:r>
              <a:rPr lang="en-US" altLang="ko-K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‘주말에 집에 일이 생겨서</a:t>
            </a:r>
            <a:r>
              <a:rPr lang="ko-KR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’</a:t>
            </a:r>
          </a:p>
          <a:p>
            <a:pPr marL="158750" indent="-158750">
              <a:lnSpc>
                <a:spcPct val="150000"/>
              </a:lnSpc>
              <a:buFont typeface="Arial" charset="0"/>
              <a:buChar char="•"/>
            </a:pPr>
            <a: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변명이 아닌 </a:t>
            </a:r>
            <a:r>
              <a:rPr lang="ko-KR" altLang="en-US" sz="1400" b="1" dirty="0">
                <a:latin typeface="NanumBarunGothic" charset="-127"/>
                <a:ea typeface="NanumBarunGothic" charset="-127"/>
                <a:cs typeface="NanumBarunGothic" charset="-127"/>
              </a:rPr>
              <a:t> ‘예’ 또는 ‘아니오’</a:t>
            </a:r>
            <a:endParaRPr lang="en-US" sz="14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34079" y="4794973"/>
            <a:ext cx="675969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 b="1" i="1" dirty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“아니오</a:t>
            </a:r>
            <a:r>
              <a:rPr lang="en-US" altLang="ko-KR" sz="1400" b="1" i="1" dirty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 </a:t>
            </a:r>
            <a:r>
              <a:rPr lang="ko-KR" altLang="en-US" sz="1400" b="1" i="1" dirty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일을  마무리하지 못했습니다</a:t>
            </a:r>
            <a:r>
              <a:rPr lang="en-US" altLang="ko-KR" sz="1400" b="1" i="1" dirty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. </a:t>
            </a:r>
            <a:r>
              <a:rPr lang="ko-KR" altLang="en-US" sz="1400" b="1" i="1" dirty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제 방법으로 처리하려고 했습니다만</a:t>
            </a:r>
            <a:r>
              <a:rPr lang="en-US" altLang="ko-KR" sz="1400" b="1" i="1" dirty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 </a:t>
            </a:r>
            <a:r>
              <a:rPr lang="ko-KR" altLang="en-US" sz="1400" b="1" i="1" dirty="0" smtClean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/>
            </a:r>
            <a:br>
              <a:rPr lang="ko-KR" altLang="en-US" sz="1400" b="1" i="1" dirty="0" smtClean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</a:br>
            <a:r>
              <a:rPr lang="ko-KR" altLang="en-US" sz="1400" b="1" i="1" dirty="0" smtClean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제가 </a:t>
            </a:r>
            <a:r>
              <a:rPr lang="ko-KR" altLang="en-US" sz="1400" b="1" i="1" dirty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부족했습니다</a:t>
            </a:r>
            <a:r>
              <a:rPr lang="en-US" altLang="ko-KR" sz="1400" b="1" i="1" dirty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. </a:t>
            </a:r>
            <a:r>
              <a:rPr lang="ko-KR" altLang="en-US" sz="1400" b="1" i="1" dirty="0" smtClean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r>
              <a:rPr lang="ko-KR" altLang="en-US" sz="1400" b="1" i="1" dirty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전문가로부터 사례 또는 조언이 필요합니다</a:t>
            </a:r>
            <a:r>
              <a:rPr lang="en-US" altLang="ko-KR" sz="1400" b="1" i="1" dirty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. </a:t>
            </a:r>
            <a:r>
              <a:rPr lang="ko-KR" altLang="en-US" sz="1400" b="1" i="1" dirty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지원해주시면 금요일까지 완료하겠습니다</a:t>
            </a:r>
            <a:r>
              <a:rPr lang="en-US" altLang="ko-KR" sz="1400" b="1" i="1" dirty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. </a:t>
            </a:r>
            <a:r>
              <a:rPr lang="ko-KR" altLang="en-US" sz="1400" b="1" i="1" dirty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그리고 앞으로 일이 지연될 것 같으면 사전에 찾아뵙고  상의드리겠습니다</a:t>
            </a:r>
            <a:r>
              <a:rPr lang="en-US" altLang="ko-KR" sz="1400" b="1" i="1" dirty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.”.</a:t>
            </a:r>
            <a:endParaRPr lang="en-US" sz="1400" i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27" name="Notched Right Arrow 26"/>
          <p:cNvSpPr/>
          <p:nvPr/>
        </p:nvSpPr>
        <p:spPr>
          <a:xfrm rot="5400000">
            <a:off x="4719835" y="3389569"/>
            <a:ext cx="349653" cy="2075526"/>
          </a:xfrm>
          <a:prstGeom prst="notched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060930" y="1739519"/>
            <a:ext cx="2169985" cy="386222"/>
            <a:chOff x="1060930" y="1739519"/>
            <a:chExt cx="2169985" cy="386222"/>
          </a:xfrm>
        </p:grpSpPr>
        <p:sp>
          <p:nvSpPr>
            <p:cNvPr id="10" name="TextBox 9"/>
            <p:cNvSpPr txBox="1"/>
            <p:nvPr/>
          </p:nvSpPr>
          <p:spPr>
            <a:xfrm>
              <a:off x="1412725" y="1796649"/>
              <a:ext cx="1818190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ko-KR" altLang="en-US" sz="1400" b="1" dirty="0" smtClean="0">
                  <a:latin typeface="NanumBarunGothic" charset="-127"/>
                  <a:ea typeface="NanumBarunGothic" charset="-127"/>
                  <a:cs typeface="NanumBarunGothic" charset="-127"/>
                </a:rPr>
                <a:t>수박 사오기</a:t>
              </a:r>
              <a:endParaRPr lang="en-US" sz="1400" b="1" dirty="0">
                <a:latin typeface="NanumBarunGothic" charset="-127"/>
                <a:ea typeface="NanumBarunGothic" charset="-127"/>
                <a:cs typeface="NanumBarunGothic" charset="-127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V="1">
              <a:off x="1060930" y="2123960"/>
              <a:ext cx="2160000" cy="178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ectangle 2">
              <a:hlinkClick r:id="rId4"/>
            </p:cNvPr>
            <p:cNvSpPr/>
            <p:nvPr/>
          </p:nvSpPr>
          <p:spPr>
            <a:xfrm>
              <a:off x="1060930" y="1739519"/>
              <a:ext cx="360000" cy="36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latin typeface="NanumBarunGothic" charset="-127"/>
                  <a:ea typeface="NanumBarunGothic" charset="-127"/>
                  <a:cs typeface="NanumBarunGothic" charset="-127"/>
                </a:rPr>
                <a:t>1</a:t>
              </a:r>
              <a:endParaRPr lang="en-US" sz="1400" b="1" dirty="0">
                <a:latin typeface="NanumBarunGothic" charset="-127"/>
                <a:ea typeface="NanumBarunGothic" charset="-127"/>
                <a:cs typeface="NanumBarunGothic" charset="-127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3947272" y="1739519"/>
            <a:ext cx="360000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2</a:t>
            </a:r>
            <a:endParaRPr lang="en-US" sz="14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833613" y="1739519"/>
            <a:ext cx="360000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3</a:t>
            </a:r>
            <a:endParaRPr lang="en-US" sz="14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8" name="TextBox 7">
            <a:hlinkClick r:id="rId4"/>
          </p:cNvPr>
          <p:cNvSpPr txBox="1"/>
          <p:nvPr/>
        </p:nvSpPr>
        <p:spPr>
          <a:xfrm>
            <a:off x="2611091" y="1757203"/>
            <a:ext cx="802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smtClean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Link</a:t>
            </a:r>
            <a:endParaRPr lang="en-US" sz="1600" b="1" i="1">
              <a:solidFill>
                <a:srgbClr val="FF0000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28" name="TextBox 27">
            <a:hlinkClick r:id="rId5"/>
          </p:cNvPr>
          <p:cNvSpPr txBox="1"/>
          <p:nvPr/>
        </p:nvSpPr>
        <p:spPr>
          <a:xfrm>
            <a:off x="5448175" y="1757203"/>
            <a:ext cx="802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smtClean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Link</a:t>
            </a:r>
            <a:endParaRPr lang="en-US" sz="1600" b="1" i="1">
              <a:solidFill>
                <a:srgbClr val="FF0000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29" name="TextBox 28">
            <a:hlinkClick r:id="rId5"/>
          </p:cNvPr>
          <p:cNvSpPr txBox="1"/>
          <p:nvPr/>
        </p:nvSpPr>
        <p:spPr>
          <a:xfrm>
            <a:off x="8386681" y="1757203"/>
            <a:ext cx="802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smtClean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Link</a:t>
            </a:r>
            <a:endParaRPr lang="en-US" sz="1600" b="1" i="1">
              <a:solidFill>
                <a:srgbClr val="FF0000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15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4703" y="149299"/>
            <a:ext cx="5063830" cy="358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질문에 대답</a:t>
            </a:r>
            <a:r>
              <a:rPr lang="en-US" altLang="ko-KR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보고서</a:t>
            </a:r>
            <a:endParaRPr lang="en-US" sz="1732" b="1" dirty="0">
              <a:solidFill>
                <a:schemeClr val="tx1">
                  <a:lumMod val="50000"/>
                  <a:lumOff val="50000"/>
                </a:schemeClr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003804" y="2523744"/>
            <a:ext cx="1949196" cy="15395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003804" y="4056370"/>
            <a:ext cx="1949196" cy="15395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953000" y="2523744"/>
            <a:ext cx="1949196" cy="15395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953000" y="4056370"/>
            <a:ext cx="1949196" cy="15395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12414" y="2049256"/>
            <a:ext cx="1331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 Antiqua" charset="0"/>
                <a:ea typeface="Book Antiqua" charset="0"/>
                <a:cs typeface="Book Antiqua" charset="0"/>
              </a:rPr>
              <a:t>Inform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61610" y="2049256"/>
            <a:ext cx="1331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 Antiqua" charset="0"/>
                <a:ea typeface="Book Antiqua" charset="0"/>
                <a:cs typeface="Book Antiqua" charset="0"/>
              </a:rPr>
              <a:t>Decide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321308" y="3001126"/>
            <a:ext cx="1554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 Antiqua" charset="0"/>
                <a:ea typeface="Book Antiqua" charset="0"/>
                <a:cs typeface="Book Antiqua" charset="0"/>
              </a:rPr>
              <a:t>Presentation Tool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32560" y="4533752"/>
            <a:ext cx="1331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 Antiqua" charset="0"/>
                <a:ea typeface="Book Antiqua" charset="0"/>
                <a:cs typeface="Book Antiqua" charset="0"/>
              </a:rPr>
              <a:t>Word Processor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251579" y="1633995"/>
            <a:ext cx="1402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latin typeface="Book Antiqua" charset="0"/>
                <a:ea typeface="Book Antiqua" charset="0"/>
                <a:cs typeface="Book Antiqua" charset="0"/>
              </a:defRPr>
            </a:lvl1pPr>
          </a:lstStyle>
          <a:p>
            <a:r>
              <a:rPr lang="en-US" altLang="ko-K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Purpose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77240" y="3878616"/>
            <a:ext cx="1094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 Antiqua" charset="0"/>
                <a:ea typeface="Book Antiqua" charset="0"/>
                <a:cs typeface="Book Antiqua" charset="0"/>
              </a:rPr>
              <a:t>Format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0744" y="738796"/>
            <a:ext cx="91122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latin typeface="Arial" charset="0"/>
                <a:ea typeface="Arial" charset="0"/>
                <a:cs typeface="Arial" charset="0"/>
              </a:rPr>
              <a:t>직장에서 쓰는 글은</a:t>
            </a:r>
            <a:r>
              <a:rPr lang="en-US" altLang="ko-KR" sz="1600" b="1" dirty="0" smtClean="0">
                <a:latin typeface="Arial" charset="0"/>
                <a:ea typeface="Arial" charset="0"/>
                <a:cs typeface="Arial" charset="0"/>
              </a:rPr>
              <a:t>....</a:t>
            </a:r>
            <a:endParaRPr lang="en-US" sz="1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34762" y="3121337"/>
            <a:ext cx="1207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Book Antiqua" charset="0"/>
                <a:ea typeface="Book Antiqua" charset="0"/>
                <a:cs typeface="Book Antiqua" charset="0"/>
              </a:rPr>
              <a:t>Today</a:t>
            </a:r>
            <a:endParaRPr lang="en-US" sz="2400" b="1" dirty="0"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45467" y="4571209"/>
            <a:ext cx="16658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dirty="0" smtClean="0">
                <a:latin typeface="NanumBarunGothic" charset="-127"/>
                <a:ea typeface="NanumBarunGothic" charset="-127"/>
                <a:cs typeface="NanumBarunGothic" charset="-127"/>
              </a:rPr>
              <a:t>규정</a:t>
            </a:r>
            <a:r>
              <a:rPr lang="en-US" altLang="ko-KR" sz="1600" dirty="0" smtClean="0"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1600" dirty="0" smtClean="0">
                <a:latin typeface="NanumBarunGothic" charset="-127"/>
                <a:ea typeface="NanumBarunGothic" charset="-127"/>
                <a:cs typeface="NanumBarunGothic" charset="-127"/>
              </a:rPr>
              <a:t> 지침</a:t>
            </a:r>
            <a:r>
              <a:rPr lang="en-US" altLang="ko-KR" sz="1600" dirty="0" smtClean="0"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1600" dirty="0" smtClean="0"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br>
              <a:rPr lang="ko-KR" altLang="en-US" sz="1600" dirty="0" smtClean="0">
                <a:latin typeface="NanumBarunGothic" charset="-127"/>
                <a:ea typeface="NanumBarunGothic" charset="-127"/>
                <a:cs typeface="NanumBarunGothic" charset="-127"/>
              </a:rPr>
            </a:br>
            <a:r>
              <a:rPr lang="ko-KR" altLang="en-US" sz="1600" dirty="0" smtClean="0">
                <a:latin typeface="NanumBarunGothic" charset="-127"/>
                <a:ea typeface="NanumBarunGothic" charset="-127"/>
                <a:cs typeface="NanumBarunGothic" charset="-127"/>
              </a:rPr>
              <a:t>메뉴얼 등</a:t>
            </a:r>
            <a:endParaRPr lang="en-US" sz="1600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094663" y="4644361"/>
            <a:ext cx="16658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dirty="0" smtClean="0">
                <a:latin typeface="NanumBarunGothic" charset="-127"/>
                <a:ea typeface="NanumBarunGothic" charset="-127"/>
                <a:cs typeface="NanumBarunGothic" charset="-127"/>
              </a:rPr>
              <a:t>품의서</a:t>
            </a:r>
            <a:r>
              <a:rPr lang="en-US" altLang="ko-KR" sz="1600" dirty="0" smtClean="0"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1600" dirty="0" smtClean="0">
                <a:latin typeface="NanumBarunGothic" charset="-127"/>
                <a:ea typeface="NanumBarunGothic" charset="-127"/>
                <a:cs typeface="NanumBarunGothic" charset="-127"/>
              </a:rPr>
              <a:t> 협조전 등</a:t>
            </a:r>
            <a:endParaRPr lang="en-US" sz="1600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145467" y="3187797"/>
            <a:ext cx="16658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dirty="0" smtClean="0">
                <a:latin typeface="NanumBarunGothic" charset="-127"/>
                <a:ea typeface="NanumBarunGothic" charset="-127"/>
                <a:cs typeface="NanumBarunGothic" charset="-127"/>
              </a:rPr>
              <a:t>안내</a:t>
            </a:r>
            <a:r>
              <a:rPr lang="en-US" altLang="ko-KR" sz="1600" dirty="0" smtClean="0"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1600" dirty="0" smtClean="0">
                <a:latin typeface="NanumBarunGothic" charset="-127"/>
                <a:ea typeface="NanumBarunGothic" charset="-127"/>
                <a:cs typeface="NanumBarunGothic" charset="-127"/>
              </a:rPr>
              <a:t> 홍보 등</a:t>
            </a:r>
            <a:endParaRPr lang="en-US" sz="1600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098723" y="2509915"/>
            <a:ext cx="21732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b="1" i="1" dirty="0" smtClean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스티브 잡스 말고</a:t>
            </a:r>
            <a:endParaRPr lang="en-US" sz="1600" b="1" i="1" dirty="0">
              <a:solidFill>
                <a:schemeClr val="bg1">
                  <a:lumMod val="50000"/>
                </a:schemeClr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pic>
        <p:nvPicPr>
          <p:cNvPr id="41" name="Picture 40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338126" y="2848938"/>
            <a:ext cx="1694485" cy="951733"/>
          </a:xfrm>
          <a:prstGeom prst="rect">
            <a:avLst/>
          </a:prstGeom>
          <a:effectLst>
            <a:softEdge rad="76200"/>
          </a:effectLst>
          <a:scene3d>
            <a:camera prst="orthographicFront"/>
            <a:lightRig rig="threePt" dir="t"/>
          </a:scene3d>
          <a:sp3d>
            <a:bevelT w="0" h="0"/>
          </a:sp3d>
        </p:spPr>
      </p:pic>
      <p:sp>
        <p:nvSpPr>
          <p:cNvPr id="43" name="Rectangle 42"/>
          <p:cNvSpPr/>
          <p:nvPr/>
        </p:nvSpPr>
        <p:spPr>
          <a:xfrm>
            <a:off x="7098721" y="3857322"/>
            <a:ext cx="21732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b="1" i="1" smtClean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직장에서 흔한 거</a:t>
            </a:r>
            <a:endParaRPr lang="en-US" sz="1600" b="1" i="1" dirty="0">
              <a:solidFill>
                <a:schemeClr val="bg1">
                  <a:lumMod val="50000"/>
                </a:schemeClr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6" name="Triangle 5"/>
          <p:cNvSpPr/>
          <p:nvPr/>
        </p:nvSpPr>
        <p:spPr>
          <a:xfrm rot="16200000">
            <a:off x="6420008" y="3293132"/>
            <a:ext cx="1426005" cy="114299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6CA6-4B07-0149-BAE0-4977B9C96BB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93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4703" y="149299"/>
            <a:ext cx="5063830" cy="358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질문에 대답</a:t>
            </a:r>
            <a:r>
              <a:rPr lang="en-US" altLang="ko-KR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보고서</a:t>
            </a:r>
            <a:endParaRPr lang="en-US" sz="1732" b="1" dirty="0">
              <a:solidFill>
                <a:schemeClr val="tx1">
                  <a:lumMod val="50000"/>
                  <a:lumOff val="50000"/>
                </a:schemeClr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0744" y="738796"/>
            <a:ext cx="91122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latin typeface="Arial" charset="0"/>
                <a:ea typeface="Arial" charset="0"/>
                <a:cs typeface="Arial" charset="0"/>
              </a:rPr>
              <a:t>왜 글쓰기를</a:t>
            </a:r>
            <a:r>
              <a:rPr lang="en-US" altLang="ko-KR" sz="1600" b="1" dirty="0" smtClean="0">
                <a:latin typeface="Arial" charset="0"/>
                <a:ea typeface="Arial" charset="0"/>
                <a:cs typeface="Arial" charset="0"/>
              </a:rPr>
              <a:t>....</a:t>
            </a:r>
            <a:r>
              <a:rPr lang="ko-KR" altLang="en-US" sz="1600" b="1" dirty="0" smtClean="0">
                <a:latin typeface="Arial" charset="0"/>
                <a:ea typeface="Arial" charset="0"/>
                <a:cs typeface="Arial" charset="0"/>
              </a:rPr>
              <a:t> 그리고 왜 </a:t>
            </a:r>
            <a:r>
              <a:rPr lang="en-US" altLang="ko-KR" sz="1600" b="1" dirty="0" smtClean="0">
                <a:latin typeface="Arial" charset="0"/>
                <a:ea typeface="Arial" charset="0"/>
                <a:cs typeface="Arial" charset="0"/>
              </a:rPr>
              <a:t>Presentation Tool</a:t>
            </a:r>
            <a:r>
              <a:rPr lang="ko-KR" altLang="en-US" sz="1600" b="1" dirty="0" smtClean="0">
                <a:latin typeface="Arial" charset="0"/>
                <a:ea typeface="Arial" charset="0"/>
                <a:cs typeface="Arial" charset="0"/>
              </a:rPr>
              <a:t>인가</a:t>
            </a:r>
            <a:r>
              <a:rPr lang="en-US" altLang="ko-KR" sz="1600" b="1" dirty="0" smtClean="0">
                <a:latin typeface="Arial" charset="0"/>
                <a:ea typeface="Arial" charset="0"/>
                <a:cs typeface="Arial" charset="0"/>
              </a:rPr>
              <a:t>...</a:t>
            </a:r>
            <a:endParaRPr lang="en-US" sz="1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1630" y="1735842"/>
            <a:ext cx="79912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3560"/>
              </a:lnSpc>
              <a:buFont typeface="Wingdings" charset="2"/>
              <a:buChar char="q"/>
            </a:pPr>
            <a: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생각을 글로 옮기면 </a:t>
            </a: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생각이 객관화되어</a:t>
            </a:r>
            <a:r>
              <a:rPr lang="en-US" altLang="ko-KR" sz="1600" b="1" dirty="0" smtClean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넘치거나 부족한 </a:t>
            </a:r>
            <a: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점이 보입니다</a:t>
            </a:r>
            <a:r>
              <a:rPr lang="en-US" altLang="ko-KR" sz="16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. </a:t>
            </a:r>
            <a: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/>
            </a:r>
            <a:b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</a:br>
            <a:r>
              <a:rPr lang="ko-KR" altLang="en-US" sz="1600" b="1" dirty="0" smtClean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넘치는 점을 없애고 부족한 점을 채우면 생각이 새로워집니다</a:t>
            </a:r>
            <a:r>
              <a:rPr lang="en-US" altLang="ko-KR" sz="1600" b="1" dirty="0" smtClean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.</a:t>
            </a:r>
            <a:r>
              <a:rPr lang="ko-KR" altLang="en-US" sz="1600" b="1" dirty="0" smtClean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br>
              <a:rPr lang="ko-KR" altLang="en-US" sz="1600" b="1" dirty="0" smtClean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</a:b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이 </a:t>
            </a:r>
            <a: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과정을 </a:t>
            </a: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반복하면 생각과 </a:t>
            </a:r>
            <a: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글을 함께 정리할 수 있습니다</a:t>
            </a:r>
            <a:r>
              <a:rPr lang="en-US" altLang="ko-KR" sz="16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.</a:t>
            </a:r>
            <a:endParaRPr lang="en-US" sz="1600" b="1" dirty="0">
              <a:solidFill>
                <a:schemeClr val="bg1">
                  <a:lumMod val="50000"/>
                </a:schemeClr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51630" y="3652206"/>
            <a:ext cx="79912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charset="2"/>
              <a:buChar char="q"/>
            </a:pPr>
            <a: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현대카드 사장이 사내에서 파워포인트 사용을 한달 간 금지한다</a:t>
            </a:r>
            <a:r>
              <a:rPr lang="en-US" altLang="ko-KR" sz="16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.</a:t>
            </a:r>
            <a: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b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</a:br>
            <a:r>
              <a:rPr lang="ko-KR" altLang="en-US" sz="1600" b="1" dirty="0">
                <a:latin typeface="NanumBarunGothic" charset="-127"/>
                <a:ea typeface="NanumBarunGothic" charset="-127"/>
                <a:cs typeface="NanumBarunGothic" charset="-127"/>
              </a:rPr>
              <a:t>이유는 파워포인트가 업무효율을 해치는 공공의 적</a:t>
            </a:r>
            <a:r>
              <a:rPr lang="en-US" altLang="ko-KR" sz="1600" b="1" dirty="0">
                <a:latin typeface="NanumBarunGothic" charset="-127"/>
                <a:ea typeface="NanumBarunGothic" charset="-127"/>
                <a:cs typeface="NanumBarunGothic" charset="-127"/>
              </a:rPr>
              <a:t>.</a:t>
            </a:r>
            <a:r>
              <a:rPr lang="ko-KR" altLang="en-US" sz="1600" b="1" dirty="0"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/>
            </a:r>
            <a:b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</a:br>
            <a:r>
              <a:rPr lang="ko-KR" altLang="en-US" sz="1600" b="1" dirty="0">
                <a:latin typeface="NanumBarunGothic" charset="-127"/>
                <a:ea typeface="NanumBarunGothic" charset="-127"/>
                <a:cs typeface="NanumBarunGothic" charset="-127"/>
              </a:rPr>
              <a:t>파워포인트는 사실을 지나치게 단순화한다</a:t>
            </a:r>
            <a:r>
              <a:rPr lang="en-US" altLang="ko-KR" sz="1600" b="1" dirty="0">
                <a:latin typeface="NanumBarunGothic" charset="-127"/>
                <a:ea typeface="NanumBarunGothic" charset="-127"/>
                <a:cs typeface="NanumBarunGothic" charset="-127"/>
              </a:rPr>
              <a:t>. </a:t>
            </a:r>
            <a: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정치</a:t>
            </a:r>
            <a:r>
              <a:rPr lang="en-US" altLang="ko-KR" sz="16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 </a:t>
            </a:r>
            <a: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경제적인 맥락은 파워포인트의 큰 글씨 뒤에 숨어 버린다</a:t>
            </a:r>
            <a:r>
              <a:rPr lang="en-US" altLang="ko-KR" sz="16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. </a:t>
            </a:r>
            <a: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그 같은 복잡한 맥락을 보지 못한 채</a:t>
            </a:r>
            <a:r>
              <a:rPr lang="en-US" altLang="ko-KR" sz="16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 </a:t>
            </a:r>
            <a: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파워포인트의 큰 글씨에만 집중하다 보면</a:t>
            </a:r>
            <a:r>
              <a:rPr lang="en-US" altLang="ko-KR" sz="16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 </a:t>
            </a:r>
            <a: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우리는 진짜 중요한 정보를 놓치게 된다</a:t>
            </a:r>
            <a:r>
              <a:rPr lang="en-US" altLang="ko-KR" sz="16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. (</a:t>
            </a:r>
            <a: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매일경제</a:t>
            </a:r>
            <a:r>
              <a:rPr lang="en-US" altLang="ko-KR" sz="16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기사 일부 발췌</a:t>
            </a:r>
            <a:r>
              <a:rPr lang="en-US" altLang="ko-KR" sz="1600" b="1" dirty="0">
                <a:solidFill>
                  <a:schemeClr val="bg1">
                    <a:lumMod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)</a:t>
            </a:r>
            <a:endParaRPr lang="en-US" sz="1600" b="1" dirty="0">
              <a:solidFill>
                <a:schemeClr val="bg1">
                  <a:lumMod val="50000"/>
                </a:schemeClr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317063" y="3432688"/>
            <a:ext cx="7260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6CA6-4B07-0149-BAE0-4977B9C96BB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44888" y="1948065"/>
            <a:ext cx="180000" cy="1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44888" y="3800931"/>
            <a:ext cx="180000" cy="1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0385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cument 11"/>
          <p:cNvSpPr/>
          <p:nvPr/>
        </p:nvSpPr>
        <p:spPr>
          <a:xfrm>
            <a:off x="1812759" y="1615731"/>
            <a:ext cx="6372991" cy="1416640"/>
          </a:xfrm>
          <a:prstGeom prst="flowChartDocumen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4703" y="149299"/>
            <a:ext cx="5063830" cy="358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질문에 대답</a:t>
            </a:r>
            <a:r>
              <a:rPr lang="en-US" altLang="ko-KR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보고서</a:t>
            </a:r>
            <a:endParaRPr lang="en-US" sz="1732" b="1" dirty="0">
              <a:solidFill>
                <a:schemeClr val="tx1">
                  <a:lumMod val="50000"/>
                  <a:lumOff val="50000"/>
                </a:schemeClr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68428" y="149299"/>
            <a:ext cx="5063830" cy="358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내용</a:t>
            </a:r>
            <a:endParaRPr lang="en-US" sz="1732" b="1" dirty="0">
              <a:solidFill>
                <a:schemeClr val="tx1">
                  <a:lumMod val="50000"/>
                  <a:lumOff val="50000"/>
                </a:schemeClr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0744" y="738796"/>
            <a:ext cx="91122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latin typeface="Arial" charset="0"/>
                <a:ea typeface="Arial" charset="0"/>
                <a:cs typeface="Arial" charset="0"/>
              </a:rPr>
              <a:t>보고서는 주장과 메시지</a:t>
            </a:r>
            <a:r>
              <a:rPr lang="en-US" altLang="ko-KR" sz="1600" b="1" dirty="0" smtClean="0">
                <a:latin typeface="Arial" charset="0"/>
                <a:ea typeface="Arial" charset="0"/>
                <a:cs typeface="Arial" charset="0"/>
              </a:rPr>
              <a:t>,</a:t>
            </a:r>
            <a:r>
              <a:rPr lang="ko-KR" altLang="en-US" sz="1600" b="1" dirty="0" smtClean="0">
                <a:latin typeface="Arial" charset="0"/>
                <a:ea typeface="Arial" charset="0"/>
                <a:cs typeface="Arial" charset="0"/>
              </a:rPr>
              <a:t> 그 다음이 </a:t>
            </a:r>
            <a:r>
              <a:rPr lang="en-US" altLang="ko-KR" sz="1600" b="1" dirty="0" smtClean="0">
                <a:latin typeface="Arial" charset="0"/>
                <a:ea typeface="Arial" charset="0"/>
                <a:cs typeface="Arial" charset="0"/>
              </a:rPr>
              <a:t>Skill...</a:t>
            </a:r>
            <a:r>
              <a:rPr lang="ko-KR" altLang="en-US" sz="1600" b="1" dirty="0" smtClean="0">
                <a:latin typeface="Arial" charset="0"/>
                <a:ea typeface="Arial" charset="0"/>
                <a:cs typeface="Arial" charset="0"/>
              </a:rPr>
              <a:t>   </a:t>
            </a:r>
            <a:endParaRPr lang="en-US" sz="1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6CA6-4B07-0149-BAE0-4977B9C96BB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32623" y="1627635"/>
            <a:ext cx="864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”보고서는 나의 주장과 메시지입니다</a:t>
            </a:r>
            <a:r>
              <a:rPr lang="en-US" altLang="ko-KR" sz="16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.</a:t>
            </a:r>
            <a:r>
              <a:rPr lang="ko-KR" altLang="en-US" sz="16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br>
              <a:rPr lang="ko-KR" altLang="en-US" sz="1600" b="1" dirty="0" smtClean="0">
                <a:latin typeface="NanumBarunGothic" charset="-127"/>
                <a:ea typeface="NanumBarunGothic" charset="-127"/>
                <a:cs typeface="NanumBarunGothic" charset="-127"/>
              </a:rPr>
            </a:br>
            <a:r>
              <a:rPr lang="ko-KR" alt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그것이 옳다면 </a:t>
            </a:r>
            <a:r>
              <a:rPr lang="ko-KR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파워포인트가 </a:t>
            </a:r>
            <a:r>
              <a:rPr lang="ko-KR" alt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허접하고</a:t>
            </a:r>
            <a:r>
              <a:rPr lang="en-US" altLang="ko-KR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 </a:t>
            </a:r>
            <a:r>
              <a:rPr lang="ko-KR" alt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문장이 </a:t>
            </a:r>
            <a:r>
              <a:rPr lang="ko-KR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어색해도 통합니다</a:t>
            </a:r>
            <a:r>
              <a:rPr lang="en-US" altLang="ko-KR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.</a:t>
            </a:r>
            <a:r>
              <a:rPr lang="ko-KR" alt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ko-KR" alt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주장과 메시지를 준비하고</a:t>
            </a:r>
            <a:r>
              <a:rPr lang="en-US" altLang="ko-KR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그 다음이 </a:t>
            </a:r>
            <a:r>
              <a:rPr lang="en-US" altLang="ko-KR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Skill </a:t>
            </a:r>
            <a:r>
              <a:rPr lang="ko-KR" alt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입니다</a:t>
            </a:r>
            <a:r>
              <a:rPr lang="en-US" altLang="ko-KR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”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12725" y="3593359"/>
            <a:ext cx="181819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요구사항 파악</a:t>
            </a:r>
            <a:endParaRPr lang="en-US" sz="14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012804" y="3920670"/>
            <a:ext cx="2160000" cy="17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299067" y="3595140"/>
            <a:ext cx="181819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다시 확인</a:t>
            </a:r>
            <a:endParaRPr lang="en-US" sz="14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3906765" y="3920670"/>
            <a:ext cx="2160000" cy="17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185408" y="3593359"/>
            <a:ext cx="181819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그림보다 글로 </a:t>
            </a:r>
            <a:endParaRPr lang="en-US" sz="14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6785487" y="3920670"/>
            <a:ext cx="2160000" cy="17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204743" y="4017888"/>
            <a:ext cx="18723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0" indent="-158750">
              <a:lnSpc>
                <a:spcPct val="150000"/>
              </a:lnSpc>
              <a:buFont typeface="Arial" charset="0"/>
              <a:buChar char="•"/>
            </a:pPr>
            <a:r>
              <a:rPr lang="ko-KR" altLang="en-US" sz="1400" b="1" dirty="0">
                <a:solidFill>
                  <a:srgbClr val="333333"/>
                </a:solidFill>
                <a:latin typeface="Noto Sans DemiLight" charset="0"/>
              </a:rPr>
              <a:t>소비자의 요구사항을 조사하여 제품을 만들듯</a:t>
            </a:r>
            <a:endParaRPr lang="en-US" sz="1400" b="1" spc="300" dirty="0">
              <a:solidFill>
                <a:schemeClr val="tx1">
                  <a:lumMod val="50000"/>
                  <a:lumOff val="50000"/>
                </a:schemeClr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15361" y="4017888"/>
            <a:ext cx="18723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0" indent="-158750">
              <a:lnSpc>
                <a:spcPct val="200000"/>
              </a:lnSpc>
              <a:buFont typeface="Arial" charset="0"/>
              <a:buChar char="•"/>
            </a:pPr>
            <a:r>
              <a:rPr lang="ko-KR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생각을 글로 </a:t>
            </a:r>
          </a:p>
          <a:p>
            <a:pPr marL="158750" indent="-158750">
              <a:lnSpc>
                <a:spcPct val="200000"/>
              </a:lnSpc>
              <a:buFont typeface="Arial" charset="0"/>
              <a:buChar char="•"/>
            </a:pPr>
            <a:r>
              <a:rPr lang="ko-KR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글을 단락으로 </a:t>
            </a:r>
          </a:p>
          <a:p>
            <a:pPr marL="158750" indent="-158750">
              <a:lnSpc>
                <a:spcPct val="200000"/>
              </a:lnSpc>
              <a:buFont typeface="Arial" charset="0"/>
              <a:buChar char="•"/>
            </a:pPr>
            <a:r>
              <a:rPr lang="ko-KR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단락을 한 페이지로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060052" y="4017888"/>
            <a:ext cx="18723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0" indent="-158750">
              <a:lnSpc>
                <a:spcPct val="150000"/>
              </a:lnSpc>
              <a:buFont typeface="Arial" charset="0"/>
              <a:buChar char="•"/>
            </a:pPr>
            <a:r>
              <a:rPr lang="ko-KR" altLang="en-US" sz="1400" dirty="0" smtClean="0">
                <a:latin typeface="NanumBarunGothic" charset="-127"/>
                <a:ea typeface="NanumBarunGothic" charset="-127"/>
                <a:cs typeface="NanumBarunGothic" charset="-127"/>
              </a:rPr>
              <a:t>목적</a:t>
            </a:r>
          </a:p>
          <a:p>
            <a:pPr marL="158750" indent="-158750">
              <a:lnSpc>
                <a:spcPct val="150000"/>
              </a:lnSpc>
              <a:buFont typeface="Arial" charset="0"/>
              <a:buChar char="•"/>
            </a:pPr>
            <a:r>
              <a:rPr lang="ko-KR" altLang="en-US" sz="1400" dirty="0" smtClean="0">
                <a:latin typeface="NanumBarunGothic" charset="-127"/>
                <a:ea typeface="NanumBarunGothic" charset="-127"/>
                <a:cs typeface="NanumBarunGothic" charset="-127"/>
              </a:rPr>
              <a:t>범위</a:t>
            </a:r>
          </a:p>
          <a:p>
            <a:pPr marL="158750" indent="-158750">
              <a:lnSpc>
                <a:spcPct val="150000"/>
              </a:lnSpc>
              <a:buFont typeface="Arial" charset="0"/>
              <a:buChar char="•"/>
            </a:pPr>
            <a:r>
              <a:rPr lang="ko-KR" altLang="en-US" sz="1400" dirty="0" smtClean="0">
                <a:latin typeface="NanumBarunGothic" charset="-127"/>
                <a:ea typeface="NanumBarunGothic" charset="-127"/>
                <a:cs typeface="NanumBarunGothic" charset="-127"/>
              </a:rPr>
              <a:t>방법</a:t>
            </a:r>
          </a:p>
          <a:p>
            <a:pPr marL="158750" indent="-158750">
              <a:lnSpc>
                <a:spcPct val="150000"/>
              </a:lnSpc>
              <a:buFont typeface="Arial" charset="0"/>
              <a:buChar char="•"/>
            </a:pPr>
            <a:r>
              <a:rPr lang="ko-KR" altLang="en-US" sz="1400" dirty="0" smtClean="0">
                <a:latin typeface="NanumBarunGothic" charset="-127"/>
                <a:ea typeface="NanumBarunGothic" charset="-127"/>
                <a:cs typeface="NanumBarunGothic" charset="-127"/>
              </a:rPr>
              <a:t>일정</a:t>
            </a:r>
            <a:endParaRPr lang="ko-KR" altLang="en-US" sz="1400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12804" y="3537098"/>
            <a:ext cx="360000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1</a:t>
            </a:r>
            <a:endParaRPr lang="en-US" sz="14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906765" y="3537098"/>
            <a:ext cx="360000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2</a:t>
            </a:r>
            <a:endParaRPr lang="en-US" sz="14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85487" y="3537098"/>
            <a:ext cx="360000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3</a:t>
            </a:r>
            <a:endParaRPr lang="en-US" sz="14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4270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4703" y="149299"/>
            <a:ext cx="5063830" cy="358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질문에 대답</a:t>
            </a:r>
            <a:r>
              <a:rPr lang="en-US" altLang="ko-KR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보고서</a:t>
            </a:r>
            <a:endParaRPr lang="en-US" sz="1732" b="1" dirty="0">
              <a:solidFill>
                <a:schemeClr val="tx1">
                  <a:lumMod val="50000"/>
                  <a:lumOff val="50000"/>
                </a:schemeClr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68428" y="149299"/>
            <a:ext cx="5063830" cy="358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내용</a:t>
            </a:r>
            <a:endParaRPr lang="en-US" sz="1732" b="1" dirty="0">
              <a:solidFill>
                <a:schemeClr val="tx1">
                  <a:lumMod val="50000"/>
                  <a:lumOff val="50000"/>
                </a:schemeClr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0744" y="738796"/>
            <a:ext cx="91122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latin typeface="Arial" charset="0"/>
                <a:ea typeface="Arial" charset="0"/>
                <a:cs typeface="Arial" charset="0"/>
              </a:rPr>
              <a:t>읽는 사람 관점에서 </a:t>
            </a:r>
            <a:r>
              <a:rPr lang="en-US" altLang="ko-KR" sz="1600" b="1" dirty="0" smtClean="0">
                <a:latin typeface="Arial" charset="0"/>
                <a:ea typeface="Arial" charset="0"/>
                <a:cs typeface="Arial" charset="0"/>
              </a:rPr>
              <a:t>(1)</a:t>
            </a:r>
            <a:endParaRPr lang="en-US" sz="1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6CA6-4B07-0149-BAE0-4977B9C96BB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412725" y="1807877"/>
            <a:ext cx="181819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아는 만큼 묻는다</a:t>
            </a:r>
            <a:endParaRPr lang="en-US" sz="14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093014" y="2135188"/>
            <a:ext cx="3240000" cy="17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822532" y="1807877"/>
            <a:ext cx="267376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열가지 이상은 단점이다</a:t>
            </a:r>
            <a:endParaRPr lang="en-US" sz="14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502821" y="2135188"/>
            <a:ext cx="3240000" cy="17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682447" y="2143626"/>
            <a:ext cx="35831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0" indent="-158750">
              <a:lnSpc>
                <a:spcPct val="200000"/>
              </a:lnSpc>
              <a:buFont typeface="Arial" charset="0"/>
              <a:buChar char="•"/>
            </a:pPr>
            <a: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선택의 종류가 많을 때 의사결정이 어려움 </a:t>
            </a:r>
            <a:b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</a:br>
            <a:r>
              <a:rPr lang="en-US" altLang="ko-KR" sz="1400" dirty="0" smtClean="0">
                <a:latin typeface="NanumBarunGothic" charset="-127"/>
                <a:ea typeface="NanumBarunGothic" charset="-127"/>
                <a:cs typeface="NanumBarunGothic" charset="-127"/>
              </a:rPr>
              <a:t>-</a:t>
            </a:r>
            <a:r>
              <a:rPr lang="ko-KR" altLang="en-US" sz="1400" dirty="0" smtClean="0">
                <a:latin typeface="NanumBarunGothic" charset="-127"/>
                <a:ea typeface="NanumBarunGothic" charset="-127"/>
                <a:cs typeface="NanumBarunGothic" charset="-127"/>
              </a:rPr>
              <a:t> 퇴직 펀드 수가 </a:t>
            </a:r>
            <a:r>
              <a:rPr lang="en-US" altLang="ko-KR" sz="1400" dirty="0" smtClean="0">
                <a:latin typeface="NanumBarunGothic" charset="-127"/>
                <a:ea typeface="NanumBarunGothic" charset="-127"/>
                <a:cs typeface="NanumBarunGothic" charset="-127"/>
              </a:rPr>
              <a:t>10</a:t>
            </a:r>
            <a:r>
              <a:rPr lang="ko-KR" altLang="en-US" sz="1400" dirty="0" smtClean="0">
                <a:latin typeface="NanumBarunGothic" charset="-127"/>
                <a:ea typeface="NanumBarunGothic" charset="-127"/>
                <a:cs typeface="NanumBarunGothic" charset="-127"/>
              </a:rPr>
              <a:t>개 증가시 </a:t>
            </a:r>
            <a:r>
              <a:rPr lang="en-US" altLang="ko-KR" sz="1400" dirty="0" smtClean="0">
                <a:latin typeface="NanumBarunGothic" charset="-127"/>
                <a:ea typeface="NanumBarunGothic" charset="-127"/>
                <a:cs typeface="NanumBarunGothic" charset="-127"/>
              </a:rPr>
              <a:t>2%</a:t>
            </a:r>
            <a:r>
              <a:rPr lang="ko-KR" altLang="en-US" sz="1400" dirty="0" smtClean="0">
                <a:latin typeface="NanumBarunGothic" charset="-127"/>
                <a:ea typeface="NanumBarunGothic" charset="-127"/>
                <a:cs typeface="NanumBarunGothic" charset="-127"/>
              </a:rPr>
              <a:t> 감소</a:t>
            </a:r>
            <a:br>
              <a:rPr lang="ko-KR" altLang="en-US" sz="1400" dirty="0" smtClean="0">
                <a:latin typeface="NanumBarunGothic" charset="-127"/>
                <a:ea typeface="NanumBarunGothic" charset="-127"/>
                <a:cs typeface="NanumBarunGothic" charset="-127"/>
              </a:rPr>
            </a:br>
            <a:r>
              <a:rPr lang="ko-KR" altLang="en-US" sz="1400" dirty="0" smtClean="0"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r>
              <a:rPr lang="en-US" altLang="ko-KR" sz="1400" dirty="0" smtClean="0">
                <a:latin typeface="NanumBarunGothic" charset="-127"/>
                <a:ea typeface="NanumBarunGothic" charset="-127"/>
                <a:cs typeface="NanumBarunGothic" charset="-127"/>
              </a:rPr>
              <a:t>-</a:t>
            </a:r>
            <a:r>
              <a:rPr lang="ko-KR" altLang="en-US" sz="1400" dirty="0" smtClean="0">
                <a:latin typeface="NanumBarunGothic" charset="-127"/>
                <a:ea typeface="NanumBarunGothic" charset="-127"/>
                <a:cs typeface="NanumBarunGothic" charset="-127"/>
              </a:rPr>
              <a:t>시식대의 맛 종류가 적을 때 잼 구매율 상승 </a:t>
            </a:r>
          </a:p>
          <a:p>
            <a:pPr marL="158750" indent="-158750">
              <a:lnSpc>
                <a:spcPct val="200000"/>
              </a:lnSpc>
              <a:buFont typeface="Arial" charset="0"/>
              <a:buChar char="•"/>
            </a:pPr>
            <a:r>
              <a:rPr lang="ko-KR" altLang="en-US" sz="1400" b="1" dirty="0">
                <a:latin typeface="NanumBarunGothic" charset="-127"/>
                <a:ea typeface="NanumBarunGothic" charset="-127"/>
                <a:cs typeface="NanumBarunGothic" charset="-127"/>
              </a:rPr>
              <a:t>고급 식당 또는 휴가를 상상해보라고 요청시</a:t>
            </a:r>
            <a:r>
              <a:rPr lang="en-US" altLang="ko-KR" sz="1400" b="1" dirty="0">
                <a:latin typeface="NanumBarunGothic" charset="-127"/>
                <a:ea typeface="NanumBarunGothic" charset="-127"/>
                <a:cs typeface="NanumBarunGothic" charset="-127"/>
              </a:rPr>
              <a:t>, </a:t>
            </a:r>
            <a:r>
              <a:rPr lang="ko-KR" altLang="en-US" sz="1400" b="1" dirty="0">
                <a:latin typeface="NanumBarunGothic" charset="-127"/>
                <a:ea typeface="NanumBarunGothic" charset="-127"/>
                <a:cs typeface="NanumBarunGothic" charset="-127"/>
              </a:rPr>
              <a:t>상상이 </a:t>
            </a:r>
            <a: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쉬울때 그곳에 </a:t>
            </a:r>
            <a:r>
              <a:rPr lang="ko-KR" altLang="en-US" sz="1400" b="1" dirty="0">
                <a:latin typeface="NanumBarunGothic" charset="-127"/>
                <a:ea typeface="NanumBarunGothic" charset="-127"/>
                <a:cs typeface="NanumBarunGothic" charset="-127"/>
              </a:rPr>
              <a:t>가고 싶은 욕구가 </a:t>
            </a:r>
            <a: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커짐</a:t>
            </a:r>
            <a:b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</a:br>
            <a:endParaRPr lang="en-US" altLang="ko-KR" sz="1400" b="1" dirty="0" smtClean="0">
              <a:latin typeface="NanumBarunGothic" charset="-127"/>
              <a:ea typeface="NanumBarunGothic" charset="-127"/>
              <a:cs typeface="NanumBarunGothic" charset="-127"/>
            </a:endParaRPr>
          </a:p>
          <a:p>
            <a:pPr marL="158750" indent="-158750">
              <a:lnSpc>
                <a:spcPct val="200000"/>
              </a:lnSpc>
              <a:buFont typeface="Arial" charset="0"/>
              <a:buChar char="•"/>
            </a:pPr>
            <a: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이야기가 많으면 이야기가 없는 것</a:t>
            </a:r>
          </a:p>
          <a:p>
            <a:pPr marL="158750" indent="-158750">
              <a:lnSpc>
                <a:spcPct val="200000"/>
              </a:lnSpc>
              <a:buFont typeface="Arial" charset="0"/>
              <a:buChar char="•"/>
            </a:pPr>
            <a:r>
              <a:rPr lang="en-US" altLang="ko-KR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3</a:t>
            </a:r>
            <a: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 개의 주장 또는 근거</a:t>
            </a:r>
            <a:endParaRPr lang="en-US" sz="14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25768" y="4327308"/>
            <a:ext cx="2847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i="1" dirty="0" smtClean="0">
                <a:latin typeface="NanumBarunGothic" charset="-127"/>
                <a:ea typeface="NanumBarunGothic" charset="-127"/>
                <a:cs typeface="NanumBarunGothic" charset="-127"/>
              </a:rPr>
              <a:t>(</a:t>
            </a:r>
            <a:r>
              <a:rPr lang="ko-KR" altLang="en-US" sz="1200" i="1" dirty="0" smtClean="0">
                <a:latin typeface="NanumBarunGothic" charset="-127"/>
                <a:ea typeface="NanumBarunGothic" charset="-127"/>
                <a:cs typeface="NanumBarunGothic" charset="-127"/>
              </a:rPr>
              <a:t>이상 내용의 출처</a:t>
            </a:r>
            <a:r>
              <a:rPr lang="en-US" altLang="ko-KR" sz="1200" i="1" dirty="0" smtClean="0"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1200" i="1" dirty="0" smtClean="0">
                <a:latin typeface="NanumBarunGothic" charset="-127"/>
                <a:ea typeface="NanumBarunGothic" charset="-127"/>
                <a:cs typeface="NanumBarunGothic" charset="-127"/>
              </a:rPr>
              <a:t> 설득의 심리학 </a:t>
            </a:r>
            <a:r>
              <a:rPr lang="en-US" altLang="ko-KR" sz="1200" i="1" dirty="0" smtClean="0">
                <a:latin typeface="NanumBarunGothic" charset="-127"/>
                <a:ea typeface="NanumBarunGothic" charset="-127"/>
                <a:cs typeface="NanumBarunGothic" charset="-127"/>
              </a:rPr>
              <a:t>2)</a:t>
            </a:r>
            <a:endParaRPr lang="en-US" sz="1200" i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45676" y="2115654"/>
            <a:ext cx="35831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0" indent="-158750">
              <a:lnSpc>
                <a:spcPct val="200000"/>
              </a:lnSpc>
              <a:buFont typeface="Arial" charset="0"/>
              <a:buChar char="•"/>
            </a:pPr>
            <a:r>
              <a:rPr lang="en-US" altLang="ko-KR" sz="1400" dirty="0">
                <a:latin typeface="NanumBarunGothic" charset="-127"/>
                <a:ea typeface="NanumBarunGothic" charset="-127"/>
                <a:cs typeface="NanumBarunGothic" charset="-127"/>
              </a:rPr>
              <a:t>'</a:t>
            </a:r>
            <a:r>
              <a:rPr lang="ko-KR" altLang="en-US" sz="1400" b="1" dirty="0">
                <a:latin typeface="NanumBarunGothic" charset="-127"/>
                <a:ea typeface="NanumBarunGothic" charset="-127"/>
                <a:cs typeface="NanumBarunGothic" charset="-127"/>
              </a:rPr>
              <a:t>읽는 사람</a:t>
            </a:r>
            <a:r>
              <a:rPr lang="en-US" altLang="ko-KR" sz="1400" b="1" dirty="0">
                <a:latin typeface="NanumBarunGothic" charset="-127"/>
                <a:ea typeface="NanumBarunGothic" charset="-127"/>
                <a:cs typeface="NanumBarunGothic" charset="-127"/>
              </a:rPr>
              <a:t>'</a:t>
            </a:r>
            <a:r>
              <a:rPr lang="ko-KR" altLang="en-US" sz="1400" b="1" dirty="0">
                <a:latin typeface="NanumBarunGothic" charset="-127"/>
                <a:ea typeface="NanumBarunGothic" charset="-127"/>
                <a:cs typeface="NanumBarunGothic" charset="-127"/>
              </a:rPr>
              <a:t>의 과거 경험과 </a:t>
            </a:r>
            <a: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현재를 반영</a:t>
            </a:r>
          </a:p>
          <a:p>
            <a:pPr>
              <a:lnSpc>
                <a:spcPct val="200000"/>
              </a:lnSpc>
            </a:pPr>
            <a:r>
              <a:rPr lang="ko-KR" altLang="en-US" sz="1400" dirty="0" smtClean="0">
                <a:latin typeface="NanumBarunGothic" charset="-127"/>
                <a:ea typeface="NanumBarunGothic" charset="-127"/>
                <a:cs typeface="NanumBarunGothic" charset="-127"/>
              </a:rPr>
              <a:t>     </a:t>
            </a:r>
            <a:r>
              <a:rPr lang="en-US" altLang="ko-KR" sz="1400" dirty="0" smtClean="0">
                <a:latin typeface="NanumBarunGothic" charset="-127"/>
                <a:ea typeface="NanumBarunGothic" charset="-127"/>
                <a:cs typeface="NanumBarunGothic" charset="-127"/>
              </a:rPr>
              <a:t>-</a:t>
            </a:r>
            <a:r>
              <a:rPr lang="ko-KR" altLang="en-US" sz="1400" dirty="0" smtClean="0">
                <a:latin typeface="NanumBarunGothic" charset="-127"/>
                <a:ea typeface="NanumBarunGothic" charset="-127"/>
                <a:cs typeface="NanumBarunGothic" charset="-127"/>
              </a:rPr>
              <a:t> 회의 </a:t>
            </a:r>
            <a:r>
              <a:rPr lang="ko-KR" altLang="en-US" sz="1400" dirty="0">
                <a:latin typeface="NanumBarunGothic" charset="-127"/>
                <a:ea typeface="NanumBarunGothic" charset="-127"/>
                <a:cs typeface="NanumBarunGothic" charset="-127"/>
              </a:rPr>
              <a:t>주제</a:t>
            </a:r>
            <a:r>
              <a:rPr lang="en-US" altLang="ko-KR" sz="1400" dirty="0">
                <a:latin typeface="NanumBarunGothic" charset="-127"/>
                <a:ea typeface="NanumBarunGothic" charset="-127"/>
                <a:cs typeface="NanumBarunGothic" charset="-127"/>
              </a:rPr>
              <a:t>, </a:t>
            </a:r>
            <a:r>
              <a:rPr lang="ko-KR" altLang="en-US" sz="1400" dirty="0">
                <a:latin typeface="NanumBarunGothic" charset="-127"/>
                <a:ea typeface="NanumBarunGothic" charset="-127"/>
                <a:cs typeface="NanumBarunGothic" charset="-127"/>
              </a:rPr>
              <a:t>보고 받은 내용</a:t>
            </a:r>
            <a:r>
              <a:rPr lang="en-US" altLang="ko-KR" sz="1400" dirty="0">
                <a:latin typeface="NanumBarunGothic" charset="-127"/>
                <a:ea typeface="NanumBarunGothic" charset="-127"/>
                <a:cs typeface="NanumBarunGothic" charset="-127"/>
              </a:rPr>
              <a:t>, </a:t>
            </a:r>
            <a:r>
              <a:rPr lang="ko-KR" altLang="en-US" sz="1400" dirty="0" smtClean="0">
                <a:latin typeface="NanumBarunGothic" charset="-127"/>
                <a:ea typeface="NanumBarunGothic" charset="-127"/>
                <a:cs typeface="NanumBarunGothic" charset="-127"/>
              </a:rPr>
              <a:t>지시사항</a:t>
            </a:r>
            <a:r>
              <a:rPr lang="en-US" altLang="ko-KR" sz="1400" dirty="0" smtClean="0"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1400" dirty="0" smtClean="0">
                <a:latin typeface="NanumBarunGothic" charset="-127"/>
                <a:ea typeface="NanumBarunGothic" charset="-127"/>
                <a:cs typeface="NanumBarunGothic" charset="-127"/>
              </a:rPr>
              <a:t/>
            </a:r>
            <a:br>
              <a:rPr lang="ko-KR" altLang="en-US" sz="1400" dirty="0" smtClean="0">
                <a:latin typeface="NanumBarunGothic" charset="-127"/>
                <a:ea typeface="NanumBarunGothic" charset="-127"/>
                <a:cs typeface="NanumBarunGothic" charset="-127"/>
              </a:rPr>
            </a:br>
            <a:r>
              <a:rPr lang="ko-KR" altLang="en-US" sz="1400" dirty="0" smtClean="0">
                <a:latin typeface="NanumBarunGothic" charset="-127"/>
                <a:ea typeface="NanumBarunGothic" charset="-127"/>
                <a:cs typeface="NanumBarunGothic" charset="-127"/>
              </a:rPr>
              <a:t>         주요 </a:t>
            </a:r>
            <a:r>
              <a:rPr lang="ko-KR" altLang="en-US" sz="1400" dirty="0">
                <a:latin typeface="NanumBarunGothic" charset="-127"/>
                <a:ea typeface="NanumBarunGothic" charset="-127"/>
                <a:cs typeface="NanumBarunGothic" charset="-127"/>
              </a:rPr>
              <a:t>외부 뉴스 등</a:t>
            </a:r>
            <a:endParaRPr lang="ko-KR" altLang="en-US" sz="1400" dirty="0" smtClean="0">
              <a:latin typeface="NanumBarunGothic" charset="-127"/>
              <a:ea typeface="NanumBarunGothic" charset="-127"/>
              <a:cs typeface="NanumBarunGothic" charset="-127"/>
            </a:endParaRPr>
          </a:p>
          <a:p>
            <a:pPr marL="158750" indent="-158750">
              <a:lnSpc>
                <a:spcPct val="200000"/>
              </a:lnSpc>
              <a:buFont typeface="Arial" charset="0"/>
              <a:buChar char="•"/>
            </a:pPr>
            <a:r>
              <a:rPr 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'Surprise’</a:t>
            </a:r>
            <a: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r>
              <a:rPr 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보다 'Communication’</a:t>
            </a:r>
            <a:endParaRPr lang="ko-KR" altLang="en-US" sz="1400" b="1" dirty="0" smtClean="0">
              <a:latin typeface="NanumBarunGothic" charset="-127"/>
              <a:ea typeface="NanumBarunGothic" charset="-127"/>
              <a:cs typeface="NanumBarunGothic" charset="-127"/>
            </a:endParaRPr>
          </a:p>
          <a:p>
            <a:pPr marL="158750" indent="-158750">
              <a:lnSpc>
                <a:spcPct val="200000"/>
              </a:lnSpc>
              <a:buFont typeface="Arial" charset="0"/>
              <a:buChar char="•"/>
            </a:pPr>
            <a:r>
              <a:rPr lang="en-US" altLang="ko-KR" sz="1400" b="1" dirty="0">
                <a:latin typeface="NanumBarunGothic" charset="-127"/>
                <a:ea typeface="NanumBarunGothic" charset="-127"/>
                <a:cs typeface="NanumBarunGothic" charset="-127"/>
              </a:rPr>
              <a:t>'</a:t>
            </a:r>
            <a:r>
              <a:rPr lang="ko-KR" altLang="en-US" sz="1400" b="1" dirty="0">
                <a:latin typeface="NanumBarunGothic" charset="-127"/>
                <a:ea typeface="NanumBarunGothic" charset="-127"/>
                <a:cs typeface="NanumBarunGothic" charset="-127"/>
              </a:rPr>
              <a:t>자가발전</a:t>
            </a:r>
            <a:r>
              <a:rPr lang="en-US" altLang="ko-KR" sz="1400" b="1" dirty="0">
                <a:latin typeface="NanumBarunGothic" charset="-127"/>
                <a:ea typeface="NanumBarunGothic" charset="-127"/>
                <a:cs typeface="NanumBarunGothic" charset="-127"/>
              </a:rPr>
              <a:t>'</a:t>
            </a:r>
            <a:r>
              <a:rPr lang="ko-KR" altLang="en-US" sz="1400" b="1" dirty="0">
                <a:latin typeface="NanumBarunGothic" charset="-127"/>
                <a:ea typeface="NanumBarunGothic" charset="-127"/>
                <a:cs typeface="NanumBarunGothic" charset="-127"/>
              </a:rPr>
              <a:t>하거나 </a:t>
            </a:r>
            <a:r>
              <a:rPr lang="en-US" altLang="ko-KR" sz="1400" b="1" dirty="0">
                <a:latin typeface="NanumBarunGothic" charset="-127"/>
                <a:ea typeface="NanumBarunGothic" charset="-127"/>
                <a:cs typeface="NanumBarunGothic" charset="-127"/>
              </a:rPr>
              <a:t>'</a:t>
            </a:r>
            <a:r>
              <a:rPr lang="ko-KR" altLang="en-US" sz="1400" b="1" dirty="0">
                <a:latin typeface="NanumBarunGothic" charset="-127"/>
                <a:ea typeface="NanumBarunGothic" charset="-127"/>
                <a:cs typeface="NanumBarunGothic" charset="-127"/>
              </a:rPr>
              <a:t>요구사항이 </a:t>
            </a:r>
            <a: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불명확한 상사</a:t>
            </a:r>
            <a:r>
              <a:rPr lang="en-US" altLang="ko-KR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’</a:t>
            </a:r>
            <a:endParaRPr lang="ko-KR" altLang="en-US" sz="1400" b="1" dirty="0" smtClean="0">
              <a:latin typeface="NanumBarunGothic" charset="-127"/>
              <a:ea typeface="NanumBarunGothic" charset="-127"/>
              <a:cs typeface="NanumBarunGothic" charset="-127"/>
            </a:endParaRPr>
          </a:p>
          <a:p>
            <a:pPr marL="158750" indent="-158750">
              <a:lnSpc>
                <a:spcPct val="200000"/>
              </a:lnSpc>
              <a:buFont typeface="Arial" charset="0"/>
              <a:buChar char="•"/>
            </a:pPr>
            <a:r>
              <a:rPr lang="ko-KR" altLang="en-US" sz="1400" b="1" dirty="0">
                <a:latin typeface="NanumBarunGothic" charset="-127"/>
                <a:ea typeface="NanumBarunGothic" charset="-127"/>
                <a:cs typeface="NanumBarunGothic" charset="-127"/>
              </a:rPr>
              <a:t>상사의 </a:t>
            </a:r>
            <a: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상사까지 고려</a:t>
            </a:r>
            <a:endParaRPr lang="en-US" sz="14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93014" y="1755561"/>
            <a:ext cx="360000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1</a:t>
            </a:r>
            <a:endParaRPr lang="en-US" sz="14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02821" y="1755561"/>
            <a:ext cx="360000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2</a:t>
            </a:r>
            <a:endParaRPr lang="en-US" sz="14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22" name="TextBox 21">
            <a:hlinkClick r:id="rId3"/>
          </p:cNvPr>
          <p:cNvSpPr txBox="1"/>
          <p:nvPr/>
        </p:nvSpPr>
        <p:spPr>
          <a:xfrm>
            <a:off x="3752791" y="1794616"/>
            <a:ext cx="802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smtClean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Link</a:t>
            </a:r>
            <a:endParaRPr lang="en-US" sz="1600" b="1" i="1">
              <a:solidFill>
                <a:srgbClr val="FF0000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23" name="TextBox 22">
            <a:hlinkClick r:id="rId4"/>
          </p:cNvPr>
          <p:cNvSpPr txBox="1"/>
          <p:nvPr/>
        </p:nvSpPr>
        <p:spPr>
          <a:xfrm>
            <a:off x="8203650" y="1794616"/>
            <a:ext cx="802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smtClean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Link</a:t>
            </a:r>
            <a:endParaRPr lang="en-US" sz="1600" b="1" i="1">
              <a:solidFill>
                <a:srgbClr val="FF0000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54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29624" y="1830077"/>
            <a:ext cx="8457907" cy="5953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60"/>
              </a:lnSpc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29624" y="5369147"/>
            <a:ext cx="8457907" cy="5953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60"/>
              </a:lnSpc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4703" y="149299"/>
            <a:ext cx="5063830" cy="358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질문에 대답</a:t>
            </a:r>
            <a:r>
              <a:rPr lang="en-US" altLang="ko-KR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보고서</a:t>
            </a:r>
            <a:endParaRPr lang="en-US" sz="1732" b="1" dirty="0">
              <a:solidFill>
                <a:schemeClr val="tx1">
                  <a:lumMod val="50000"/>
                  <a:lumOff val="50000"/>
                </a:schemeClr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0744" y="738796"/>
            <a:ext cx="91122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latin typeface="Arial" charset="0"/>
                <a:ea typeface="Arial" charset="0"/>
                <a:cs typeface="Arial" charset="0"/>
              </a:rPr>
              <a:t>한번 더 깊이</a:t>
            </a:r>
            <a:endParaRPr lang="en-US" sz="1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6CA6-4B07-0149-BAE0-4977B9C96BB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776258" y="1409247"/>
            <a:ext cx="24176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b="1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연희동 한 선생의 ‘못 된 상담소’</a:t>
            </a:r>
            <a:endParaRPr lang="en-US" sz="1400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623" y="1820139"/>
            <a:ext cx="8640000" cy="65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80"/>
              </a:lnSpc>
            </a:pPr>
            <a:r>
              <a:rPr lang="ko-KR" altLang="en-US" sz="1400" dirty="0" smtClean="0">
                <a:latin typeface="NanumBarunGothic" charset="-127"/>
                <a:ea typeface="NanumBarunGothic" charset="-127"/>
                <a:cs typeface="NanumBarunGothic" charset="-127"/>
              </a:rPr>
              <a:t>”상담을 </a:t>
            </a:r>
            <a:r>
              <a:rPr lang="ko-KR" altLang="en-US" sz="1400" dirty="0">
                <a:latin typeface="NanumBarunGothic" charset="-127"/>
                <a:ea typeface="NanumBarunGothic" charset="-127"/>
                <a:cs typeface="NanumBarunGothic" charset="-127"/>
              </a:rPr>
              <a:t>받으려고 하는 분의 </a:t>
            </a:r>
            <a:r>
              <a:rPr lang="ko-KR" altLang="en-US" sz="1400" dirty="0" smtClean="0">
                <a:latin typeface="NanumBarunGothic" charset="-127"/>
                <a:ea typeface="NanumBarunGothic" charset="-127"/>
                <a:cs typeface="NanumBarunGothic" charset="-127"/>
              </a:rPr>
              <a:t>고민 </a:t>
            </a:r>
            <a:r>
              <a:rPr lang="ko-KR" altLang="en-US" sz="1400" dirty="0">
                <a:latin typeface="NanumBarunGothic" charset="-127"/>
                <a:ea typeface="NanumBarunGothic" charset="-127"/>
                <a:cs typeface="NanumBarunGothic" charset="-127"/>
              </a:rPr>
              <a:t>내용이 장황하고 길다면 그분은 무언가 켕기는 </a:t>
            </a:r>
            <a:r>
              <a:rPr lang="ko-KR" altLang="en-US" sz="1400" dirty="0" smtClean="0">
                <a:latin typeface="NanumBarunGothic" charset="-127"/>
                <a:ea typeface="NanumBarunGothic" charset="-127"/>
                <a:cs typeface="NanumBarunGothic" charset="-127"/>
              </a:rPr>
              <a:t>것이다</a:t>
            </a:r>
            <a:r>
              <a:rPr lang="en-US" altLang="ko-KR" sz="1400" dirty="0">
                <a:latin typeface="NanumBarunGothic" charset="-127"/>
                <a:ea typeface="NanumBarunGothic" charset="-127"/>
                <a:cs typeface="NanumBarunGothic" charset="-127"/>
              </a:rPr>
              <a:t>. </a:t>
            </a:r>
            <a:r>
              <a:rPr lang="ko-KR" altLang="en-US" sz="1400" dirty="0">
                <a:latin typeface="NanumBarunGothic" charset="-127"/>
                <a:ea typeface="NanumBarunGothic" charset="-127"/>
                <a:cs typeface="NanumBarunGothic" charset="-127"/>
              </a:rPr>
              <a:t>즉</a:t>
            </a:r>
            <a:r>
              <a:rPr lang="en-US" altLang="ko-KR" sz="1400" dirty="0" smtClean="0">
                <a:latin typeface="NanumBarunGothic" charset="-127"/>
                <a:ea typeface="NanumBarunGothic" charset="-127"/>
                <a:cs typeface="NanumBarunGothic" charset="-127"/>
              </a:rPr>
              <a:t>, </a:t>
            </a:r>
            <a:r>
              <a:rPr lang="ko-KR" altLang="en-US" sz="1400" dirty="0" smtClean="0">
                <a:latin typeface="NanumBarunGothic" charset="-127"/>
                <a:ea typeface="NanumBarunGothic" charset="-127"/>
                <a:cs typeface="NanumBarunGothic" charset="-127"/>
              </a:rPr>
              <a:t>쪽팔린</a:t>
            </a:r>
            <a:r>
              <a:rPr lang="ko-KR" altLang="en-US" sz="1400" dirty="0">
                <a:latin typeface="NanumBarunGothic" charset="-127"/>
                <a:ea typeface="NanumBarunGothic" charset="-127"/>
                <a:cs typeface="NanumBarunGothic" charset="-127"/>
              </a:rPr>
              <a:t> 데</a:t>
            </a:r>
            <a:r>
              <a:rPr lang="en-US" altLang="ko-KR" sz="1400" dirty="0">
                <a:latin typeface="NanumBarunGothic" charset="-127"/>
                <a:ea typeface="NanumBarunGothic" charset="-127"/>
                <a:cs typeface="NanumBarunGothic" charset="-127"/>
              </a:rPr>
              <a:t>, </a:t>
            </a:r>
            <a:r>
              <a:rPr lang="en-US" altLang="ko-KR" sz="1400" dirty="0" smtClean="0">
                <a:latin typeface="NanumBarunGothic" charset="-127"/>
                <a:ea typeface="NanumBarunGothic" charset="-127"/>
                <a:cs typeface="NanumBarunGothic" charset="-127"/>
              </a:rPr>
              <a:t/>
            </a:r>
            <a:br>
              <a:rPr lang="en-US" altLang="ko-KR" sz="1400" dirty="0" smtClean="0">
                <a:latin typeface="NanumBarunGothic" charset="-127"/>
                <a:ea typeface="NanumBarunGothic" charset="-127"/>
                <a:cs typeface="NanumBarunGothic" charset="-127"/>
              </a:rPr>
            </a:br>
            <a:r>
              <a:rPr lang="ko-KR" altLang="en-US" sz="1400" dirty="0" smtClean="0">
                <a:latin typeface="NanumBarunGothic" charset="-127"/>
                <a:ea typeface="NanumBarunGothic" charset="-127"/>
                <a:cs typeface="NanumBarunGothic" charset="-127"/>
              </a:rPr>
              <a:t>열</a:t>
            </a:r>
            <a:r>
              <a:rPr lang="ko-KR" altLang="en-US" sz="1400" dirty="0">
                <a:latin typeface="NanumBarunGothic" charset="-127"/>
                <a:ea typeface="NanumBarunGothic" charset="-127"/>
                <a:cs typeface="NanumBarunGothic" charset="-127"/>
              </a:rPr>
              <a:t> 받는 것이다</a:t>
            </a:r>
            <a:r>
              <a:rPr lang="en-US" altLang="ko-KR" sz="1400" dirty="0">
                <a:latin typeface="NanumBarunGothic" charset="-127"/>
                <a:ea typeface="NanumBarunGothic" charset="-127"/>
                <a:cs typeface="NanumBarunGothic" charset="-127"/>
              </a:rPr>
              <a:t>. </a:t>
            </a:r>
            <a:r>
              <a:rPr lang="ko-KR" altLang="en-US" sz="1400" dirty="0">
                <a:latin typeface="NanumBarunGothic" charset="-127"/>
                <a:ea typeface="NanumBarunGothic" charset="-127"/>
                <a:cs typeface="NanumBarunGothic" charset="-127"/>
              </a:rPr>
              <a:t>이런 경우 고객은 ‘네가 맞다’는 이야기를 듣고 싶은 것이지 고민을 해결하고자 하는 것이 아니다</a:t>
            </a:r>
            <a:r>
              <a:rPr lang="en-US" altLang="ko-KR" sz="1400" dirty="0">
                <a:latin typeface="NanumBarunGothic" charset="-127"/>
                <a:ea typeface="NanumBarunGothic" charset="-127"/>
                <a:cs typeface="NanumBarunGothic" charset="-127"/>
              </a:rPr>
              <a:t>.”</a:t>
            </a:r>
            <a:endParaRPr lang="en-US" sz="1400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9644" y="5401087"/>
            <a:ext cx="8640000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980"/>
              </a:lnSpc>
            </a:pPr>
            <a:r>
              <a:rPr lang="ko-KR" altLang="en-US" sz="1400" b="1" dirty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 “막 분해를 하는 것이다</a:t>
            </a:r>
            <a:r>
              <a:rPr lang="en-US" altLang="ko-KR" sz="1400" b="1" dirty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. </a:t>
            </a:r>
            <a:r>
              <a:rPr lang="ko-KR" altLang="en-US" sz="1400" b="1" dirty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진짜 핵심을 찾는 것</a:t>
            </a:r>
            <a:r>
              <a:rPr lang="en-US" altLang="ko-KR" sz="1400" b="1" dirty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 </a:t>
            </a:r>
            <a:r>
              <a:rPr lang="ko-KR" altLang="en-US" sz="1400" b="1" dirty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그것을 가지고 고민하는 것이 빠르다</a:t>
            </a:r>
            <a:r>
              <a:rPr lang="en-US" altLang="ko-KR" sz="1400" b="1" dirty="0" smtClean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.</a:t>
            </a:r>
            <a:br>
              <a:rPr lang="en-US" altLang="ko-KR" sz="1400" b="1" dirty="0" smtClean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</a:br>
            <a:r>
              <a:rPr lang="en-US" altLang="ko-KR" sz="1400" b="1" dirty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 </a:t>
            </a:r>
            <a:r>
              <a:rPr lang="ko-KR" altLang="en-US" sz="1400" b="1" dirty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진짜 고민을 찾은 후 할 수 있는 것과 </a:t>
            </a:r>
            <a:r>
              <a:rPr lang="ko-KR" altLang="en-US" sz="1400" b="1" dirty="0" smtClean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할 </a:t>
            </a:r>
            <a:r>
              <a:rPr lang="ko-KR" altLang="en-US" sz="1400" b="1" dirty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수 없는 구분하면 된다</a:t>
            </a:r>
            <a:r>
              <a:rPr lang="en-US" altLang="ko-KR" sz="1400" b="1" dirty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.”</a:t>
            </a:r>
            <a:endParaRPr lang="en-US" sz="1400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64918" y="2589625"/>
            <a:ext cx="1440000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" indent="-142875">
              <a:lnSpc>
                <a:spcPts val="2200"/>
              </a:lnSpc>
              <a:buFont typeface="Arial" charset="0"/>
              <a:buChar char="•"/>
            </a:pPr>
            <a:r>
              <a:rPr lang="en-US" altLang="ko-KR" sz="1200" b="1" dirty="0" smtClean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Root-Cause</a:t>
            </a:r>
            <a:endParaRPr lang="ko-KR" altLang="en-US" sz="1200" b="1" i="0" dirty="0">
              <a:solidFill>
                <a:srgbClr val="333333"/>
              </a:solidFill>
              <a:effectLst/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82667" y="2589625"/>
            <a:ext cx="1440000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indent="-111125">
              <a:lnSpc>
                <a:spcPts val="2200"/>
              </a:lnSpc>
              <a:buFont typeface="Arial" charset="0"/>
              <a:buChar char="•"/>
            </a:pPr>
            <a:r>
              <a:rPr lang="en-US" altLang="ko-KR" sz="1200" b="1" dirty="0" smtClean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To-Be</a:t>
            </a:r>
            <a:endParaRPr lang="ko-KR" altLang="en-US" sz="1200" b="1" dirty="0">
              <a:solidFill>
                <a:srgbClr val="333333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748542" y="2589625"/>
            <a:ext cx="1440000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0" indent="-127000">
              <a:lnSpc>
                <a:spcPts val="2200"/>
              </a:lnSpc>
              <a:buFont typeface="Arial" charset="0"/>
              <a:buChar char="•"/>
            </a:pPr>
            <a:r>
              <a:rPr lang="en-US" altLang="ko-KR" sz="1200" b="1" dirty="0" smtClean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Solution</a:t>
            </a:r>
            <a:endParaRPr lang="ko-KR" altLang="en-US" sz="1200" b="1" dirty="0">
              <a:solidFill>
                <a:srgbClr val="333333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4936918" y="2964086"/>
            <a:ext cx="13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354667" y="2964086"/>
            <a:ext cx="13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820542" y="2964086"/>
            <a:ext cx="13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981557" y="3179934"/>
            <a:ext cx="1440000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" indent="-142875">
              <a:lnSpc>
                <a:spcPts val="2200"/>
              </a:lnSpc>
              <a:buFont typeface="Arial" charset="0"/>
              <a:buChar char="•"/>
            </a:pPr>
            <a:r>
              <a:rPr lang="en-US" altLang="ko-KR" sz="1200" b="1" smtClean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Fact</a:t>
            </a:r>
            <a:endParaRPr lang="ko-KR" altLang="en-US" sz="1200" b="1" i="0" dirty="0">
              <a:solidFill>
                <a:srgbClr val="333333"/>
              </a:solidFill>
              <a:effectLst/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483598" y="3179934"/>
            <a:ext cx="1440000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" indent="-142875">
              <a:lnSpc>
                <a:spcPts val="2200"/>
              </a:lnSpc>
              <a:buFont typeface="Arial" charset="0"/>
              <a:buChar char="•"/>
            </a:pPr>
            <a:r>
              <a:rPr lang="en-US" altLang="ko-KR" sz="1200" b="1" dirty="0" smtClean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Issue</a:t>
            </a:r>
            <a:endParaRPr lang="ko-KR" altLang="en-US" sz="1200" b="1" i="0" dirty="0">
              <a:solidFill>
                <a:srgbClr val="333333"/>
              </a:solidFill>
              <a:effectLst/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555598" y="3554395"/>
            <a:ext cx="13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053557" y="3554395"/>
            <a:ext cx="13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1483598" y="3672470"/>
            <a:ext cx="1172116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ko-KR" sz="1200" dirty="0" smtClean="0">
                <a:latin typeface="NanumBarunGothic" charset="-127"/>
                <a:ea typeface="NanumBarunGothic" charset="-127"/>
                <a:cs typeface="NanumBarunGothic" charset="-127"/>
              </a:rPr>
              <a:t>- </a:t>
            </a:r>
            <a:r>
              <a:rPr lang="ko-KR" altLang="en-US" sz="1200" dirty="0" smtClean="0">
                <a:latin typeface="NanumBarunGothic" charset="-127"/>
                <a:ea typeface="NanumBarunGothic" charset="-127"/>
                <a:cs typeface="NanumBarunGothic" charset="-127"/>
              </a:rPr>
              <a:t>남친과의 관계</a:t>
            </a:r>
            <a:endParaRPr lang="ko-KR" altLang="en-US" sz="1200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981557" y="3672470"/>
            <a:ext cx="184217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lnSpc>
                <a:spcPts val="2000"/>
              </a:lnSpc>
              <a:buFontTx/>
              <a:buChar char="-"/>
            </a:pPr>
            <a:r>
              <a:rPr lang="ko-KR" altLang="en-US" sz="1200" dirty="0" smtClean="0">
                <a:latin typeface="NanumBarunGothic" charset="-127"/>
                <a:ea typeface="NanumBarunGothic" charset="-127"/>
                <a:cs typeface="NanumBarunGothic" charset="-127"/>
              </a:rPr>
              <a:t>남친 친구들과 트러블</a:t>
            </a:r>
          </a:p>
          <a:p>
            <a:pPr marL="171450" indent="-171450">
              <a:lnSpc>
                <a:spcPts val="2000"/>
              </a:lnSpc>
              <a:buFontTx/>
              <a:buChar char="-"/>
            </a:pPr>
            <a:r>
              <a:rPr lang="ko-KR" altLang="en-US" sz="1200" dirty="0" smtClean="0">
                <a:latin typeface="NanumBarunGothic" charset="-127"/>
                <a:ea typeface="NanumBarunGothic" charset="-127"/>
                <a:cs typeface="NanumBarunGothic" charset="-127"/>
              </a:rPr>
              <a:t>남친에게 친구 </a:t>
            </a:r>
            <a:r>
              <a:rPr lang="ko-KR" altLang="en-US" sz="1200" dirty="0">
                <a:latin typeface="NanumBarunGothic" charset="-127"/>
                <a:ea typeface="NanumBarunGothic" charset="-127"/>
                <a:cs typeface="NanumBarunGothic" charset="-127"/>
              </a:rPr>
              <a:t>절교 </a:t>
            </a:r>
            <a:r>
              <a:rPr lang="ko-KR" altLang="en-US" sz="1200" dirty="0" smtClean="0">
                <a:latin typeface="NanumBarunGothic" charset="-127"/>
                <a:ea typeface="NanumBarunGothic" charset="-127"/>
                <a:cs typeface="NanumBarunGothic" charset="-127"/>
              </a:rPr>
              <a:t>요청</a:t>
            </a:r>
          </a:p>
          <a:p>
            <a:pPr marL="171450" indent="-171450">
              <a:lnSpc>
                <a:spcPts val="2000"/>
              </a:lnSpc>
              <a:buFontTx/>
              <a:buChar char="-"/>
            </a:pPr>
            <a:r>
              <a:rPr lang="ko-KR" altLang="en-US" sz="1200" dirty="0" smtClean="0">
                <a:latin typeface="NanumBarunGothic" charset="-127"/>
                <a:ea typeface="NanumBarunGothic" charset="-127"/>
                <a:cs typeface="NanumBarunGothic" charset="-127"/>
              </a:rPr>
              <a:t>남친이 나에게 의존적</a:t>
            </a:r>
            <a:endParaRPr lang="ko-KR" altLang="en-US" sz="1200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864918" y="3082161"/>
            <a:ext cx="1656223" cy="37446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171450" indent="-171450">
              <a:lnSpc>
                <a:spcPts val="2000"/>
              </a:lnSpc>
              <a:buFontTx/>
              <a:buChar char="-"/>
            </a:pPr>
            <a:r>
              <a:rPr lang="ko-KR" altLang="en-US" sz="12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남친의 낮은 사교성</a:t>
            </a:r>
            <a:r>
              <a:rPr lang="en-US" altLang="ko-KR" sz="12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12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 높은 의존성</a:t>
            </a:r>
            <a:endParaRPr lang="ko-KR" altLang="en-US" sz="12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282667" y="3082161"/>
            <a:ext cx="1656223" cy="37446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ts val="2000"/>
              </a:lnSpc>
            </a:pPr>
            <a:r>
              <a:rPr lang="en-US" altLang="ko-KR" sz="1200" dirty="0" smtClean="0">
                <a:latin typeface="NanumBarunGothic" charset="-127"/>
                <a:ea typeface="NanumBarunGothic" charset="-127"/>
                <a:cs typeface="NanumBarunGothic" charset="-127"/>
              </a:rPr>
              <a:t>- </a:t>
            </a:r>
            <a:r>
              <a:rPr lang="ko-KR" altLang="en-US" sz="1200" dirty="0" smtClean="0">
                <a:latin typeface="NanumBarunGothic" charset="-127"/>
                <a:ea typeface="NanumBarunGothic" charset="-127"/>
                <a:cs typeface="NanumBarunGothic" charset="-127"/>
              </a:rPr>
              <a:t>사회성을 </a:t>
            </a:r>
            <a:r>
              <a:rPr lang="ko-KR" altLang="en-US" sz="1200" dirty="0">
                <a:latin typeface="NanumBarunGothic" charset="-127"/>
                <a:ea typeface="NanumBarunGothic" charset="-127"/>
                <a:cs typeface="NanumBarunGothic" charset="-127"/>
              </a:rPr>
              <a:t>갖춘 남친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748542" y="3082161"/>
            <a:ext cx="1656223" cy="37446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ts val="2000"/>
              </a:lnSpc>
            </a:pPr>
            <a:r>
              <a:rPr lang="en-US" altLang="ko-KR" sz="12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- </a:t>
            </a:r>
            <a:r>
              <a:rPr lang="ko-KR" altLang="en-US" sz="1200" b="1" dirty="0">
                <a:latin typeface="NanumBarunGothic" charset="-127"/>
                <a:ea typeface="NanumBarunGothic" charset="-127"/>
                <a:cs typeface="NanumBarunGothic" charset="-127"/>
              </a:rPr>
              <a:t>친구 모임 참석</a:t>
            </a:r>
            <a:r>
              <a:rPr lang="en-US" altLang="ko-KR" sz="1200" b="1" dirty="0">
                <a:latin typeface="NanumBarunGothic" charset="-127"/>
                <a:ea typeface="NanumBarunGothic" charset="-127"/>
                <a:cs typeface="NanumBarunGothic" charset="-127"/>
              </a:rPr>
              <a:t>, </a:t>
            </a:r>
            <a:r>
              <a:rPr lang="ko-KR" altLang="en-US" sz="1200" b="1" dirty="0" smtClean="0">
                <a:latin typeface="NanumBarunGothic" charset="-127"/>
                <a:ea typeface="NanumBarunGothic" charset="-127"/>
                <a:cs typeface="NanumBarunGothic" charset="-127"/>
              </a:rPr>
              <a:t/>
            </a:r>
            <a:br>
              <a:rPr lang="ko-KR" altLang="en-US" sz="1200" b="1" dirty="0" smtClean="0">
                <a:latin typeface="NanumBarunGothic" charset="-127"/>
                <a:ea typeface="NanumBarunGothic" charset="-127"/>
                <a:cs typeface="NanumBarunGothic" charset="-127"/>
              </a:rPr>
            </a:br>
            <a:r>
              <a:rPr lang="ko-KR" altLang="en-US" sz="12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    인간 관계 </a:t>
            </a:r>
            <a:r>
              <a:rPr lang="ko-KR" altLang="en-US" sz="1200" b="1" dirty="0">
                <a:latin typeface="NanumBarunGothic" charset="-127"/>
                <a:ea typeface="NanumBarunGothic" charset="-127"/>
                <a:cs typeface="NanumBarunGothic" charset="-127"/>
              </a:rPr>
              <a:t>책을 </a:t>
            </a:r>
            <a:r>
              <a:rPr lang="ko-KR" altLang="en-US" sz="1200" b="1" dirty="0" smtClean="0">
                <a:latin typeface="NanumBarunGothic" charset="-127"/>
                <a:ea typeface="NanumBarunGothic" charset="-127"/>
                <a:cs typeface="NanumBarunGothic" charset="-127"/>
              </a:rPr>
              <a:t/>
            </a:r>
            <a:br>
              <a:rPr lang="ko-KR" altLang="en-US" sz="1200" b="1" dirty="0" smtClean="0">
                <a:latin typeface="NanumBarunGothic" charset="-127"/>
                <a:ea typeface="NanumBarunGothic" charset="-127"/>
                <a:cs typeface="NanumBarunGothic" charset="-127"/>
              </a:rPr>
            </a:br>
            <a:r>
              <a:rPr lang="ko-KR" altLang="en-US" sz="12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    탐독 등 </a:t>
            </a:r>
            <a:endParaRPr lang="ko-KR" altLang="en-US" sz="12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864918" y="4168754"/>
            <a:ext cx="1656223" cy="37446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ts val="2000"/>
              </a:lnSpc>
            </a:pPr>
            <a:r>
              <a:rPr lang="en-US" altLang="ko-KR" sz="12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- </a:t>
            </a:r>
            <a:r>
              <a:rPr lang="ko-KR" altLang="en-US" sz="1200" b="1" dirty="0">
                <a:latin typeface="NanumBarunGothic" charset="-127"/>
                <a:ea typeface="NanumBarunGothic" charset="-127"/>
                <a:cs typeface="NanumBarunGothic" charset="-127"/>
              </a:rPr>
              <a:t>여성의 </a:t>
            </a:r>
            <a:r>
              <a:rPr lang="ko-KR" altLang="en-US" sz="12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마음이</a:t>
            </a:r>
            <a:br>
              <a:rPr lang="ko-KR" altLang="en-US" sz="1200" b="1" dirty="0" smtClean="0">
                <a:latin typeface="NanumBarunGothic" charset="-127"/>
                <a:ea typeface="NanumBarunGothic" charset="-127"/>
                <a:cs typeface="NanumBarunGothic" charset="-127"/>
              </a:rPr>
            </a:br>
            <a:r>
              <a:rPr lang="ko-KR" altLang="en-US" sz="12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    </a:t>
            </a:r>
            <a:r>
              <a:rPr lang="ko-KR" altLang="en-US" sz="1200" b="1" dirty="0">
                <a:latin typeface="NanumBarunGothic" charset="-127"/>
                <a:ea typeface="NanumBarunGothic" charset="-127"/>
                <a:cs typeface="NanumBarunGothic" charset="-127"/>
              </a:rPr>
              <a:t>아슬아슬함 </a:t>
            </a:r>
            <a:r>
              <a:rPr lang="en-US" altLang="ko-KR" sz="1200" b="1" dirty="0">
                <a:latin typeface="NanumBarunGothic" charset="-127"/>
                <a:ea typeface="NanumBarunGothic" charset="-127"/>
                <a:cs typeface="NanumBarunGothic" charset="-127"/>
              </a:rPr>
              <a:t>(</a:t>
            </a:r>
            <a:r>
              <a:rPr lang="ko-KR" altLang="en-US" sz="1200" b="1" dirty="0">
                <a:latin typeface="NanumBarunGothic" charset="-127"/>
                <a:ea typeface="NanumBarunGothic" charset="-127"/>
                <a:cs typeface="NanumBarunGothic" charset="-127"/>
              </a:rPr>
              <a:t>변심</a:t>
            </a:r>
            <a:r>
              <a:rPr lang="en-US" altLang="ko-KR" sz="1200" b="1" dirty="0">
                <a:latin typeface="NanumBarunGothic" charset="-127"/>
                <a:ea typeface="NanumBarunGothic" charset="-127"/>
                <a:cs typeface="NanumBarunGothic" charset="-127"/>
              </a:rPr>
              <a:t>)</a:t>
            </a:r>
            <a:endParaRPr lang="ko-KR" altLang="en-US" sz="12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43256" y="4168754"/>
            <a:ext cx="1656223" cy="37446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ts val="2000"/>
              </a:lnSpc>
            </a:pPr>
            <a:r>
              <a:rPr lang="en-US" altLang="ko-KR" sz="1200" dirty="0" smtClean="0">
                <a:latin typeface="NanumBarunGothic" charset="-127"/>
                <a:ea typeface="NanumBarunGothic" charset="-127"/>
                <a:cs typeface="NanumBarunGothic" charset="-127"/>
              </a:rPr>
              <a:t>- </a:t>
            </a:r>
            <a:r>
              <a:rPr lang="ko-KR" altLang="en-US" sz="1200" dirty="0">
                <a:latin typeface="NanumBarunGothic" charset="-127"/>
                <a:ea typeface="NanumBarunGothic" charset="-127"/>
                <a:cs typeface="NanumBarunGothic" charset="-127"/>
              </a:rPr>
              <a:t>남친 관계의 재설정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709131" y="4168754"/>
            <a:ext cx="1656223" cy="37446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ts val="2000"/>
              </a:lnSpc>
            </a:pPr>
            <a:r>
              <a:rPr lang="en-US" altLang="ko-KR" sz="12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- </a:t>
            </a:r>
            <a:r>
              <a:rPr lang="ko-KR" altLang="en-US" sz="12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감당할 </a:t>
            </a:r>
            <a:r>
              <a:rPr lang="ko-KR" altLang="en-US" sz="1200" b="1" dirty="0">
                <a:latin typeface="NanumBarunGothic" charset="-127"/>
                <a:ea typeface="NanumBarunGothic" charset="-127"/>
                <a:cs typeface="NanumBarunGothic" charset="-127"/>
              </a:rPr>
              <a:t>수준 정의</a:t>
            </a:r>
            <a:r>
              <a:rPr lang="en-US" altLang="ko-KR" sz="12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1200" b="1" dirty="0" smtClean="0">
                <a:latin typeface="NanumBarunGothic" charset="-127"/>
                <a:ea typeface="NanumBarunGothic" charset="-127"/>
                <a:cs typeface="NanumBarunGothic" charset="-127"/>
              </a:rPr>
              <a:t/>
            </a:r>
            <a:br>
              <a:rPr lang="ko-KR" altLang="en-US" sz="1200" b="1" dirty="0" smtClean="0">
                <a:latin typeface="NanumBarunGothic" charset="-127"/>
                <a:ea typeface="NanumBarunGothic" charset="-127"/>
                <a:cs typeface="NanumBarunGothic" charset="-127"/>
              </a:rPr>
            </a:br>
            <a:r>
              <a:rPr lang="ko-KR" altLang="en-US" sz="12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   </a:t>
            </a:r>
            <a:r>
              <a:rPr lang="en-US" altLang="ko-KR" sz="12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r>
              <a:rPr lang="ko-KR" altLang="en-US" sz="1200" b="1" dirty="0">
                <a:latin typeface="NanumBarunGothic" charset="-127"/>
                <a:ea typeface="NanumBarunGothic" charset="-127"/>
                <a:cs typeface="NanumBarunGothic" charset="-127"/>
              </a:rPr>
              <a:t>남친에게 </a:t>
            </a:r>
            <a:r>
              <a:rPr lang="ko-KR" altLang="en-US" sz="12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사실대로</a:t>
            </a:r>
            <a:br>
              <a:rPr lang="ko-KR" altLang="en-US" sz="1200" b="1" dirty="0" smtClean="0">
                <a:latin typeface="NanumBarunGothic" charset="-127"/>
                <a:ea typeface="NanumBarunGothic" charset="-127"/>
                <a:cs typeface="NanumBarunGothic" charset="-127"/>
              </a:rPr>
            </a:br>
            <a:r>
              <a:rPr lang="ko-KR" altLang="en-US" sz="12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    이야기</a:t>
            </a:r>
            <a:r>
              <a:rPr lang="en-US" altLang="ko-KR" sz="1200" b="1" dirty="0">
                <a:latin typeface="NanumBarunGothic" charset="-127"/>
                <a:ea typeface="NanumBarunGothic" charset="-127"/>
                <a:cs typeface="NanumBarunGothic" charset="-127"/>
              </a:rPr>
              <a:t>, </a:t>
            </a:r>
            <a:r>
              <a:rPr lang="ko-KR" altLang="en-US" sz="1200" b="1" dirty="0">
                <a:latin typeface="NanumBarunGothic" charset="-127"/>
                <a:ea typeface="NanumBarunGothic" charset="-127"/>
                <a:cs typeface="NanumBarunGothic" charset="-127"/>
              </a:rPr>
              <a:t>남친과 </a:t>
            </a:r>
            <a:r>
              <a:rPr lang="ko-KR" altLang="en-US" sz="1200" b="1" dirty="0" smtClean="0">
                <a:latin typeface="NanumBarunGothic" charset="-127"/>
                <a:ea typeface="NanumBarunGothic" charset="-127"/>
                <a:cs typeface="NanumBarunGothic" charset="-127"/>
              </a:rPr>
              <a:t/>
            </a:r>
            <a:br>
              <a:rPr lang="ko-KR" altLang="en-US" sz="1200" b="1" dirty="0" smtClean="0">
                <a:latin typeface="NanumBarunGothic" charset="-127"/>
                <a:ea typeface="NanumBarunGothic" charset="-127"/>
                <a:cs typeface="NanumBarunGothic" charset="-127"/>
              </a:rPr>
            </a:br>
            <a:r>
              <a:rPr lang="ko-KR" altLang="en-US" sz="12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    헤어짐 </a:t>
            </a:r>
            <a:r>
              <a:rPr lang="ko-KR" altLang="en-US" sz="1200" b="1" dirty="0">
                <a:latin typeface="NanumBarunGothic" charset="-127"/>
                <a:ea typeface="NanumBarunGothic" charset="-127"/>
                <a:cs typeface="NanumBarunGothic" charset="-127"/>
              </a:rPr>
              <a:t>등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4936918" y="4021283"/>
            <a:ext cx="4212000" cy="0"/>
          </a:xfrm>
          <a:prstGeom prst="line">
            <a:avLst/>
          </a:prstGeom>
          <a:ln w="31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000121" y="6009295"/>
            <a:ext cx="31646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i="1" dirty="0" smtClean="0">
                <a:latin typeface="NanumBarunGothic" charset="-127"/>
                <a:ea typeface="NanumBarunGothic" charset="-127"/>
                <a:cs typeface="NanumBarunGothic" charset="-127"/>
              </a:rPr>
              <a:t>(</a:t>
            </a:r>
            <a:r>
              <a:rPr lang="ko-KR" altLang="en-US" sz="1200" i="1" dirty="0" smtClean="0">
                <a:latin typeface="NanumBarunGothic" charset="-127"/>
                <a:ea typeface="NanumBarunGothic" charset="-127"/>
                <a:cs typeface="NanumBarunGothic" charset="-127"/>
              </a:rPr>
              <a:t>출처</a:t>
            </a:r>
            <a:r>
              <a:rPr lang="en-US" altLang="ko-KR" sz="1200" i="1" dirty="0" smtClean="0"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1200" i="1" dirty="0" smtClean="0">
                <a:latin typeface="NanumBarunGothic" charset="-127"/>
                <a:ea typeface="NanumBarunGothic" charset="-127"/>
                <a:cs typeface="NanumBarunGothic" charset="-127"/>
              </a:rPr>
              <a:t> 연희동 한 선생의 못 된 상담소</a:t>
            </a:r>
            <a:r>
              <a:rPr lang="en-US" altLang="ko-KR" sz="1200" i="1" dirty="0" smtClean="0"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1200" i="1" dirty="0" smtClean="0">
                <a:latin typeface="NanumBarunGothic" charset="-127"/>
                <a:ea typeface="NanumBarunGothic" charset="-127"/>
                <a:cs typeface="NanumBarunGothic" charset="-127"/>
              </a:rPr>
              <a:t> 벙커</a:t>
            </a:r>
            <a:r>
              <a:rPr lang="en-US" altLang="ko-KR" sz="1200" i="1" dirty="0" smtClean="0">
                <a:latin typeface="NanumBarunGothic" charset="-127"/>
                <a:ea typeface="NanumBarunGothic" charset="-127"/>
                <a:cs typeface="NanumBarunGothic" charset="-127"/>
              </a:rPr>
              <a:t>I </a:t>
            </a:r>
            <a:r>
              <a:rPr lang="ko-KR" altLang="en-US" sz="1200" i="1" dirty="0" smtClean="0">
                <a:latin typeface="NanumBarunGothic" charset="-127"/>
                <a:ea typeface="NanumBarunGothic" charset="-127"/>
                <a:cs typeface="NanumBarunGothic" charset="-127"/>
              </a:rPr>
              <a:t>특강</a:t>
            </a:r>
            <a:r>
              <a:rPr lang="en-US" altLang="ko-KR" sz="1200" i="1" dirty="0" smtClean="0">
                <a:latin typeface="NanumBarunGothic" charset="-127"/>
                <a:ea typeface="NanumBarunGothic" charset="-127"/>
                <a:cs typeface="NanumBarunGothic" charset="-127"/>
              </a:rPr>
              <a:t>)</a:t>
            </a:r>
            <a:endParaRPr lang="en-US" sz="1200" i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468428" y="149299"/>
            <a:ext cx="5063830" cy="358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내용</a:t>
            </a:r>
            <a:endParaRPr lang="en-US" sz="1732" b="1" dirty="0">
              <a:solidFill>
                <a:schemeClr val="tx1">
                  <a:lumMod val="50000"/>
                  <a:lumOff val="50000"/>
                </a:schemeClr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4519" y="3101777"/>
            <a:ext cx="546029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20"/>
              </a:lnSpc>
            </a:pPr>
            <a:r>
              <a:rPr lang="en-US" sz="1600" b="1" spc="-150" dirty="0" smtClean="0">
                <a:latin typeface="NanumBarunGothic" charset="-127"/>
                <a:ea typeface="NanumBarunGothic" charset="-127"/>
                <a:cs typeface="NanumBarunGothic" charset="-127"/>
              </a:rPr>
              <a:t>20</a:t>
            </a:r>
            <a:r>
              <a:rPr lang="ko-KR" altLang="en-US" sz="1600" b="1" spc="-150" dirty="0" smtClean="0">
                <a:latin typeface="NanumBarunGothic" charset="-127"/>
                <a:ea typeface="NanumBarunGothic" charset="-127"/>
                <a:cs typeface="NanumBarunGothic" charset="-127"/>
              </a:rPr>
              <a:t>대의 상담 사례</a:t>
            </a:r>
            <a:endParaRPr lang="en-US" sz="1600" b="1" spc="-150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45" name="Triangle 44"/>
          <p:cNvSpPr/>
          <p:nvPr/>
        </p:nvSpPr>
        <p:spPr>
          <a:xfrm rot="5400000">
            <a:off x="688503" y="3672822"/>
            <a:ext cx="1260000" cy="7027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hlinkClick r:id="rId3"/>
          </p:cNvPr>
          <p:cNvSpPr txBox="1"/>
          <p:nvPr/>
        </p:nvSpPr>
        <p:spPr>
          <a:xfrm>
            <a:off x="6108842" y="1378470"/>
            <a:ext cx="802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smtClean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Link</a:t>
            </a:r>
            <a:endParaRPr lang="en-US" sz="1600" b="1" i="1">
              <a:solidFill>
                <a:srgbClr val="FF0000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1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992481" y="4621822"/>
            <a:ext cx="7920000" cy="50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009651" y="3398919"/>
            <a:ext cx="7920000" cy="50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009651" y="1628183"/>
            <a:ext cx="7920000" cy="72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4703" y="149299"/>
            <a:ext cx="5063830" cy="358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질문에 대답</a:t>
            </a:r>
            <a:r>
              <a:rPr lang="en-US" altLang="ko-KR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보고서</a:t>
            </a:r>
            <a:endParaRPr lang="en-US" sz="1732" b="1" dirty="0">
              <a:solidFill>
                <a:schemeClr val="tx1">
                  <a:lumMod val="50000"/>
                  <a:lumOff val="50000"/>
                </a:schemeClr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68428" y="149299"/>
            <a:ext cx="5063830" cy="358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732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내용</a:t>
            </a:r>
            <a:endParaRPr lang="en-US" sz="1732" b="1" dirty="0">
              <a:solidFill>
                <a:schemeClr val="tx1">
                  <a:lumMod val="50000"/>
                  <a:lumOff val="50000"/>
                </a:schemeClr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0744" y="738796"/>
            <a:ext cx="91122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latin typeface="Arial" charset="0"/>
                <a:ea typeface="Arial" charset="0"/>
                <a:cs typeface="Arial" charset="0"/>
              </a:rPr>
              <a:t>읽는 사람 관점에서 </a:t>
            </a:r>
            <a:r>
              <a:rPr lang="en-US" altLang="ko-KR" sz="1600" b="1" dirty="0" smtClean="0">
                <a:latin typeface="Arial" charset="0"/>
                <a:ea typeface="Arial" charset="0"/>
                <a:cs typeface="Arial" charset="0"/>
              </a:rPr>
              <a:t>(2)</a:t>
            </a:r>
            <a:endParaRPr lang="en-US" sz="1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6CA6-4B07-0149-BAE0-4977B9C96BB1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1092500" y="1608273"/>
            <a:ext cx="6570327" cy="734258"/>
            <a:chOff x="997250" y="1608273"/>
            <a:chExt cx="6570327" cy="734258"/>
          </a:xfrm>
        </p:grpSpPr>
        <p:sp>
          <p:nvSpPr>
            <p:cNvPr id="5" name="Rectangle 4"/>
            <p:cNvSpPr/>
            <p:nvPr/>
          </p:nvSpPr>
          <p:spPr>
            <a:xfrm>
              <a:off x="997250" y="1788171"/>
              <a:ext cx="3884897" cy="37446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285750" indent="-285750">
                <a:lnSpc>
                  <a:spcPts val="2200"/>
                </a:lnSpc>
                <a:buFont typeface="AlNile" charset="-78"/>
                <a:buChar char="●"/>
              </a:pPr>
              <a:r>
                <a:rPr lang="en-US" altLang="ko-KR" sz="1400" b="1" dirty="0" smtClean="0">
                  <a:solidFill>
                    <a:srgbClr val="333333"/>
                  </a:solidFill>
                  <a:latin typeface="NanumBarunGothic" charset="-127"/>
                  <a:ea typeface="NanumBarunGothic" charset="-127"/>
                  <a:cs typeface="NanumBarunGothic" charset="-127"/>
                </a:rPr>
                <a:t>“20</a:t>
              </a:r>
              <a:r>
                <a:rPr lang="en-US" altLang="ko-KR" sz="1400" b="1" dirty="0">
                  <a:solidFill>
                    <a:srgbClr val="333333"/>
                  </a:solidFill>
                  <a:latin typeface="NanumBarunGothic" charset="-127"/>
                  <a:ea typeface="NanumBarunGothic" charset="-127"/>
                  <a:cs typeface="NanumBarunGothic" charset="-127"/>
                </a:rPr>
                <a:t>% </a:t>
              </a:r>
              <a:r>
                <a:rPr lang="ko-KR" altLang="en-US" sz="1400" b="1" dirty="0">
                  <a:solidFill>
                    <a:srgbClr val="333333"/>
                  </a:solidFill>
                  <a:latin typeface="NanumBarunGothic" charset="-127"/>
                  <a:ea typeface="NanumBarunGothic" charset="-127"/>
                  <a:cs typeface="NanumBarunGothic" charset="-127"/>
                </a:rPr>
                <a:t>할인된 가격으로 신제품을 체험할 수 </a:t>
              </a:r>
              <a:r>
                <a:rPr lang="ko-KR" altLang="en-US" sz="1400" b="1" dirty="0" smtClean="0">
                  <a:solidFill>
                    <a:srgbClr val="333333"/>
                  </a:solidFill>
                  <a:latin typeface="NanumBarunGothic" charset="-127"/>
                  <a:ea typeface="NanumBarunGothic" charset="-127"/>
                  <a:cs typeface="NanumBarunGothic" charset="-127"/>
                </a:rPr>
                <a:t>있는</a:t>
              </a:r>
              <a:endParaRPr lang="ko-KR" altLang="en-US" sz="1400" b="1" dirty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638844" y="1608273"/>
              <a:ext cx="1928733" cy="37446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ko-KR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anumBarunGothic" charset="-127"/>
                  <a:ea typeface="NanumBarunGothic" charset="-127"/>
                  <a:cs typeface="NanumBarunGothic" charset="-127"/>
                </a:rPr>
                <a:t>기회를 이용하세요</a:t>
              </a:r>
              <a:r>
                <a:rPr lang="en-US" altLang="ko-KR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anumBarunGothic" charset="-127"/>
                  <a:ea typeface="NanumBarunGothic" charset="-127"/>
                  <a:cs typeface="NanumBarunGothic" charset="-127"/>
                </a:rPr>
                <a:t>!”</a:t>
              </a:r>
              <a:endPara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638844" y="1968070"/>
              <a:ext cx="1867819" cy="374461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ko-KR" altLang="en-US" sz="1400" b="1" dirty="0">
                  <a:solidFill>
                    <a:srgbClr val="333333"/>
                  </a:solidFill>
                  <a:latin typeface="NanumBarunGothic" charset="-127"/>
                  <a:ea typeface="NanumBarunGothic" charset="-127"/>
                  <a:cs typeface="NanumBarunGothic" charset="-127"/>
                </a:rPr>
                <a:t>기회를 놓치지 마세요</a:t>
              </a:r>
              <a:r>
                <a:rPr lang="en-US" altLang="ko-KR" sz="1400" b="1" dirty="0" smtClean="0">
                  <a:solidFill>
                    <a:srgbClr val="333333"/>
                  </a:solidFill>
                  <a:latin typeface="NanumBarunGothic" charset="-127"/>
                  <a:ea typeface="NanumBarunGothic" charset="-127"/>
                  <a:cs typeface="NanumBarunGothic" charset="-127"/>
                </a:rPr>
                <a:t>!”</a:t>
              </a:r>
              <a:endParaRPr lang="ko-KR" altLang="en-US" sz="1400" dirty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endParaRPr>
            </a:p>
          </p:txBody>
        </p:sp>
        <p:cxnSp>
          <p:nvCxnSpPr>
            <p:cNvPr id="24" name="Elbow Connector 23"/>
            <p:cNvCxnSpPr>
              <a:stCxn id="5" idx="3"/>
              <a:endCxn id="7" idx="1"/>
            </p:cNvCxnSpPr>
            <p:nvPr/>
          </p:nvCxnSpPr>
          <p:spPr>
            <a:xfrm flipV="1">
              <a:off x="4882147" y="1795504"/>
              <a:ext cx="756697" cy="179898"/>
            </a:xfrm>
            <a:prstGeom prst="bentConnector3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lbow Connector 25"/>
            <p:cNvCxnSpPr>
              <a:stCxn id="5" idx="3"/>
              <a:endCxn id="9" idx="1"/>
            </p:cNvCxnSpPr>
            <p:nvPr/>
          </p:nvCxnSpPr>
          <p:spPr>
            <a:xfrm>
              <a:off x="4882147" y="1975402"/>
              <a:ext cx="756697" cy="179899"/>
            </a:xfrm>
            <a:prstGeom prst="bentConnector3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1092500" y="2458311"/>
            <a:ext cx="7932880" cy="734258"/>
            <a:chOff x="997250" y="2458311"/>
            <a:chExt cx="7932880" cy="734258"/>
          </a:xfrm>
        </p:grpSpPr>
        <p:sp>
          <p:nvSpPr>
            <p:cNvPr id="19" name="Rectangle 18"/>
            <p:cNvSpPr/>
            <p:nvPr/>
          </p:nvSpPr>
          <p:spPr>
            <a:xfrm>
              <a:off x="997250" y="2638209"/>
              <a:ext cx="3884897" cy="37446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285750" indent="-285750">
                <a:lnSpc>
                  <a:spcPts val="2200"/>
                </a:lnSpc>
                <a:buFont typeface="AlNile" charset="-78"/>
                <a:buChar char="●"/>
              </a:pPr>
              <a:r>
                <a:rPr lang="en-US" altLang="ko-KR" sz="1400" b="1" dirty="0" smtClean="0">
                  <a:solidFill>
                    <a:srgbClr val="333333"/>
                  </a:solidFill>
                  <a:latin typeface="NanumBarunGothic" charset="-127"/>
                  <a:ea typeface="NanumBarunGothic" charset="-127"/>
                  <a:cs typeface="NanumBarunGothic" charset="-127"/>
                </a:rPr>
                <a:t>“</a:t>
              </a:r>
              <a:r>
                <a:rPr lang="ko-KR" altLang="en-US" sz="1400" b="1" dirty="0" smtClean="0">
                  <a:solidFill>
                    <a:srgbClr val="333333"/>
                  </a:solidFill>
                  <a:latin typeface="NanumBarunGothic" charset="-127"/>
                  <a:ea typeface="NanumBarunGothic" charset="-127"/>
                  <a:cs typeface="NanumBarunGothic" charset="-127"/>
                </a:rPr>
                <a:t>기부를 </a:t>
              </a:r>
              <a:r>
                <a:rPr lang="ko-KR" altLang="en-US" sz="1400" b="1" dirty="0">
                  <a:solidFill>
                    <a:srgbClr val="333333"/>
                  </a:solidFill>
                  <a:latin typeface="NanumBarunGothic" charset="-127"/>
                  <a:ea typeface="NanumBarunGothic" charset="-127"/>
                  <a:cs typeface="NanumBarunGothic" charset="-127"/>
                </a:rPr>
                <a:t>해주시겠습니까</a:t>
              </a:r>
              <a:r>
                <a:rPr lang="en-US" altLang="ko-KR" sz="1400" b="1" dirty="0" smtClean="0">
                  <a:solidFill>
                    <a:srgbClr val="333333"/>
                  </a:solidFill>
                  <a:latin typeface="NanumBarunGothic" charset="-127"/>
                  <a:ea typeface="NanumBarunGothic" charset="-127"/>
                  <a:cs typeface="NanumBarunGothic" charset="-127"/>
                </a:rPr>
                <a:t>?”</a:t>
              </a:r>
              <a:endParaRPr lang="ko-KR" altLang="en-US" sz="1400" b="1" dirty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638844" y="2458311"/>
              <a:ext cx="1928733" cy="37446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n-US" altLang="ko-KR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anumBarunGothic" charset="-127"/>
                  <a:ea typeface="NanumBarunGothic" charset="-127"/>
                  <a:cs typeface="NanumBarunGothic" charset="-127"/>
                </a:rPr>
                <a:t>(</a:t>
              </a:r>
              <a:r>
                <a:rPr lang="ko-KR" altLang="en-US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anumBarunGothic" charset="-127"/>
                  <a:ea typeface="NanumBarunGothic" charset="-127"/>
                  <a:cs typeface="NanumBarunGothic" charset="-127"/>
                </a:rPr>
                <a:t>참여율 </a:t>
              </a:r>
              <a:r>
                <a:rPr lang="en-US" altLang="ko-KR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anumBarunGothic" charset="-127"/>
                  <a:ea typeface="NanumBarunGothic" charset="-127"/>
                  <a:cs typeface="NanumBarunGothic" charset="-127"/>
                </a:rPr>
                <a:t>28.6%)</a:t>
              </a:r>
              <a:endPara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638844" y="2818108"/>
              <a:ext cx="3291286" cy="374461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n-US" altLang="ko-KR" sz="1400" b="1" dirty="0" smtClean="0">
                  <a:solidFill>
                    <a:srgbClr val="333333"/>
                  </a:solidFill>
                  <a:latin typeface="NanumBarunGothic" charset="-127"/>
                  <a:ea typeface="NanumBarunGothic" charset="-127"/>
                  <a:cs typeface="NanumBarunGothic" charset="-127"/>
                </a:rPr>
                <a:t>“</a:t>
              </a:r>
              <a:r>
                <a:rPr lang="ko-KR" altLang="en-US" sz="1400" b="1" dirty="0" smtClean="0">
                  <a:solidFill>
                    <a:srgbClr val="333333"/>
                  </a:solidFill>
                  <a:latin typeface="NanumBarunGothic" charset="-127"/>
                  <a:ea typeface="NanumBarunGothic" charset="-127"/>
                  <a:cs typeface="NanumBarunGothic" charset="-127"/>
                </a:rPr>
                <a:t>동전들도 </a:t>
              </a:r>
              <a:r>
                <a:rPr lang="ko-KR" altLang="en-US" sz="1400" b="1" dirty="0">
                  <a:solidFill>
                    <a:srgbClr val="333333"/>
                  </a:solidFill>
                  <a:latin typeface="NanumBarunGothic" charset="-127"/>
                  <a:ea typeface="NanumBarunGothic" charset="-127"/>
                  <a:cs typeface="NanumBarunGothic" charset="-127"/>
                </a:rPr>
                <a:t>큰 도움이 </a:t>
              </a:r>
              <a:r>
                <a:rPr lang="ko-KR" altLang="en-US" sz="1400" b="1" dirty="0" smtClean="0">
                  <a:solidFill>
                    <a:srgbClr val="333333"/>
                  </a:solidFill>
                  <a:latin typeface="NanumBarunGothic" charset="-127"/>
                  <a:ea typeface="NanumBarunGothic" charset="-127"/>
                  <a:cs typeface="NanumBarunGothic" charset="-127"/>
                </a:rPr>
                <a:t>됩니다 </a:t>
              </a:r>
              <a:r>
                <a:rPr lang="en-US" altLang="ko-KR" sz="1400" b="1" dirty="0" smtClean="0">
                  <a:solidFill>
                    <a:srgbClr val="333333"/>
                  </a:solidFill>
                  <a:latin typeface="NanumBarunGothic" charset="-127"/>
                  <a:ea typeface="NanumBarunGothic" charset="-127"/>
                  <a:cs typeface="NanumBarunGothic" charset="-127"/>
                </a:rPr>
                <a:t>“(</a:t>
              </a:r>
              <a:r>
                <a:rPr lang="ko-KR" altLang="en-US" sz="1400" b="1" dirty="0" smtClean="0">
                  <a:solidFill>
                    <a:srgbClr val="333333"/>
                  </a:solidFill>
                  <a:latin typeface="NanumBarunGothic" charset="-127"/>
                  <a:ea typeface="NanumBarunGothic" charset="-127"/>
                  <a:cs typeface="NanumBarunGothic" charset="-127"/>
                </a:rPr>
                <a:t>참여율 </a:t>
              </a:r>
              <a:r>
                <a:rPr lang="en-US" altLang="ko-KR" sz="1400" b="1" dirty="0" smtClean="0">
                  <a:solidFill>
                    <a:srgbClr val="333333"/>
                  </a:solidFill>
                  <a:latin typeface="NanumBarunGothic" charset="-127"/>
                  <a:ea typeface="NanumBarunGothic" charset="-127"/>
                  <a:cs typeface="NanumBarunGothic" charset="-127"/>
                </a:rPr>
                <a:t>50%)</a:t>
              </a:r>
              <a:endParaRPr lang="ko-KR" altLang="en-US" sz="1400" b="1" dirty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endParaRPr>
            </a:p>
          </p:txBody>
        </p:sp>
        <p:cxnSp>
          <p:nvCxnSpPr>
            <p:cNvPr id="29" name="Elbow Connector 28"/>
            <p:cNvCxnSpPr/>
            <p:nvPr/>
          </p:nvCxnSpPr>
          <p:spPr>
            <a:xfrm flipV="1">
              <a:off x="4882147" y="2602933"/>
              <a:ext cx="756697" cy="217998"/>
            </a:xfrm>
            <a:prstGeom prst="bentConnector3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lbow Connector 29"/>
            <p:cNvCxnSpPr/>
            <p:nvPr/>
          </p:nvCxnSpPr>
          <p:spPr>
            <a:xfrm>
              <a:off x="4882147" y="2820931"/>
              <a:ext cx="756697" cy="217999"/>
            </a:xfrm>
            <a:prstGeom prst="bentConnector3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/>
          <p:cNvSpPr/>
          <p:nvPr/>
        </p:nvSpPr>
        <p:spPr>
          <a:xfrm>
            <a:off x="1092500" y="4218419"/>
            <a:ext cx="184731" cy="65659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lnSpc>
                <a:spcPts val="2200"/>
              </a:lnSpc>
            </a:pPr>
            <a:r>
              <a:rPr lang="ko-KR" altLang="en-US" sz="1400" b="1" dirty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/>
            </a:r>
            <a:br>
              <a:rPr lang="ko-KR" altLang="en-US" sz="1400" b="1" dirty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</a:br>
            <a:endParaRPr lang="ko-KR" altLang="en-US" sz="1400" b="1" dirty="0">
              <a:solidFill>
                <a:srgbClr val="333333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092500" y="3446462"/>
            <a:ext cx="7947899" cy="37446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85750" indent="-285750">
              <a:lnSpc>
                <a:spcPts val="2200"/>
              </a:lnSpc>
              <a:buFont typeface="AlNile" charset="-78"/>
              <a:buChar char="●"/>
            </a:pPr>
            <a:r>
              <a:rPr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"</a:t>
            </a: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무료 보안 프로그램을 사용해보세요” </a:t>
            </a:r>
            <a:r>
              <a:rPr lang="ko-KR" altLang="en-US" sz="1400" b="1" dirty="0" smtClean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r>
              <a:rPr lang="en-US" altLang="ko-KR" sz="1400" b="1" dirty="0" smtClean="0">
                <a:solidFill>
                  <a:srgbClr val="33333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vs. </a:t>
            </a:r>
            <a:r>
              <a:rPr lang="en-US" altLang="ko-KR" sz="1400" b="1" dirty="0">
                <a:latin typeface="NanumBarunGothic" charset="-127"/>
                <a:ea typeface="NanumBarunGothic" charset="-127"/>
                <a:cs typeface="NanumBarunGothic" charset="-127"/>
              </a:rPr>
              <a:t> “30</a:t>
            </a:r>
            <a:r>
              <a:rPr lang="ko-KR" altLang="en-US" sz="1400" b="1" dirty="0">
                <a:latin typeface="NanumBarunGothic" charset="-127"/>
                <a:ea typeface="NanumBarunGothic" charset="-127"/>
                <a:cs typeface="NanumBarunGothic" charset="-127"/>
              </a:rPr>
              <a:t>만 원 상당의 보안 프로그램을 무료로 드립니다</a:t>
            </a:r>
            <a:r>
              <a:rPr lang="en-US" altLang="ko-KR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.”</a:t>
            </a:r>
            <a:endParaRPr lang="ko-KR" altLang="en-US" sz="14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092500" y="4074816"/>
            <a:ext cx="7947899" cy="37446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85750" indent="-285750">
              <a:lnSpc>
                <a:spcPts val="2200"/>
              </a:lnSpc>
              <a:buFont typeface="AlNile" charset="-78"/>
              <a:buChar char="●"/>
            </a:pPr>
            <a:r>
              <a:rPr lang="en-US" altLang="ko-KR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“</a:t>
            </a:r>
            <a: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당신의 </a:t>
            </a:r>
            <a:r>
              <a:rPr lang="ko-KR" altLang="en-US" sz="1400" b="1" dirty="0">
                <a:latin typeface="NanumBarunGothic" charset="-127"/>
                <a:ea typeface="NanumBarunGothic" charset="-127"/>
                <a:cs typeface="NanumBarunGothic" charset="-127"/>
              </a:rPr>
              <a:t>입 안이 상쾌해지는 기분을 즐기세요</a:t>
            </a:r>
            <a:r>
              <a:rPr lang="en-US" altLang="ko-KR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!’”  vs. “</a:t>
            </a:r>
            <a: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입 </a:t>
            </a:r>
            <a:r>
              <a:rPr lang="ko-KR" altLang="en-US" sz="1400" b="1" dirty="0">
                <a:latin typeface="NanumBarunGothic" charset="-127"/>
                <a:ea typeface="NanumBarunGothic" charset="-127"/>
                <a:cs typeface="NanumBarunGothic" charset="-127"/>
              </a:rPr>
              <a:t>안이 상쾌해지는 경험을 나눠보세요</a:t>
            </a:r>
            <a:r>
              <a:rPr lang="en-US" altLang="ko-KR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!”</a:t>
            </a:r>
            <a:endParaRPr lang="ko-KR" altLang="en-US" sz="1400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92500" y="5331524"/>
            <a:ext cx="7947899" cy="65659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85750" indent="-285750">
              <a:lnSpc>
                <a:spcPts val="2200"/>
              </a:lnSpc>
              <a:buFont typeface="AlNile" charset="-78"/>
              <a:buChar char="●"/>
            </a:pPr>
            <a:r>
              <a:rPr lang="en-US" altLang="ko-KR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'</a:t>
            </a: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제안사는 여러 대학과 산학협력을 통해 인재를 양성하고 있습니다</a:t>
            </a:r>
            <a:r>
              <a:rPr lang="en-US" altLang="ko-KR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anumBarunGothic" charset="-127"/>
                <a:ea typeface="NanumBarunGothic" charset="-127"/>
                <a:cs typeface="NanumBarunGothic" charset="-127"/>
              </a:rPr>
              <a:t>.’</a:t>
            </a:r>
            <a:r>
              <a:rPr lang="en-US" altLang="ko-KR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  </a:t>
            </a:r>
            <a:br>
              <a:rPr lang="en-US" altLang="ko-KR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</a:br>
            <a:r>
              <a:rPr lang="en-US" altLang="ko-KR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vs. '</a:t>
            </a:r>
            <a:r>
              <a:rPr lang="ko-KR" altLang="en-US" sz="1400" b="1" dirty="0">
                <a:latin typeface="NanumBarunGothic" charset="-127"/>
                <a:ea typeface="NanumBarunGothic" charset="-127"/>
                <a:cs typeface="NanumBarunGothic" charset="-127"/>
              </a:rPr>
              <a:t>제안사는 산학협력을 통해 인재를 양성하며</a:t>
            </a:r>
            <a:r>
              <a:rPr lang="en-US" altLang="ko-KR" sz="1400" b="1" dirty="0">
                <a:latin typeface="NanumBarunGothic" charset="-127"/>
                <a:ea typeface="NanumBarunGothic" charset="-127"/>
                <a:cs typeface="NanumBarunGothic" charset="-127"/>
              </a:rPr>
              <a:t>, </a:t>
            </a:r>
            <a:r>
              <a:rPr lang="ko-KR" altLang="en-US" sz="1400" b="1" dirty="0">
                <a:latin typeface="NanumBarunGothic" charset="-127"/>
                <a:ea typeface="NanumBarunGothic" charset="-127"/>
                <a:cs typeface="NanumBarunGothic" charset="-127"/>
              </a:rPr>
              <a:t>현재 </a:t>
            </a:r>
            <a: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협력할</a:t>
            </a:r>
            <a:r>
              <a:rPr lang="ko-KR" altLang="en-US" sz="1400" b="1" dirty="0">
                <a:latin typeface="NanumBarunGothic" charset="-127"/>
                <a:ea typeface="NanumBarunGothic" charset="-127"/>
                <a:cs typeface="NanumBarunGothic" charset="-127"/>
              </a:rPr>
              <a:t> 대학을 찾고 있습니다</a:t>
            </a:r>
            <a:r>
              <a:rPr lang="en-US" altLang="ko-KR" sz="1400" b="1" dirty="0">
                <a:latin typeface="NanumBarunGothic" charset="-127"/>
                <a:ea typeface="NanumBarunGothic" charset="-127"/>
                <a:cs typeface="NanumBarunGothic" charset="-127"/>
              </a:rPr>
              <a:t>."</a:t>
            </a:r>
            <a:endParaRPr lang="en-US" altLang="ko-KR" sz="1400" b="1" dirty="0" smtClean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092500" y="4703170"/>
            <a:ext cx="7947899" cy="37446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85750" indent="-285750">
              <a:lnSpc>
                <a:spcPts val="2200"/>
              </a:lnSpc>
              <a:buFont typeface="AlNile" charset="-78"/>
              <a:buChar char="●"/>
            </a:pPr>
            <a:r>
              <a:rPr lang="en-US" altLang="ko-KR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“</a:t>
            </a:r>
            <a:r>
              <a:rPr lang="ko-KR" altLang="en-US" sz="1400" b="1" dirty="0">
                <a:latin typeface="NanumBarunGothic" charset="-127"/>
                <a:ea typeface="NanumBarunGothic" charset="-127"/>
                <a:cs typeface="NanumBarunGothic" charset="-127"/>
              </a:rPr>
              <a:t>‘우리 좀 비싸요</a:t>
            </a:r>
            <a:r>
              <a:rPr lang="en-US" altLang="ko-KR" sz="1400" b="1" dirty="0">
                <a:latin typeface="NanumBarunGothic" charset="-127"/>
                <a:ea typeface="NanumBarunGothic" charset="-127"/>
                <a:cs typeface="NanumBarunGothic" charset="-127"/>
              </a:rPr>
              <a:t>. </a:t>
            </a:r>
            <a:r>
              <a:rPr lang="ko-KR" altLang="en-US" sz="1400" b="1" dirty="0">
                <a:latin typeface="NanumBarunGothic" charset="-127"/>
                <a:ea typeface="NanumBarunGothic" charset="-127"/>
                <a:cs typeface="NanumBarunGothic" charset="-127"/>
              </a:rPr>
              <a:t>하지만 당신은 소중하잖아요 </a:t>
            </a:r>
            <a:r>
              <a:rPr lang="en-US" altLang="ko-KR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“ </a:t>
            </a:r>
            <a:r>
              <a:rPr lang="ko-KR" altLang="en-US" sz="14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로레알</a:t>
            </a:r>
            <a:endParaRPr lang="ko-KR" altLang="en-US" sz="1400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610661" y="5061827"/>
            <a:ext cx="2847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i="1" dirty="0" smtClean="0">
                <a:latin typeface="NanumBarunGothic" charset="-127"/>
                <a:ea typeface="NanumBarunGothic" charset="-127"/>
                <a:cs typeface="NanumBarunGothic" charset="-127"/>
              </a:rPr>
              <a:t>(</a:t>
            </a:r>
            <a:r>
              <a:rPr lang="ko-KR" altLang="en-US" sz="1200" i="1" dirty="0" smtClean="0">
                <a:latin typeface="NanumBarunGothic" charset="-127"/>
                <a:ea typeface="NanumBarunGothic" charset="-127"/>
                <a:cs typeface="NanumBarunGothic" charset="-127"/>
              </a:rPr>
              <a:t>이상 내용의 출처</a:t>
            </a:r>
            <a:r>
              <a:rPr lang="en-US" altLang="ko-KR" sz="1200" i="1" dirty="0" smtClean="0"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  <a:r>
              <a:rPr lang="ko-KR" altLang="en-US" sz="1200" i="1" dirty="0" smtClean="0">
                <a:latin typeface="NanumBarunGothic" charset="-127"/>
                <a:ea typeface="NanumBarunGothic" charset="-127"/>
                <a:cs typeface="NanumBarunGothic" charset="-127"/>
              </a:rPr>
              <a:t> 설득의 심리학 </a:t>
            </a:r>
            <a:r>
              <a:rPr lang="en-US" altLang="ko-KR" sz="1200" i="1" dirty="0" smtClean="0">
                <a:latin typeface="NanumBarunGothic" charset="-127"/>
                <a:ea typeface="NanumBarunGothic" charset="-127"/>
                <a:cs typeface="NanumBarunGothic" charset="-127"/>
              </a:rPr>
              <a:t>2)</a:t>
            </a:r>
            <a:endParaRPr lang="en-US" sz="1200" i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27" name="TextBox 26">
            <a:hlinkClick r:id="rId3"/>
          </p:cNvPr>
          <p:cNvSpPr txBox="1"/>
          <p:nvPr/>
        </p:nvSpPr>
        <p:spPr>
          <a:xfrm>
            <a:off x="8127546" y="1265782"/>
            <a:ext cx="802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smtClean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Link</a:t>
            </a:r>
            <a:endParaRPr lang="en-US" sz="1600" b="1" i="1">
              <a:solidFill>
                <a:srgbClr val="FF0000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2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2830</TotalTime>
  <Words>839</Words>
  <Application>Microsoft Macintosh PowerPoint</Application>
  <PresentationFormat>A4 Paper (210x297 mm)</PresentationFormat>
  <Paragraphs>257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AlNile</vt:lpstr>
      <vt:lpstr>Book Antiqua</vt:lpstr>
      <vt:lpstr>Calibri</vt:lpstr>
      <vt:lpstr>Calibri Light</vt:lpstr>
      <vt:lpstr>NanumBarunGothic</vt:lpstr>
      <vt:lpstr>Noto Sans DemiLight</vt:lpstr>
      <vt:lpstr>Wingdings</vt:lpstr>
      <vt:lpstr>맑은 고딕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이세제</dc:creator>
  <cp:keywords/>
  <dc:description/>
  <cp:lastModifiedBy>이세제</cp:lastModifiedBy>
  <cp:revision>359</cp:revision>
  <cp:lastPrinted>2015-11-19T05:37:14Z</cp:lastPrinted>
  <dcterms:created xsi:type="dcterms:W3CDTF">2015-11-02T06:40:34Z</dcterms:created>
  <dcterms:modified xsi:type="dcterms:W3CDTF">2015-11-20T14:13:29Z</dcterms:modified>
  <cp:category/>
</cp:coreProperties>
</file>