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5" r:id="rId5"/>
    <p:sldId id="267" r:id="rId6"/>
    <p:sldId id="268" r:id="rId7"/>
    <p:sldId id="261" r:id="rId8"/>
    <p:sldId id="258" r:id="rId9"/>
    <p:sldId id="260" r:id="rId10"/>
    <p:sldId id="263" r:id="rId11"/>
    <p:sldId id="264" r:id="rId12"/>
    <p:sldId id="270" r:id="rId13"/>
    <p:sldId id="272" r:id="rId14"/>
    <p:sldId id="262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5273"/>
  </p:normalViewPr>
  <p:slideViewPr>
    <p:cSldViewPr snapToGrid="0">
      <p:cViewPr varScale="1">
        <p:scale>
          <a:sx n="109" d="100"/>
          <a:sy n="109" d="100"/>
        </p:scale>
        <p:origin x="216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6000" dirty="0"/>
              <a:t>프로젝트 단위 개발에 대한</a:t>
            </a:r>
            <a:br>
              <a:rPr lang="en-US" altLang="ko-KR" sz="6000" dirty="0"/>
            </a:br>
            <a:r>
              <a:rPr lang="en-US" altLang="ko-KR" sz="6000" dirty="0"/>
              <a:t>Scrum 1</a:t>
            </a:r>
            <a:r>
              <a:rPr lang="ko-KR" altLang="en-US" sz="6000" dirty="0"/>
              <a:t>개월 적용 사례 공유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ko-KR" dirty="0"/>
              <a:t>FRONT</a:t>
            </a:r>
            <a:r>
              <a:rPr lang="ko-KR" altLang="en-US" dirty="0"/>
              <a:t>서비스</a:t>
            </a:r>
            <a:r>
              <a:rPr lang="en-US" altLang="ko-KR" dirty="0"/>
              <a:t> </a:t>
            </a:r>
            <a:r>
              <a:rPr lang="ko-KR" altLang="en-US" dirty="0"/>
              <a:t>기획 </a:t>
            </a:r>
            <a:r>
              <a:rPr lang="en-US" altLang="ko-KR" dirty="0"/>
              <a:t>Unit  </a:t>
            </a:r>
            <a:r>
              <a:rPr lang="ko-KR" altLang="en-US" dirty="0"/>
              <a:t>박준영 </a:t>
            </a:r>
            <a:r>
              <a:rPr lang="en-US" altLang="ko-KR" dirty="0"/>
              <a:t>PM</a:t>
            </a:r>
            <a:br>
              <a:rPr lang="en-US" altLang="ko-KR" dirty="0"/>
            </a:br>
            <a:br>
              <a:rPr lang="en-US" altLang="ko-KR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74132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Scrum </a:t>
            </a:r>
            <a:r>
              <a:rPr lang="ko-KR" altLang="en-US" dirty="0"/>
              <a:t>개발 적용시 어려웠던 부분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- </a:t>
            </a:r>
            <a:r>
              <a:rPr lang="ko-KR" altLang="en-US" dirty="0"/>
              <a:t>너무나 많은 프로젝트</a:t>
            </a:r>
            <a:r>
              <a:rPr lang="en-US" altLang="ko-KR" dirty="0"/>
              <a:t> / </a:t>
            </a:r>
            <a:r>
              <a:rPr lang="ko-KR" altLang="en-US" dirty="0"/>
              <a:t>그에 비해 적은 개발자 리소스 </a:t>
            </a:r>
            <a:r>
              <a:rPr lang="en-US" altLang="ko-KR" dirty="0"/>
              <a:t>(</a:t>
            </a:r>
            <a:r>
              <a:rPr lang="ko-KR" altLang="en-US" dirty="0"/>
              <a:t>최소 지금의 </a:t>
            </a:r>
            <a:r>
              <a:rPr lang="en-US" altLang="ko-KR" dirty="0"/>
              <a:t>1.5</a:t>
            </a:r>
            <a:r>
              <a:rPr lang="ko-KR" altLang="en-US" dirty="0"/>
              <a:t>배 필요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- </a:t>
            </a:r>
            <a:r>
              <a:rPr lang="ko-KR" altLang="en-US" dirty="0"/>
              <a:t>숙련된 개발자도 모든 예외 </a:t>
            </a:r>
            <a:r>
              <a:rPr lang="en-US" altLang="ko-KR" dirty="0"/>
              <a:t>/ </a:t>
            </a:r>
            <a:r>
              <a:rPr lang="ko-KR" altLang="en-US" dirty="0"/>
              <a:t>하드코딩을 파악하지 못함</a:t>
            </a:r>
            <a:r>
              <a:rPr lang="en-US" altLang="ko-KR" dirty="0"/>
              <a:t>, </a:t>
            </a:r>
            <a:r>
              <a:rPr lang="ko-KR" altLang="en-US" dirty="0"/>
              <a:t>추정에 오류 발생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- </a:t>
            </a:r>
            <a:r>
              <a:rPr lang="ko-KR" altLang="en-US" dirty="0"/>
              <a:t>평균 추정을 어렵게 하는</a:t>
            </a:r>
            <a:r>
              <a:rPr lang="en-US" altLang="ko-KR" dirty="0"/>
              <a:t>, </a:t>
            </a:r>
            <a:r>
              <a:rPr lang="ko-KR" altLang="en-US" dirty="0"/>
              <a:t>개발 담당자 간 심한 퍼포먼스 차이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 (</a:t>
            </a:r>
            <a:r>
              <a:rPr lang="ko-KR" altLang="en-US" dirty="0"/>
              <a:t>내부 매니저 </a:t>
            </a:r>
            <a:r>
              <a:rPr lang="en-US" altLang="ko-KR" dirty="0"/>
              <a:t>1  : BP</a:t>
            </a:r>
            <a:r>
              <a:rPr lang="ko-KR" altLang="en-US" dirty="0"/>
              <a:t>사 소속 외주 개발자 </a:t>
            </a:r>
            <a:r>
              <a:rPr lang="en-US" altLang="ko-KR" dirty="0"/>
              <a:t>1.5~2</a:t>
            </a:r>
            <a:r>
              <a:rPr lang="ko-KR" altLang="en-US"/>
              <a:t>배 소요</a:t>
            </a:r>
            <a:r>
              <a:rPr lang="en-US" altLang="ko-KR"/>
              <a:t>)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- </a:t>
            </a:r>
            <a:r>
              <a:rPr lang="ko-KR" altLang="en-US" dirty="0"/>
              <a:t>데이터 분석</a:t>
            </a:r>
            <a:r>
              <a:rPr lang="en-US" altLang="ko-KR" dirty="0"/>
              <a:t>/QA/UI </a:t>
            </a:r>
            <a:r>
              <a:rPr lang="ko-KR" altLang="en-US" dirty="0"/>
              <a:t>리소스에 대한 </a:t>
            </a:r>
            <a:r>
              <a:rPr lang="ko-KR" altLang="en-US" dirty="0" err="1"/>
              <a:t>디펜던시</a:t>
            </a:r>
            <a:r>
              <a:rPr lang="en-US" altLang="ko-KR" dirty="0"/>
              <a:t>,</a:t>
            </a:r>
            <a:r>
              <a:rPr lang="ko-KR" altLang="en-US" dirty="0"/>
              <a:t> 팀 내제화가 불가능한 부분 있음</a:t>
            </a:r>
            <a:endParaRPr lang="en-US" altLang="ko-KR" dirty="0"/>
          </a:p>
          <a:p>
            <a:r>
              <a:rPr lang="en-US" dirty="0"/>
              <a:t>- SBD </a:t>
            </a:r>
            <a:r>
              <a:rPr lang="ko-KR" altLang="en-US" dirty="0"/>
              <a:t>없이 개발 진행시에 발생하는 이슈에 대한 </a:t>
            </a:r>
            <a:r>
              <a:rPr lang="en-US" altLang="ko-KR" dirty="0"/>
              <a:t>F/U </a:t>
            </a:r>
            <a:r>
              <a:rPr lang="ko-KR" altLang="en-US" dirty="0"/>
              <a:t>필요 </a:t>
            </a:r>
            <a:r>
              <a:rPr lang="en-US" altLang="ko-KR" dirty="0"/>
              <a:t>(</a:t>
            </a:r>
            <a:r>
              <a:rPr lang="ko-KR" altLang="en-US" dirty="0"/>
              <a:t>디자인</a:t>
            </a:r>
            <a:r>
              <a:rPr lang="en-US" altLang="ko-KR" dirty="0"/>
              <a:t>, QA)</a:t>
            </a:r>
          </a:p>
          <a:p>
            <a:r>
              <a:rPr lang="en-US" altLang="ko-KR" dirty="0"/>
              <a:t>- </a:t>
            </a:r>
            <a:r>
              <a:rPr lang="ko-KR" altLang="en-US" dirty="0"/>
              <a:t>담당 개발  작업의 </a:t>
            </a:r>
            <a:r>
              <a:rPr lang="en-US" altLang="ko-KR" dirty="0"/>
              <a:t>QA </a:t>
            </a:r>
            <a:r>
              <a:rPr lang="ko-KR" altLang="en-US" dirty="0"/>
              <a:t>기간 중에 신규 개발에 집중 하는 것이 어려움 </a:t>
            </a:r>
            <a:br>
              <a:rPr lang="en-US" altLang="ko-KR" dirty="0"/>
            </a:br>
            <a:r>
              <a:rPr lang="en-US" altLang="ko-KR" dirty="0"/>
              <a:t>  (2</a:t>
            </a:r>
            <a:r>
              <a:rPr lang="ko-KR" altLang="en-US" dirty="0"/>
              <a:t>주 기준으로 평균 </a:t>
            </a:r>
            <a:r>
              <a:rPr lang="en-US" altLang="ko-KR" dirty="0"/>
              <a:t>3</a:t>
            </a:r>
            <a:r>
              <a:rPr lang="ko-KR" altLang="en-US" dirty="0"/>
              <a:t>일을 </a:t>
            </a:r>
            <a:r>
              <a:rPr lang="en-US" altLang="ko-KR" dirty="0"/>
              <a:t>QA + </a:t>
            </a:r>
            <a:r>
              <a:rPr lang="ko-KR" altLang="en-US" dirty="0"/>
              <a:t>배포</a:t>
            </a:r>
            <a:r>
              <a:rPr lang="en-US" altLang="ko-KR" dirty="0"/>
              <a:t> </a:t>
            </a:r>
            <a:r>
              <a:rPr lang="ko-KR" altLang="en-US" dirty="0"/>
              <a:t>일정으로 산정하게 됨</a:t>
            </a:r>
            <a:r>
              <a:rPr lang="en-US" altLang="ko-K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70792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문제점 </a:t>
            </a:r>
            <a:r>
              <a:rPr lang="en-US" altLang="ko-KR" dirty="0"/>
              <a:t>/ </a:t>
            </a:r>
            <a:r>
              <a:rPr lang="ko-KR" altLang="en-US" dirty="0"/>
              <a:t>내부 실패 사례 공유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dirty="0"/>
              <a:t> 첫 </a:t>
            </a:r>
            <a:r>
              <a:rPr lang="en-US" altLang="ko-KR" dirty="0"/>
              <a:t>1</a:t>
            </a:r>
            <a:r>
              <a:rPr lang="ko-KR" altLang="en-US" dirty="0"/>
              <a:t>달의 </a:t>
            </a:r>
            <a:r>
              <a:rPr lang="en-US" altLang="ko-KR" dirty="0"/>
              <a:t>Scrum </a:t>
            </a:r>
            <a:r>
              <a:rPr lang="ko-KR" altLang="en-US" dirty="0"/>
              <a:t>운영은 </a:t>
            </a:r>
            <a:r>
              <a:rPr lang="en-US" altLang="ko-KR" dirty="0"/>
              <a:t>PM</a:t>
            </a:r>
            <a:r>
              <a:rPr lang="ko-KR" altLang="en-US" dirty="0"/>
              <a:t>의 입장에서는 성공적이지 못했음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/>
              <a:t>   1</a:t>
            </a:r>
            <a:r>
              <a:rPr lang="ko-KR" altLang="en-US" dirty="0"/>
              <a:t>번의 스프린트 후</a:t>
            </a:r>
            <a:r>
              <a:rPr lang="en-US" altLang="ko-KR" dirty="0"/>
              <a:t>, </a:t>
            </a:r>
            <a:r>
              <a:rPr lang="ko-KR" altLang="en-US" dirty="0"/>
              <a:t>조직 개편</a:t>
            </a:r>
            <a:r>
              <a:rPr lang="en-US" altLang="ko-KR" dirty="0"/>
              <a:t>, </a:t>
            </a:r>
            <a:r>
              <a:rPr lang="ko-KR" altLang="en-US" dirty="0"/>
              <a:t>담당자 조정 등 문제로 멤버가 </a:t>
            </a:r>
            <a:r>
              <a:rPr lang="en-US" altLang="ko-KR" dirty="0"/>
              <a:t>1</a:t>
            </a:r>
            <a:r>
              <a:rPr lang="ko-KR" altLang="en-US" dirty="0"/>
              <a:t>명 교체되었고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 </a:t>
            </a:r>
            <a:r>
              <a:rPr lang="ko-KR" altLang="en-US" dirty="0"/>
              <a:t>첫 두 스프린트에 </a:t>
            </a:r>
            <a:r>
              <a:rPr lang="en-US" altLang="ko-KR" dirty="0"/>
              <a:t>PM</a:t>
            </a:r>
            <a:r>
              <a:rPr lang="ko-KR" altLang="en-US" dirty="0"/>
              <a:t>이 </a:t>
            </a:r>
            <a:r>
              <a:rPr lang="en-US" altLang="ko-KR" dirty="0"/>
              <a:t>1</a:t>
            </a:r>
            <a:r>
              <a:rPr lang="ko-KR" altLang="en-US" dirty="0"/>
              <a:t>순위로 하고 싶었던 일은 다른 프로젝트 진행 일정으로 인해 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   진행 된 것이 거의 없었음</a:t>
            </a:r>
            <a:r>
              <a:rPr lang="en-US" altLang="ko-KR" dirty="0"/>
              <a:t>. </a:t>
            </a:r>
            <a:r>
              <a:rPr lang="ko-KR" altLang="en-US" dirty="0"/>
              <a:t>이번 </a:t>
            </a:r>
            <a:r>
              <a:rPr lang="en-US" altLang="ko-KR" dirty="0"/>
              <a:t>3</a:t>
            </a:r>
            <a:r>
              <a:rPr lang="ko-KR" altLang="en-US" dirty="0"/>
              <a:t>번째 스프린트까지는 동일한 상황 발생 예정</a:t>
            </a:r>
            <a:r>
              <a:rPr lang="en-US" altLang="ko-KR" dirty="0"/>
              <a:t>.</a:t>
            </a:r>
            <a:br>
              <a:rPr lang="en-US" altLang="ko-KR" dirty="0"/>
            </a:br>
            <a:r>
              <a:rPr lang="en-US" altLang="ko-KR" dirty="0"/>
              <a:t>  </a:t>
            </a:r>
          </a:p>
          <a:p>
            <a:pPr>
              <a:buFontTx/>
              <a:buChar char="-"/>
            </a:pPr>
            <a:r>
              <a:rPr lang="ko-KR" altLang="en-US" dirty="0"/>
              <a:t>각종 예외와 하드코딩의 영향성으로</a:t>
            </a:r>
            <a:r>
              <a:rPr lang="en-US" altLang="ko-KR" dirty="0"/>
              <a:t>, </a:t>
            </a:r>
            <a:r>
              <a:rPr lang="ko-KR" altLang="en-US" dirty="0"/>
              <a:t>숙련자도 추정에 오류가 발생 할 수 있음</a:t>
            </a:r>
            <a:endParaRPr lang="en-US" altLang="ko-KR" dirty="0"/>
          </a:p>
          <a:p>
            <a:pPr>
              <a:buFontTx/>
              <a:buChar char="-"/>
            </a:pPr>
            <a:r>
              <a:rPr lang="ko-KR" altLang="en-US" dirty="0"/>
              <a:t>완전히 분리되지 않는 도메인별 영향 성 오류 발견이 </a:t>
            </a:r>
            <a:r>
              <a:rPr lang="en-US" altLang="ko-KR" dirty="0"/>
              <a:t>QA </a:t>
            </a:r>
            <a:r>
              <a:rPr lang="ko-KR" altLang="en-US" dirty="0"/>
              <a:t>시점에 발견됨 </a:t>
            </a:r>
            <a:r>
              <a:rPr lang="en-US" altLang="ko-KR" dirty="0"/>
              <a:t>(</a:t>
            </a:r>
            <a:r>
              <a:rPr lang="ko-KR" altLang="en-US" dirty="0"/>
              <a:t>배포일정 연기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r>
              <a:rPr lang="en-US" altLang="ko-KR" dirty="0"/>
              <a:t>-</a:t>
            </a:r>
            <a:r>
              <a:rPr lang="ko-KR" altLang="en-US" dirty="0"/>
              <a:t>팀 내 담당자별 속도의 편차로</a:t>
            </a:r>
            <a:r>
              <a:rPr lang="en-US" altLang="ko-KR" dirty="0"/>
              <a:t>,</a:t>
            </a:r>
            <a:r>
              <a:rPr lang="ko-KR" altLang="en-US" dirty="0"/>
              <a:t> 속도 추정에 대한 불확실성 발생했음 </a:t>
            </a:r>
            <a:r>
              <a:rPr lang="en-US" altLang="ko-KR" dirty="0"/>
              <a:t>(3</a:t>
            </a:r>
            <a:r>
              <a:rPr lang="ko-KR" altLang="en-US" dirty="0"/>
              <a:t>일 추정 </a:t>
            </a:r>
            <a:r>
              <a:rPr lang="en-US" altLang="ko-KR" dirty="0"/>
              <a:t>-&gt; 6</a:t>
            </a:r>
            <a:r>
              <a:rPr lang="ko-KR" altLang="en-US" dirty="0"/>
              <a:t>일 소요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r>
              <a:rPr lang="en-US" altLang="ko-KR" dirty="0"/>
              <a:t>-</a:t>
            </a:r>
            <a:r>
              <a:rPr lang="ko-KR" altLang="en-US" dirty="0"/>
              <a:t>기간내 </a:t>
            </a:r>
            <a:r>
              <a:rPr lang="en-US" altLang="ko-KR" dirty="0"/>
              <a:t>QA </a:t>
            </a:r>
            <a:r>
              <a:rPr lang="ko-KR" altLang="en-US" dirty="0"/>
              <a:t>테스트 통과를 못해서</a:t>
            </a:r>
            <a:r>
              <a:rPr lang="en-US" altLang="ko-KR" dirty="0"/>
              <a:t>, </a:t>
            </a:r>
            <a:r>
              <a:rPr lang="ko-KR" altLang="en-US" dirty="0"/>
              <a:t>개발 일정 준수를 하지 못했던 부분 </a:t>
            </a:r>
            <a:r>
              <a:rPr lang="en-US" altLang="ko-KR" dirty="0"/>
              <a:t>(</a:t>
            </a:r>
            <a:r>
              <a:rPr lang="ko-KR" altLang="en-US" dirty="0"/>
              <a:t>배포일정 연기</a:t>
            </a:r>
            <a:r>
              <a:rPr lang="en-US" altLang="ko-KR" dirty="0"/>
              <a:t>)</a:t>
            </a:r>
            <a:endParaRPr lang="ko-KR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29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그래도 </a:t>
            </a:r>
            <a:r>
              <a:rPr lang="en-US" altLang="ko-KR" dirty="0"/>
              <a:t>Scrum</a:t>
            </a:r>
            <a:r>
              <a:rPr lang="ko-KR" altLang="en-US" dirty="0"/>
              <a:t> 도입을 해야하는 이유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altLang="ko-KR" dirty="0"/>
          </a:p>
          <a:p>
            <a:r>
              <a:rPr lang="en-US" altLang="ko-KR" sz="2300" dirty="0"/>
              <a:t>- </a:t>
            </a:r>
            <a:r>
              <a:rPr lang="ko-KR" altLang="en-US" sz="2300" dirty="0"/>
              <a:t>개발자가 더 집중 할 수 있게</a:t>
            </a:r>
            <a:r>
              <a:rPr lang="en-US" altLang="ko-KR" sz="2300" dirty="0"/>
              <a:t>, </a:t>
            </a:r>
            <a:r>
              <a:rPr lang="ko-KR" altLang="en-US" sz="2300" dirty="0"/>
              <a:t>개발에서 직접 체크하는 부분을 줄어들게 지속 개선</a:t>
            </a:r>
            <a:endParaRPr lang="en-US" altLang="ko-KR" sz="2300" dirty="0"/>
          </a:p>
          <a:p>
            <a:r>
              <a:rPr lang="en-US" altLang="ko-KR" sz="2300" dirty="0"/>
              <a:t>- </a:t>
            </a:r>
            <a:r>
              <a:rPr lang="ko-KR" altLang="en-US" sz="2300" dirty="0"/>
              <a:t>개발팀 내에서 현재 진행 중인 업무를 가시적으로 볼 수 있음</a:t>
            </a:r>
            <a:endParaRPr lang="en-US" altLang="ko-KR" sz="2300" dirty="0"/>
          </a:p>
          <a:p>
            <a:r>
              <a:rPr lang="en-US" altLang="ko-KR" sz="2300" dirty="0"/>
              <a:t>- </a:t>
            </a:r>
            <a:r>
              <a:rPr lang="ko-KR" altLang="en-US" sz="2300" dirty="0"/>
              <a:t>개발 초기에 미리 범위나 위험도를 파악하고 숙련도를 공유하면서 함께 일정 산정 가능</a:t>
            </a:r>
          </a:p>
          <a:p>
            <a:r>
              <a:rPr lang="en-US" altLang="ko-KR" sz="2300" dirty="0"/>
              <a:t>- Scrum </a:t>
            </a:r>
            <a:r>
              <a:rPr lang="ko-KR" altLang="en-US" sz="2300" dirty="0"/>
              <a:t>도입 초기의 단기 퍼포먼스는 나빠질 수 있음 </a:t>
            </a:r>
            <a:r>
              <a:rPr lang="en-US" altLang="ko-KR" sz="2300" dirty="0"/>
              <a:t>( </a:t>
            </a:r>
            <a:r>
              <a:rPr lang="ko-KR" altLang="en-US" sz="2300" dirty="0"/>
              <a:t>숙련 담당자</a:t>
            </a:r>
            <a:r>
              <a:rPr lang="en-US" altLang="ko-KR" sz="2300" dirty="0"/>
              <a:t> * N &gt; </a:t>
            </a:r>
            <a:r>
              <a:rPr lang="ko-KR" altLang="en-US" sz="2300" dirty="0"/>
              <a:t>팀 전체 속도 </a:t>
            </a:r>
            <a:r>
              <a:rPr lang="en-US" altLang="ko-KR" sz="2300" dirty="0"/>
              <a:t>)</a:t>
            </a:r>
          </a:p>
          <a:p>
            <a:r>
              <a:rPr lang="en-US" altLang="ko-KR" sz="2300" dirty="0"/>
              <a:t>- </a:t>
            </a:r>
            <a:r>
              <a:rPr lang="ko-KR" altLang="en-US" sz="2300" dirty="0"/>
              <a:t>하지만 팀내 코드 관리</a:t>
            </a:r>
            <a:r>
              <a:rPr lang="en-US" altLang="ko-KR" sz="2300" dirty="0"/>
              <a:t>, </a:t>
            </a:r>
            <a:r>
              <a:rPr lang="ko-KR" altLang="en-US" sz="2300" dirty="0"/>
              <a:t>품질 관리를 통해  중장기적 평균 개발 퍼포먼스는 훨씬 좋아짐 </a:t>
            </a:r>
            <a:endParaRPr lang="en-US" altLang="ko-KR" sz="2300" dirty="0"/>
          </a:p>
          <a:p>
            <a:r>
              <a:rPr lang="en-US" altLang="ko-KR" sz="2300" dirty="0"/>
              <a:t>- </a:t>
            </a:r>
            <a:r>
              <a:rPr lang="ko-KR" altLang="en-US" sz="2300" dirty="0"/>
              <a:t>점점 더 </a:t>
            </a:r>
            <a:r>
              <a:rPr lang="en-US" altLang="ko-KR" sz="2300" dirty="0"/>
              <a:t>QA</a:t>
            </a:r>
            <a:r>
              <a:rPr lang="ko-KR" altLang="en-US" sz="2300" dirty="0"/>
              <a:t> 기간을 줄이고</a:t>
            </a:r>
            <a:r>
              <a:rPr lang="en-US" altLang="ko-KR" sz="2300" dirty="0"/>
              <a:t>, </a:t>
            </a:r>
            <a:r>
              <a:rPr lang="ko-KR" altLang="en-US" sz="2300" dirty="0"/>
              <a:t>실질적인 개발 업무에 더 집중 할 수 있게 함</a:t>
            </a:r>
            <a:endParaRPr lang="en-US" altLang="ko-KR" sz="2300" dirty="0"/>
          </a:p>
        </p:txBody>
      </p:sp>
    </p:spTree>
    <p:extLst>
      <p:ext uri="{BB962C8B-B14F-4D97-AF65-F5344CB8AC3E}">
        <p14:creationId xmlns:p14="http://schemas.microsoft.com/office/powerpoint/2010/main" val="2050961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* Scrum </a:t>
            </a:r>
            <a:r>
              <a:rPr lang="ko-KR" altLang="en-US" dirty="0"/>
              <a:t>개발 팀에서 담당 </a:t>
            </a:r>
            <a:r>
              <a:rPr lang="en-US" altLang="ko-KR" dirty="0"/>
              <a:t>PM</a:t>
            </a:r>
            <a:r>
              <a:rPr lang="ko-KR" altLang="en-US" dirty="0"/>
              <a:t>의 역할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r>
              <a:rPr lang="en-US" altLang="ko-KR" dirty="0"/>
              <a:t>- </a:t>
            </a:r>
            <a:r>
              <a:rPr lang="ko-KR" altLang="en-US" dirty="0"/>
              <a:t> 가장 중요한 역할은 개발팀이 최대 퍼포먼스를 낼 수 있게 도와주는 것임</a:t>
            </a:r>
            <a:endParaRPr lang="en-US" altLang="ko-KR" dirty="0"/>
          </a:p>
          <a:p>
            <a:r>
              <a:rPr lang="en-US" altLang="ko-KR" dirty="0"/>
              <a:t>-  Domain</a:t>
            </a:r>
            <a:r>
              <a:rPr lang="ko-KR" altLang="en-US" dirty="0"/>
              <a:t>의 정책과 개발 상황</a:t>
            </a:r>
            <a:r>
              <a:rPr lang="en-US" altLang="ko-KR" dirty="0"/>
              <a:t>, </a:t>
            </a:r>
            <a:r>
              <a:rPr lang="ko-KR" altLang="en-US" dirty="0"/>
              <a:t>발생 이슈를 파악하고 문의를 응대 해야함</a:t>
            </a:r>
            <a:endParaRPr lang="en-US" altLang="ko-KR" dirty="0"/>
          </a:p>
          <a:p>
            <a:r>
              <a:rPr lang="en-US" altLang="ko-KR" dirty="0"/>
              <a:t>- </a:t>
            </a:r>
            <a:r>
              <a:rPr lang="ko-KR" altLang="en-US" dirty="0"/>
              <a:t>진행 중인 개발 사항의 이슈 사항에 대해서 빠른 방향 설정 </a:t>
            </a:r>
            <a:r>
              <a:rPr lang="en-US" altLang="ko-KR" dirty="0"/>
              <a:t>Feedback</a:t>
            </a:r>
            <a:r>
              <a:rPr lang="ko-KR" altLang="en-US" dirty="0"/>
              <a:t>을 준다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-  </a:t>
            </a:r>
            <a:r>
              <a:rPr lang="ko-KR" altLang="en-US" dirty="0"/>
              <a:t>개발 일정을 확정해서 팀에 들고 오지 않음</a:t>
            </a:r>
            <a:r>
              <a:rPr lang="en-US" altLang="ko-KR" dirty="0"/>
              <a:t>,  </a:t>
            </a:r>
            <a:r>
              <a:rPr lang="ko-KR" altLang="en-US" dirty="0"/>
              <a:t>팀에서 추정 후 일정을 다시 공유함</a:t>
            </a:r>
            <a:endParaRPr lang="en-US" altLang="ko-KR" dirty="0"/>
          </a:p>
          <a:p>
            <a:r>
              <a:rPr lang="en-US" altLang="ko-KR" dirty="0"/>
              <a:t>-  Product</a:t>
            </a:r>
            <a:r>
              <a:rPr lang="ko-KR" altLang="en-US" dirty="0"/>
              <a:t>의 개발 </a:t>
            </a:r>
            <a:r>
              <a:rPr lang="en-US" altLang="ko-KR" dirty="0"/>
              <a:t>Vision</a:t>
            </a:r>
            <a:r>
              <a:rPr lang="ko-KR" altLang="en-US" dirty="0"/>
              <a:t>을 가지고 </a:t>
            </a:r>
            <a:r>
              <a:rPr lang="en-US" altLang="ko-KR" dirty="0"/>
              <a:t>Product</a:t>
            </a:r>
            <a:r>
              <a:rPr lang="ko-KR" altLang="en-US" dirty="0"/>
              <a:t>의</a:t>
            </a:r>
            <a:r>
              <a:rPr lang="en-US" altLang="ko-KR" dirty="0"/>
              <a:t> </a:t>
            </a:r>
            <a:r>
              <a:rPr lang="ko-KR" altLang="en-US" dirty="0"/>
              <a:t>백로그를 관리한다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- </a:t>
            </a:r>
            <a:r>
              <a:rPr lang="ko-KR" altLang="en-US" dirty="0"/>
              <a:t>매 </a:t>
            </a:r>
            <a:r>
              <a:rPr lang="en-US" altLang="ko-KR" dirty="0"/>
              <a:t>Sprint</a:t>
            </a:r>
            <a:r>
              <a:rPr lang="ko-KR" altLang="en-US" dirty="0"/>
              <a:t>별 개발 안건을 개발팀과 공유하고</a:t>
            </a:r>
            <a:r>
              <a:rPr lang="en-US" altLang="ko-KR" dirty="0"/>
              <a:t>, </a:t>
            </a:r>
            <a:r>
              <a:rPr lang="ko-KR" altLang="en-US" dirty="0"/>
              <a:t>백로그를 가시화 해서 관리한다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- </a:t>
            </a:r>
            <a:r>
              <a:rPr lang="ko-KR" altLang="en-US" dirty="0"/>
              <a:t>개발된 </a:t>
            </a:r>
            <a:r>
              <a:rPr lang="en-US" altLang="ko-KR" dirty="0"/>
              <a:t>Product</a:t>
            </a:r>
            <a:r>
              <a:rPr lang="ko-KR" altLang="en-US" dirty="0"/>
              <a:t>의 품질을 판단한다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- </a:t>
            </a:r>
            <a:r>
              <a:rPr lang="ko-KR" altLang="en-US" dirty="0"/>
              <a:t>배포 후 지표를 체크하고</a:t>
            </a:r>
            <a:r>
              <a:rPr lang="en-US" altLang="ko-KR" dirty="0"/>
              <a:t>, </a:t>
            </a:r>
            <a:r>
              <a:rPr lang="ko-KR" altLang="en-US" dirty="0"/>
              <a:t>다음 개선 사항에 대한 </a:t>
            </a:r>
            <a:r>
              <a:rPr lang="en-US" altLang="ko-KR" dirty="0"/>
              <a:t>Feedback</a:t>
            </a:r>
            <a:r>
              <a:rPr lang="ko-KR" altLang="en-US" dirty="0"/>
              <a:t>도 수집한다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5745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주의해야 할 </a:t>
            </a:r>
            <a:r>
              <a:rPr lang="en-US" altLang="ko-KR" dirty="0"/>
              <a:t>Agile</a:t>
            </a:r>
            <a:r>
              <a:rPr lang="ko-KR" altLang="en-US" dirty="0"/>
              <a:t> 운영의 실패 사례들</a:t>
            </a:r>
            <a:r>
              <a:rPr lang="en-US" altLang="ko-KR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/>
              <a:t>- </a:t>
            </a:r>
            <a:r>
              <a:rPr lang="ko-KR" altLang="en-US" dirty="0"/>
              <a:t>중요하지 않는 개발에 시간을 많이 썼거나</a:t>
            </a:r>
            <a:r>
              <a:rPr lang="en-US" altLang="ko-KR" dirty="0"/>
              <a:t>, </a:t>
            </a:r>
            <a:r>
              <a:rPr lang="ko-KR" altLang="en-US" dirty="0"/>
              <a:t>개발 산출물의 품질이  떨어지는 것</a:t>
            </a:r>
            <a:endParaRPr lang="en-US" altLang="ko-KR" dirty="0"/>
          </a:p>
          <a:p>
            <a:r>
              <a:rPr lang="en-US" altLang="ko-KR" dirty="0"/>
              <a:t>-</a:t>
            </a:r>
            <a:r>
              <a:rPr lang="ko-KR" altLang="en-US" dirty="0"/>
              <a:t> 프로젝트 일정 완료에 대한 기약 없이 계속 출시일이 연기 되는 것</a:t>
            </a:r>
            <a:endParaRPr lang="en-US" altLang="ko-KR" dirty="0"/>
          </a:p>
          <a:p>
            <a:r>
              <a:rPr lang="en-US" dirty="0"/>
              <a:t>- </a:t>
            </a:r>
            <a:r>
              <a:rPr lang="ko-KR" altLang="en-US" dirty="0"/>
              <a:t>충분한 시간이 지났는데도 처음에 비해서 오르지 않은 팀 전체 퍼포먼스</a:t>
            </a:r>
          </a:p>
          <a:p>
            <a:r>
              <a:rPr lang="en-US" altLang="ko-KR" dirty="0"/>
              <a:t>-</a:t>
            </a:r>
            <a:r>
              <a:rPr lang="ko-KR" altLang="en-US" dirty="0"/>
              <a:t> 타 팀에서 도움이 필요한 일에 대해서 방어적인 태도로 진행을 돕지 않는 것</a:t>
            </a:r>
          </a:p>
          <a:p>
            <a:r>
              <a:rPr lang="en-US" altLang="ko-KR" dirty="0"/>
              <a:t>-</a:t>
            </a:r>
            <a:r>
              <a:rPr lang="ko-KR" altLang="en-US" dirty="0"/>
              <a:t> </a:t>
            </a:r>
            <a:r>
              <a:rPr lang="en-US" altLang="ko-KR" dirty="0"/>
              <a:t>Cross-function </a:t>
            </a:r>
            <a:r>
              <a:rPr lang="ko-KR" altLang="en-US" dirty="0"/>
              <a:t>팀원 간에 각자 역할에 대한 진실한 신뢰가 없는 것</a:t>
            </a:r>
            <a:br>
              <a:rPr lang="en-US" altLang="ko-KR" dirty="0"/>
            </a:br>
            <a:r>
              <a:rPr lang="en-US" altLang="ko-KR" dirty="0"/>
              <a:t>(</a:t>
            </a:r>
            <a:r>
              <a:rPr lang="ko-KR" altLang="en-US" dirty="0"/>
              <a:t>불가능한 일정 강요</a:t>
            </a:r>
            <a:r>
              <a:rPr lang="en-US" altLang="ko-KR" dirty="0"/>
              <a:t>, </a:t>
            </a:r>
            <a:r>
              <a:rPr lang="ko-KR" altLang="en-US" dirty="0"/>
              <a:t>진실하지 못한 추정</a:t>
            </a:r>
            <a:r>
              <a:rPr lang="en-US" altLang="ko-KR" dirty="0"/>
              <a:t>, </a:t>
            </a:r>
            <a:r>
              <a:rPr lang="ko-KR" altLang="en-US" dirty="0"/>
              <a:t>어려움을 공유하지 않는 것</a:t>
            </a:r>
            <a:r>
              <a:rPr lang="en-US" altLang="ko-KR" dirty="0"/>
              <a:t>, </a:t>
            </a:r>
            <a:r>
              <a:rPr lang="ko-KR" altLang="en-US" dirty="0"/>
              <a:t>각자 맡은 역할을 수행하지 못하는 것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22891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 &amp; 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88272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97280" y="2634782"/>
            <a:ext cx="10058400" cy="1450757"/>
          </a:xfrm>
        </p:spPr>
        <p:txBody>
          <a:bodyPr/>
          <a:lstStyle/>
          <a:p>
            <a:pPr algn="ctr"/>
            <a:r>
              <a:rPr lang="en-US" altLang="ko-KR" dirty="0"/>
              <a:t>- </a:t>
            </a:r>
            <a:r>
              <a:rPr lang="ko-KR" altLang="en-US" dirty="0"/>
              <a:t>감사합니다</a:t>
            </a:r>
            <a:r>
              <a:rPr lang="en-US" altLang="ko-KR" dirty="0"/>
              <a:t>.- </a:t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7220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발표자의 기존 업무 경험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ko-KR" altLang="en-US" sz="2500" dirty="0"/>
              <a:t>현재 </a:t>
            </a:r>
            <a:r>
              <a:rPr lang="en-US" altLang="ko-KR" sz="2500" dirty="0"/>
              <a:t>11</a:t>
            </a:r>
            <a:r>
              <a:rPr lang="ko-KR" altLang="en-US" sz="2500" dirty="0"/>
              <a:t>번가 개발 방식으로 업무를 했던 기간 </a:t>
            </a:r>
            <a:r>
              <a:rPr lang="en-US" altLang="ko-KR" sz="2500" dirty="0"/>
              <a:t>:</a:t>
            </a:r>
            <a:r>
              <a:rPr lang="ko-KR" altLang="en-US" sz="2500" dirty="0"/>
              <a:t> </a:t>
            </a:r>
            <a:r>
              <a:rPr lang="ko-KR" altLang="en-US" sz="2500" u="sng" dirty="0"/>
              <a:t>총 </a:t>
            </a:r>
            <a:r>
              <a:rPr lang="en-US" altLang="ko-KR" sz="2500" u="sng" dirty="0"/>
              <a:t>4</a:t>
            </a:r>
            <a:r>
              <a:rPr lang="ko-KR" altLang="en-US" sz="2500" u="sng" dirty="0"/>
              <a:t>년 </a:t>
            </a:r>
            <a:r>
              <a:rPr lang="en-US" altLang="ko-KR" sz="2500" u="sng" dirty="0"/>
              <a:t>/</a:t>
            </a:r>
            <a:r>
              <a:rPr lang="ko-KR" altLang="en-US" sz="2500" u="sng" dirty="0"/>
              <a:t> 웹 개발자</a:t>
            </a:r>
          </a:p>
          <a:p>
            <a:pPr lvl="0"/>
            <a:r>
              <a:rPr lang="en-US" altLang="ko-KR" dirty="0"/>
              <a:t>- </a:t>
            </a:r>
            <a:r>
              <a:rPr lang="ko-KR" altLang="en-US" dirty="0"/>
              <a:t>프로젝트 형태 개발 일정 운영</a:t>
            </a:r>
            <a:r>
              <a:rPr lang="en-US" dirty="0"/>
              <a:t> / </a:t>
            </a:r>
            <a:r>
              <a:rPr lang="ko-KR" altLang="en-US" dirty="0"/>
              <a:t>배포 일정</a:t>
            </a:r>
            <a:r>
              <a:rPr lang="en-US" dirty="0"/>
              <a:t> Fixed + QA </a:t>
            </a:r>
            <a:r>
              <a:rPr lang="ko-KR" altLang="en-US" dirty="0" err="1"/>
              <a:t>컨펌</a:t>
            </a:r>
            <a:r>
              <a:rPr lang="ko-KR" altLang="en-US" dirty="0"/>
              <a:t> 후 배포 가능</a:t>
            </a:r>
          </a:p>
          <a:p>
            <a:pPr lvl="0"/>
            <a:r>
              <a:rPr lang="en-US" altLang="ko-KR" dirty="0"/>
              <a:t>- </a:t>
            </a:r>
            <a:r>
              <a:rPr lang="ko-KR" altLang="en-US" dirty="0"/>
              <a:t>주간 정기 배포가 있고</a:t>
            </a:r>
            <a:r>
              <a:rPr lang="en-US" altLang="ko-KR" dirty="0"/>
              <a:t>,</a:t>
            </a:r>
            <a:r>
              <a:rPr lang="ko-KR" altLang="en-US" dirty="0"/>
              <a:t> 컴포넌트 단위로 배포가 가능함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</a:p>
          <a:p>
            <a:pPr lvl="0"/>
            <a:r>
              <a:rPr lang="en-US" altLang="ko-KR" dirty="0"/>
              <a:t>- </a:t>
            </a:r>
            <a:r>
              <a:rPr lang="ko-KR" altLang="en-US" dirty="0"/>
              <a:t>프로젝트 외 </a:t>
            </a:r>
            <a:r>
              <a:rPr lang="en-US" altLang="ko-KR" dirty="0"/>
              <a:t>SR</a:t>
            </a:r>
            <a:r>
              <a:rPr lang="ko-KR" altLang="en-US" dirty="0"/>
              <a:t> </a:t>
            </a:r>
            <a:r>
              <a:rPr lang="en-US" altLang="ko-KR" dirty="0"/>
              <a:t>/</a:t>
            </a:r>
            <a:r>
              <a:rPr lang="ko-KR" altLang="en-US" dirty="0"/>
              <a:t> </a:t>
            </a:r>
            <a:r>
              <a:rPr lang="en-US" altLang="ko-KR" dirty="0"/>
              <a:t>QC</a:t>
            </a:r>
            <a:r>
              <a:rPr lang="ko-KR" altLang="en-US" dirty="0"/>
              <a:t> 위주로 담당 </a:t>
            </a:r>
            <a:r>
              <a:rPr lang="en-US" altLang="ko-KR" dirty="0"/>
              <a:t>Domain </a:t>
            </a:r>
            <a:r>
              <a:rPr lang="ko-KR" altLang="en-US" dirty="0"/>
              <a:t>업무를 진행함 </a:t>
            </a:r>
            <a:r>
              <a:rPr lang="en-US" altLang="ko-KR" dirty="0"/>
              <a:t>(</a:t>
            </a:r>
            <a:r>
              <a:rPr lang="ko-KR" altLang="en-US" dirty="0"/>
              <a:t>업무 시간의 </a:t>
            </a:r>
            <a:r>
              <a:rPr lang="en-US" altLang="ko-KR" dirty="0"/>
              <a:t>50%</a:t>
            </a:r>
            <a:r>
              <a:rPr lang="ko-KR" altLang="en-US" dirty="0"/>
              <a:t> 이상</a:t>
            </a:r>
            <a:r>
              <a:rPr lang="en-US" altLang="ko-KR" dirty="0"/>
              <a:t>)</a:t>
            </a:r>
            <a:endParaRPr lang="ko-KR" altLang="en-US" dirty="0"/>
          </a:p>
          <a:p>
            <a:pPr lvl="0"/>
            <a:endParaRPr lang="ko-KR" altLang="en-US" dirty="0"/>
          </a:p>
          <a:p>
            <a:r>
              <a:rPr lang="en-US" altLang="ko-KR" sz="2500" u="sng" dirty="0"/>
              <a:t>(</a:t>
            </a:r>
            <a:r>
              <a:rPr lang="ko-KR" altLang="en-US" sz="2500" u="sng" dirty="0"/>
              <a:t>타사</a:t>
            </a:r>
            <a:r>
              <a:rPr lang="en-US" altLang="ko-KR" sz="2500" u="sng" dirty="0"/>
              <a:t>)</a:t>
            </a:r>
            <a:r>
              <a:rPr lang="ko-KR" altLang="en-US" sz="2500" u="sng" dirty="0"/>
              <a:t> </a:t>
            </a:r>
            <a:r>
              <a:rPr lang="en-US" altLang="ko-KR" sz="2500" u="sng" dirty="0"/>
              <a:t>Scrum</a:t>
            </a:r>
            <a:r>
              <a:rPr lang="ko-KR" altLang="en-US" sz="2500" u="sng" dirty="0"/>
              <a:t>방식</a:t>
            </a:r>
            <a:r>
              <a:rPr lang="en-US" sz="2500" u="sng" dirty="0"/>
              <a:t> </a:t>
            </a:r>
            <a:r>
              <a:rPr lang="ko-KR" altLang="en-US" sz="2500" u="sng" dirty="0"/>
              <a:t>개발 경험 </a:t>
            </a:r>
            <a:r>
              <a:rPr lang="en-US" sz="2500" u="sng" dirty="0"/>
              <a:t>: </a:t>
            </a:r>
            <a:r>
              <a:rPr lang="ko-KR" altLang="en-US" sz="2500" u="sng" dirty="0"/>
              <a:t>총 </a:t>
            </a:r>
            <a:r>
              <a:rPr lang="en-US" sz="2500" u="sng" dirty="0"/>
              <a:t>2</a:t>
            </a:r>
            <a:r>
              <a:rPr lang="ko-KR" altLang="en-US" sz="2500" u="sng" dirty="0"/>
              <a:t>년 반 정도 </a:t>
            </a:r>
            <a:r>
              <a:rPr lang="en-US" altLang="ko-KR" sz="2500" u="sng" dirty="0"/>
              <a:t>/ PMO, PM(Product Manager)</a:t>
            </a:r>
            <a:endParaRPr lang="ko-KR" altLang="en-US" sz="2500" u="sng" dirty="0"/>
          </a:p>
          <a:p>
            <a:pPr marL="0" lvl="0" indent="0">
              <a:buNone/>
            </a:pPr>
            <a:r>
              <a:rPr lang="ko-KR" altLang="en-US" dirty="0"/>
              <a:t> </a:t>
            </a:r>
            <a:r>
              <a:rPr lang="en-US" altLang="ko-KR" dirty="0"/>
              <a:t> </a:t>
            </a:r>
            <a:r>
              <a:rPr lang="en-US" dirty="0"/>
              <a:t>CI </a:t>
            </a:r>
            <a:r>
              <a:rPr lang="ko-KR" altLang="en-US" dirty="0"/>
              <a:t>적용 </a:t>
            </a:r>
            <a:r>
              <a:rPr lang="en-US" dirty="0"/>
              <a:t>+ TDD + Scrum</a:t>
            </a:r>
            <a:r>
              <a:rPr lang="ko-KR" altLang="en-US" dirty="0"/>
              <a:t> 방식 </a:t>
            </a:r>
            <a:r>
              <a:rPr lang="en-US" altLang="ko-KR" dirty="0"/>
              <a:t>/ </a:t>
            </a:r>
            <a:r>
              <a:rPr lang="ko-KR" altLang="en-US" dirty="0"/>
              <a:t>팀 단위 업무 진행</a:t>
            </a:r>
            <a:r>
              <a:rPr lang="en-US" dirty="0"/>
              <a:t> (</a:t>
            </a:r>
            <a:r>
              <a:rPr lang="ko-KR" altLang="en-US" dirty="0" err="1"/>
              <a:t>스타트업</a:t>
            </a:r>
            <a:r>
              <a:rPr lang="en-US" dirty="0"/>
              <a:t> 2~3</a:t>
            </a:r>
            <a:r>
              <a:rPr lang="ko-KR" altLang="en-US" dirty="0" err="1"/>
              <a:t>년차</a:t>
            </a:r>
            <a:r>
              <a:rPr lang="en-US" dirty="0"/>
              <a:t>, </a:t>
            </a:r>
            <a:r>
              <a:rPr lang="ko-KR" altLang="en-US" dirty="0"/>
              <a:t>삼성동 </a:t>
            </a:r>
            <a:r>
              <a:rPr lang="en-US" dirty="0"/>
              <a:t>C</a:t>
            </a:r>
            <a:r>
              <a:rPr lang="ko-KR" altLang="en-US" dirty="0"/>
              <a:t>사</a:t>
            </a:r>
            <a:r>
              <a:rPr lang="en-US" dirty="0"/>
              <a:t>)</a:t>
            </a:r>
          </a:p>
          <a:p>
            <a:pPr marL="0" lvl="0" indent="0">
              <a:buNone/>
            </a:pP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63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프로젝트 주도 개발 진행 방식의 장점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dirty="0"/>
          </a:p>
          <a:p>
            <a:pPr>
              <a:lnSpc>
                <a:spcPct val="100000"/>
              </a:lnSpc>
            </a:pPr>
            <a:r>
              <a:rPr lang="en-US" altLang="ko-KR" sz="2700" dirty="0">
                <a:latin typeface="+mn-ea"/>
              </a:rPr>
              <a:t> </a:t>
            </a:r>
            <a:r>
              <a:rPr lang="ko-KR" altLang="en-US" sz="2700" dirty="0">
                <a:latin typeface="+mn-ea"/>
              </a:rPr>
              <a:t>효율적 </a:t>
            </a:r>
            <a:r>
              <a:rPr lang="en-US" altLang="ko-KR" sz="2700" dirty="0">
                <a:latin typeface="+mn-ea"/>
              </a:rPr>
              <a:t>:  </a:t>
            </a:r>
            <a:r>
              <a:rPr lang="ko-KR" altLang="en-US" sz="2700" dirty="0">
                <a:latin typeface="+mn-ea"/>
              </a:rPr>
              <a:t>팀 내 가장 해당 업무에 숙련된 담당자가 개발 업무를 할당 받아서 빠르게 문제를 해결할 수 있음</a:t>
            </a:r>
            <a:r>
              <a:rPr lang="en-US" altLang="ko-KR" sz="2700" dirty="0">
                <a:latin typeface="+mn-ea"/>
              </a:rPr>
              <a:t>, </a:t>
            </a:r>
            <a:r>
              <a:rPr lang="ko-KR" altLang="en-US" sz="2700" dirty="0">
                <a:latin typeface="+mn-ea"/>
              </a:rPr>
              <a:t>추가 개발 요소를 최대한 줄이고 기존 로직을 활용함</a:t>
            </a:r>
            <a:endParaRPr lang="en-US" altLang="ko-KR" sz="2700" dirty="0">
              <a:latin typeface="+mn-ea"/>
            </a:endParaRPr>
          </a:p>
          <a:p>
            <a:pPr>
              <a:lnSpc>
                <a:spcPct val="100000"/>
              </a:lnSpc>
            </a:pPr>
            <a:endParaRPr lang="en-US" altLang="ko-KR" sz="2700" dirty="0">
              <a:latin typeface="+mn-ea"/>
            </a:endParaRPr>
          </a:p>
          <a:p>
            <a:pPr>
              <a:lnSpc>
                <a:spcPct val="100000"/>
              </a:lnSpc>
            </a:pPr>
            <a:r>
              <a:rPr lang="en-US" altLang="ko-KR" sz="2700" dirty="0">
                <a:latin typeface="+mn-ea"/>
              </a:rPr>
              <a:t> </a:t>
            </a:r>
            <a:r>
              <a:rPr lang="ko-KR" altLang="en-US" sz="2700" dirty="0">
                <a:latin typeface="+mn-ea"/>
              </a:rPr>
              <a:t>일정 관리</a:t>
            </a:r>
            <a:r>
              <a:rPr lang="en-US" altLang="ko-KR" sz="2700" dirty="0">
                <a:latin typeface="+mn-ea"/>
              </a:rPr>
              <a:t> :  </a:t>
            </a:r>
            <a:r>
              <a:rPr lang="ko-KR" altLang="en-US" sz="2700" dirty="0">
                <a:latin typeface="+mn-ea"/>
              </a:rPr>
              <a:t>연내 진행할 프로젝트들에 대해 어느정도 예측성을 가지고 일정 관리를 할 수 있음</a:t>
            </a:r>
            <a:r>
              <a:rPr lang="en-US" altLang="ko-KR" sz="2700" dirty="0">
                <a:latin typeface="+mn-ea"/>
              </a:rPr>
              <a:t>, </a:t>
            </a:r>
            <a:r>
              <a:rPr lang="ko-KR" altLang="en-US" sz="2700" dirty="0">
                <a:latin typeface="+mn-ea"/>
              </a:rPr>
              <a:t>작년에도 거의 </a:t>
            </a:r>
            <a:r>
              <a:rPr lang="en-US" altLang="ko-KR" sz="2700" dirty="0">
                <a:latin typeface="+mn-ea"/>
              </a:rPr>
              <a:t>20</a:t>
            </a:r>
            <a:r>
              <a:rPr lang="ko-KR" altLang="en-US" sz="2700" dirty="0">
                <a:latin typeface="+mn-ea"/>
              </a:rPr>
              <a:t>개 이상의 프로젝트가 쉬지 않고 진행 되었음</a:t>
            </a:r>
            <a:endParaRPr lang="en-US" altLang="ko-KR" sz="2700" dirty="0">
              <a:latin typeface="+mn-ea"/>
            </a:endParaRPr>
          </a:p>
          <a:p>
            <a:pPr>
              <a:lnSpc>
                <a:spcPct val="100000"/>
              </a:lnSpc>
            </a:pPr>
            <a:endParaRPr lang="en-US" altLang="ko-KR" sz="2700" dirty="0">
              <a:latin typeface="+mn-ea"/>
            </a:endParaRPr>
          </a:p>
          <a:p>
            <a:pPr>
              <a:lnSpc>
                <a:spcPct val="100000"/>
              </a:lnSpc>
            </a:pPr>
            <a:r>
              <a:rPr lang="ko-KR" altLang="en-US" sz="2700" dirty="0">
                <a:latin typeface="+mn-ea"/>
              </a:rPr>
              <a:t> 계획된 런칭 </a:t>
            </a:r>
            <a:r>
              <a:rPr lang="en-US" altLang="ko-KR" sz="2700" dirty="0">
                <a:latin typeface="+mn-ea"/>
              </a:rPr>
              <a:t>: </a:t>
            </a:r>
            <a:r>
              <a:rPr lang="ko-KR" altLang="en-US" sz="2700" dirty="0">
                <a:latin typeface="+mn-ea"/>
              </a:rPr>
              <a:t>담당자가 확정 된 프로젝트나 과제는 목표 일정에 대부분  런칭이 이루어짐</a:t>
            </a:r>
          </a:p>
        </p:txBody>
      </p:sp>
    </p:spTree>
    <p:extLst>
      <p:ext uri="{BB962C8B-B14F-4D97-AF65-F5344CB8AC3E}">
        <p14:creationId xmlns:p14="http://schemas.microsoft.com/office/powerpoint/2010/main" val="3677597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프로젝트 주도 개발 진행 방식의 단점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13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800" dirty="0"/>
              <a:t>담당자별</a:t>
            </a:r>
            <a:r>
              <a:rPr lang="en-US" altLang="ko-KR" sz="2800" dirty="0"/>
              <a:t> </a:t>
            </a:r>
            <a:r>
              <a:rPr lang="ko-KR" altLang="en-US" sz="2800" dirty="0"/>
              <a:t>차이 </a:t>
            </a:r>
            <a:r>
              <a:rPr lang="en-US" altLang="ko-KR" sz="2800" dirty="0"/>
              <a:t>: </a:t>
            </a:r>
            <a:r>
              <a:rPr lang="ko-KR" altLang="en-US" sz="2800" dirty="0"/>
              <a:t>기존 담당자가 아닌 사람이 해당 업무를 처음 맡았을 때</a:t>
            </a:r>
            <a:r>
              <a:rPr lang="en-US" altLang="ko-KR" sz="2800" dirty="0"/>
              <a:t>, </a:t>
            </a:r>
            <a:r>
              <a:rPr lang="ko-KR" altLang="en-US" sz="2800" dirty="0"/>
              <a:t>속도나 품질 차이가 발생한다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개발 전에 마감 기한 설정  </a:t>
            </a:r>
            <a:r>
              <a:rPr lang="en-US" altLang="ko-KR" sz="2800" dirty="0"/>
              <a:t>: </a:t>
            </a:r>
            <a:r>
              <a:rPr lang="ko-KR" altLang="en-US" sz="2800" dirty="0"/>
              <a:t>기획 문서만으로 개발 일정 산정을 해야함</a:t>
            </a:r>
            <a:r>
              <a:rPr lang="en-US" altLang="ko-KR" sz="2800" dirty="0"/>
              <a:t>, </a:t>
            </a:r>
            <a:r>
              <a:rPr lang="ko-KR" altLang="en-US" sz="2800" dirty="0"/>
              <a:t>중간에 개발 완료일 변경이 쉽지 않음</a:t>
            </a:r>
            <a:r>
              <a:rPr lang="en-US" altLang="ko-KR" sz="2800" dirty="0"/>
              <a:t>. </a:t>
            </a:r>
            <a:r>
              <a:rPr lang="ko-KR" altLang="en-US" sz="2800" dirty="0"/>
              <a:t> 반드시 구현 되어야하는 기능에 대한 </a:t>
            </a:r>
            <a:r>
              <a:rPr lang="en-US" altLang="ko-KR" sz="2800" dirty="0"/>
              <a:t> Spec Out</a:t>
            </a:r>
            <a:r>
              <a:rPr lang="ko-KR" altLang="en-US" sz="2800" dirty="0"/>
              <a:t>이 개발 중에 발생 할 수 있음</a:t>
            </a:r>
            <a:r>
              <a:rPr lang="en-US" altLang="ko-KR" sz="2800" dirty="0"/>
              <a:t>.</a:t>
            </a:r>
          </a:p>
          <a:p>
            <a:pPr marL="0" indent="0">
              <a:buNone/>
            </a:pPr>
            <a:r>
              <a:rPr lang="ko-KR" altLang="en-US" sz="2800" dirty="0"/>
              <a:t> 일정 준수를 위한  예외 적용 </a:t>
            </a:r>
            <a:r>
              <a:rPr lang="en-US" altLang="ko-KR" sz="2800" dirty="0"/>
              <a:t>: </a:t>
            </a:r>
            <a:r>
              <a:rPr lang="ko-KR" altLang="en-US" sz="2800" dirty="0"/>
              <a:t>개발 중간에 설계 레벨의 문제점 발생 시</a:t>
            </a:r>
            <a:r>
              <a:rPr lang="en-US" altLang="ko-KR" sz="2800" dirty="0"/>
              <a:t>, </a:t>
            </a:r>
            <a:r>
              <a:rPr lang="ko-KR" altLang="en-US" sz="2800" dirty="0"/>
              <a:t>다른 연관 팀 개발 일정 진행에 차질을 발생시키지 않기 위해 우회해서 해결하는 각종 예외</a:t>
            </a:r>
            <a:r>
              <a:rPr lang="en-US" altLang="ko-KR" sz="2800" dirty="0"/>
              <a:t>/</a:t>
            </a:r>
            <a:r>
              <a:rPr lang="ko-KR" altLang="en-US" sz="2800" dirty="0"/>
              <a:t>미봉책을 동원하게 된다</a:t>
            </a:r>
            <a:r>
              <a:rPr lang="en-US" altLang="ko-KR" sz="2800" dirty="0"/>
              <a:t>.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3238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긴 시간 누적된 </a:t>
            </a:r>
            <a:r>
              <a:rPr lang="en-US" altLang="ko-KR" dirty="0"/>
              <a:t>Tech-Debt </a:t>
            </a:r>
            <a:r>
              <a:rPr lang="ko-KR" altLang="en-US" dirty="0"/>
              <a:t>문제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700" dirty="0"/>
              <a:t>-  </a:t>
            </a:r>
            <a:r>
              <a:rPr lang="ko-KR" altLang="en-US" sz="2700" dirty="0"/>
              <a:t>미봉책</a:t>
            </a:r>
            <a:r>
              <a:rPr lang="en-US" altLang="ko-KR" sz="2700" dirty="0"/>
              <a:t>/</a:t>
            </a:r>
            <a:r>
              <a:rPr lang="ko-KR" altLang="en-US" sz="2700" dirty="0"/>
              <a:t>하드코딩</a:t>
            </a:r>
            <a:r>
              <a:rPr lang="en-US" altLang="ko-KR" sz="2700" dirty="0"/>
              <a:t>/</a:t>
            </a:r>
            <a:r>
              <a:rPr lang="ko-KR" altLang="en-US" sz="2700" dirty="0"/>
              <a:t>많은 예외가 발생했는데</a:t>
            </a:r>
            <a:r>
              <a:rPr lang="en-US" altLang="ko-KR" sz="2700" dirty="0"/>
              <a:t>, </a:t>
            </a:r>
            <a:r>
              <a:rPr lang="ko-KR" altLang="en-US" sz="2700" dirty="0"/>
              <a:t>최초에 그 코드를 개발한 사람 외에는 로직을 </a:t>
            </a:r>
            <a:r>
              <a:rPr lang="en-US" altLang="ko-KR" sz="2700" dirty="0"/>
              <a:t>100% </a:t>
            </a:r>
            <a:r>
              <a:rPr lang="ko-KR" altLang="en-US" sz="2700" dirty="0"/>
              <a:t>이해하고 있지 못함</a:t>
            </a:r>
            <a:endParaRPr lang="en-US" altLang="ko-KR" sz="2700" dirty="0"/>
          </a:p>
          <a:p>
            <a:r>
              <a:rPr lang="en-US" altLang="ko-KR" sz="2700" dirty="0"/>
              <a:t>-  </a:t>
            </a:r>
            <a:r>
              <a:rPr lang="ko-KR" altLang="en-US" sz="2700" dirty="0"/>
              <a:t>최단기간 개발을 위해 기존 로직과 모듈을 재활용 했는데</a:t>
            </a:r>
            <a:r>
              <a:rPr lang="en-US" altLang="ko-KR" sz="2700" dirty="0"/>
              <a:t>, </a:t>
            </a:r>
            <a:r>
              <a:rPr lang="ko-KR" altLang="en-US" sz="2700" dirty="0"/>
              <a:t>이후 쉽게 모듈과 컴포넌트를 분리 가능하게끔 설계되지 않음</a:t>
            </a:r>
            <a:r>
              <a:rPr lang="en-US" altLang="ko-KR" sz="2700" dirty="0"/>
              <a:t>. </a:t>
            </a:r>
            <a:r>
              <a:rPr lang="ko-KR" altLang="en-US" sz="2700" dirty="0"/>
              <a:t>현재는 사소한 로직을 바꾸기 위해서도</a:t>
            </a:r>
            <a:r>
              <a:rPr lang="en-US" altLang="ko-KR" sz="2700" dirty="0"/>
              <a:t> </a:t>
            </a:r>
            <a:r>
              <a:rPr lang="ko-KR" altLang="en-US" sz="2700" dirty="0"/>
              <a:t>최대 </a:t>
            </a:r>
            <a:r>
              <a:rPr lang="en-US" altLang="ko-KR" sz="2700" dirty="0"/>
              <a:t>7~8</a:t>
            </a:r>
            <a:r>
              <a:rPr lang="ko-KR" altLang="en-US" sz="2700" dirty="0"/>
              <a:t>군데의 영향성을 모두 체크 해야함</a:t>
            </a:r>
            <a:endParaRPr lang="en-US" altLang="ko-KR" sz="2700" dirty="0"/>
          </a:p>
          <a:p>
            <a:r>
              <a:rPr lang="en-US" altLang="ko-KR" sz="2700" dirty="0"/>
              <a:t>- </a:t>
            </a:r>
            <a:r>
              <a:rPr lang="ko-KR" altLang="en-US" sz="2700" dirty="0"/>
              <a:t>새로운 로직 개발 사항이 기존 코드에 줄 수 있는 </a:t>
            </a:r>
            <a:r>
              <a:rPr lang="ko-KR" altLang="en-US" sz="2700" dirty="0" err="1"/>
              <a:t>영향성</a:t>
            </a:r>
            <a:r>
              <a:rPr lang="ko-KR" altLang="en-US" sz="2700" dirty="0"/>
              <a:t> 범위 파악에 대해 </a:t>
            </a:r>
            <a:r>
              <a:rPr lang="en-US" altLang="ko-KR" sz="2700" dirty="0"/>
              <a:t>Full</a:t>
            </a:r>
            <a:r>
              <a:rPr lang="ko-KR" altLang="en-US" sz="2700" dirty="0"/>
              <a:t> </a:t>
            </a:r>
            <a:r>
              <a:rPr lang="en-US" altLang="ko-KR" sz="2700" dirty="0"/>
              <a:t>QA Test </a:t>
            </a:r>
            <a:r>
              <a:rPr lang="ko-KR" altLang="en-US" sz="2700" dirty="0"/>
              <a:t>외에는 내용을 확인 할 수 있는 방법이 없음 </a:t>
            </a:r>
            <a:r>
              <a:rPr lang="en-US" altLang="ko-KR" sz="2700" dirty="0"/>
              <a:t>/ </a:t>
            </a:r>
            <a:r>
              <a:rPr lang="ko-KR" altLang="en-US" sz="2700" dirty="0"/>
              <a:t>문서도 없음</a:t>
            </a:r>
            <a:r>
              <a:rPr lang="en-US" altLang="ko-KR" sz="2700" dirty="0"/>
              <a:t>, </a:t>
            </a:r>
            <a:r>
              <a:rPr lang="ko-KR" altLang="en-US" sz="2700" dirty="0"/>
              <a:t>상용 배포 전에 코드에 확신 없음</a:t>
            </a:r>
            <a:endParaRPr lang="en-US" altLang="ko-KR" sz="2700" dirty="0"/>
          </a:p>
        </p:txBody>
      </p:sp>
    </p:spTree>
    <p:extLst>
      <p:ext uri="{BB962C8B-B14F-4D97-AF65-F5344CB8AC3E}">
        <p14:creationId xmlns:p14="http://schemas.microsoft.com/office/powerpoint/2010/main" val="103937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점진적인 </a:t>
            </a:r>
            <a:r>
              <a:rPr lang="en-US" altLang="ko-KR" dirty="0"/>
              <a:t>Tech-Debt</a:t>
            </a:r>
            <a:r>
              <a:rPr lang="ko-KR" altLang="en-US" dirty="0"/>
              <a:t> 해결 방안 제안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2300" dirty="0"/>
              <a:t>도메인 중심의 </a:t>
            </a:r>
            <a:r>
              <a:rPr lang="en-US" altLang="ko-KR" sz="2300" dirty="0"/>
              <a:t>Cross-function</a:t>
            </a:r>
            <a:r>
              <a:rPr lang="ko-KR" altLang="en-US" sz="2300" dirty="0"/>
              <a:t>팀은</a:t>
            </a:r>
            <a:r>
              <a:rPr lang="en-US" altLang="ko-KR" sz="2300" dirty="0"/>
              <a:t>, </a:t>
            </a:r>
            <a:r>
              <a:rPr lang="ko-KR" altLang="en-US" sz="2300" dirty="0"/>
              <a:t>도메인 소스코드의 품질도 함께 책임진다</a:t>
            </a:r>
            <a:r>
              <a:rPr lang="en-US" altLang="ko-KR" sz="2300" dirty="0"/>
              <a:t>.</a:t>
            </a:r>
          </a:p>
          <a:p>
            <a:r>
              <a:rPr lang="en-US" altLang="ko-KR" sz="2300" dirty="0"/>
              <a:t> </a:t>
            </a:r>
            <a:r>
              <a:rPr lang="ko-KR" altLang="en-US" sz="2300" dirty="0"/>
              <a:t>예</a:t>
            </a:r>
            <a:r>
              <a:rPr lang="en-US" altLang="ko-KR" sz="2300" dirty="0"/>
              <a:t>) QA</a:t>
            </a:r>
            <a:r>
              <a:rPr lang="ko-KR" altLang="en-US" sz="2300" dirty="0"/>
              <a:t>가 이루어지기 전에 오류 가능성을 체크 할 수 있는 </a:t>
            </a:r>
            <a:r>
              <a:rPr lang="en-US" altLang="ko-KR" sz="2300" dirty="0"/>
              <a:t>TDD</a:t>
            </a:r>
            <a:r>
              <a:rPr lang="ko-KR" altLang="en-US" sz="2300" dirty="0"/>
              <a:t>를 점진적으로 도입한다</a:t>
            </a:r>
            <a:r>
              <a:rPr lang="en-US" altLang="ko-KR" sz="2300" dirty="0"/>
              <a:t>.</a:t>
            </a:r>
          </a:p>
          <a:p>
            <a:endParaRPr lang="en-US" altLang="ko-KR" sz="2300" dirty="0"/>
          </a:p>
          <a:p>
            <a:r>
              <a:rPr lang="ko-KR" altLang="en-US" sz="2300" dirty="0"/>
              <a:t>미봉책</a:t>
            </a:r>
            <a:r>
              <a:rPr lang="en-US" altLang="ko-KR" sz="2300" dirty="0"/>
              <a:t>/</a:t>
            </a:r>
            <a:r>
              <a:rPr lang="ko-KR" altLang="en-US" sz="2300" dirty="0"/>
              <a:t>예외</a:t>
            </a:r>
            <a:r>
              <a:rPr lang="en-US" altLang="ko-KR" sz="2300" dirty="0"/>
              <a:t>/</a:t>
            </a:r>
            <a:r>
              <a:rPr lang="ko-KR" altLang="en-US" sz="2300" dirty="0"/>
              <a:t>하드코딩을 줄일 수 있게 개발에 들어가기 전에  </a:t>
            </a:r>
            <a:r>
              <a:rPr lang="en-US" altLang="ko-KR" sz="2300" dirty="0"/>
              <a:t>Cross-function </a:t>
            </a:r>
            <a:r>
              <a:rPr lang="ko-KR" altLang="en-US" sz="2300" dirty="0"/>
              <a:t>팀원이 모두 참여해서 해당 프로젝트의 개발 범위나 우려되는 사항에 대해서 의견을 나눌 수 있는 검토를 하고 프로젝트를 시작한다</a:t>
            </a:r>
            <a:r>
              <a:rPr lang="en-US" altLang="ko-KR" sz="2300" dirty="0"/>
              <a:t>.</a:t>
            </a:r>
          </a:p>
          <a:p>
            <a:endParaRPr lang="en-US" altLang="ko-KR" sz="2300" dirty="0"/>
          </a:p>
          <a:p>
            <a:r>
              <a:rPr lang="ko-KR" altLang="en-US" sz="2300" dirty="0"/>
              <a:t>여러 프로젝트 별 가장 중요한 기능 부터 우선 개발하고</a:t>
            </a:r>
            <a:r>
              <a:rPr lang="en-US" altLang="ko-KR" sz="2300" dirty="0"/>
              <a:t>, </a:t>
            </a:r>
            <a:r>
              <a:rPr lang="ko-KR" altLang="en-US" sz="2300" dirty="0"/>
              <a:t>지표를 추적한 후 지속적인 개선을 함으로서</a:t>
            </a:r>
            <a:r>
              <a:rPr lang="en-US" altLang="ko-KR" sz="2300" dirty="0"/>
              <a:t>, </a:t>
            </a:r>
            <a:r>
              <a:rPr lang="ko-KR" altLang="en-US" sz="2300" dirty="0"/>
              <a:t>프로젝트별 가장 중요한 요구사항을 빠르게 달성한다</a:t>
            </a:r>
            <a:r>
              <a:rPr lang="en-US" altLang="ko-KR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6997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47191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ko-KR" altLang="en-US" dirty="0"/>
              <a:t>낭비 없이</a:t>
            </a:r>
            <a:r>
              <a:rPr lang="en-US" altLang="ko-KR" dirty="0"/>
              <a:t>,</a:t>
            </a:r>
            <a:r>
              <a:rPr lang="ko-KR" altLang="en-US" dirty="0"/>
              <a:t> 효율적으로 일 하는 </a:t>
            </a:r>
            <a:r>
              <a:rPr lang="en-US" altLang="ko-KR" dirty="0"/>
              <a:t>Agile </a:t>
            </a:r>
            <a:r>
              <a:rPr lang="ko-KR" altLang="en-US" dirty="0"/>
              <a:t>도입</a:t>
            </a:r>
            <a:br>
              <a:rPr lang="ko-KR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59140"/>
            <a:ext cx="10058400" cy="3470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(</a:t>
            </a:r>
            <a:r>
              <a:rPr lang="ko-KR" altLang="en-US" dirty="0"/>
              <a:t>앞에서 설명한 점진적 문제점 해결 방안이 </a:t>
            </a:r>
            <a:r>
              <a:rPr lang="en-US" altLang="ko-KR" dirty="0"/>
              <a:t>Agile </a:t>
            </a:r>
            <a:r>
              <a:rPr lang="ko-KR" altLang="en-US" dirty="0"/>
              <a:t>방법을 통한 개발 방법론에 해당한다</a:t>
            </a:r>
            <a:r>
              <a:rPr lang="en-US" altLang="ko-KR" dirty="0"/>
              <a:t>.)</a:t>
            </a:r>
          </a:p>
          <a:p>
            <a:pPr marL="0" indent="0">
              <a:buNone/>
            </a:pPr>
            <a:endParaRPr lang="ko-KR" altLang="en-US" dirty="0"/>
          </a:p>
          <a:p>
            <a:r>
              <a:rPr lang="en-US" altLang="ko-KR" sz="2700" dirty="0"/>
              <a:t>-</a:t>
            </a:r>
            <a:r>
              <a:rPr lang="ko-KR" altLang="en-US" sz="2700" dirty="0"/>
              <a:t> 각 요청사항에서 </a:t>
            </a:r>
            <a:r>
              <a:rPr lang="en-US" altLang="ko-KR" sz="2700" dirty="0"/>
              <a:t>MVP(</a:t>
            </a:r>
            <a:r>
              <a:rPr lang="ko-KR" altLang="en-US" sz="2700" dirty="0"/>
              <a:t>핵심 기능</a:t>
            </a:r>
            <a:r>
              <a:rPr lang="en-US" altLang="ko-KR" sz="2700" dirty="0"/>
              <a:t>) </a:t>
            </a:r>
            <a:r>
              <a:rPr lang="ko-KR" altLang="en-US" sz="2700" dirty="0"/>
              <a:t>우선 개발</a:t>
            </a:r>
            <a:r>
              <a:rPr lang="en-US" altLang="ko-KR" sz="2700" dirty="0"/>
              <a:t>,</a:t>
            </a:r>
            <a:r>
              <a:rPr lang="ko-KR" altLang="en-US" sz="2700" dirty="0"/>
              <a:t> 나머지 기능에 대해서는  필요성에 따라 점진적</a:t>
            </a:r>
            <a:r>
              <a:rPr lang="en-US" altLang="ko-KR" sz="2700" dirty="0"/>
              <a:t>/</a:t>
            </a:r>
            <a:r>
              <a:rPr lang="ko-KR" altLang="en-US" sz="2700" dirty="0"/>
              <a:t>반복적으로 추가 가능</a:t>
            </a:r>
            <a:endParaRPr lang="en-US" altLang="ko-KR" sz="2700" dirty="0"/>
          </a:p>
          <a:p>
            <a:r>
              <a:rPr lang="en-US" altLang="ko-KR" sz="2700" dirty="0"/>
              <a:t>-</a:t>
            </a:r>
            <a:r>
              <a:rPr lang="ko-KR" altLang="en-US" sz="2700" dirty="0"/>
              <a:t> 구성원들이 함께 도메인 전문가로 성장하며 일하는 방식 </a:t>
            </a:r>
            <a:endParaRPr lang="en-US" altLang="ko-KR" sz="2700" dirty="0"/>
          </a:p>
          <a:p>
            <a:r>
              <a:rPr lang="en-US" sz="2700" dirty="0"/>
              <a:t>- </a:t>
            </a:r>
            <a:r>
              <a:rPr lang="ko-KR" altLang="en-US" sz="2700" dirty="0"/>
              <a:t>이 중 </a:t>
            </a:r>
            <a:r>
              <a:rPr lang="en-US" altLang="ko-KR" sz="2700" dirty="0"/>
              <a:t>Scrum </a:t>
            </a:r>
            <a:r>
              <a:rPr lang="ko-KR" altLang="en-US" sz="2700" dirty="0"/>
              <a:t>방식이나 </a:t>
            </a:r>
            <a:r>
              <a:rPr lang="en-US" altLang="ko-KR" sz="2700" dirty="0"/>
              <a:t>Kanban </a:t>
            </a:r>
            <a:r>
              <a:rPr lang="ko-KR" altLang="en-US" sz="2700" dirty="0"/>
              <a:t>방식이 </a:t>
            </a:r>
            <a:r>
              <a:rPr lang="en-US" altLang="ko-KR" sz="2700" dirty="0"/>
              <a:t>IT</a:t>
            </a:r>
            <a:r>
              <a:rPr lang="ko-KR" altLang="en-US" sz="2700" dirty="0"/>
              <a:t>에서 많이 활용됨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564142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TF </a:t>
            </a:r>
            <a:r>
              <a:rPr lang="en-US" altLang="ko-KR" dirty="0"/>
              <a:t>/</a:t>
            </a:r>
            <a:r>
              <a:rPr lang="ko-KR" altLang="en-US" dirty="0"/>
              <a:t> 상품 등록 개발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-</a:t>
            </a:r>
            <a:r>
              <a:rPr lang="ko-KR" altLang="en-US" dirty="0"/>
              <a:t> 총 </a:t>
            </a:r>
            <a:r>
              <a:rPr lang="en-US" altLang="ko-KR" dirty="0"/>
              <a:t>2</a:t>
            </a:r>
            <a:r>
              <a:rPr lang="ko-KR" altLang="en-US" dirty="0"/>
              <a:t>번의 스프린트를 </a:t>
            </a:r>
            <a:r>
              <a:rPr lang="en-US" altLang="ko-KR" dirty="0"/>
              <a:t>Agile</a:t>
            </a:r>
            <a:r>
              <a:rPr lang="ko-KR" altLang="en-US" dirty="0"/>
              <a:t> 방식으로 적용함</a:t>
            </a:r>
          </a:p>
          <a:p>
            <a:r>
              <a:rPr lang="en-US" altLang="ko-KR" dirty="0"/>
              <a:t>-</a:t>
            </a:r>
            <a:r>
              <a:rPr lang="ko-KR" altLang="en-US" dirty="0"/>
              <a:t> 개발팀 구성원은 </a:t>
            </a:r>
            <a:r>
              <a:rPr lang="en-US" altLang="ko-KR" dirty="0"/>
              <a:t>Agile </a:t>
            </a:r>
            <a:r>
              <a:rPr lang="ko-KR" altLang="en-US" dirty="0"/>
              <a:t>방식으로 업무를 해본 적 없었음 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2</a:t>
            </a:r>
            <a:r>
              <a:rPr lang="ko-KR" altLang="en-US" dirty="0"/>
              <a:t>번의 스프린트 동안에  상품 등록 개발파트의 진행 사항은  아래와 같음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(</a:t>
            </a:r>
            <a:r>
              <a:rPr lang="ko-KR" altLang="en-US" dirty="0"/>
              <a:t>삭제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* 1Q</a:t>
            </a:r>
            <a:r>
              <a:rPr lang="ko-KR" altLang="en-US" dirty="0"/>
              <a:t>내 </a:t>
            </a:r>
            <a:r>
              <a:rPr lang="en-US" altLang="ko-KR" dirty="0"/>
              <a:t>(</a:t>
            </a:r>
            <a:r>
              <a:rPr lang="ko-KR" altLang="en-US" dirty="0"/>
              <a:t>삭제</a:t>
            </a:r>
            <a:r>
              <a:rPr lang="en-US" altLang="ko-KR" dirty="0"/>
              <a:t>)</a:t>
            </a:r>
            <a:r>
              <a:rPr lang="ko-KR" altLang="en-US" dirty="0"/>
              <a:t> 시스템 개편을 위한 준비 작업 진행 중임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84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개발팀에 </a:t>
            </a:r>
            <a:r>
              <a:rPr lang="en-US" altLang="ko-KR" dirty="0"/>
              <a:t>Scrum</a:t>
            </a:r>
            <a:r>
              <a:rPr lang="ko-KR" altLang="en-US" dirty="0"/>
              <a:t>을 적용 한 부분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526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o-KR" altLang="en-US" dirty="0"/>
              <a:t> </a:t>
            </a:r>
            <a:r>
              <a:rPr lang="en-US" altLang="ko-KR" dirty="0"/>
              <a:t>[Daily Scrum]</a:t>
            </a:r>
            <a:r>
              <a:rPr lang="ko-KR" altLang="en-US" dirty="0"/>
              <a:t>  </a:t>
            </a:r>
            <a:r>
              <a:rPr lang="en-US" altLang="ko-KR" dirty="0" err="1"/>
              <a:t>Timebox</a:t>
            </a:r>
            <a:r>
              <a:rPr lang="en-US" altLang="ko-KR" dirty="0"/>
              <a:t> : </a:t>
            </a:r>
            <a:r>
              <a:rPr lang="ko-KR" altLang="en-US" dirty="0"/>
              <a:t>매일 </a:t>
            </a:r>
            <a:r>
              <a:rPr lang="en-US" altLang="ko-KR" dirty="0"/>
              <a:t>15</a:t>
            </a:r>
            <a:r>
              <a:rPr lang="ko-KR" altLang="en-US" dirty="0"/>
              <a:t>분</a:t>
            </a:r>
            <a:r>
              <a:rPr lang="en-US" altLang="ko-KR" dirty="0"/>
              <a:t>, </a:t>
            </a:r>
            <a:r>
              <a:rPr lang="ko-KR" altLang="en-US" dirty="0"/>
              <a:t>장점 </a:t>
            </a:r>
            <a:r>
              <a:rPr lang="en-US" altLang="ko-KR" dirty="0"/>
              <a:t>: </a:t>
            </a:r>
            <a:r>
              <a:rPr lang="ko-KR" altLang="en-US" dirty="0"/>
              <a:t>이슈 파악</a:t>
            </a:r>
          </a:p>
          <a:p>
            <a:pPr marL="0" indent="0">
              <a:buNone/>
            </a:pPr>
            <a:r>
              <a:rPr lang="ko-KR" altLang="en-US" dirty="0"/>
              <a:t> </a:t>
            </a:r>
            <a:r>
              <a:rPr lang="en-US" altLang="ko-KR" dirty="0"/>
              <a:t>-</a:t>
            </a:r>
            <a:r>
              <a:rPr lang="ko-KR" altLang="en-US" dirty="0"/>
              <a:t> 매일 아침 내가 어떤 일을 했고</a:t>
            </a:r>
            <a:r>
              <a:rPr lang="en-US" altLang="ko-KR" dirty="0"/>
              <a:t>,</a:t>
            </a:r>
            <a:r>
              <a:rPr lang="ko-KR" altLang="en-US" dirty="0"/>
              <a:t> 오늘 할 예정인지를 팀에 공유하는 것</a:t>
            </a:r>
          </a:p>
          <a:p>
            <a:r>
              <a:rPr lang="en-US" altLang="ko-KR" dirty="0"/>
              <a:t>-</a:t>
            </a:r>
            <a:r>
              <a:rPr lang="ko-KR" altLang="en-US" dirty="0"/>
              <a:t> 현재 겪고 있는 어려움을 공유하고</a:t>
            </a:r>
            <a:r>
              <a:rPr lang="en-US" altLang="ko-KR" dirty="0"/>
              <a:t>,</a:t>
            </a:r>
            <a:r>
              <a:rPr lang="ko-KR" altLang="en-US" dirty="0"/>
              <a:t> 이 어려움을 해결 할 수 있는 팀원의 도움을 받는 것</a:t>
            </a:r>
          </a:p>
          <a:p>
            <a:pPr marL="0" indent="0">
              <a:buNone/>
            </a:pPr>
            <a:r>
              <a:rPr lang="ko-KR" altLang="en-US" dirty="0"/>
              <a:t>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[</a:t>
            </a:r>
            <a:r>
              <a:rPr lang="ko-KR" altLang="en-US" dirty="0"/>
              <a:t>물리적인 </a:t>
            </a:r>
            <a:r>
              <a:rPr lang="en-US" altLang="ko-KR" dirty="0"/>
              <a:t>Kanban Board </a:t>
            </a:r>
            <a:r>
              <a:rPr lang="ko-KR" altLang="en-US" dirty="0"/>
              <a:t>운영</a:t>
            </a:r>
            <a:r>
              <a:rPr lang="en-US" altLang="ko-KR" dirty="0"/>
              <a:t> ] Timebox : </a:t>
            </a:r>
            <a:r>
              <a:rPr lang="ko-KR" altLang="en-US" dirty="0"/>
              <a:t>매일 </a:t>
            </a:r>
            <a:r>
              <a:rPr lang="en-US" altLang="ko-KR" dirty="0"/>
              <a:t>1</a:t>
            </a:r>
            <a:r>
              <a:rPr lang="ko-KR" altLang="en-US" dirty="0"/>
              <a:t>분</a:t>
            </a:r>
            <a:r>
              <a:rPr lang="en-US" altLang="ko-KR" dirty="0"/>
              <a:t>, </a:t>
            </a:r>
            <a:r>
              <a:rPr lang="ko-KR" altLang="en-US" dirty="0"/>
              <a:t>장점 </a:t>
            </a:r>
            <a:r>
              <a:rPr lang="en-US" altLang="ko-KR" dirty="0"/>
              <a:t>: </a:t>
            </a:r>
            <a:r>
              <a:rPr lang="ko-KR" altLang="en-US" dirty="0"/>
              <a:t>투명성</a:t>
            </a:r>
          </a:p>
          <a:p>
            <a:r>
              <a:rPr lang="en-US" altLang="ko-KR" dirty="0"/>
              <a:t>-</a:t>
            </a:r>
            <a:r>
              <a:rPr lang="ko-KR" altLang="en-US" dirty="0"/>
              <a:t> 내가 현재 하고 있는 일을 보드에 붙여서</a:t>
            </a:r>
            <a:r>
              <a:rPr lang="en-US" altLang="ko-KR" dirty="0"/>
              <a:t>, </a:t>
            </a:r>
            <a:r>
              <a:rPr lang="ko-KR" altLang="en-US" dirty="0"/>
              <a:t>누구든 내가 하고 있는 업무를 알 수 있게 한다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  <a:p>
            <a:pPr marL="0" indent="0">
              <a:buNone/>
            </a:pPr>
            <a:r>
              <a:rPr lang="en-US" altLang="ko-KR" dirty="0"/>
              <a:t>[</a:t>
            </a:r>
            <a:r>
              <a:rPr lang="ko-KR" altLang="en-US" dirty="0"/>
              <a:t>스프린트 단위의 </a:t>
            </a:r>
            <a:r>
              <a:rPr lang="ko-KR" altLang="en-US" dirty="0" err="1"/>
              <a:t>플래닝과</a:t>
            </a:r>
            <a:r>
              <a:rPr lang="ko-KR" altLang="en-US" dirty="0"/>
              <a:t> 회고</a:t>
            </a:r>
            <a:r>
              <a:rPr lang="en-US" altLang="ko-KR" dirty="0"/>
              <a:t>] Timebox : </a:t>
            </a:r>
            <a:r>
              <a:rPr lang="ko-KR" altLang="en-US" dirty="0"/>
              <a:t>  </a:t>
            </a:r>
            <a:r>
              <a:rPr lang="ko-KR" altLang="en-US" dirty="0" err="1"/>
              <a:t>플래닝</a:t>
            </a:r>
            <a:r>
              <a:rPr lang="ko-KR" altLang="en-US" dirty="0"/>
              <a:t> </a:t>
            </a:r>
            <a:r>
              <a:rPr lang="en-US" altLang="ko-KR" dirty="0"/>
              <a:t>2</a:t>
            </a:r>
            <a:r>
              <a:rPr lang="ko-KR" altLang="en-US" dirty="0"/>
              <a:t>시간</a:t>
            </a:r>
            <a:r>
              <a:rPr lang="en-US" altLang="ko-KR" dirty="0"/>
              <a:t>, </a:t>
            </a:r>
            <a:r>
              <a:rPr lang="ko-KR" altLang="en-US" dirty="0"/>
              <a:t>회고 </a:t>
            </a:r>
            <a:r>
              <a:rPr lang="en-US" altLang="ko-KR" dirty="0"/>
              <a:t>1</a:t>
            </a:r>
            <a:r>
              <a:rPr lang="ko-KR" altLang="en-US" dirty="0"/>
              <a:t>시간  </a:t>
            </a:r>
            <a:r>
              <a:rPr lang="en-US" altLang="ko-KR" dirty="0"/>
              <a:t>/ 2</a:t>
            </a:r>
            <a:r>
              <a:rPr lang="ko-KR" altLang="en-US" dirty="0"/>
              <a:t>주</a:t>
            </a:r>
            <a:r>
              <a:rPr lang="en-US" altLang="ko-KR" dirty="0"/>
              <a:t>, </a:t>
            </a:r>
            <a:r>
              <a:rPr lang="ko-KR" altLang="en-US" dirty="0"/>
              <a:t>장점 </a:t>
            </a:r>
            <a:r>
              <a:rPr lang="en-US" altLang="ko-KR" dirty="0"/>
              <a:t>: </a:t>
            </a:r>
            <a:r>
              <a:rPr lang="ko-KR" altLang="en-US" dirty="0"/>
              <a:t>예측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- </a:t>
            </a:r>
            <a:r>
              <a:rPr lang="ko-KR" altLang="en-US" dirty="0"/>
              <a:t>다음 </a:t>
            </a:r>
            <a:r>
              <a:rPr lang="en-US" altLang="ko-KR" dirty="0"/>
              <a:t>2</a:t>
            </a:r>
            <a:r>
              <a:rPr lang="ko-KR" altLang="en-US" dirty="0" err="1"/>
              <a:t>주동안</a:t>
            </a:r>
            <a:r>
              <a:rPr lang="ko-KR" altLang="en-US" dirty="0"/>
              <a:t> 집중할 업무를 모든 담당자들이 한자리에서 </a:t>
            </a:r>
            <a:r>
              <a:rPr lang="en-US" altLang="ko-KR" dirty="0"/>
              <a:t>How</a:t>
            </a:r>
            <a:r>
              <a:rPr lang="ko-KR" altLang="en-US" dirty="0"/>
              <a:t>를 논의한다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/>
              <a:t> - 2</a:t>
            </a:r>
            <a:r>
              <a:rPr lang="ko-KR" altLang="en-US" dirty="0"/>
              <a:t>주 단위로 진행했던 일을 돌아보고</a:t>
            </a:r>
            <a:r>
              <a:rPr lang="en-US" altLang="ko-KR" dirty="0"/>
              <a:t>, </a:t>
            </a:r>
            <a:r>
              <a:rPr lang="ko-KR" altLang="en-US" dirty="0"/>
              <a:t>다음에는 무엇을 더 잘할 수 있을지 의견을 나눈다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ko-K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601958"/>
      </p:ext>
    </p:extLst>
  </p:cSld>
  <p:clrMapOvr>
    <a:masterClrMapping/>
  </p:clrMapOvr>
</p:sld>
</file>

<file path=ppt/theme/theme1.xml><?xml version="1.0" encoding="utf-8"?>
<a:theme xmlns:a="http://schemas.openxmlformats.org/drawingml/2006/main" name="추억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193</TotalTime>
  <Words>1071</Words>
  <Application>Microsoft Macintosh PowerPoint</Application>
  <PresentationFormat>와이드스크린</PresentationFormat>
  <Paragraphs>102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맑은 고딕</vt:lpstr>
      <vt:lpstr>Calibri</vt:lpstr>
      <vt:lpstr>Calibri Light</vt:lpstr>
      <vt:lpstr>추억</vt:lpstr>
      <vt:lpstr>프로젝트 단위 개발에 대한 Scrum 1개월 적용 사례 공유</vt:lpstr>
      <vt:lpstr>발표자의 기존 업무 경험</vt:lpstr>
      <vt:lpstr>프로젝트 주도 개발 진행 방식의 장점</vt:lpstr>
      <vt:lpstr>프로젝트 주도 개발 진행 방식의 단점</vt:lpstr>
      <vt:lpstr>긴 시간 누적된 Tech-Debt 문제</vt:lpstr>
      <vt:lpstr>점진적인 Tech-Debt 해결 방안 제안</vt:lpstr>
      <vt:lpstr>낭비 없이, 효율적으로 일 하는 Agile 도입 </vt:lpstr>
      <vt:lpstr>Product TF / 상품 등록 개발</vt:lpstr>
      <vt:lpstr>개발팀에 Scrum을 적용 한 부분</vt:lpstr>
      <vt:lpstr>Scrum 개발 적용시 어려웠던 부분</vt:lpstr>
      <vt:lpstr>문제점 / 내부 실패 사례 공유</vt:lpstr>
      <vt:lpstr>그래도 Scrum 도입을 해야하는 이유</vt:lpstr>
      <vt:lpstr>* Scrum 개발 팀에서 담당 PM의 역할</vt:lpstr>
      <vt:lpstr>주의해야 할 Agile 운영의 실패 사례들 </vt:lpstr>
      <vt:lpstr>Q &amp; A</vt:lpstr>
      <vt:lpstr>- 감사합니다.- 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 적용 사례 공유</dc:title>
  <dc:creator>박준영(Junyoung Park)/Backend기획팀/SKP</dc:creator>
  <cp:lastModifiedBy>Park Junyoung</cp:lastModifiedBy>
  <cp:revision>22</cp:revision>
  <dcterms:created xsi:type="dcterms:W3CDTF">2017-01-13T06:51:02Z</dcterms:created>
  <dcterms:modified xsi:type="dcterms:W3CDTF">2020-05-23T18:16:22Z</dcterms:modified>
</cp:coreProperties>
</file>