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0"/>
  </p:notesMasterIdLst>
  <p:sldIdLst>
    <p:sldId id="645" r:id="rId2"/>
    <p:sldId id="646" r:id="rId3"/>
    <p:sldId id="647" r:id="rId4"/>
    <p:sldId id="649" r:id="rId5"/>
    <p:sldId id="650" r:id="rId6"/>
    <p:sldId id="651" r:id="rId7"/>
    <p:sldId id="927" r:id="rId8"/>
    <p:sldId id="928" r:id="rId9"/>
    <p:sldId id="2689" r:id="rId10"/>
    <p:sldId id="1001" r:id="rId11"/>
    <p:sldId id="866" r:id="rId12"/>
    <p:sldId id="2690" r:id="rId13"/>
    <p:sldId id="793" r:id="rId14"/>
    <p:sldId id="867" r:id="rId15"/>
    <p:sldId id="656" r:id="rId16"/>
    <p:sldId id="655" r:id="rId17"/>
    <p:sldId id="795" r:id="rId18"/>
    <p:sldId id="629" r:id="rId19"/>
    <p:sldId id="628" r:id="rId20"/>
    <p:sldId id="631" r:id="rId21"/>
    <p:sldId id="633" r:id="rId22"/>
    <p:sldId id="632" r:id="rId23"/>
    <p:sldId id="794" r:id="rId24"/>
    <p:sldId id="634" r:id="rId25"/>
    <p:sldId id="635" r:id="rId26"/>
    <p:sldId id="796" r:id="rId27"/>
    <p:sldId id="639" r:id="rId28"/>
    <p:sldId id="781" r:id="rId29"/>
  </p:sldIdLst>
  <p:sldSz cx="9144000" cy="6858000" type="screen4x3"/>
  <p:notesSz cx="6807200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924">
          <p15:clr>
            <a:srgbClr val="A4A3A4"/>
          </p15:clr>
        </p15:guide>
        <p15:guide id="2" orient="horz" pos="884">
          <p15:clr>
            <a:srgbClr val="A4A3A4"/>
          </p15:clr>
        </p15:guide>
        <p15:guide id="3" orient="horz" pos="3181">
          <p15:clr>
            <a:srgbClr val="A4A3A4"/>
          </p15:clr>
        </p15:guide>
        <p15:guide id="4" pos="5403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50249C-C6E4-4480-88CC-3AD8BC3CD841}">
  <a:tblStyle styleId="{8A50249C-C6E4-4480-88CC-3AD8BC3CD841}" styleName="Table_0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6ADABC-C7ED-4588-B0F8-F26DBC8124EE}" styleName="Table_1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18" autoAdjust="0"/>
    <p:restoredTop sz="96395" autoAdjust="0"/>
  </p:normalViewPr>
  <p:slideViewPr>
    <p:cSldViewPr snapToGrid="0">
      <p:cViewPr varScale="1">
        <p:scale>
          <a:sx n="106" d="100"/>
          <a:sy n="106" d="100"/>
        </p:scale>
        <p:origin x="3888" y="102"/>
      </p:cViewPr>
      <p:guideLst>
        <p:guide pos="924"/>
        <p:guide orient="horz" pos="884"/>
        <p:guide orient="horz" pos="3181"/>
        <p:guide pos="5403"/>
        <p:guide pos="2880"/>
      </p:guideLst>
    </p:cSldViewPr>
  </p:slideViewPr>
  <p:outlineViewPr>
    <p:cViewPr>
      <p:scale>
        <a:sx n="33" d="100"/>
        <a:sy n="33" d="100"/>
      </p:scale>
      <p:origin x="0" y="-428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732" y="108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50263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 lang="ko-KR" alt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5349" y="0"/>
            <a:ext cx="2950263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 lang="ko-KR" alt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198" y="4721225"/>
            <a:ext cx="5444806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0864"/>
            <a:ext cx="2950263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 lang="ko-KR" alt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5349" y="9440864"/>
            <a:ext cx="2950263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cs typeface="Malgun Gothic"/>
                <a:sym typeface="Malgun Gothic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굴림" panose="020B0600000101010101" pitchFamily="50" charset="-127"/>
        <a:ea typeface="굴림" panose="020B0600000101010101" pitchFamily="50" charset="-12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ㄴ 미국은 전통적으로 영국의 청교도들이 미국의 동부를 중심으로 개척한 나라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영국에서 건너가서 개척한 미국 동부의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13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 주에서 시작하여 점차 중부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서부로 확장된 것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미국은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1900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년대 초부터 미국 동부 연안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대서양 연안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대도시들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5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대호 연안의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Steel Valley,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촘촘한 수로와 육로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운송의 효율성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배경으로 눈부신 산업화 달성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미국의 중심은 단연 동부와 중부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https://www.youtube.com/watch?v=wlwZ-bTAvME</a:t>
            </a: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반면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요즈음 미국의 중심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아니 전세계의 중심은 미국 서부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1970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중반까지 호황을 누렸던 미국의 철강 경기는 일본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신일본제철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의해 파괴적 혁신을 당하고 점차 쇠락해 갔는데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미국의 서부는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 세계대전 이후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IT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중심이 되면서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1955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동년배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(Bill Gates, Steve Jobs, Eric Schmidt)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등장하며 더욱 성장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전통적으로 미국 동부는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H/W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Finance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 위주로 넥타이를 차고 멋진 회사 생활을 하며 불확실성을 극도로 싫어하는 문화였는데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반면 미국 서부는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S/W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스타트업 산업 위주로 후드 티 입고 시행 착오를 거치며 해커 문화를 숭배하는 문화로 변화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https://brunch.co.kr/@tyangkyu/30</a:t>
            </a: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미국 철강 경기가 특히 심각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 나라의 울산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==&gt;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 내용은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http://slownews.kr/42874) 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https://news.joins.com/Digitalspecial/184 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https://news.joins.com/Digitalspecial/185</a:t>
            </a: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또 이러한 변화는 미국의 정치 체계에도 영향을 미치는데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민주당은 동서 해안의 도시를 지지 기반으로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공화당은 내륙과 농촌을 지지 기반으로 하고 있음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월스트리트 저널과 브루킹스연구소가 보고서를 냈는데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"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미국 내에서 민주당과 공화당은 단지 지지 기반이 지역적으로 분리된 것이 아니다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그들은 전혀 다른 두 세상에 사는 것으로 봐야 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." ("Democrats and Republicans Aren’t Just Divided. They Live in Different Worlds.")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==&gt;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민주당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파란색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과 공화당의 의회 우세 지역이 지난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사이에 더욱 심화되었음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민주당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동서 해안 및 도시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vs.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공화당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내륙 및 농촌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==&gt;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이에 따라 양당 지지 세력 간의 격차가 심화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민주당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중위 가계소득이 지난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13%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증가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고학력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생산성이 높은 신산업 위주의 직업군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백인이 아닌 인구 비중이 상대적으로 높음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vs.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공화당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중위 가계소득이 지난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4%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감소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저학력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생산성이 낮은 전통산업 위주의 직업군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백인 비중이 상대적으로 높음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미국의 선거 제도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https://brunch.co.kr/@tyangkyu/19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cs typeface="Malgun Gothic"/>
                <a:sym typeface="Malgun Gothic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4021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 Black">
  <p:cSld name="1. Black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/>
          <p:nvPr/>
        </p:nvSpPr>
        <p:spPr>
          <a:xfrm>
            <a:off x="8381860" y="6555430"/>
            <a:ext cx="698956" cy="2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50" tIns="43175" rIns="86350" bIns="431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fld id="{00000000-1234-1234-1234-123412341234}" type="slidenum"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White">
  <p:cSld name="3. Whit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;p6">
            <a:extLst>
              <a:ext uri="{FF2B5EF4-FFF2-40B4-BE49-F238E27FC236}">
                <a16:creationId xmlns:a16="http://schemas.microsoft.com/office/drawing/2014/main" id="{20B9242C-1121-490E-9CF7-3E4C7C248264}"/>
              </a:ext>
            </a:extLst>
          </p:cNvPr>
          <p:cNvSpPr txBox="1"/>
          <p:nvPr userDrawn="1"/>
        </p:nvSpPr>
        <p:spPr>
          <a:xfrm>
            <a:off x="8381860" y="6555430"/>
            <a:ext cx="698956" cy="2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50" tIns="43175" rIns="86350" bIns="431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fld id="{00000000-1234-1234-1234-123412341234}" type="slidenum">
              <a:rPr lang="en-US" sz="11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Namiya">
    <p:bg>
      <p:bgPr>
        <a:solidFill>
          <a:srgbClr val="273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‹#›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89315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White &amp;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‹#›</a:t>
            </a:fld>
            <a:r>
              <a:rPr kumimoji="1"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8187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‹#›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58831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.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‹#›</a:t>
            </a:fld>
            <a:r>
              <a:rPr kumimoji="1"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84500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48" r:id="rId2"/>
    <p:sldLayoutId id="2147483655" r:id="rId3"/>
    <p:sldLayoutId id="2147483656" r:id="rId4"/>
    <p:sldLayoutId id="2147483657" r:id="rId5"/>
    <p:sldLayoutId id="2147483658" r:id="rId6"/>
  </p:sldLayoutIdLst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sj.com/graphics/red-economy-blue-economy/?fbclid=IwAR0PJf-_QII9PjUz_H1krSsWUQF4jMnfIEVe2hyrD75A8rNbwwYkXkFBtZ4" TargetMode="External"/><Relationship Id="rId3" Type="http://schemas.openxmlformats.org/officeDocument/2006/relationships/hyperlink" Target="https://brunch.co.kr/@tyangkyu/30" TargetMode="External"/><Relationship Id="rId7" Type="http://schemas.openxmlformats.org/officeDocument/2006/relationships/hyperlink" Target="https://www.brookings.edu/blog/the-avenue/2019/09/10/america-has-two-economies-and-theyre-diverging-fast/?fbclid=IwAR0Zr0YM0N89tnD5BtEVywDEkuecjdcn1dXovnLGnecxMg1zmIGd31mJ4Cs#cancel" TargetMode="External"/><Relationship Id="rId2" Type="http://schemas.openxmlformats.org/officeDocument/2006/relationships/hyperlink" Target="https://www.youtube.com/watch?v=wlwZ-bTAv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joins.com/Digitalspecial/185" TargetMode="External"/><Relationship Id="rId5" Type="http://schemas.openxmlformats.org/officeDocument/2006/relationships/hyperlink" Target="https://news.joins.com/Digitalspecial/184" TargetMode="External"/><Relationship Id="rId4" Type="http://schemas.openxmlformats.org/officeDocument/2006/relationships/hyperlink" Target="http://slownews.kr/42874" TargetMode="External"/><Relationship Id="rId9" Type="http://schemas.openxmlformats.org/officeDocument/2006/relationships/hyperlink" Target="https://brunch.co.kr/@tyangkyu/1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lwZ-bTAvM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rKI15Lc7v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st_Belt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okings.edu/blog/the-avenue/2019/09/10/america-has-two-economies-and-theyre-diverging-fast/?fbclid=IwAR0Zr0YM0N89tnD5BtEVywDEkuecjdcn1dXovnLGnecxMg1zmIGd31mJ4Cs#cance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sj.com/graphics/red-economy-blue-economy/?fbclid=IwAR0PJf-_QII9PjUz_H1krSsWUQF4jMnfIEVe2hyrD75A8rNbwwYkXkFBtZ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_ptbiPoXM&amp;feature=youtu.be&amp;t=20m25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gong0453/220595891586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lownews.kr/4287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joins.com/Digitalspecial/185" TargetMode="External"/><Relationship Id="rId2" Type="http://schemas.openxmlformats.org/officeDocument/2006/relationships/hyperlink" Target="https://news.joins.com/Digitalspecial/184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m/2012/02/zuck-lette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forbes.com/real-time-billionair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aver.me/GHiErrDZ" TargetMode="External"/><Relationship Id="rId2" Type="http://schemas.openxmlformats.org/officeDocument/2006/relationships/hyperlink" Target="http://naver.me/5ScUNA9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oo.gl/NKyzd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leekj007/posts/1021331072818159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7465" y="5390636"/>
            <a:ext cx="4365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4200" b="1" dirty="0">
                <a:solidFill>
                  <a:srgbClr val="FFFF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Hacker Way</a:t>
            </a:r>
          </a:p>
        </p:txBody>
      </p:sp>
      <p:sp>
        <p:nvSpPr>
          <p:cNvPr id="6" name="Google Shape;19;p6">
            <a:extLst>
              <a:ext uri="{FF2B5EF4-FFF2-40B4-BE49-F238E27FC236}">
                <a16:creationId xmlns:a16="http://schemas.microsoft.com/office/drawing/2014/main" id="{B2B42F7D-90BD-46DA-B576-D3A178054944}"/>
              </a:ext>
            </a:extLst>
          </p:cNvPr>
          <p:cNvSpPr txBox="1"/>
          <p:nvPr/>
        </p:nvSpPr>
        <p:spPr>
          <a:xfrm>
            <a:off x="8381860" y="6555430"/>
            <a:ext cx="698956" cy="2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50" tIns="43175" rIns="86350" bIns="431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fld id="{00000000-1234-1234-1234-123412341234}" type="slidenum">
              <a:rPr lang="en-US" sz="11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r>
              <a:rPr lang="en-US" sz="1100" dirty="0">
                <a:solidFill>
                  <a:schemeClr val="tx1"/>
                </a:solidFill>
                <a:sym typeface="Arial"/>
              </a:rPr>
              <a:t> - 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806" y="452414"/>
            <a:ext cx="8708012" cy="6370975"/>
          </a:xfrm>
          <a:prstGeom prst="rect">
            <a:avLst/>
          </a:prstGeom>
        </p:spPr>
        <p:txBody>
          <a:bodyPr wrap="square" lIns="36000" tIns="36000" rIns="36000" bIns="36000" anchor="ctr" anchorCtr="0">
            <a:noAutofit/>
          </a:bodyPr>
          <a:lstStyle/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미국은 전통적으로 영국의 청교도들이 미국의 동부를 중심으로 개척한 나라입니다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영국에서 건너가서 개척한 미국 동부의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13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개 주에서 시작하여 점차 중부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서부로 확장된 것이죠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미국은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1900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년대초부터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미국 동부 연안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대서양 연안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의 대도시들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5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대호 연안의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Steel Valley,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촘촘한 수로와 육로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운송의 효율성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수로와 육로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</a:t>
            </a:r>
            <a:r>
              <a:rPr lang="en-US" altLang="ko-KR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png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참조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를 배경으로 눈부신 산업화를 이루어 냅니다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미국의 중심은 단연 동부와 중부였죠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YouTube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에 잘 설명된 게 있습니다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2"/>
              </a:rPr>
              <a:t>https://www.youtube.com/watch?v=wlwZ-bTAvME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반면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요즈음 미국의 중심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아니 전세계의 중심은 미국 서부입니다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1970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년 중반까지 호황을 누렸던 미국의 철강 경기는 일본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신일본제철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에 의해 파괴적 혁신을 당하고 점차 쇠락해 갔는데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미국의 서부는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2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차 세계대전 이후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IT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의 중심이 되면서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1955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년 동년배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3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명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(Bill Gates, Steve Jobs, Eric Schmidt)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가 등장하며 더욱 성장하게 됩니다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전통적으로 미국 동부는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H/W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와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Finance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산업 위주로 넥타이를 차고 멋진 회사 생활을 하며 불확실성을 극도로 싫어하는 문화였는데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반면 미국 서부는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S/W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와 스타트업 산업 위주로 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후드티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입고 시행 착오를 거치며 해커 문화를 숭배하는 문화로 바뀌게 됩니다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위와 같은 미국 동부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/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중부에서 서부로의 </a:t>
            </a:r>
            <a:r>
              <a:rPr lang="en-US" altLang="ko-KR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Paradign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Shift 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내용은 제가 쓴 브런치 글에 자세히 설명되어 있습니다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3"/>
              </a:rPr>
              <a:t>https://brunch.co.kr/@tyangkyu/30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 철강 경기가 특히 심각합니다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4"/>
              </a:rPr>
              <a:t>http://slownews.kr/42874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중앙일보에서도 이와 비슷한 우리의 현실을 다룬 적이 있습니다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5"/>
              </a:rPr>
              <a:t>https://news.joins.com/Digitalspecial/184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6"/>
              </a:rPr>
              <a:t>https://news.joins.com/Digitalspecial/185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또 이러한 변화는 미국의 정치 체계에도 영향을 미치는데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민주당은 동서 해안의 도시를 지지 기반으로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공화당은 내륙과 농촌을 지지 기반으로 하고 있습니다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월스트리트 저널과 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브루킹스연구소가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보고서를 냈는데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"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 내에서 민주당과 공화당은 단지 지지 기반이 지역적으로 분리된 것이 아니다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그들은 전혀 다른 두 세상에 사는 것으로 봐야 한다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." ("Democrats and Republicans </a:t>
            </a:r>
            <a:r>
              <a:rPr lang="en-US" altLang="ko-KR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Arent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Just Divided. They Live in Different Worlds.")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라고 분석합니다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. ==&gt;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민주당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파란색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과 공화당의 의회 우세 지역이 지난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10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년 사이에 더욱 심화되었음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민주당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동서 해안 및 도시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vs.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공화당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내륙 및 농촌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==&gt;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이에 따라 양당 지지 세력 간의 격차가 심화됨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민주당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중위 가계소득이 지난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10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년간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13%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증가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고학력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생산성이 높은 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신산업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위주의 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직업군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백인이 아닌 인구 비중이 상대적으로 높음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vs.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공화당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중위 가계소득이 지난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10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년간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4%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감소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저학력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생산성이 낮은 전통산업 위주의 </a:t>
            </a:r>
            <a:r>
              <a:rPr lang="ko-KR" altLang="en-US" sz="1200" dirty="0" err="1">
                <a:latin typeface="Arial" panose="020B0604020202020204" pitchFamily="34" charset="0"/>
                <a:ea typeface="맑은 고딕" panose="020B0503020000020004" pitchFamily="50" charset="-127"/>
              </a:rPr>
              <a:t>직업군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백인 비중이 상대적으로 높음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)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7"/>
              </a:rPr>
              <a:t>https://www.brookings.edu/blog/the-avenue/2019/09/10/america-has-two-economies-and-theyre-diverging-fast/?fbclid=IwAR0Zr0YM0N89tnD5BtEVywDEkuecjdcn1dXovnLGnecxMg1zmIGd31mJ4Cs#cancel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8"/>
              </a:rPr>
              <a:t>https://www.wsj.com/graphics/red-economy-blue-economy/?fbclid=IwAR0PJf-_QII9PjUz_H1krSsWUQF4jMnfIEVe2hyrD75A8rNbwwYkXkFBtZ4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  </a:t>
            </a: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latin typeface="Arial" panose="020B0604020202020204" pitchFamily="34" charset="0"/>
              <a:ea typeface="맑은 고딕" panose="020B0503020000020004" pitchFamily="50" charset="-127"/>
            </a:endParaRPr>
          </a:p>
          <a:p>
            <a:pPr marL="171450" indent="-1714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p.s. 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</a:rPr>
              <a:t>미국 선거 제도는 왜 이리 복잡한가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</a:rPr>
              <a:t>?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hlinkClick r:id="rId9"/>
              </a:rPr>
              <a:t>https://brunch.co.kr/@tyangkyu/19</a:t>
            </a:r>
            <a:endParaRPr lang="en-US" altLang="ko-KR" sz="1200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" name="Google Shape;71;p13">
            <a:extLst>
              <a:ext uri="{FF2B5EF4-FFF2-40B4-BE49-F238E27FC236}">
                <a16:creationId xmlns:a16="http://schemas.microsoft.com/office/drawing/2014/main" id="{6998E27F-8E7A-4682-B669-92101311BDEF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</a:rPr>
              <a:t>East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West</a:t>
            </a:r>
            <a:endParaRPr lang="en-US" altLang="ko-KR"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72;p13">
            <a:extLst>
              <a:ext uri="{FF2B5EF4-FFF2-40B4-BE49-F238E27FC236}">
                <a16:creationId xmlns:a16="http://schemas.microsoft.com/office/drawing/2014/main" id="{FFBC6774-5861-48D8-AE26-335B19E4BE0A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11" name="Google Shape;73;p13">
              <a:extLst>
                <a:ext uri="{FF2B5EF4-FFF2-40B4-BE49-F238E27FC236}">
                  <a16:creationId xmlns:a16="http://schemas.microsoft.com/office/drawing/2014/main" id="{964770AF-70A9-4623-B911-9ABF4C0D264E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2" name="Google Shape;74;p13">
              <a:extLst>
                <a:ext uri="{FF2B5EF4-FFF2-40B4-BE49-F238E27FC236}">
                  <a16:creationId xmlns:a16="http://schemas.microsoft.com/office/drawing/2014/main" id="{39DA6EE0-B04D-4DD0-954F-BC1875E4BEA7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3" name="Google Shape;75;p13">
              <a:extLst>
                <a:ext uri="{FF2B5EF4-FFF2-40B4-BE49-F238E27FC236}">
                  <a16:creationId xmlns:a16="http://schemas.microsoft.com/office/drawing/2014/main" id="{5F80172D-6CB9-4F91-B84E-4E1E27195F39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8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C6B87A8-FFC7-4F3E-A975-0B5EADA8C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63"/>
            <a:ext cx="9144000" cy="5057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6C037-DDC7-4C70-A755-809A5A7C29F7}"/>
              </a:ext>
            </a:extLst>
          </p:cNvPr>
          <p:cNvSpPr txBox="1"/>
          <p:nvPr/>
        </p:nvSpPr>
        <p:spPr>
          <a:xfrm>
            <a:off x="2997200" y="62786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https://youtu.be/wlwZ-bTAvME</a:t>
            </a:r>
            <a:endParaRPr lang="en-US" altLang="ko-KR" dirty="0"/>
          </a:p>
        </p:txBody>
      </p:sp>
      <p:sp>
        <p:nvSpPr>
          <p:cNvPr id="4" name="Google Shape;71;p13">
            <a:extLst>
              <a:ext uri="{FF2B5EF4-FFF2-40B4-BE49-F238E27FC236}">
                <a16:creationId xmlns:a16="http://schemas.microsoft.com/office/drawing/2014/main" id="{19E463AC-8340-4D29-9333-A2F0108D9B3C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</a:rPr>
              <a:t>East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West</a:t>
            </a:r>
            <a:endParaRPr lang="en-US" altLang="ko-KR"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72;p13">
            <a:extLst>
              <a:ext uri="{FF2B5EF4-FFF2-40B4-BE49-F238E27FC236}">
                <a16:creationId xmlns:a16="http://schemas.microsoft.com/office/drawing/2014/main" id="{70CF542D-4A1B-4BC4-BE98-4E8C62B79531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7" name="Google Shape;73;p13">
              <a:extLst>
                <a:ext uri="{FF2B5EF4-FFF2-40B4-BE49-F238E27FC236}">
                  <a16:creationId xmlns:a16="http://schemas.microsoft.com/office/drawing/2014/main" id="{B7ADF752-6590-44FB-9444-D3D3671FBF5D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8" name="Google Shape;74;p13">
              <a:extLst>
                <a:ext uri="{FF2B5EF4-FFF2-40B4-BE49-F238E27FC236}">
                  <a16:creationId xmlns:a16="http://schemas.microsoft.com/office/drawing/2014/main" id="{948596E7-F0AE-4A76-897F-E2B5142DFDCD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9" name="Google Shape;75;p13">
              <a:extLst>
                <a:ext uri="{FF2B5EF4-FFF2-40B4-BE49-F238E27FC236}">
                  <a16:creationId xmlns:a16="http://schemas.microsoft.com/office/drawing/2014/main" id="{32D0067A-FCD0-49D0-A6AF-D7F0B661ED03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6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;p13">
            <a:extLst>
              <a:ext uri="{FF2B5EF4-FFF2-40B4-BE49-F238E27FC236}">
                <a16:creationId xmlns:a16="http://schemas.microsoft.com/office/drawing/2014/main" id="{9FBE2149-A7C4-4B82-896C-1B0CAA659CF4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</a:rPr>
              <a:t>East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</a:rPr>
              <a:t>West</a:t>
            </a:r>
            <a:endParaRPr lang="en-US" altLang="ko-KR"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72;p13">
            <a:extLst>
              <a:ext uri="{FF2B5EF4-FFF2-40B4-BE49-F238E27FC236}">
                <a16:creationId xmlns:a16="http://schemas.microsoft.com/office/drawing/2014/main" id="{5990A818-C1DF-43A0-8FE0-68EE65DA8741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4" name="Google Shape;73;p13">
              <a:extLst>
                <a:ext uri="{FF2B5EF4-FFF2-40B4-BE49-F238E27FC236}">
                  <a16:creationId xmlns:a16="http://schemas.microsoft.com/office/drawing/2014/main" id="{DB8AA0CE-9885-4E72-9E90-84515229C9B6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5" name="Google Shape;74;p13">
              <a:extLst>
                <a:ext uri="{FF2B5EF4-FFF2-40B4-BE49-F238E27FC236}">
                  <a16:creationId xmlns:a16="http://schemas.microsoft.com/office/drawing/2014/main" id="{171D8ADC-6D21-466A-AEF1-44513276B696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6" name="Google Shape;75;p13">
              <a:extLst>
                <a:ext uri="{FF2B5EF4-FFF2-40B4-BE49-F238E27FC236}">
                  <a16:creationId xmlns:a16="http://schemas.microsoft.com/office/drawing/2014/main" id="{71022B1E-9A51-46F6-83E7-D1C36ACE5926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E170AAEA-BE47-4F71-9899-E631ACBD4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571625"/>
            <a:ext cx="6296025" cy="371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02225-69FA-414B-9654-4B0886891299}"/>
              </a:ext>
            </a:extLst>
          </p:cNvPr>
          <p:cNvSpPr txBox="1"/>
          <p:nvPr/>
        </p:nvSpPr>
        <p:spPr>
          <a:xfrm>
            <a:off x="2997200" y="62786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https://youtu.be/TrKI15Lc7v8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951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news.naver.net/image/056/2016/11/30/aleotjs33_99_20161130181607.jpg?type=w5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0"/>
          <a:stretch/>
        </p:blipFill>
        <p:spPr bwMode="auto">
          <a:xfrm>
            <a:off x="13764" y="0"/>
            <a:ext cx="9130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타원 1"/>
          <p:cNvSpPr/>
          <p:nvPr/>
        </p:nvSpPr>
        <p:spPr>
          <a:xfrm rot="20378430">
            <a:off x="4635613" y="828490"/>
            <a:ext cx="2802048" cy="2027748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851920" y="5364215"/>
            <a:ext cx="41219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The </a:t>
            </a:r>
            <a:r>
              <a:rPr lang="en-US" altLang="ko-KR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hlinkClick r:id="rId3"/>
              </a:rPr>
              <a:t>Rust Belt</a:t>
            </a:r>
            <a:r>
              <a:rPr lang="en-US" altLang="ko-KR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 is a term for the region of the United States from the Great Lakes to the upper Midwest States, referring to </a:t>
            </a:r>
            <a:r>
              <a:rPr lang="en-US" altLang="ko-KR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economic decline, population loss, and urban decay</a:t>
            </a:r>
            <a:r>
              <a:rPr lang="en-US" altLang="ko-KR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due to the shrinking of its once-powerful industrial sector, also known as </a:t>
            </a:r>
            <a:r>
              <a:rPr lang="en-US" altLang="ko-KR" sz="14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deindustrialization</a:t>
            </a:r>
            <a:r>
              <a:rPr lang="en-US" altLang="ko-KR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ko-KR" altLang="en-US" sz="14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13</a:t>
            </a:fld>
            <a:r>
              <a:rPr kumimoji="1" lang="ko-KR" altLang="en-US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49894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0FC8AB-7BD7-4B38-96ED-937B57AC8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2" y="711200"/>
            <a:ext cx="8521727" cy="4848952"/>
          </a:xfrm>
          <a:prstGeom prst="rect">
            <a:avLst/>
          </a:prstGeom>
        </p:spPr>
      </p:pic>
      <p:sp>
        <p:nvSpPr>
          <p:cNvPr id="5" name="Google Shape;196;p23">
            <a:extLst>
              <a:ext uri="{FF2B5EF4-FFF2-40B4-BE49-F238E27FC236}">
                <a16:creationId xmlns:a16="http://schemas.microsoft.com/office/drawing/2014/main" id="{B67552F7-81D6-4A2E-B9DD-76DFF29F45D3}"/>
              </a:ext>
            </a:extLst>
          </p:cNvPr>
          <p:cNvSpPr txBox="1"/>
          <p:nvPr/>
        </p:nvSpPr>
        <p:spPr>
          <a:xfrm>
            <a:off x="1674930" y="5969828"/>
            <a:ext cx="99041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Link 1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6;p23">
            <a:extLst>
              <a:ext uri="{FF2B5EF4-FFF2-40B4-BE49-F238E27FC236}">
                <a16:creationId xmlns:a16="http://schemas.microsoft.com/office/drawing/2014/main" id="{D417DD98-BD87-410A-92A9-3DD7BDD804DE}"/>
              </a:ext>
            </a:extLst>
          </p:cNvPr>
          <p:cNvSpPr txBox="1"/>
          <p:nvPr/>
        </p:nvSpPr>
        <p:spPr>
          <a:xfrm>
            <a:off x="2665345" y="5969828"/>
            <a:ext cx="99041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Link 2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1;p13">
            <a:extLst>
              <a:ext uri="{FF2B5EF4-FFF2-40B4-BE49-F238E27FC236}">
                <a16:creationId xmlns:a16="http://schemas.microsoft.com/office/drawing/2014/main" id="{67CC43B7-C8F6-48A8-BD8E-BD1B0A8BCE20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Democratic</a:t>
            </a:r>
            <a:r>
              <a:rPr lang="ko-KR" alt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Republican</a:t>
            </a:r>
          </a:p>
        </p:txBody>
      </p:sp>
      <p:grpSp>
        <p:nvGrpSpPr>
          <p:cNvPr id="8" name="Google Shape;72;p13">
            <a:extLst>
              <a:ext uri="{FF2B5EF4-FFF2-40B4-BE49-F238E27FC236}">
                <a16:creationId xmlns:a16="http://schemas.microsoft.com/office/drawing/2014/main" id="{E205EE57-FB44-4629-AE77-8D5BE96824F2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9" name="Google Shape;73;p13">
              <a:extLst>
                <a:ext uri="{FF2B5EF4-FFF2-40B4-BE49-F238E27FC236}">
                  <a16:creationId xmlns:a16="http://schemas.microsoft.com/office/drawing/2014/main" id="{EA0909A2-10A9-4750-91CA-37F8BC88E46C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0" name="Google Shape;74;p13">
              <a:extLst>
                <a:ext uri="{FF2B5EF4-FFF2-40B4-BE49-F238E27FC236}">
                  <a16:creationId xmlns:a16="http://schemas.microsoft.com/office/drawing/2014/main" id="{FB8C29C6-E687-4E8F-B636-93CB6E5FBD66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1" name="Google Shape;75;p13">
              <a:extLst>
                <a:ext uri="{FF2B5EF4-FFF2-40B4-BE49-F238E27FC236}">
                  <a16:creationId xmlns:a16="http://schemas.microsoft.com/office/drawing/2014/main" id="{CF680241-C0FE-4FD5-A994-D54E7398731C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04. Lecture\Team Leader\Job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2" y="1026543"/>
            <a:ext cx="6713355" cy="510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187480" y="6032321"/>
            <a:ext cx="67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hlinkClick r:id="rId3"/>
              </a:rPr>
              <a:t>https://www.youtube.com/watch?v=Hd_ptbiPoXM&amp;feature=youtu.be&amp;t=20m25s</a:t>
            </a:r>
            <a:endParaRPr lang="ko-KR" altLang="en-US" sz="1200" b="1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4" name="Google Shape;71;p13">
            <a:extLst>
              <a:ext uri="{FF2B5EF4-FFF2-40B4-BE49-F238E27FC236}">
                <a16:creationId xmlns:a16="http://schemas.microsoft.com/office/drawing/2014/main" id="{4233E1D1-B0FA-498A-AF64-A6D93296E346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 hungry, Stay foolish!</a:t>
            </a:r>
          </a:p>
        </p:txBody>
      </p:sp>
      <p:grpSp>
        <p:nvGrpSpPr>
          <p:cNvPr id="5" name="Google Shape;72;p13">
            <a:extLst>
              <a:ext uri="{FF2B5EF4-FFF2-40B4-BE49-F238E27FC236}">
                <a16:creationId xmlns:a16="http://schemas.microsoft.com/office/drawing/2014/main" id="{9C8E96E4-7420-4949-AAE6-F2A71CD34956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6" name="Google Shape;73;p13">
              <a:extLst>
                <a:ext uri="{FF2B5EF4-FFF2-40B4-BE49-F238E27FC236}">
                  <a16:creationId xmlns:a16="http://schemas.microsoft.com/office/drawing/2014/main" id="{80BAE696-A465-4060-B792-E504397AE397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7" name="Google Shape;74;p13">
              <a:extLst>
                <a:ext uri="{FF2B5EF4-FFF2-40B4-BE49-F238E27FC236}">
                  <a16:creationId xmlns:a16="http://schemas.microsoft.com/office/drawing/2014/main" id="{009F23BB-34FB-4D11-8131-06F44F1D0558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8" name="Google Shape;75;p13">
              <a:extLst>
                <a:ext uri="{FF2B5EF4-FFF2-40B4-BE49-F238E27FC236}">
                  <a16:creationId xmlns:a16="http://schemas.microsoft.com/office/drawing/2014/main" id="{ADF45985-2318-4DE2-8795-DC267F7BE15D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8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04. Lecture\Team Leader\WE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50" y="379116"/>
            <a:ext cx="4725000" cy="62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5835" y="2372484"/>
            <a:ext cx="6642384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altLang="ko-KR" sz="42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Case : Youngstown, Ohio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7744" y="3726266"/>
            <a:ext cx="6833635" cy="4455262"/>
          </a:xfrm>
          <a:custGeom>
            <a:avLst/>
            <a:gdLst>
              <a:gd name="connsiteX0" fmla="*/ 0 w 8705843"/>
              <a:gd name="connsiteY0" fmla="*/ 0 h 5675868"/>
              <a:gd name="connsiteX1" fmla="*/ 8705843 w 8705843"/>
              <a:gd name="connsiteY1" fmla="*/ 0 h 5675868"/>
              <a:gd name="connsiteX2" fmla="*/ 8705843 w 8705843"/>
              <a:gd name="connsiteY2" fmla="*/ 5675868 h 5675868"/>
              <a:gd name="connsiteX3" fmla="*/ 8112224 w 8705843"/>
              <a:gd name="connsiteY3" fmla="*/ 5675868 h 5675868"/>
              <a:gd name="connsiteX4" fmla="*/ 8112224 w 8705843"/>
              <a:gd name="connsiteY4" fmla="*/ 3966185 h 5675868"/>
              <a:gd name="connsiteX5" fmla="*/ 0 w 8705843"/>
              <a:gd name="connsiteY5" fmla="*/ 3966185 h 567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5843" h="5675868">
                <a:moveTo>
                  <a:pt x="0" y="0"/>
                </a:moveTo>
                <a:lnTo>
                  <a:pt x="8705843" y="0"/>
                </a:lnTo>
                <a:lnTo>
                  <a:pt x="8705843" y="5675868"/>
                </a:lnTo>
                <a:lnTo>
                  <a:pt x="8112224" y="5675868"/>
                </a:lnTo>
                <a:lnTo>
                  <a:pt x="8112224" y="3966185"/>
                </a:lnTo>
                <a:lnTo>
                  <a:pt x="0" y="3966185"/>
                </a:lnTo>
                <a:close/>
              </a:path>
            </a:pathLst>
          </a:custGeom>
        </p:spPr>
      </p:pic>
      <p:sp>
        <p:nvSpPr>
          <p:cNvPr id="44" name="포인트가 5개인 별 43"/>
          <p:cNvSpPr/>
          <p:nvPr/>
        </p:nvSpPr>
        <p:spPr>
          <a:xfrm rot="1054536" flipV="1">
            <a:off x="5046816" y="1310408"/>
            <a:ext cx="53804" cy="53804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" name="포인트가 5개인 별 44"/>
          <p:cNvSpPr/>
          <p:nvPr/>
        </p:nvSpPr>
        <p:spPr>
          <a:xfrm rot="1054536" flipV="1">
            <a:off x="4124040" y="916932"/>
            <a:ext cx="138130" cy="138130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6" name="포인트가 5개인 별 45"/>
          <p:cNvSpPr/>
          <p:nvPr/>
        </p:nvSpPr>
        <p:spPr>
          <a:xfrm rot="20430816" flipV="1">
            <a:off x="7851462" y="1087423"/>
            <a:ext cx="106611" cy="106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7" name="포인트가 5개인 별 46"/>
          <p:cNvSpPr/>
          <p:nvPr/>
        </p:nvSpPr>
        <p:spPr>
          <a:xfrm rot="20430816" flipH="1">
            <a:off x="6296729" y="568752"/>
            <a:ext cx="161511" cy="1615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8" name="포인트가 5개인 별 47"/>
          <p:cNvSpPr/>
          <p:nvPr/>
        </p:nvSpPr>
        <p:spPr>
          <a:xfrm>
            <a:off x="1845689" y="658431"/>
            <a:ext cx="221235" cy="221235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9" name="포인트가 5개인 별 48"/>
          <p:cNvSpPr/>
          <p:nvPr/>
        </p:nvSpPr>
        <p:spPr>
          <a:xfrm>
            <a:off x="7458092" y="853001"/>
            <a:ext cx="211711" cy="2117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0" name="포인트가 5개인 별 49"/>
          <p:cNvSpPr/>
          <p:nvPr/>
        </p:nvSpPr>
        <p:spPr>
          <a:xfrm>
            <a:off x="8382017" y="332656"/>
            <a:ext cx="173611" cy="173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1" name="포인트가 5개인 별 50"/>
          <p:cNvSpPr/>
          <p:nvPr/>
        </p:nvSpPr>
        <p:spPr>
          <a:xfrm rot="1054536" flipV="1">
            <a:off x="5253227" y="1183285"/>
            <a:ext cx="126894" cy="126894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2" name="포인트가 5개인 별 51"/>
          <p:cNvSpPr/>
          <p:nvPr/>
        </p:nvSpPr>
        <p:spPr>
          <a:xfrm rot="1054536" flipV="1">
            <a:off x="2233343" y="1106541"/>
            <a:ext cx="129291" cy="12929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3" name="포인트가 5개인 별 52"/>
          <p:cNvSpPr/>
          <p:nvPr/>
        </p:nvSpPr>
        <p:spPr>
          <a:xfrm rot="20430816" flipV="1">
            <a:off x="374337" y="611732"/>
            <a:ext cx="106611" cy="106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495677" y="560375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5" name="포인트가 5개인 별 54"/>
          <p:cNvSpPr/>
          <p:nvPr/>
        </p:nvSpPr>
        <p:spPr>
          <a:xfrm rot="1054536" flipV="1">
            <a:off x="265514" y="4234719"/>
            <a:ext cx="88246" cy="88246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6" name="포인트가 5개인 별 55"/>
          <p:cNvSpPr/>
          <p:nvPr/>
        </p:nvSpPr>
        <p:spPr>
          <a:xfrm rot="1054536" flipV="1">
            <a:off x="427145" y="4327402"/>
            <a:ext cx="160571" cy="16057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7" name="포인트가 5개인 별 56"/>
          <p:cNvSpPr/>
          <p:nvPr/>
        </p:nvSpPr>
        <p:spPr>
          <a:xfrm rot="20430816" flipV="1">
            <a:off x="7336753" y="2421511"/>
            <a:ext cx="106611" cy="106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5779890" y="2225270"/>
            <a:ext cx="51588" cy="51588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9" name="타원 58"/>
          <p:cNvSpPr/>
          <p:nvPr/>
        </p:nvSpPr>
        <p:spPr>
          <a:xfrm flipV="1">
            <a:off x="6431973" y="3488710"/>
            <a:ext cx="61736" cy="61736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7815080" y="1831475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1" name="포인트가 5개인 별 60"/>
          <p:cNvSpPr/>
          <p:nvPr/>
        </p:nvSpPr>
        <p:spPr>
          <a:xfrm rot="20430816" flipH="1">
            <a:off x="5737531" y="1543984"/>
            <a:ext cx="97014" cy="97014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62" name="그룹 61"/>
          <p:cNvGrpSpPr/>
          <p:nvPr/>
        </p:nvGrpSpPr>
        <p:grpSpPr>
          <a:xfrm rot="12432337">
            <a:off x="1932340" y="4816446"/>
            <a:ext cx="307414" cy="266695"/>
            <a:chOff x="1932340" y="4816446"/>
            <a:chExt cx="307414" cy="266695"/>
          </a:xfrm>
        </p:grpSpPr>
        <p:sp>
          <p:nvSpPr>
            <p:cNvPr id="63" name="포인트가 5개인 별 62"/>
            <p:cNvSpPr/>
            <p:nvPr/>
          </p:nvSpPr>
          <p:spPr>
            <a:xfrm rot="1054536" flipV="1">
              <a:off x="1932340" y="4950715"/>
              <a:ext cx="132426" cy="132426"/>
            </a:xfrm>
            <a:prstGeom prst="star5">
              <a:avLst/>
            </a:prstGeom>
            <a:solidFill>
              <a:srgbClr val="D0CC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4" name="타원 63"/>
            <p:cNvSpPr/>
            <p:nvPr/>
          </p:nvSpPr>
          <p:spPr>
            <a:xfrm>
              <a:off x="2194035" y="4930263"/>
              <a:ext cx="45719" cy="45719"/>
            </a:xfrm>
            <a:prstGeom prst="ellipse">
              <a:avLst/>
            </a:prstGeom>
            <a:solidFill>
              <a:srgbClr val="D0CC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2029415" y="4816446"/>
              <a:ext cx="52255" cy="52255"/>
            </a:xfrm>
            <a:prstGeom prst="ellipse">
              <a:avLst/>
            </a:prstGeom>
            <a:solidFill>
              <a:srgbClr val="D0CC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66" name="타원 65"/>
          <p:cNvSpPr/>
          <p:nvPr/>
        </p:nvSpPr>
        <p:spPr>
          <a:xfrm flipV="1">
            <a:off x="2603117" y="5568490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7073408" y="560375"/>
            <a:ext cx="63431" cy="63431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8" name="타원 67"/>
          <p:cNvSpPr/>
          <p:nvPr/>
        </p:nvSpPr>
        <p:spPr>
          <a:xfrm flipV="1">
            <a:off x="6942958" y="1289873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69" name="포인트가 5개인 별 68"/>
          <p:cNvSpPr/>
          <p:nvPr/>
        </p:nvSpPr>
        <p:spPr>
          <a:xfrm rot="1054536" flipV="1">
            <a:off x="1652290" y="4132104"/>
            <a:ext cx="117115" cy="117115"/>
          </a:xfrm>
          <a:prstGeom prst="star5">
            <a:avLst/>
          </a:prstGeom>
          <a:solidFill>
            <a:srgbClr val="D0CCA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1883728" y="4114017"/>
            <a:ext cx="40433" cy="40433"/>
          </a:xfrm>
          <a:prstGeom prst="ellipse">
            <a:avLst/>
          </a:prstGeom>
          <a:solidFill>
            <a:srgbClr val="D0CCA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1738141" y="4013359"/>
            <a:ext cx="46213" cy="46213"/>
          </a:xfrm>
          <a:prstGeom prst="ellipse">
            <a:avLst/>
          </a:prstGeom>
          <a:solidFill>
            <a:srgbClr val="D0CCA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759" y="3119076"/>
            <a:ext cx="411549" cy="669964"/>
          </a:xfrm>
          <a:prstGeom prst="rect">
            <a:avLst/>
          </a:prstGeom>
        </p:spPr>
      </p:pic>
      <p:sp>
        <p:nvSpPr>
          <p:cNvPr id="73" name="포인트가 5개인 별 72"/>
          <p:cNvSpPr/>
          <p:nvPr/>
        </p:nvSpPr>
        <p:spPr>
          <a:xfrm rot="20430816" flipV="1">
            <a:off x="3641793" y="3538979"/>
            <a:ext cx="106611" cy="106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4358868" y="4863459"/>
            <a:ext cx="51588" cy="51588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5" name="타원 74"/>
          <p:cNvSpPr/>
          <p:nvPr/>
        </p:nvSpPr>
        <p:spPr>
          <a:xfrm>
            <a:off x="3605411" y="4283031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6" name="포인트가 5개인 별 75"/>
          <p:cNvSpPr/>
          <p:nvPr/>
        </p:nvSpPr>
        <p:spPr>
          <a:xfrm rot="20430816" flipH="1">
            <a:off x="4316509" y="4182173"/>
            <a:ext cx="97014" cy="97014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7" name="포인트가 5개인 별 76"/>
          <p:cNvSpPr/>
          <p:nvPr/>
        </p:nvSpPr>
        <p:spPr>
          <a:xfrm rot="20430816" flipV="1">
            <a:off x="3793546" y="507070"/>
            <a:ext cx="106611" cy="106611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8" name="타원 77"/>
          <p:cNvSpPr/>
          <p:nvPr/>
        </p:nvSpPr>
        <p:spPr>
          <a:xfrm>
            <a:off x="3757164" y="1251122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9" name="타원 78"/>
          <p:cNvSpPr/>
          <p:nvPr/>
        </p:nvSpPr>
        <p:spPr>
          <a:xfrm>
            <a:off x="4698623" y="4443010"/>
            <a:ext cx="45719" cy="45719"/>
          </a:xfrm>
          <a:prstGeom prst="ellipse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80" name="포인트가 5개인 별 79"/>
          <p:cNvSpPr/>
          <p:nvPr/>
        </p:nvSpPr>
        <p:spPr>
          <a:xfrm rot="20430816" flipH="1">
            <a:off x="5409721" y="4342152"/>
            <a:ext cx="97014" cy="97014"/>
          </a:xfrm>
          <a:prstGeom prst="star5">
            <a:avLst/>
          </a:prstGeom>
          <a:solidFill>
            <a:srgbClr val="D0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9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38"/>
            <a:ext cx="9130244" cy="6846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7000" y="684000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Lake Erie</a:t>
            </a:r>
            <a:endParaRPr lang="en-US" altLang="ko-KR" sz="20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18</a:t>
            </a:fld>
            <a:r>
              <a:rPr kumimoji="1"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0302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19</a:t>
            </a:fld>
            <a:r>
              <a:rPr kumimoji="1"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59966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8" y="1338283"/>
            <a:ext cx="4333352" cy="5228353"/>
          </a:xfrm>
          <a:prstGeom prst="rect">
            <a:avLst/>
          </a:prstGeom>
        </p:spPr>
      </p:pic>
      <p:sp>
        <p:nvSpPr>
          <p:cNvPr id="3" name="clipart_drawncirclered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4437000" y="3273633"/>
            <a:ext cx="1790704" cy="810000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4" name="clipart_drawncirclered"/>
          <p:cNvSpPr>
            <a:spLocks/>
          </p:cNvSpPr>
          <p:nvPr>
            <p:custDataLst>
              <p:tags r:id="rId2"/>
            </p:custDataLst>
          </p:nvPr>
        </p:nvSpPr>
        <p:spPr bwMode="gray">
          <a:xfrm>
            <a:off x="2397486" y="3678633"/>
            <a:ext cx="1790704" cy="810000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" name="자유형 107">
            <a:extLst>
              <a:ext uri="{FF2B5EF4-FFF2-40B4-BE49-F238E27FC236}">
                <a16:creationId xmlns:a16="http://schemas.microsoft.com/office/drawing/2014/main" id="{0DACF913-1D8A-4085-8C7C-249C9E007B2C}"/>
              </a:ext>
            </a:extLst>
          </p:cNvPr>
          <p:cNvSpPr>
            <a:spLocks/>
          </p:cNvSpPr>
          <p:nvPr/>
        </p:nvSpPr>
        <p:spPr bwMode="auto">
          <a:xfrm>
            <a:off x="4979355" y="5343902"/>
            <a:ext cx="454660" cy="404579"/>
          </a:xfrm>
          <a:custGeom>
            <a:avLst/>
            <a:gdLst>
              <a:gd name="T0" fmla="*/ 1 w 332509"/>
              <a:gd name="T1" fmla="*/ 1 h 332509"/>
              <a:gd name="T2" fmla="*/ 1 w 332509"/>
              <a:gd name="T3" fmla="*/ 0 h 332509"/>
              <a:gd name="T4" fmla="*/ 1 w 332509"/>
              <a:gd name="T5" fmla="*/ 1 h 332509"/>
              <a:gd name="T6" fmla="*/ 0 w 332509"/>
              <a:gd name="T7" fmla="*/ 1 h 332509"/>
              <a:gd name="T8" fmla="*/ 1 w 332509"/>
              <a:gd name="T9" fmla="*/ 1 h 332509"/>
              <a:gd name="T10" fmla="*/ 1 w 332509"/>
              <a:gd name="T11" fmla="*/ 1 h 3325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2509"/>
              <a:gd name="T19" fmla="*/ 0 h 332509"/>
              <a:gd name="T20" fmla="*/ 332509 w 332509"/>
              <a:gd name="T21" fmla="*/ 332509 h 3325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2509" h="332509">
                <a:moveTo>
                  <a:pt x="83128" y="332509"/>
                </a:moveTo>
                <a:lnTo>
                  <a:pt x="142504" y="0"/>
                </a:lnTo>
                <a:lnTo>
                  <a:pt x="332509" y="332509"/>
                </a:lnTo>
                <a:lnTo>
                  <a:pt x="0" y="106878"/>
                </a:lnTo>
                <a:lnTo>
                  <a:pt x="332509" y="59377"/>
                </a:lnTo>
                <a:lnTo>
                  <a:pt x="83128" y="332509"/>
                </a:ln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Google Shape;71;p13">
            <a:extLst>
              <a:ext uri="{FF2B5EF4-FFF2-40B4-BE49-F238E27FC236}">
                <a16:creationId xmlns:a16="http://schemas.microsoft.com/office/drawing/2014/main" id="{6A2C6C11-B543-4D1E-9376-3697A565C3A0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Hackerway</a:t>
            </a:r>
          </a:p>
        </p:txBody>
      </p:sp>
      <p:grpSp>
        <p:nvGrpSpPr>
          <p:cNvPr id="12" name="Google Shape;72;p13">
            <a:extLst>
              <a:ext uri="{FF2B5EF4-FFF2-40B4-BE49-F238E27FC236}">
                <a16:creationId xmlns:a16="http://schemas.microsoft.com/office/drawing/2014/main" id="{8B2403E7-C3C1-4BF3-A0C5-9C87CCC3C3D7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13" name="Google Shape;73;p13">
              <a:extLst>
                <a:ext uri="{FF2B5EF4-FFF2-40B4-BE49-F238E27FC236}">
                  <a16:creationId xmlns:a16="http://schemas.microsoft.com/office/drawing/2014/main" id="{EE0E8ACF-C8F3-46D3-AFE9-18350B0181D4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4" name="Google Shape;74;p13">
              <a:extLst>
                <a:ext uri="{FF2B5EF4-FFF2-40B4-BE49-F238E27FC236}">
                  <a16:creationId xmlns:a16="http://schemas.microsoft.com/office/drawing/2014/main" id="{87E889F3-4238-4F77-ABC9-439AC51479D9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5" name="Google Shape;75;p13">
              <a:extLst>
                <a:ext uri="{FF2B5EF4-FFF2-40B4-BE49-F238E27FC236}">
                  <a16:creationId xmlns:a16="http://schemas.microsoft.com/office/drawing/2014/main" id="{53E6A778-F37A-438D-9FCA-6DA37AF34502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0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2000" y="864000"/>
            <a:ext cx="44199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3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Steel Valley</a:t>
            </a:r>
          </a:p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3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= American Dream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20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265886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3" y="0"/>
            <a:ext cx="9151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515" y="1358770"/>
            <a:ext cx="4950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population</a:t>
            </a: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of the city </a:t>
            </a:r>
          </a:p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rose from 33,000 in 1890 </a:t>
            </a:r>
          </a:p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to 170,000 in 1930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21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543692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05" y="102111"/>
            <a:ext cx="495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By the 1930s, Youngstown ranked 5</a:t>
            </a:r>
            <a:r>
              <a:rPr lang="en-US" altLang="ko-KR" sz="2800" b="1" baseline="300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</a:t>
            </a: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in the nation in terms of home ownership; the city became known as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“The city of homes.”</a:t>
            </a: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22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95440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" y="2190376"/>
            <a:ext cx="8955995" cy="465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657" y="212129"/>
            <a:ext cx="8595955" cy="52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[Case] Disruptive Innovation in Steel Industry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657" y="817289"/>
            <a:ext cx="8595955" cy="10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1960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년대 등장한 </a:t>
            </a:r>
            <a:r>
              <a:rPr lang="ko-KR" altLang="en-US" dirty="0" err="1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미니밀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소규모 제철소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은 전기로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(electric arc furnace)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를 사용하여 ▲품질은 낮지만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▲저렴한 강철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콘크리트 철근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을 생산하기 시작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b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1990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년대에는 최고급 강철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강판</a:t>
            </a:r>
            <a:r>
              <a:rPr lang="en-US" altLang="ko-KR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lang="ko-KR" altLang="en-US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까지 생산하여 종합제철소를 능가</a:t>
            </a:r>
            <a:endParaRPr lang="en-US" altLang="ko-KR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23</a:t>
            </a:fld>
            <a:r>
              <a:rPr kumimoji="1" lang="ko-KR" altLang="en-US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717273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45" y="864000"/>
            <a:ext cx="837045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42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Ohio’s Black Monday, 1977</a:t>
            </a:r>
          </a:p>
          <a:p>
            <a:pPr algn="r">
              <a:spcBef>
                <a:spcPts val="400"/>
              </a:spcBef>
              <a:spcAft>
                <a:spcPts val="200"/>
              </a:spcAft>
            </a:pPr>
            <a:endParaRPr lang="en-US" altLang="ko-KR" sz="36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massive layoff caused by </a:t>
            </a:r>
          </a:p>
          <a:p>
            <a:pPr algn="r">
              <a:spcBef>
                <a:spcPts val="400"/>
              </a:spcBef>
              <a:spcAft>
                <a:spcPts val="200"/>
              </a:spcAft>
            </a:pP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Disruptive Innovation </a:t>
            </a:r>
          </a:p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and Korea &amp; Japan</a:t>
            </a:r>
          </a:p>
        </p:txBody>
      </p:sp>
    </p:spTree>
    <p:extLst>
      <p:ext uri="{BB962C8B-B14F-4D97-AF65-F5344CB8AC3E}">
        <p14:creationId xmlns:p14="http://schemas.microsoft.com/office/powerpoint/2010/main" val="3010587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87000" y="6309000"/>
            <a:ext cx="3439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hlinkClick r:id="rId3"/>
              </a:rPr>
              <a:t>http://blog.naver.com/gong0453/220595891586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ko-KR" altLang="en-US" sz="12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25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87000" y="5987316"/>
            <a:ext cx="1917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hlinkClick r:id="rId4"/>
              </a:rPr>
              <a:t>http://slownews.kr/42874</a:t>
            </a:r>
            <a:r>
              <a:rPr lang="ko-KR" altLang="en-US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816805" y="4959170"/>
            <a:ext cx="621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i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</a:t>
            </a:r>
            <a:r>
              <a:rPr lang="en-US" altLang="ko-KR" b="1" i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September 19, 1977</a:t>
            </a:r>
            <a:r>
              <a:rPr lang="en-US" altLang="ko-KR" i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announcement of the closure of a large portion of Youngstown Sheet and Tube. Youngstown Sheet and Tube instantly put 5,000 workers out of work. The day is still known locally as </a:t>
            </a:r>
            <a:r>
              <a:rPr lang="en-US" altLang="ko-KR" i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Black Monday</a:t>
            </a:r>
            <a:r>
              <a:rPr lang="en-US" altLang="ko-KR" i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ko-KR" altLang="en-US" i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2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KTelecom\Downloads\3TsXcj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31288" y="6580144"/>
            <a:ext cx="698956" cy="2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356" tIns="43178" rIns="86356" bIns="43178">
            <a:spAutoFit/>
          </a:bodyPr>
          <a:lstStyle/>
          <a:p>
            <a:pPr algn="r" defTabSz="863600" latinLnBrk="1">
              <a:defRPr/>
            </a:pP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E1AC941E-CD95-4224-84EE-BC04C98F930F}" type="slidenum">
              <a:rPr kumimoji="1" lang="ko-KR" altLang="en-US" sz="1100" smtClean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algn="r" defTabSz="863600" latinLnBrk="1">
                <a:defRPr/>
              </a:pPr>
              <a:t>26</a:t>
            </a:fld>
            <a:r>
              <a:rPr kumimoji="1"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024327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531" y="864000"/>
            <a:ext cx="850547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Economic downfall drives Psychological &amp; Cultural downfall.</a:t>
            </a:r>
          </a:p>
          <a:p>
            <a:pPr algn="r">
              <a:spcBef>
                <a:spcPts val="400"/>
              </a:spcBef>
              <a:spcAft>
                <a:spcPts val="200"/>
              </a:spcAft>
            </a:pPr>
            <a:endParaRPr lang="en-US" altLang="ko-KR" sz="4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r">
              <a:spcBef>
                <a:spcPts val="400"/>
              </a:spcBef>
              <a:spcAft>
                <a:spcPts val="200"/>
              </a:spcAft>
            </a:pPr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(suicide, drug, rape, gunshot) </a:t>
            </a:r>
          </a:p>
        </p:txBody>
      </p:sp>
    </p:spTree>
    <p:extLst>
      <p:ext uri="{BB962C8B-B14F-4D97-AF65-F5344CB8AC3E}">
        <p14:creationId xmlns:p14="http://schemas.microsoft.com/office/powerpoint/2010/main" val="2823432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00" y="3744035"/>
            <a:ext cx="78570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en-US" altLang="ko-KR" sz="42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What about Ulsan and </a:t>
            </a:r>
            <a:r>
              <a:rPr lang="en-US" altLang="ko-KR" sz="4200" b="1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Geoje</a:t>
            </a:r>
            <a:r>
              <a:rPr lang="en-US" altLang="ko-KR" sz="42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en-US" altLang="ko-KR" sz="42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or what about Korea?</a:t>
            </a:r>
          </a:p>
          <a:p>
            <a:pPr>
              <a:spcBef>
                <a:spcPts val="400"/>
              </a:spcBef>
              <a:spcAft>
                <a:spcPts val="200"/>
              </a:spcAft>
            </a:pPr>
            <a:endParaRPr lang="en-US" altLang="ko-KR" sz="42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en-US" altLang="ko-KR" sz="3600" b="1" i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or WHAT ABOUT ME or MY SONS?</a:t>
            </a:r>
            <a:endParaRPr lang="en-US" altLang="ko-KR" sz="4200" b="1" i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9F9992F-9075-481A-B629-F717B70B8CB6}"/>
              </a:ext>
            </a:extLst>
          </p:cNvPr>
          <p:cNvSpPr/>
          <p:nvPr/>
        </p:nvSpPr>
        <p:spPr>
          <a:xfrm>
            <a:off x="2259000" y="5172580"/>
            <a:ext cx="67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hlinkClick r:id="rId2"/>
              </a:rPr>
              <a:t>https://news.joins.com/Digitalspecial/184</a:t>
            </a: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</a:p>
          <a:p>
            <a:pPr algn="r"/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hlinkClick r:id="rId3"/>
              </a:rPr>
              <a:t>https://news.joins.com/Digitalspecial/185</a:t>
            </a: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</a:rPr>
              <a:t> </a:t>
            </a:r>
            <a:endParaRPr lang="ko-KR" altLang="en-US" sz="1200" b="1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960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04. Lecture\Team Leader\FB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09" y="703213"/>
            <a:ext cx="4984224" cy="55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166955" y="62388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2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hlinkClick r:id="rId3"/>
              </a:rPr>
              <a:t>https://www.wired.com/2012/02/zuck-letter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Google Shape;71;p13">
            <a:extLst>
              <a:ext uri="{FF2B5EF4-FFF2-40B4-BE49-F238E27FC236}">
                <a16:creationId xmlns:a16="http://schemas.microsoft.com/office/drawing/2014/main" id="{2A8E2778-2E5D-4280-93EA-AA73960FAF63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Hackerway</a:t>
            </a:r>
          </a:p>
        </p:txBody>
      </p:sp>
      <p:grpSp>
        <p:nvGrpSpPr>
          <p:cNvPr id="7" name="Google Shape;72;p13">
            <a:extLst>
              <a:ext uri="{FF2B5EF4-FFF2-40B4-BE49-F238E27FC236}">
                <a16:creationId xmlns:a16="http://schemas.microsoft.com/office/drawing/2014/main" id="{4D33EF10-E040-4301-8365-7878AB671B2F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8" name="Google Shape;73;p13">
              <a:extLst>
                <a:ext uri="{FF2B5EF4-FFF2-40B4-BE49-F238E27FC236}">
                  <a16:creationId xmlns:a16="http://schemas.microsoft.com/office/drawing/2014/main" id="{DCA67303-CD27-47CF-90BB-C6901428913A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9" name="Google Shape;74;p13">
              <a:extLst>
                <a:ext uri="{FF2B5EF4-FFF2-40B4-BE49-F238E27FC236}">
                  <a16:creationId xmlns:a16="http://schemas.microsoft.com/office/drawing/2014/main" id="{7E201343-C121-4F4D-8E4A-DA5FB5970E06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0" name="Google Shape;75;p13">
              <a:extLst>
                <a:ext uri="{FF2B5EF4-FFF2-40B4-BE49-F238E27FC236}">
                  <a16:creationId xmlns:a16="http://schemas.microsoft.com/office/drawing/2014/main" id="{D42FF65F-8893-48AE-AD57-C1C4142E1D08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7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04. Lecture\Team Leader\lee-Sergey-B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" y="0"/>
            <a:ext cx="9143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;p6">
            <a:extLst>
              <a:ext uri="{FF2B5EF4-FFF2-40B4-BE49-F238E27FC236}">
                <a16:creationId xmlns:a16="http://schemas.microsoft.com/office/drawing/2014/main" id="{F7DA0488-3E9E-44A3-8F1E-BA96DD3820EC}"/>
              </a:ext>
            </a:extLst>
          </p:cNvPr>
          <p:cNvSpPr txBox="1"/>
          <p:nvPr/>
        </p:nvSpPr>
        <p:spPr>
          <a:xfrm>
            <a:off x="8381860" y="6555430"/>
            <a:ext cx="698956" cy="2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50" tIns="43175" rIns="86350" bIns="431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fld id="{00000000-1234-1234-1234-123412341234}" type="slidenum">
              <a:rPr lang="en-US" sz="11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r>
              <a:rPr lang="en-US" sz="1100" dirty="0">
                <a:solidFill>
                  <a:schemeClr val="bg1"/>
                </a:solidFill>
                <a:sym typeface="Arial"/>
              </a:rPr>
              <a:t> - 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04. Lecture\Team Leader\lee-Sergey-Brin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94"/>
            <a:ext cx="9144000" cy="68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;p6">
            <a:extLst>
              <a:ext uri="{FF2B5EF4-FFF2-40B4-BE49-F238E27FC236}">
                <a16:creationId xmlns:a16="http://schemas.microsoft.com/office/drawing/2014/main" id="{2DAE6F04-71D9-4FA5-AC30-BDD7828B5F61}"/>
              </a:ext>
            </a:extLst>
          </p:cNvPr>
          <p:cNvSpPr txBox="1"/>
          <p:nvPr/>
        </p:nvSpPr>
        <p:spPr>
          <a:xfrm>
            <a:off x="8381860" y="6555430"/>
            <a:ext cx="698956" cy="25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50" tIns="43175" rIns="86350" bIns="431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fld id="{00000000-1234-1234-1234-123412341234}" type="slidenum">
              <a:rPr lang="en-US" sz="11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r>
              <a:rPr lang="en-US" sz="1100" dirty="0">
                <a:solidFill>
                  <a:schemeClr val="bg1"/>
                </a:solidFill>
                <a:sym typeface="Arial"/>
              </a:rPr>
              <a:t> - 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E2694B7A-07D8-40DA-BBC7-74F89E4D54F1}"/>
              </a:ext>
            </a:extLst>
          </p:cNvPr>
          <p:cNvGrpSpPr/>
          <p:nvPr/>
        </p:nvGrpSpPr>
        <p:grpSpPr>
          <a:xfrm>
            <a:off x="1380772" y="992036"/>
            <a:ext cx="6397974" cy="5490102"/>
            <a:chOff x="1596428" y="992036"/>
            <a:chExt cx="6397974" cy="5490102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1259E03-CC54-4407-8FCE-3AB00036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8110" y="992036"/>
              <a:ext cx="3196292" cy="549010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A85402D-9947-4C67-AC74-94EBCCCB5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428" y="1067212"/>
              <a:ext cx="3196292" cy="533975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1A30F3-9642-4253-99DF-15C413D1FAF6}"/>
              </a:ext>
            </a:extLst>
          </p:cNvPr>
          <p:cNvSpPr txBox="1"/>
          <p:nvPr/>
        </p:nvSpPr>
        <p:spPr>
          <a:xfrm>
            <a:off x="4128038" y="6483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https://www.forbes.com/real-time-billionaires/</a:t>
            </a:r>
            <a:endParaRPr lang="ko-KR" altLang="en-US" dirty="0"/>
          </a:p>
        </p:txBody>
      </p:sp>
      <p:pic>
        <p:nvPicPr>
          <p:cNvPr id="12" name="Picture 218">
            <a:extLst>
              <a:ext uri="{FF2B5EF4-FFF2-40B4-BE49-F238E27FC236}">
                <a16:creationId xmlns:a16="http://schemas.microsoft.com/office/drawing/2014/main" id="{5A7C89FD-4C38-4B22-AC5C-8D08DBFC1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71" y="4989212"/>
            <a:ext cx="814125" cy="731573"/>
          </a:xfrm>
          <a:prstGeom prst="rect">
            <a:avLst/>
          </a:prstGeom>
        </p:spPr>
      </p:pic>
      <p:sp>
        <p:nvSpPr>
          <p:cNvPr id="14" name="Google Shape;71;p13">
            <a:extLst>
              <a:ext uri="{FF2B5EF4-FFF2-40B4-BE49-F238E27FC236}">
                <a16:creationId xmlns:a16="http://schemas.microsoft.com/office/drawing/2014/main" id="{B5053E6C-8A58-458A-A966-7009FC026B83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Hackerway</a:t>
            </a:r>
          </a:p>
        </p:txBody>
      </p:sp>
      <p:grpSp>
        <p:nvGrpSpPr>
          <p:cNvPr id="15" name="Google Shape;72;p13">
            <a:extLst>
              <a:ext uri="{FF2B5EF4-FFF2-40B4-BE49-F238E27FC236}">
                <a16:creationId xmlns:a16="http://schemas.microsoft.com/office/drawing/2014/main" id="{97EE60BE-2B23-4849-9874-AC948DAD5A5B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16" name="Google Shape;73;p13">
              <a:extLst>
                <a:ext uri="{FF2B5EF4-FFF2-40B4-BE49-F238E27FC236}">
                  <a16:creationId xmlns:a16="http://schemas.microsoft.com/office/drawing/2014/main" id="{C216E0F9-0F07-437D-A309-BCB90418CA25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7" name="Google Shape;74;p13">
              <a:extLst>
                <a:ext uri="{FF2B5EF4-FFF2-40B4-BE49-F238E27FC236}">
                  <a16:creationId xmlns:a16="http://schemas.microsoft.com/office/drawing/2014/main" id="{9CB67C61-3635-4CA3-AC1F-7E42A5C13308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8" name="Google Shape;75;p13">
              <a:extLst>
                <a:ext uri="{FF2B5EF4-FFF2-40B4-BE49-F238E27FC236}">
                  <a16:creationId xmlns:a16="http://schemas.microsoft.com/office/drawing/2014/main" id="{F42D235B-99E4-4328-9D1C-0624DCB569FE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2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3445" y="773950"/>
            <a:ext cx="8330505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3200" b="1" u="sng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East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H/W, finance 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Wall St. = Make all financial assets to financial product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limitation of market share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fine suit w/ tie, do not like uncertainty</a:t>
            </a:r>
          </a:p>
          <a:p>
            <a:pPr lvl="1">
              <a:lnSpc>
                <a:spcPct val="130000"/>
              </a:lnSpc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※ Wall St. Money Never Sleeps, 2010 / Inside Job, 2010 / Margin Call, 2011 / The Big Short, 2015</a:t>
            </a:r>
            <a:endParaRPr lang="ko-KR" altLang="en-US" sz="140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445" y="3566462"/>
            <a:ext cx="8330505" cy="301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3200" b="1" u="sng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West (Silicon Valley)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S/W, start-ups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Silicon Valley = Make all on/offline goods &amp; services to product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winner-takes-it-all market 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hoodie w/ sneakers</a:t>
            </a: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, trial &amp; error, </a:t>
            </a:r>
            <a:r>
              <a:rPr lang="en-US" altLang="ko-KR" sz="2000" b="1" u="sng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hacker way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Economists to the West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hlinkClick r:id="rId2"/>
              </a:rPr>
              <a:t>Link 1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 [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hlinkClick r:id="rId3"/>
              </a:rPr>
              <a:t>Link 2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</a:p>
          <a:p>
            <a:pPr lvl="1">
              <a:lnSpc>
                <a:spcPct val="130000"/>
              </a:lnSpc>
            </a:pP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※ The Social Network, 2010 / Silicon Valley, 2014 / Steve Jobs, 2015</a:t>
            </a:r>
          </a:p>
        </p:txBody>
      </p:sp>
      <p:sp>
        <p:nvSpPr>
          <p:cNvPr id="4" name="Google Shape;71;p13">
            <a:extLst>
              <a:ext uri="{FF2B5EF4-FFF2-40B4-BE49-F238E27FC236}">
                <a16:creationId xmlns:a16="http://schemas.microsoft.com/office/drawing/2014/main" id="{240A46BD-18AD-4744-AFA1-383FB267C990}"/>
              </a:ext>
            </a:extLst>
          </p:cNvPr>
          <p:cNvSpPr txBox="1"/>
          <p:nvPr/>
        </p:nvSpPr>
        <p:spPr>
          <a:xfrm>
            <a:off x="4617005" y="22671"/>
            <a:ext cx="4386283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  <a:r>
              <a:rPr lang="ko-KR" alt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</a:p>
        </p:txBody>
      </p:sp>
      <p:grpSp>
        <p:nvGrpSpPr>
          <p:cNvPr id="6" name="Google Shape;72;p13">
            <a:extLst>
              <a:ext uri="{FF2B5EF4-FFF2-40B4-BE49-F238E27FC236}">
                <a16:creationId xmlns:a16="http://schemas.microsoft.com/office/drawing/2014/main" id="{1D129689-98F7-44E8-B9CB-EA45E0D9921E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7" name="Google Shape;73;p13">
              <a:extLst>
                <a:ext uri="{FF2B5EF4-FFF2-40B4-BE49-F238E27FC236}">
                  <a16:creationId xmlns:a16="http://schemas.microsoft.com/office/drawing/2014/main" id="{EFFD957B-F58C-4DF3-B797-D7BF4A155A38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8" name="Google Shape;74;p13">
              <a:extLst>
                <a:ext uri="{FF2B5EF4-FFF2-40B4-BE49-F238E27FC236}">
                  <a16:creationId xmlns:a16="http://schemas.microsoft.com/office/drawing/2014/main" id="{2DDEFC38-E2C6-419A-ACC7-D12B75CF3CF1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9" name="Google Shape;75;p13">
              <a:extLst>
                <a:ext uri="{FF2B5EF4-FFF2-40B4-BE49-F238E27FC236}">
                  <a16:creationId xmlns:a16="http://schemas.microsoft.com/office/drawing/2014/main" id="{88AD3907-9931-4A77-86B4-085CAF787182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9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93685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and you get to marry Miranda Kerr 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hlinkClick r:id="rId2"/>
              </a:rPr>
              <a:t>Link</a:t>
            </a:r>
            <a:r>
              <a:rPr lang="en-US" altLang="ko-KR" sz="140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330" y="2250115"/>
            <a:ext cx="5311063" cy="40142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481990" y="180185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hlinkClick r:id="rId4"/>
              </a:rPr>
              <a:t>https://www.facebook.com/leekj007/posts/10213310728181597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ko-KR" altLang="en-US" sz="12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Google Shape;71;p13">
            <a:extLst>
              <a:ext uri="{FF2B5EF4-FFF2-40B4-BE49-F238E27FC236}">
                <a16:creationId xmlns:a16="http://schemas.microsoft.com/office/drawing/2014/main" id="{58BD88DF-D774-4034-AA7E-EE99018F24B7}"/>
              </a:ext>
            </a:extLst>
          </p:cNvPr>
          <p:cNvSpPr txBox="1"/>
          <p:nvPr/>
        </p:nvSpPr>
        <p:spPr>
          <a:xfrm>
            <a:off x="4617005" y="22671"/>
            <a:ext cx="4386283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  <a:r>
              <a:rPr lang="ko-KR" alt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ko-KR" alt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</a:p>
        </p:txBody>
      </p:sp>
      <p:grpSp>
        <p:nvGrpSpPr>
          <p:cNvPr id="6" name="Google Shape;72;p13">
            <a:extLst>
              <a:ext uri="{FF2B5EF4-FFF2-40B4-BE49-F238E27FC236}">
                <a16:creationId xmlns:a16="http://schemas.microsoft.com/office/drawing/2014/main" id="{B2EABA64-F7AA-4488-B36F-4F510FFA8772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7" name="Google Shape;73;p13">
              <a:extLst>
                <a:ext uri="{FF2B5EF4-FFF2-40B4-BE49-F238E27FC236}">
                  <a16:creationId xmlns:a16="http://schemas.microsoft.com/office/drawing/2014/main" id="{C79895FC-763C-467A-8359-FFB89D7B8E90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8" name="Google Shape;74;p13">
              <a:extLst>
                <a:ext uri="{FF2B5EF4-FFF2-40B4-BE49-F238E27FC236}">
                  <a16:creationId xmlns:a16="http://schemas.microsoft.com/office/drawing/2014/main" id="{8302E8FA-D03D-4C0C-9C08-BF53C0B4BD59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9" name="Google Shape;75;p13">
              <a:extLst>
                <a:ext uri="{FF2B5EF4-FFF2-40B4-BE49-F238E27FC236}">
                  <a16:creationId xmlns:a16="http://schemas.microsoft.com/office/drawing/2014/main" id="{B0768189-55D2-471B-80CA-DF9C4BCB2B87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1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;p13">
            <a:extLst>
              <a:ext uri="{FF2B5EF4-FFF2-40B4-BE49-F238E27FC236}">
                <a16:creationId xmlns:a16="http://schemas.microsoft.com/office/drawing/2014/main" id="{D5854CA3-F19E-4519-B1C0-8B9C7F36FA80}"/>
              </a:ext>
            </a:extLst>
          </p:cNvPr>
          <p:cNvSpPr txBox="1"/>
          <p:nvPr/>
        </p:nvSpPr>
        <p:spPr>
          <a:xfrm>
            <a:off x="692917" y="22671"/>
            <a:ext cx="8310371" cy="4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r">
              <a:buClr>
                <a:schemeClr val="dk1"/>
              </a:buClr>
              <a:buSzPts val="1600"/>
            </a:pPr>
            <a:r>
              <a:rPr lang="en-US" altLang="ko-K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 vs. West</a:t>
            </a:r>
          </a:p>
        </p:txBody>
      </p:sp>
      <p:grpSp>
        <p:nvGrpSpPr>
          <p:cNvPr id="7" name="Google Shape;72;p13">
            <a:extLst>
              <a:ext uri="{FF2B5EF4-FFF2-40B4-BE49-F238E27FC236}">
                <a16:creationId xmlns:a16="http://schemas.microsoft.com/office/drawing/2014/main" id="{517231C8-00B5-4661-A934-3C3B80DE8E6C}"/>
              </a:ext>
            </a:extLst>
          </p:cNvPr>
          <p:cNvGrpSpPr/>
          <p:nvPr/>
        </p:nvGrpSpPr>
        <p:grpSpPr>
          <a:xfrm>
            <a:off x="0" y="409182"/>
            <a:ext cx="9128681" cy="72000"/>
            <a:chOff x="0" y="428232"/>
            <a:chExt cx="9128681" cy="72000"/>
          </a:xfrm>
        </p:grpSpPr>
        <p:sp>
          <p:nvSpPr>
            <p:cNvPr id="8" name="Google Shape;73;p13">
              <a:extLst>
                <a:ext uri="{FF2B5EF4-FFF2-40B4-BE49-F238E27FC236}">
                  <a16:creationId xmlns:a16="http://schemas.microsoft.com/office/drawing/2014/main" id="{810CC6A2-5580-415E-B25A-63438F389634}"/>
                </a:ext>
              </a:extLst>
            </p:cNvPr>
            <p:cNvSpPr/>
            <p:nvPr/>
          </p:nvSpPr>
          <p:spPr>
            <a:xfrm rot="10800000" flipH="1">
              <a:off x="0" y="428232"/>
              <a:ext cx="2939450" cy="72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9" name="Google Shape;74;p13">
              <a:extLst>
                <a:ext uri="{FF2B5EF4-FFF2-40B4-BE49-F238E27FC236}">
                  <a16:creationId xmlns:a16="http://schemas.microsoft.com/office/drawing/2014/main" id="{3404DF6E-6E65-4103-AF37-2EA1DE44BA51}"/>
                </a:ext>
              </a:extLst>
            </p:cNvPr>
            <p:cNvSpPr/>
            <p:nvPr/>
          </p:nvSpPr>
          <p:spPr>
            <a:xfrm rot="10800000" flipH="1">
              <a:off x="3087687" y="428232"/>
              <a:ext cx="2939450" cy="7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  <p:sp>
          <p:nvSpPr>
            <p:cNvPr id="10" name="Google Shape;75;p13">
              <a:extLst>
                <a:ext uri="{FF2B5EF4-FFF2-40B4-BE49-F238E27FC236}">
                  <a16:creationId xmlns:a16="http://schemas.microsoft.com/office/drawing/2014/main" id="{DEF02EF7-0685-4CDA-8931-86394D812508}"/>
                </a:ext>
              </a:extLst>
            </p:cNvPr>
            <p:cNvSpPr/>
            <p:nvPr/>
          </p:nvSpPr>
          <p:spPr>
            <a:xfrm rot="10800000" flipH="1">
              <a:off x="6189231" y="428232"/>
              <a:ext cx="2939450" cy="7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Gulim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CF6CB9E3-2542-4914-A849-8E995945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788147"/>
            <a:ext cx="67627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xxl.ndREO253kZU3eM_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xxl.ndREO253kZU3eM_A"/>
</p:tagLst>
</file>

<file path=ppt/theme/theme1.xml><?xml version="1.0" encoding="utf-8"?>
<a:theme xmlns:a="http://schemas.openxmlformats.org/drawingml/2006/main" name="ck lecture styl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1512</Words>
  <Application>Microsoft Office PowerPoint</Application>
  <PresentationFormat>화면 슬라이드 쇼(4:3)</PresentationFormat>
  <Paragraphs>112</Paragraphs>
  <Slides>28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3" baseType="lpstr">
      <vt:lpstr>Gulim</vt:lpstr>
      <vt:lpstr>Malgun Gothic</vt:lpstr>
      <vt:lpstr>Malgun Gothic</vt:lpstr>
      <vt:lpstr>Arial</vt:lpstr>
      <vt:lpstr>ck lecture style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최창규 (Choi, Chang-Kyu)</dc:creator>
  <cp:lastModifiedBy>최창규 위원 B2X Service담당 (changkyu@lgcns.com, 02-2099-0340)</cp:lastModifiedBy>
  <cp:revision>549</cp:revision>
  <cp:lastPrinted>2022-03-31T09:21:41Z</cp:lastPrinted>
  <dcterms:modified xsi:type="dcterms:W3CDTF">2022-08-24T08:27:57Z</dcterms:modified>
</cp:coreProperties>
</file>