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3"/>
  </p:notesMasterIdLst>
  <p:sldIdLst>
    <p:sldId id="285" r:id="rId2"/>
    <p:sldId id="257" r:id="rId3"/>
    <p:sldId id="259" r:id="rId4"/>
    <p:sldId id="299" r:id="rId5"/>
    <p:sldId id="303" r:id="rId6"/>
    <p:sldId id="302" r:id="rId7"/>
    <p:sldId id="261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304" r:id="rId19"/>
    <p:sldId id="305" r:id="rId20"/>
    <p:sldId id="306" r:id="rId21"/>
    <p:sldId id="307" r:id="rId22"/>
  </p:sldIdLst>
  <p:sldSz cx="12192000" cy="6858000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orient="horz" pos="1752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  <p15:guide id="4" orient="horz" pos="1480" userDrawn="1">
          <p15:clr>
            <a:srgbClr val="A4A3A4"/>
          </p15:clr>
        </p15:guide>
        <p15:guide id="5" pos="3356" userDrawn="1">
          <p15:clr>
            <a:srgbClr val="A4A3A4"/>
          </p15:clr>
        </p15:guide>
        <p15:guide id="6" pos="332" userDrawn="1">
          <p15:clr>
            <a:srgbClr val="A4A3A4"/>
          </p15:clr>
        </p15:guide>
        <p15:guide id="7" pos="4928" userDrawn="1">
          <p15:clr>
            <a:srgbClr val="A4A3A4"/>
          </p15:clr>
        </p15:guide>
        <p15:guide id="8" pos="4505" userDrawn="1">
          <p15:clr>
            <a:srgbClr val="A4A3A4"/>
          </p15:clr>
        </p15:guide>
        <p15:guide id="9" pos="3900" userDrawn="1">
          <p15:clr>
            <a:srgbClr val="A4A3A4"/>
          </p15:clr>
        </p15:guide>
        <p15:guide id="10" pos="4203" userDrawn="1">
          <p15:clr>
            <a:srgbClr val="A4A3A4"/>
          </p15:clr>
        </p15:guide>
        <p15:guide id="11" pos="5111" userDrawn="1">
          <p15:clr>
            <a:srgbClr val="A4A3A4"/>
          </p15:clr>
        </p15:guide>
        <p15:guide id="12" pos="74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D3A85B"/>
    <a:srgbClr val="FFFFFF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89" d="100"/>
          <a:sy n="89" d="100"/>
        </p:scale>
        <p:origin x="437" y="58"/>
      </p:cViewPr>
      <p:guideLst>
        <p:guide orient="horz" pos="255"/>
        <p:guide orient="horz" pos="1752"/>
        <p:guide orient="horz" pos="1117"/>
        <p:guide orient="horz" pos="1480"/>
        <p:guide pos="3356"/>
        <p:guide pos="332"/>
        <p:guide pos="4928"/>
        <p:guide pos="4505"/>
        <p:guide pos="3900"/>
        <p:guide pos="4203"/>
        <p:guide pos="5111"/>
        <p:guide pos="74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5AE7E-2884-48EF-A6C5-F79F388E7F67}" type="datetimeFigureOut">
              <a:rPr lang="ko-KR" altLang="en-US" smtClean="0"/>
              <a:t>2019-12-23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538B6-B792-4EEA-9415-BFC2F9CF000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469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6329A-A045-4B97-AFD3-5C2F0B7349A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15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1B1AD-9772-482F-A64E-ADCBD2295D1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201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1FD8C-5961-43EC-8C8D-03D7F207E5D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771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AA7B965-A3D7-42BC-84F3-65B0C2A2739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549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1CF51-9F6A-4128-B95C-0D34F9DECB0D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7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DAE6D-0326-426B-9430-EBECD8858F4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4334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1195-8B37-49B5-92B8-64AF525095D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38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B31E0-7A15-4549-9470-85462DE0209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173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9020-7133-42D5-96EB-8E9402906F5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521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9A04-4E2B-4835-92E5-F36A32086D4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5915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1086E-4A4B-4022-8014-2D8654208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759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735F-59D0-4888-917C-BD7618D9926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598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C2B22-A0F0-473F-8027-9C3EBD845F3F}" type="slidenum">
              <a:rPr lang="en-US" altLang="ko-KR" smtClean="0"/>
              <a:pPr/>
              <a:t>‹#›</a:t>
            </a:fld>
            <a:endParaRPr lang="en-US" altLang="ko-KR"/>
          </a:p>
        </p:txBody>
      </p:sp>
      <p:pic>
        <p:nvPicPr>
          <p:cNvPr id="7" name="Picture 8" descr="애플배경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07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5560" y="1052736"/>
            <a:ext cx="8229600" cy="2160240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전사 </a:t>
            </a:r>
            <a:r>
              <a:rPr lang="en-US" altLang="ko-KR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Waterfall </a:t>
            </a:r>
            <a:r>
              <a:rPr lang="ko-KR" altLang="en-US" sz="360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방식</a:t>
            </a:r>
            <a:r>
              <a:rPr lang="en-US" altLang="ko-KR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/>
            </a:r>
            <a:br>
              <a:rPr lang="en-US" altLang="ko-KR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</a:br>
            <a:r>
              <a:rPr lang="en-US" altLang="ko-KR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/>
            </a:r>
            <a:br>
              <a:rPr lang="en-US" altLang="ko-KR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</a:br>
            <a:r>
              <a:rPr lang="en-US" altLang="ko-KR" sz="3600" dirty="0" err="1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</a:t>
            </a:r>
            <a:endParaRPr lang="en-US" altLang="ko-KR" sz="36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 smtClean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 smtClean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 smtClean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2352" name="Group 64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8642587"/>
              </p:ext>
            </p:extLst>
          </p:nvPr>
        </p:nvGraphicFramePr>
        <p:xfrm>
          <a:off x="1847851" y="3284538"/>
          <a:ext cx="8569325" cy="3255964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디자인팀 →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IT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본부 대표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서비스기획자 전달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메인시안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1~2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종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서브메인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템플릿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 1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종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25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5376864" y="2852738"/>
            <a:ext cx="26638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en-US" altLang="ko-KR" dirty="0" err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서브 메인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템플릿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 작업</a:t>
            </a:r>
          </a:p>
        </p:txBody>
      </p:sp>
      <p:cxnSp>
        <p:nvCxnSpPr>
          <p:cNvPr id="12327" name="AutoShape 39"/>
          <p:cNvCxnSpPr>
            <a:cxnSpLocks noChangeShapeType="1"/>
            <a:stCxn id="12293" idx="2"/>
            <a:endCxn id="12325" idx="1"/>
          </p:cNvCxnSpPr>
          <p:nvPr/>
        </p:nvCxnSpPr>
        <p:spPr bwMode="auto">
          <a:xfrm rot="16200000" flipH="1">
            <a:off x="4476751" y="2457451"/>
            <a:ext cx="288925" cy="936625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3370" name="Group 5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3391653"/>
              </p:ext>
            </p:extLst>
          </p:nvPr>
        </p:nvGraphicFramePr>
        <p:xfrm>
          <a:off x="1847851" y="3284538"/>
          <a:ext cx="8569325" cy="3255964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디자인팀 →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IT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본부 대표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서비스기획담당자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서브 페이지 전체 디자인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서브 페이지 전체 코딩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/URL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4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5376863" y="2852738"/>
            <a:ext cx="208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 </a:t>
            </a:r>
            <a:r>
              <a:rPr kumimoji="1" lang="ko-KR" altLang="en-US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  <a:r>
              <a:rPr kumimoji="1" lang="en-US" altLang="ko-KR" dirty="0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kumimoji="1" lang="ko-KR" altLang="en-US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퍼블리싱작업</a:t>
            </a:r>
            <a:endParaRPr kumimoji="1" lang="ko-KR" altLang="en-US">
              <a:solidFill>
                <a:schemeClr val="folHlink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13351" name="AutoShape 39"/>
          <p:cNvCxnSpPr>
            <a:cxnSpLocks noChangeShapeType="1"/>
            <a:stCxn id="13318" idx="2"/>
            <a:endCxn id="13349" idx="0"/>
          </p:cNvCxnSpPr>
          <p:nvPr/>
        </p:nvCxnSpPr>
        <p:spPr bwMode="auto">
          <a:xfrm rot="16200000" flipH="1">
            <a:off x="5089526" y="2781301"/>
            <a:ext cx="144463" cy="144463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71" name="Rectangle 59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168682128"/>
              </p:ext>
            </p:extLst>
          </p:nvPr>
        </p:nvGraphicFramePr>
        <p:xfrm>
          <a:off x="1847851" y="3284538"/>
          <a:ext cx="8569325" cy="3255964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DB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공유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개발담당자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ERD,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시스템구조도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속성정의서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5</a:t>
            </a:r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5375275" y="2852738"/>
            <a:ext cx="15128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cxnSp>
        <p:nvCxnSpPr>
          <p:cNvPr id="14375" name="AutoShape 39"/>
          <p:cNvCxnSpPr>
            <a:cxnSpLocks noChangeShapeType="1"/>
            <a:stCxn id="14343" idx="2"/>
            <a:endCxn id="14373" idx="0"/>
          </p:cNvCxnSpPr>
          <p:nvPr/>
        </p:nvCxnSpPr>
        <p:spPr bwMode="auto">
          <a:xfrm rot="5400000">
            <a:off x="5485607" y="2529682"/>
            <a:ext cx="144463" cy="647700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5427" name="Group 6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697989477"/>
              </p:ext>
            </p:extLst>
          </p:nvPr>
        </p:nvGraphicFramePr>
        <p:xfrm>
          <a:off x="1847851" y="3284539"/>
          <a:ext cx="8569325" cy="3041651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550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서비스개발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수시 커뮤니케이션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기획 담당자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테스트 페이지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테스트 환경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6</a:t>
            </a: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5375276" y="2852738"/>
            <a:ext cx="10080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cxnSp>
        <p:nvCxnSpPr>
          <p:cNvPr id="15399" name="AutoShape 39"/>
          <p:cNvCxnSpPr>
            <a:cxnSpLocks noChangeShapeType="1"/>
            <a:stCxn id="15368" idx="2"/>
            <a:endCxn id="15397" idx="0"/>
          </p:cNvCxnSpPr>
          <p:nvPr/>
        </p:nvCxnSpPr>
        <p:spPr bwMode="auto">
          <a:xfrm rot="5400000">
            <a:off x="5827713" y="2187576"/>
            <a:ext cx="144463" cy="1331912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28" name="Rectangle 68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,(QA)</a:t>
            </a:r>
            <a:endParaRPr kumimoji="1" lang="ko-KR" altLang="en-US" sz="12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6440" name="Group 5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76420074"/>
              </p:ext>
            </p:extLst>
          </p:nvPr>
        </p:nvGraphicFramePr>
        <p:xfrm>
          <a:off x="1847851" y="3284538"/>
          <a:ext cx="8569325" cy="2970214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개발 담당자 자체 검수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기획자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2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차 검수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(QA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검수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로그분석 탑재 필수 확인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가입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매출기여도 판단할 것인지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?)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Test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7</a:t>
            </a:r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5376863" y="2852738"/>
            <a:ext cx="208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 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cxnSp>
        <p:nvCxnSpPr>
          <p:cNvPr id="16423" name="AutoShape 39"/>
          <p:cNvCxnSpPr>
            <a:cxnSpLocks noChangeShapeType="1"/>
            <a:stCxn id="16393" idx="2"/>
            <a:endCxn id="16421" idx="0"/>
          </p:cNvCxnSpPr>
          <p:nvPr/>
        </p:nvCxnSpPr>
        <p:spPr bwMode="auto">
          <a:xfrm rot="5400000">
            <a:off x="6188076" y="1827214"/>
            <a:ext cx="144463" cy="2052637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24" name="AutoShape 40"/>
          <p:cNvCxnSpPr>
            <a:cxnSpLocks noChangeShapeType="1"/>
            <a:stCxn id="16394" idx="2"/>
            <a:endCxn id="16421" idx="0"/>
          </p:cNvCxnSpPr>
          <p:nvPr/>
        </p:nvCxnSpPr>
        <p:spPr bwMode="auto">
          <a:xfrm rot="5400000">
            <a:off x="6600826" y="1414464"/>
            <a:ext cx="144463" cy="2878137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7469" name="Group 61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34405965"/>
              </p:ext>
            </p:extLst>
          </p:nvPr>
        </p:nvGraphicFramePr>
        <p:xfrm>
          <a:off x="1847851" y="3284538"/>
          <a:ext cx="8569325" cy="3255964"/>
        </p:xfrm>
        <a:graphic>
          <a:graphicData uri="http://schemas.openxmlformats.org/drawingml/2006/table">
            <a:tbl>
              <a:tblPr/>
              <a:tblGrid>
                <a:gridCol w="1008063"/>
                <a:gridCol w="2808038"/>
                <a:gridCol w="4753224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협업요청부서 테스트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(UT)</a:t>
                      </a:r>
                      <a:endParaRPr kumimoji="1" lang="ko-KR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테스트 시나리오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테스트 수정사항 리스트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8</a:t>
            </a: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5375275" y="2852738"/>
            <a:ext cx="2592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cxnSp>
        <p:nvCxnSpPr>
          <p:cNvPr id="17447" name="AutoShape 39"/>
          <p:cNvCxnSpPr>
            <a:cxnSpLocks noChangeShapeType="1"/>
            <a:stCxn id="17419" idx="2"/>
            <a:endCxn id="17445" idx="0"/>
          </p:cNvCxnSpPr>
          <p:nvPr/>
        </p:nvCxnSpPr>
        <p:spPr bwMode="auto">
          <a:xfrm rot="5400000">
            <a:off x="7069932" y="945357"/>
            <a:ext cx="144463" cy="3816350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470" name="Rectangle 62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21709052"/>
              </p:ext>
            </p:extLst>
          </p:nvPr>
        </p:nvGraphicFramePr>
        <p:xfrm>
          <a:off x="1847851" y="3284538"/>
          <a:ext cx="8569325" cy="3255964"/>
        </p:xfrm>
        <a:graphic>
          <a:graphicData uri="http://schemas.openxmlformats.org/drawingml/2006/table">
            <a:tbl>
              <a:tblPr/>
              <a:tblGrid>
                <a:gridCol w="1008063"/>
                <a:gridCol w="2952054"/>
                <a:gridCol w="4609208"/>
              </a:tblGrid>
              <a:tr h="6302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 최종 컨폼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전사 공유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오픈 후 수정사항 리스트</a:t>
                      </a:r>
                      <a:endParaRPr kumimoji="1" lang="ko-KR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69696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9</a:t>
            </a: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5375276" y="2852738"/>
            <a:ext cx="15843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 오픈</a:t>
            </a:r>
          </a:p>
        </p:txBody>
      </p:sp>
      <p:cxnSp>
        <p:nvCxnSpPr>
          <p:cNvPr id="18471" name="AutoShape 39"/>
          <p:cNvCxnSpPr>
            <a:cxnSpLocks noChangeShapeType="1"/>
            <a:stCxn id="18444" idx="2"/>
            <a:endCxn id="18469" idx="0"/>
          </p:cNvCxnSpPr>
          <p:nvPr/>
        </p:nvCxnSpPr>
        <p:spPr bwMode="auto">
          <a:xfrm rot="5400000">
            <a:off x="7537451" y="477839"/>
            <a:ext cx="144463" cy="4751387"/>
          </a:xfrm>
          <a:prstGeom prst="bentConnector3">
            <a:avLst>
              <a:gd name="adj1" fmla="val 49449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6" name="Rectangle 54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63552" y="2420888"/>
            <a:ext cx="8229600" cy="1143000"/>
          </a:xfrm>
        </p:spPr>
        <p:txBody>
          <a:bodyPr/>
          <a:lstStyle/>
          <a:p>
            <a:pPr algn="ctr"/>
            <a:r>
              <a:rPr lang="en-US" altLang="ko-KR" dirty="0" err="1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OpenProcess</a:t>
            </a:r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_ Light Version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431704" y="4437112"/>
            <a:ext cx="5004896" cy="1298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latinLnBrk="1" hangingPunct="1">
              <a:lnSpc>
                <a:spcPct val="150000"/>
              </a:lnSpc>
            </a:pPr>
            <a:r>
              <a:rPr kumimoji="1"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 기획</a:t>
            </a:r>
            <a:r>
              <a:rPr kumimoji="1"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시나리오 동시 컨펌</a:t>
            </a:r>
          </a:p>
          <a:p>
            <a:pPr eaLnBrk="1" latinLnBrk="1" hangingPunct="1">
              <a:lnSpc>
                <a:spcPct val="150000"/>
              </a:lnSpc>
            </a:pPr>
            <a:r>
              <a:rPr kumimoji="1"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 전체 동시 컨펌</a:t>
            </a:r>
          </a:p>
          <a:p>
            <a:pPr eaLnBrk="1" latinLnBrk="1" hangingPunct="1">
              <a:lnSpc>
                <a:spcPct val="150000"/>
              </a:lnSpc>
            </a:pPr>
            <a:r>
              <a:rPr kumimoji="1"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 프로세스 개발기획과 개발 및 </a:t>
            </a:r>
            <a:r>
              <a:rPr kumimoji="1"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 </a:t>
            </a:r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로 단순화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65" name="Group 1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52774175"/>
              </p:ext>
            </p:extLst>
          </p:nvPr>
        </p:nvGraphicFramePr>
        <p:xfrm>
          <a:off x="1847851" y="3284539"/>
          <a:ext cx="8569325" cy="3103563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588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프로모션성 서비스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</a:t>
                      </a:r>
                      <a:b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</a:b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 →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운영 수시요청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 →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간단 미팅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업무요청부서와의 협의 후 유관부서와 진행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b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</a:b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 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개발 협의가 필요한지는 업무요청자가 판단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 (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판단이 어려운 사안은 서비스기획자에게 문의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 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메일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양식</a:t>
                      </a: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스토리보드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필수요소 포함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정책관련 사전협의 진행필요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</a:p>
        </p:txBody>
      </p:sp>
      <p:sp>
        <p:nvSpPr>
          <p:cNvPr id="78862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78863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78864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sp>
        <p:nvSpPr>
          <p:cNvPr id="78885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</a:p>
        </p:txBody>
      </p:sp>
      <p:sp>
        <p:nvSpPr>
          <p:cNvPr id="78886" name="Rectangle 38"/>
          <p:cNvSpPr>
            <a:spLocks noChangeArrowheads="1"/>
          </p:cNvSpPr>
          <p:nvPr/>
        </p:nvSpPr>
        <p:spPr bwMode="auto">
          <a:xfrm>
            <a:off x="5448300" y="2852738"/>
            <a:ext cx="2592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협업요청</a:t>
            </a:r>
            <a:r>
              <a:rPr kumimoji="1" lang="en-US" altLang="ko-KR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)/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cxnSp>
        <p:nvCxnSpPr>
          <p:cNvPr id="78887" name="AutoShape 39"/>
          <p:cNvCxnSpPr>
            <a:cxnSpLocks noChangeShapeType="1"/>
            <a:stCxn id="78861" idx="2"/>
            <a:endCxn id="78885" idx="1"/>
          </p:cNvCxnSpPr>
          <p:nvPr/>
        </p:nvCxnSpPr>
        <p:spPr bwMode="auto">
          <a:xfrm rot="16200000" flipH="1">
            <a:off x="3522663" y="1503363"/>
            <a:ext cx="792162" cy="2341562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Light Version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9" name="Group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35035672"/>
              </p:ext>
            </p:extLst>
          </p:nvPr>
        </p:nvGraphicFramePr>
        <p:xfrm>
          <a:off x="1847851" y="3284539"/>
          <a:ext cx="8569325" cy="3103563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588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디자인팀 → 요청자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서비스기획담당자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시안 또는 페이지 전체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sp>
        <p:nvSpPr>
          <p:cNvPr id="79899" name="Rectangle 2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</a:t>
            </a:r>
          </a:p>
        </p:txBody>
      </p:sp>
      <p:sp>
        <p:nvSpPr>
          <p:cNvPr id="79900" name="Rectangle 28"/>
          <p:cNvSpPr>
            <a:spLocks noChangeArrowheads="1"/>
          </p:cNvSpPr>
          <p:nvPr/>
        </p:nvSpPr>
        <p:spPr bwMode="auto">
          <a:xfrm>
            <a:off x="5448300" y="2852738"/>
            <a:ext cx="259238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cxnSp>
        <p:nvCxnSpPr>
          <p:cNvPr id="79901" name="AutoShape 29"/>
          <p:cNvCxnSpPr>
            <a:cxnSpLocks noChangeShapeType="1"/>
            <a:stCxn id="79876" idx="2"/>
            <a:endCxn id="79899" idx="1"/>
          </p:cNvCxnSpPr>
          <p:nvPr/>
        </p:nvCxnSpPr>
        <p:spPr bwMode="auto">
          <a:xfrm rot="16200000" flipH="1">
            <a:off x="4458494" y="2439194"/>
            <a:ext cx="792162" cy="469900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Light Version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528340"/>
            <a:ext cx="10515600" cy="1325563"/>
          </a:xfrm>
        </p:spPr>
        <p:txBody>
          <a:bodyPr/>
          <a:lstStyle/>
          <a:p>
            <a:pPr algn="ctr"/>
            <a:r>
              <a:rPr lang="en-US" altLang="ko-KR" dirty="0" err="1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 </a:t>
            </a:r>
            <a:r>
              <a:rPr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정리 방향성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9416" y="1988840"/>
            <a:ext cx="10515600" cy="4351338"/>
          </a:xfrm>
        </p:spPr>
        <p:txBody>
          <a:bodyPr/>
          <a:lstStyle/>
          <a:p>
            <a:pPr algn="ctr"/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책임과 </a:t>
            </a:r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권한</a:t>
            </a:r>
            <a:r>
              <a:rPr lang="en-US" altLang="ko-KR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000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정책 </a:t>
            </a:r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정리</a:t>
            </a:r>
            <a:r>
              <a:rPr lang="en-US" altLang="ko-KR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000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명확한 커뮤니케이션 프로세스 확립</a:t>
            </a:r>
          </a:p>
          <a:p>
            <a:pPr algn="ctr"/>
            <a:endParaRPr lang="ko-KR" altLang="en-US" sz="2000" b="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/>
            <a:r>
              <a:rPr lang="ko-KR" altLang="en-US" sz="2000" b="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 </a:t>
            </a:r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전체 서비스 상황 및 정책에 맞는 프로세스 구현</a:t>
            </a:r>
          </a:p>
          <a:p>
            <a:pPr algn="ctr"/>
            <a:endParaRPr lang="ko-KR" altLang="en-US" sz="2000" b="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/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프로젝트의 성과와 기여도를 </a:t>
            </a:r>
            <a:r>
              <a:rPr lang="ko-KR" altLang="en-US" sz="2000" b="0" dirty="0" err="1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점검가능하도록</a:t>
            </a:r>
            <a:r>
              <a:rPr lang="ko-KR" altLang="en-US" sz="2000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프로세스 구현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903" name="Group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885543353"/>
              </p:ext>
            </p:extLst>
          </p:nvPr>
        </p:nvGraphicFramePr>
        <p:xfrm>
          <a:off x="1847851" y="3284539"/>
          <a:ext cx="8569325" cy="3103563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588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 개발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개발 페이지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</a:p>
        </p:txBody>
      </p:sp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rgbClr val="80808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80901" name="Rectangle 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sp>
        <p:nvSpPr>
          <p:cNvPr id="80923" name="Rectangle 27"/>
          <p:cNvSpPr>
            <a:spLocks noChangeArrowheads="1"/>
          </p:cNvSpPr>
          <p:nvPr/>
        </p:nvSpPr>
        <p:spPr bwMode="auto">
          <a:xfrm>
            <a:off x="6529389" y="2854325"/>
            <a:ext cx="2873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</a:t>
            </a:r>
          </a:p>
        </p:txBody>
      </p:sp>
      <p:sp>
        <p:nvSpPr>
          <p:cNvPr id="80924" name="Rectangle 28"/>
          <p:cNvSpPr>
            <a:spLocks noChangeArrowheads="1"/>
          </p:cNvSpPr>
          <p:nvPr/>
        </p:nvSpPr>
        <p:spPr bwMode="auto">
          <a:xfrm>
            <a:off x="6888164" y="2781300"/>
            <a:ext cx="2592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 </a:t>
            </a:r>
            <a:r>
              <a:rPr kumimoji="1" lang="ko-KR" altLang="en-US" dirty="0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</a:t>
            </a:r>
            <a:r>
              <a:rPr kumimoji="1" lang="ko-KR" altLang="en-US" dirty="0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발</a:t>
            </a:r>
            <a:endParaRPr kumimoji="1" lang="ko-KR" altLang="en-US" dirty="0">
              <a:solidFill>
                <a:schemeClr val="folHlink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80925" name="AutoShape 29"/>
          <p:cNvCxnSpPr>
            <a:cxnSpLocks noChangeShapeType="1"/>
            <a:stCxn id="80901" idx="2"/>
            <a:endCxn id="80923" idx="0"/>
          </p:cNvCxnSpPr>
          <p:nvPr/>
        </p:nvCxnSpPr>
        <p:spPr bwMode="auto">
          <a:xfrm rot="5400000">
            <a:off x="6582569" y="2369344"/>
            <a:ext cx="576262" cy="393700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Light Version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27" name="Group 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00309813"/>
              </p:ext>
            </p:extLst>
          </p:nvPr>
        </p:nvGraphicFramePr>
        <p:xfrm>
          <a:off x="1847851" y="3284539"/>
          <a:ext cx="8569325" cy="3103563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588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개발 담당자 자체 검수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기획자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2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차 검수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요청자 테스트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요청자 테스트 후 오픈 컨폼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테스트 수정사항 리스트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rgbClr val="808080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6529389" y="2854325"/>
            <a:ext cx="287337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4</a:t>
            </a:r>
          </a:p>
        </p:txBody>
      </p:sp>
      <p:sp>
        <p:nvSpPr>
          <p:cNvPr id="81948" name="Rectangle 28"/>
          <p:cNvSpPr>
            <a:spLocks noChangeArrowheads="1"/>
          </p:cNvSpPr>
          <p:nvPr/>
        </p:nvSpPr>
        <p:spPr bwMode="auto">
          <a:xfrm>
            <a:off x="6888164" y="2781300"/>
            <a:ext cx="2592387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 dirty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 </a:t>
            </a:r>
            <a:r>
              <a:rPr kumimoji="1" lang="ko-KR" altLang="en-US" dirty="0" smtClean="0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  <a:endParaRPr kumimoji="1" lang="ko-KR" altLang="en-US" dirty="0">
              <a:solidFill>
                <a:schemeClr val="folHlink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cxnSp>
        <p:nvCxnSpPr>
          <p:cNvPr id="81949" name="AutoShape 29"/>
          <p:cNvCxnSpPr>
            <a:cxnSpLocks noChangeShapeType="1"/>
            <a:stCxn id="81926" idx="2"/>
            <a:endCxn id="81947" idx="0"/>
          </p:cNvCxnSpPr>
          <p:nvPr/>
        </p:nvCxnSpPr>
        <p:spPr bwMode="auto">
          <a:xfrm rot="5400000">
            <a:off x="7807326" y="1144588"/>
            <a:ext cx="576262" cy="2843213"/>
          </a:xfrm>
          <a:prstGeom prst="bentConnector3">
            <a:avLst>
              <a:gd name="adj1" fmla="val 49861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0" name="Rectangle 30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Light Version</a:t>
            </a:r>
            <a:endParaRPr lang="en-US" altLang="ko-KR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06" name="Group 16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86324935"/>
              </p:ext>
            </p:extLst>
          </p:nvPr>
        </p:nvGraphicFramePr>
        <p:xfrm>
          <a:off x="1981200" y="1700214"/>
          <a:ext cx="8579295" cy="3887789"/>
        </p:xfrm>
        <a:graphic>
          <a:graphicData uri="http://schemas.openxmlformats.org/drawingml/2006/table">
            <a:tbl>
              <a:tblPr/>
              <a:tblGrid>
                <a:gridCol w="2971398"/>
                <a:gridCol w="5607897"/>
              </a:tblGrid>
              <a:tr h="64928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범위별</a:t>
                      </a:r>
                      <a:endParaRPr kumimoji="1" lang="ko-KR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구분 기준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533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Full Version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프로젝트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2</a:t>
                      </a:r>
                      <a:r>
                        <a:rPr kumimoji="1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주 이상의 일정 관리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요소로 지정된 </a:t>
                      </a: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</a:t>
                      </a:r>
                      <a:endParaRPr kumimoji="1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31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Light Version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일주일 이내 완료되는  업무 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(</a:t>
                      </a:r>
                      <a:r>
                        <a:rPr kumimoji="1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프로모션 </a:t>
                      </a:r>
                      <a:r>
                        <a:rPr kumimoji="1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및 </a:t>
                      </a:r>
                      <a:r>
                        <a:rPr kumimoji="1" lang="ko-KR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</a:t>
                      </a:r>
                      <a:r>
                        <a:rPr kumimoji="1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kumimoji="1" lang="ko-KR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274638"/>
            <a:ext cx="8229600" cy="1143000"/>
          </a:xfrm>
        </p:spPr>
        <p:txBody>
          <a:bodyPr/>
          <a:lstStyle/>
          <a:p>
            <a:r>
              <a:rPr lang="en-US" altLang="ko-KR"/>
              <a:t>CoWork-Process </a:t>
            </a:r>
            <a:r>
              <a:rPr lang="ko-KR" altLang="en-US"/>
              <a:t>구분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74638"/>
            <a:ext cx="8229600" cy="1143000"/>
          </a:xfrm>
        </p:spPr>
        <p:txBody>
          <a:bodyPr/>
          <a:lstStyle/>
          <a:p>
            <a:pPr algn="ctr"/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Check Point – Full Version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49313" y="1700808"/>
            <a:ext cx="10515600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o-KR" altLang="en-US" sz="3600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협업요청</a:t>
            </a:r>
            <a:r>
              <a:rPr lang="en-US" altLang="ko-KR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36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</a:t>
            </a:r>
            <a:r>
              <a:rPr lang="en-US" altLang="ko-KR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  <a:r>
              <a:rPr lang="ko-KR" altLang="en-US" sz="36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로 </a:t>
            </a:r>
            <a:r>
              <a:rPr lang="ko-KR" altLang="en-US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br>
              <a:rPr lang="ko-KR" altLang="en-US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</a:br>
            <a:endParaRPr lang="ko-KR" altLang="en-US" sz="36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업무명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목표  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기대효과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정책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As-Is,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사용자 분석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To-Be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기타 참고사항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ko-KR" b="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274638"/>
            <a:ext cx="82296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Check Point – Light Version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ko-KR" altLang="en-US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아래 요소를 포함한 자유형식 요청</a:t>
            </a:r>
            <a:br>
              <a:rPr lang="ko-KR" altLang="en-US" sz="36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</a:br>
            <a:endParaRPr lang="ko-KR" altLang="en-US" sz="3600" dirty="0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업무명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ko-KR" altLang="en-US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</a:t>
            </a: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 As-Is, To-Be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ko-KR" b="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- </a:t>
            </a:r>
            <a:r>
              <a:rPr lang="ko-KR" altLang="en-US" b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기타 참고사항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title"/>
          </p:nvPr>
        </p:nvSpPr>
        <p:spPr>
          <a:xfrm>
            <a:off x="1992313" y="274639"/>
            <a:ext cx="8229600" cy="1138237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Check Point – </a:t>
            </a:r>
            <a:r>
              <a:rPr lang="ko-KR" altLang="en-US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프로세스 및 오픈</a:t>
            </a:r>
          </a:p>
        </p:txBody>
      </p:sp>
      <p:sp>
        <p:nvSpPr>
          <p:cNvPr id="675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  <a:p>
            <a:endParaRPr lang="en-US" altLang="ko-KR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197100" y="1816101"/>
            <a:ext cx="84709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latinLnBrk="1">
              <a:spcBef>
                <a:spcPct val="20000"/>
              </a:spcBef>
              <a:buFont typeface="Wingdings" panose="05000000000000000000" pitchFamily="2" charset="2"/>
              <a:buChar char="§"/>
              <a:defRPr kumimoji="1" sz="28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bg1"/>
                </a:solidFill>
                <a:latin typeface="산돌고딕 M" pitchFamily="18" charset="-127"/>
                <a:ea typeface="산돌고딕 M" pitchFamily="18" charset="-127"/>
              </a:defRPr>
            </a:lvl9pPr>
          </a:lstStyle>
          <a:p>
            <a:pPr eaLnBrk="1" hangingPunct="1"/>
            <a:r>
              <a:rPr lang="ko-KR" altLang="en-US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모든 협업요청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 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–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요청자 의사결정권자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필수 확인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(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참조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공유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</a:t>
            </a:r>
          </a:p>
          <a:p>
            <a:pPr eaLnBrk="1" hangingPunct="1"/>
            <a:endParaRPr lang="en-US" altLang="ko-KR" sz="2000" b="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hangingPunct="1"/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차 테스트는 개발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2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차 테스트는 기획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3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차 테스트는 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QA (QA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리소스상 지정된 경우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), 4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차 테스트는 현업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최종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 오픈컨폼은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결과 리뷰 후 결정</a:t>
            </a:r>
            <a:endParaRPr lang="en-US" altLang="ko-KR" sz="1600" b="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hangingPunct="1"/>
            <a:endParaRPr lang="en-US" altLang="ko-KR" sz="1600" b="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eaLnBrk="1" hangingPunct="1"/>
            <a:r>
              <a:rPr lang="ko-KR" altLang="en-US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가급적 테스트 시나리오를 통해 진행하되</a:t>
            </a:r>
            <a:r>
              <a:rPr lang="en-US" altLang="ko-KR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</a:t>
            </a:r>
            <a:r>
              <a:rPr lang="ko-KR" altLang="en-US" sz="2000" b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업무의 성격에 따라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ko-KR" altLang="en-US" sz="2000" b="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    자유롭게 테스트하여 진행</a:t>
            </a:r>
            <a:endParaRPr lang="ko-KR" altLang="en-US" sz="1600" b="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" name="Rectangle 30"/>
          <p:cNvSpPr>
            <a:spLocks noGrp="1" noChangeArrowheads="1"/>
          </p:cNvSpPr>
          <p:nvPr>
            <p:ph type="title" idx="4294967295"/>
          </p:nvPr>
        </p:nvSpPr>
        <p:spPr>
          <a:xfrm>
            <a:off x="2279576" y="2636912"/>
            <a:ext cx="8229600" cy="1143000"/>
          </a:xfrm>
        </p:spPr>
        <p:txBody>
          <a:bodyPr/>
          <a:lstStyle/>
          <a:p>
            <a:pPr algn="ctr"/>
            <a:r>
              <a:rPr lang="en-US" altLang="ko-KR" dirty="0" err="1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16" name="Group 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13394540"/>
              </p:ext>
            </p:extLst>
          </p:nvPr>
        </p:nvGraphicFramePr>
        <p:xfrm>
          <a:off x="1847155" y="3296830"/>
          <a:ext cx="8569325" cy="3205736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5881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프로젝트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 → 서비스기획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내부서비스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 → 서비스기획</a:t>
                      </a:r>
                      <a:endParaRPr kumimoji="1" lang="en-US" altLang="ko-K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컨퍼런스콜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협업부서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유관부서와 진행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전체 업무 담당자 미팅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(QA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참석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공유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의사결정권자 및 회의 참석자 전원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*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컨퍼런스콜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후 반드시 회의록 공유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.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필수요소 포함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정책관련 사전협의 진행필요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848742" y="2361792"/>
            <a:ext cx="863600" cy="431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 dirty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785367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720404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57029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592067" y="2361792"/>
            <a:ext cx="576262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241354" y="2361792"/>
            <a:ext cx="6477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960493" y="2361792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7679629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8617842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9552879" y="2361792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847155" y="1714093"/>
            <a:ext cx="1800225" cy="576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718818" y="1714093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590479" y="1714093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8616255" y="1714093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5088829" y="2938056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1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5447605" y="2865030"/>
            <a:ext cx="16557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협업요청</a:t>
            </a:r>
          </a:p>
        </p:txBody>
      </p:sp>
      <p:cxnSp>
        <p:nvCxnSpPr>
          <p:cNvPr id="19495" name="AutoShape 39"/>
          <p:cNvCxnSpPr>
            <a:cxnSpLocks noChangeShapeType="1"/>
            <a:stCxn id="19459" idx="2"/>
            <a:endCxn id="19493" idx="1"/>
          </p:cNvCxnSpPr>
          <p:nvPr/>
        </p:nvCxnSpPr>
        <p:spPr bwMode="auto">
          <a:xfrm rot="16200000" flipH="1">
            <a:off x="3540224" y="1533912"/>
            <a:ext cx="288925" cy="2808287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849438" y="2349500"/>
            <a:ext cx="863600" cy="431800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협업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786063" y="2349500"/>
            <a:ext cx="863600" cy="431800"/>
          </a:xfrm>
          <a:prstGeom prst="rect">
            <a:avLst/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721100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MainPage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시안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6577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세부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5592763" y="2349500"/>
            <a:ext cx="576262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설계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242050" y="2349500"/>
            <a:ext cx="6477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961189" y="2349500"/>
            <a:ext cx="6492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  <a:p>
            <a:pPr algn="ctr" eaLnBrk="1" latinLnBrk="1" hangingPunct="1"/>
            <a:r>
              <a:rPr kumimoji="1" lang="en-US" altLang="ko-KR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768032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기획자</a:t>
            </a:r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, (QA)</a:t>
            </a:r>
            <a:endParaRPr kumimoji="1" lang="ko-KR" altLang="en-US" sz="120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  <a:p>
            <a:pPr algn="ctr" eaLnBrk="1" latinLnBrk="1" hangingPunct="1"/>
            <a:r>
              <a:rPr kumimoji="1" lang="en-US" altLang="ko-KR" sz="1200" dirty="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Test</a:t>
            </a:r>
            <a:endParaRPr kumimoji="1" lang="en-US" altLang="ko-KR" sz="1200" dirty="0">
              <a:solidFill>
                <a:schemeClr val="bg2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8618538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사내테스트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9553575" y="2349500"/>
            <a:ext cx="863600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서비스</a:t>
            </a:r>
          </a:p>
          <a:p>
            <a:pPr algn="ctr" eaLnBrk="1" latinLnBrk="1" hangingPunct="1"/>
            <a:r>
              <a:rPr kumimoji="1" lang="ko-KR" altLang="en-US" sz="1200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오픈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1847851" y="1701801"/>
            <a:ext cx="1800225" cy="576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요청</a:t>
            </a:r>
            <a:r>
              <a:rPr kumimoji="1" lang="en-US" altLang="ko-KR" dirty="0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</a:t>
            </a:r>
            <a:r>
              <a:rPr kumimoji="1" lang="ko-KR" altLang="en-US" smtClean="0">
                <a:solidFill>
                  <a:schemeClr val="bg1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기획</a:t>
            </a:r>
            <a:endParaRPr kumimoji="1" lang="ko-KR" altLang="en-US">
              <a:solidFill>
                <a:schemeClr val="bg1"/>
              </a:solidFill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3719514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디자인</a:t>
            </a:r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5591175" y="1701801"/>
            <a:ext cx="2952750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ko-KR" altLang="en-US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개발</a:t>
            </a:r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8616951" y="1701801"/>
            <a:ext cx="1800225" cy="576263"/>
          </a:xfrm>
          <a:prstGeom prst="rect">
            <a:avLst/>
          </a:prstGeom>
          <a:noFill/>
          <a:ln w="9525" algn="ctr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>
                <a:solidFill>
                  <a:schemeClr val="bg2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Open Test</a:t>
            </a:r>
          </a:p>
        </p:txBody>
      </p:sp>
      <p:graphicFrame>
        <p:nvGraphicFramePr>
          <p:cNvPr id="11327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391920989"/>
              </p:ext>
            </p:extLst>
          </p:nvPr>
        </p:nvGraphicFramePr>
        <p:xfrm>
          <a:off x="1847851" y="3284538"/>
          <a:ext cx="8569325" cy="3275014"/>
        </p:xfrm>
        <a:graphic>
          <a:graphicData uri="http://schemas.openxmlformats.org/drawingml/2006/table">
            <a:tbl>
              <a:tblPr/>
              <a:tblGrid>
                <a:gridCol w="1008063"/>
                <a:gridCol w="2663825"/>
                <a:gridCol w="4897437"/>
              </a:tblGrid>
              <a:tr h="649288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내용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참고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프로세스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프로젝트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</a:t>
                      </a:r>
                      <a:b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</a:b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 → 업무요청자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내부서비스 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서비스기획</a:t>
                      </a:r>
                      <a:r>
                        <a:rPr kumimoji="1" lang="en-US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→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업무요청자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2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차 컨퍼런스콜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협업부서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유관부서와 진행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전체 업무 담당자 미팅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(QA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참석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)</a:t>
                      </a:r>
                      <a:endParaRPr kumimoji="1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나눔스퀘어 Bold" panose="020B0600000101010101" pitchFamily="50" charset="-127"/>
                        <a:ea typeface="나눔스퀘어 Bold" panose="020B0600000101010101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-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공유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 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: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협업요청부서 의사결정권자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협업부서 의사결정권자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실무부서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* </a:t>
                      </a:r>
                      <a:r>
                        <a:rPr kumimoji="1" lang="ko-KR" alt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컨퍼런스콜</a:t>
                      </a: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후  반드시 회의록 공유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2863"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결과물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요구분석서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스토리보드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latinLnBrk="1">
                        <a:spcBef>
                          <a:spcPct val="20000"/>
                        </a:spcBef>
                        <a:buFont typeface="Wingdings" panose="05000000000000000000" pitchFamily="2" charset="2"/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1pPr>
                      <a:lvl2pPr latinLnBrk="1">
                        <a:spcBef>
                          <a:spcPct val="20000"/>
                        </a:spcBef>
                        <a:defRPr kumimoji="1" sz="24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2pPr>
                      <a:lvl3pPr latinLnBrk="1">
                        <a:spcBef>
                          <a:spcPct val="20000"/>
                        </a:spcBef>
                        <a:defRPr kumimoji="1" sz="2000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3pPr>
                      <a:lvl4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4pPr>
                      <a:lvl5pPr latinLnBrk="1">
                        <a:spcBef>
                          <a:spcPct val="20000"/>
                        </a:spcBef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b="1">
                          <a:solidFill>
                            <a:schemeClr val="bg1"/>
                          </a:solidFill>
                          <a:latin typeface="산돌고딕 M" pitchFamily="18" charset="-127"/>
                          <a:ea typeface="산돌고딕 M" pitchFamily="18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협업요청자의 최종 확인 필수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 회원 정책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서비스 정책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주요 내용 반드시 확인 후 메일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, </a:t>
                      </a:r>
                      <a:r>
                        <a:rPr kumimoji="1" lang="ko-KR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그룹웨어 등을 통해 컨펌</a:t>
                      </a:r>
                      <a:r>
                        <a:rPr kumimoji="1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나눔스퀘어 Bold" panose="020B0600000101010101" pitchFamily="50" charset="-127"/>
                          <a:ea typeface="나눔스퀘어 Bold" panose="020B0600000101010101" pitchFamily="50" charset="-127"/>
                        </a:rPr>
                        <a:t>.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01" name="Rectangle 37"/>
          <p:cNvSpPr>
            <a:spLocks noChangeArrowheads="1"/>
          </p:cNvSpPr>
          <p:nvPr/>
        </p:nvSpPr>
        <p:spPr bwMode="auto">
          <a:xfrm>
            <a:off x="5089525" y="2925764"/>
            <a:ext cx="287338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/>
            <a:r>
              <a:rPr kumimoji="1" lang="en-US" altLang="ko-KR" sz="1400" b="1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2</a:t>
            </a:r>
          </a:p>
        </p:txBody>
      </p:sp>
      <p:sp>
        <p:nvSpPr>
          <p:cNvPr id="11302" name="Rectangle 38"/>
          <p:cNvSpPr>
            <a:spLocks noChangeArrowheads="1"/>
          </p:cNvSpPr>
          <p:nvPr/>
        </p:nvSpPr>
        <p:spPr bwMode="auto">
          <a:xfrm>
            <a:off x="5448301" y="2852738"/>
            <a:ext cx="251936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/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요구분석 </a:t>
            </a:r>
            <a:r>
              <a:rPr kumimoji="1" lang="en-US" altLang="ko-KR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/ </a:t>
            </a:r>
            <a:r>
              <a:rPr kumimoji="1" lang="ko-KR" altLang="en-US">
                <a:solidFill>
                  <a:schemeClr val="folHlink"/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스토리보드</a:t>
            </a:r>
          </a:p>
        </p:txBody>
      </p:sp>
      <p:cxnSp>
        <p:nvCxnSpPr>
          <p:cNvPr id="11303" name="AutoShape 39"/>
          <p:cNvCxnSpPr>
            <a:cxnSpLocks noChangeShapeType="1"/>
            <a:stCxn id="11268" idx="2"/>
            <a:endCxn id="11301" idx="1"/>
          </p:cNvCxnSpPr>
          <p:nvPr/>
        </p:nvCxnSpPr>
        <p:spPr bwMode="auto">
          <a:xfrm rot="16200000" flipH="1">
            <a:off x="4009232" y="1989932"/>
            <a:ext cx="288925" cy="1871662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25" name="Rectangle 61"/>
          <p:cNvSpPr>
            <a:spLocks noChangeArrowheads="1"/>
          </p:cNvSpPr>
          <p:nvPr/>
        </p:nvSpPr>
        <p:spPr bwMode="auto">
          <a:xfrm>
            <a:off x="15240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latinLnBrk="1"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3200" b="1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hangingPunct="1"/>
            <a:r>
              <a:rPr lang="en-US" altLang="ko-KR" dirty="0" err="1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CoWork</a:t>
            </a:r>
            <a:r>
              <a:rPr lang="en-US" altLang="ko-KR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-Process_ Full 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</TotalTime>
  <Words>933</Words>
  <Application>Microsoft Office PowerPoint</Application>
  <PresentationFormat>와이드스크린</PresentationFormat>
  <Paragraphs>407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8" baseType="lpstr">
      <vt:lpstr>HY견고딕</vt:lpstr>
      <vt:lpstr>굴림</vt:lpstr>
      <vt:lpstr>나눔스퀘어 Bold</vt:lpstr>
      <vt:lpstr>맑은 고딕</vt:lpstr>
      <vt:lpstr>Arial</vt:lpstr>
      <vt:lpstr>Wingdings</vt:lpstr>
      <vt:lpstr>기본 디자인</vt:lpstr>
      <vt:lpstr>전사 Waterfall 방식  CoWork-Process</vt:lpstr>
      <vt:lpstr>CoWork-Process 정리 방향성</vt:lpstr>
      <vt:lpstr>CoWork-Process 구분</vt:lpstr>
      <vt:lpstr>Check Point – Full Version</vt:lpstr>
      <vt:lpstr>Check Point – Light Version</vt:lpstr>
      <vt:lpstr>Check Point – 프로세스 및 오픈</vt:lpstr>
      <vt:lpstr>CoWork-Process_ Full Version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OpenProcess_ Light Version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daumcorp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</dc:title>
  <dc:creator>daum</dc:creator>
  <cp:lastModifiedBy>변재명</cp:lastModifiedBy>
  <cp:revision>46</cp:revision>
  <dcterms:created xsi:type="dcterms:W3CDTF">2006-04-21T08:31:26Z</dcterms:created>
  <dcterms:modified xsi:type="dcterms:W3CDTF">2019-12-24T10:59:44Z</dcterms:modified>
</cp:coreProperties>
</file>