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Black"/>
      <p:bold r:id="rId19"/>
      <p:boldItalic r:id="rId20"/>
    </p:embeddedFont>
    <p:embeddedFont>
      <p:font typeface="Roboto"/>
      <p:regular r:id="rId21"/>
      <p:bold r:id="rId22"/>
      <p:italic r:id="rId23"/>
      <p:boldItalic r:id="rId24"/>
    </p:embeddedFont>
    <p:embeddedFont>
      <p:font typeface="Roboto Medium"/>
      <p:regular r:id="rId25"/>
      <p:bold r:id="rId26"/>
      <p:italic r:id="rId27"/>
      <p:boldItalic r:id="rId28"/>
    </p:embeddedFont>
    <p:embeddedFont>
      <p:font typeface="Roboto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EEBC9A-A49E-4835-9614-98DB044736CD}">
  <a:tblStyle styleId="{78EEBC9A-A49E-4835-9614-98DB044736C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lack-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Medium-bold.fntdata"/><Relationship Id="rId25" Type="http://schemas.openxmlformats.org/officeDocument/2006/relationships/font" Target="fonts/RobotoMedium-regular.fntdata"/><Relationship Id="rId28" Type="http://schemas.openxmlformats.org/officeDocument/2006/relationships/font" Target="fonts/RobotoMedium-boldItalic.fntdata"/><Relationship Id="rId27" Type="http://schemas.openxmlformats.org/officeDocument/2006/relationships/font" Target="fonts/Roboto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Light-italic.fntdata"/><Relationship Id="rId30" Type="http://schemas.openxmlformats.org/officeDocument/2006/relationships/font" Target="fonts/RobotoLight-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RobotoLight-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lack-bold.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derscore.vc/startupsecrets/competitive-landscape-slid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derscore.vc/startupsecrets/financial-plan-for-startups-framework/"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derscore.vc/startupsecrets/how-to-write-a-value-propositi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da.io/@devin-nash/saas-playbook-how-to-outline-important-milestones-for-a-series-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derscore.vc/startupsecrets/disruptive-business-model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derscore.vc/startupsecrets/bottom-up-market-size-slid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355d9e26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355d9e26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55d9e2677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355d9e267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50">
                <a:solidFill>
                  <a:schemeClr val="dk1"/>
                </a:solidFill>
                <a:latin typeface="Roboto"/>
                <a:ea typeface="Roboto"/>
                <a:cs typeface="Roboto"/>
                <a:sym typeface="Roboto"/>
              </a:rPr>
              <a:t>Key here is to use </a:t>
            </a:r>
            <a:r>
              <a:rPr i="1" lang="en" sz="1350">
                <a:solidFill>
                  <a:schemeClr val="dk1"/>
                </a:solidFill>
                <a:latin typeface="Roboto"/>
                <a:ea typeface="Roboto"/>
                <a:cs typeface="Roboto"/>
                <a:sym typeface="Roboto"/>
              </a:rPr>
              <a:t>compelling</a:t>
            </a:r>
            <a:r>
              <a:rPr lang="en" sz="1350">
                <a:solidFill>
                  <a:schemeClr val="dk1"/>
                </a:solidFill>
                <a:latin typeface="Roboto"/>
                <a:ea typeface="Roboto"/>
                <a:cs typeface="Roboto"/>
                <a:sym typeface="Roboto"/>
              </a:rPr>
              <a:t> axes to show a whitespace in the market. To avoid useless axes, think through: </a:t>
            </a:r>
            <a:endParaRPr sz="1350">
              <a:solidFill>
                <a:schemeClr val="dk1"/>
              </a:solidFill>
              <a:latin typeface="Roboto"/>
              <a:ea typeface="Roboto"/>
              <a:cs typeface="Roboto"/>
              <a:sym typeface="Roboto"/>
            </a:endParaRPr>
          </a:p>
          <a:p>
            <a:pPr indent="-314325" lvl="0" marL="457200" rtl="0" algn="l">
              <a:lnSpc>
                <a:spcPct val="115000"/>
              </a:lnSpc>
              <a:spcBef>
                <a:spcPts val="1500"/>
              </a:spcBef>
              <a:spcAft>
                <a:spcPts val="0"/>
              </a:spcAft>
              <a:buClr>
                <a:schemeClr val="dk1"/>
              </a:buClr>
              <a:buSzPts val="1350"/>
              <a:buFont typeface="Roboto"/>
              <a:buChar char="●"/>
            </a:pPr>
            <a:r>
              <a:rPr lang="en" sz="1350">
                <a:solidFill>
                  <a:schemeClr val="dk1"/>
                </a:solidFill>
                <a:latin typeface="Roboto"/>
                <a:ea typeface="Roboto"/>
                <a:cs typeface="Roboto"/>
                <a:sym typeface="Roboto"/>
              </a:rPr>
              <a:t>What aspect of your product is the stickiest?</a:t>
            </a:r>
            <a:endParaRPr sz="1350">
              <a:solidFill>
                <a:schemeClr val="dk1"/>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AutoNum type="alphaLcPeriod"/>
            </a:pPr>
            <a:r>
              <a:rPr lang="en" sz="1350">
                <a:solidFill>
                  <a:schemeClr val="dk1"/>
                </a:solidFill>
                <a:latin typeface="Roboto"/>
                <a:ea typeface="Roboto"/>
                <a:cs typeface="Roboto"/>
                <a:sym typeface="Roboto"/>
              </a:rPr>
              <a:t>Can these competitors compete on this axis?</a:t>
            </a:r>
            <a:endParaRPr sz="1350">
              <a:solidFill>
                <a:schemeClr val="dk1"/>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AutoNum type="alphaLcPeriod"/>
            </a:pPr>
            <a:r>
              <a:rPr lang="en" sz="1350">
                <a:solidFill>
                  <a:schemeClr val="dk1"/>
                </a:solidFill>
                <a:latin typeface="Roboto"/>
                <a:ea typeface="Roboto"/>
                <a:cs typeface="Roboto"/>
                <a:sym typeface="Roboto"/>
              </a:rPr>
              <a:t>Can this competitor cross this axis? What would that take?</a:t>
            </a:r>
            <a:endParaRPr sz="1350">
              <a:solidFill>
                <a:schemeClr val="dk1"/>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AutoNum type="alphaLcPeriod"/>
            </a:pPr>
            <a:r>
              <a:rPr lang="en" sz="1350">
                <a:solidFill>
                  <a:schemeClr val="dk1"/>
                </a:solidFill>
                <a:latin typeface="Roboto"/>
                <a:ea typeface="Roboto"/>
                <a:cs typeface="Roboto"/>
                <a:sym typeface="Roboto"/>
              </a:rPr>
              <a:t>Why do your customers need this differentiator?</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What are you intentionally </a:t>
            </a:r>
            <a:r>
              <a:rPr i="1" lang="en" sz="1350">
                <a:solidFill>
                  <a:schemeClr val="dk1"/>
                </a:solidFill>
                <a:latin typeface="Roboto"/>
                <a:ea typeface="Roboto"/>
                <a:cs typeface="Roboto"/>
                <a:sym typeface="Roboto"/>
              </a:rPr>
              <a:t>not</a:t>
            </a:r>
            <a:r>
              <a:rPr lang="en" sz="1350">
                <a:solidFill>
                  <a:schemeClr val="dk1"/>
                </a:solidFill>
                <a:latin typeface="Roboto"/>
                <a:ea typeface="Roboto"/>
                <a:cs typeface="Roboto"/>
                <a:sym typeface="Roboto"/>
              </a:rPr>
              <a:t>?</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Are there other competitors in your quadrant? If so, how else are you different?</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Is your product better for a certain segment than another competitor?</a:t>
            </a:r>
            <a:endParaRPr sz="1350">
              <a:solidFill>
                <a:schemeClr val="dk1"/>
              </a:solidFill>
              <a:latin typeface="Roboto"/>
              <a:ea typeface="Roboto"/>
              <a:cs typeface="Roboto"/>
              <a:sym typeface="Roboto"/>
            </a:endParaRPr>
          </a:p>
          <a:p>
            <a:pPr indent="0" lvl="0" marL="0" rtl="0" algn="l">
              <a:lnSpc>
                <a:spcPct val="115000"/>
              </a:lnSpc>
              <a:spcBef>
                <a:spcPts val="1000"/>
              </a:spcBef>
              <a:spcAft>
                <a:spcPts val="0"/>
              </a:spcAft>
              <a:buNone/>
            </a:pPr>
            <a:r>
              <a:rPr lang="en" sz="1350">
                <a:solidFill>
                  <a:schemeClr val="dk1"/>
                </a:solidFill>
                <a:latin typeface="Roboto"/>
                <a:ea typeface="Roboto"/>
                <a:cs typeface="Roboto"/>
                <a:sym typeface="Roboto"/>
              </a:rPr>
              <a:t>For more information, </a:t>
            </a:r>
            <a:r>
              <a:rPr lang="en" sz="1350" u="sng">
                <a:solidFill>
                  <a:schemeClr val="dk1"/>
                </a:solidFill>
                <a:latin typeface="Roboto"/>
                <a:ea typeface="Roboto"/>
                <a:cs typeface="Roboto"/>
                <a:sym typeface="Roboto"/>
                <a:hlinkClick r:id="rId2">
                  <a:extLst>
                    <a:ext uri="{A12FA001-AC4F-418D-AE19-62706E023703}">
                      <ahyp:hlinkClr val="tx"/>
                    </a:ext>
                  </a:extLst>
                </a:hlinkClick>
              </a:rPr>
              <a:t>see the full framework</a:t>
            </a:r>
            <a:r>
              <a:rPr lang="en" sz="1350">
                <a:solidFill>
                  <a:schemeClr val="dk1"/>
                </a:solidFill>
                <a:latin typeface="Roboto"/>
                <a:ea typeface="Roboto"/>
                <a:cs typeface="Roboto"/>
                <a:sym typeface="Roboto"/>
              </a:rPr>
              <a:t>.</a:t>
            </a:r>
            <a:endParaRPr sz="1350">
              <a:solidFill>
                <a:schemeClr val="dk1"/>
              </a:solidFill>
              <a:latin typeface="Roboto"/>
              <a:ea typeface="Roboto"/>
              <a:cs typeface="Roboto"/>
              <a:sym typeface="Roboto"/>
            </a:endParaRPr>
          </a:p>
          <a:p>
            <a:pPr indent="0" lvl="0" marL="0" rtl="0" algn="l">
              <a:spcBef>
                <a:spcPts val="10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355d9e2677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355d9e267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latin typeface="Roboto"/>
                <a:ea typeface="Roboto"/>
                <a:cs typeface="Roboto"/>
                <a:sym typeface="Roboto"/>
              </a:rPr>
              <a:t>At Underscore, we typically finance about 18 months at a time because we’ve learned that’s long enough to allow the team to get focused on things like building and validating a product.</a:t>
            </a:r>
            <a:endParaRPr sz="1350">
              <a:solidFill>
                <a:schemeClr val="dk1"/>
              </a:solidFill>
              <a:latin typeface="Roboto"/>
              <a:ea typeface="Roboto"/>
              <a:cs typeface="Roboto"/>
              <a:sym typeface="Roboto"/>
            </a:endParaRPr>
          </a:p>
          <a:p>
            <a:pPr indent="0" lvl="0" marL="0" rtl="0" algn="l">
              <a:spcBef>
                <a:spcPts val="0"/>
              </a:spcBef>
              <a:spcAft>
                <a:spcPts val="0"/>
              </a:spcAft>
              <a:buNone/>
            </a:pPr>
            <a:r>
              <a:t/>
            </a:r>
            <a:endParaRPr sz="1350">
              <a:solidFill>
                <a:schemeClr val="dk1"/>
              </a:solidFill>
              <a:latin typeface="Roboto"/>
              <a:ea typeface="Roboto"/>
              <a:cs typeface="Roboto"/>
              <a:sym typeface="Roboto"/>
            </a:endParaRPr>
          </a:p>
          <a:p>
            <a:pPr indent="0" lvl="0" marL="0" rtl="0" algn="l">
              <a:spcBef>
                <a:spcPts val="0"/>
              </a:spcBef>
              <a:spcAft>
                <a:spcPts val="0"/>
              </a:spcAft>
              <a:buNone/>
            </a:pPr>
            <a:r>
              <a:rPr lang="en" sz="1350">
                <a:solidFill>
                  <a:schemeClr val="dk1"/>
                </a:solidFill>
                <a:latin typeface="Roboto"/>
                <a:ea typeface="Roboto"/>
                <a:cs typeface="Roboto"/>
                <a:sym typeface="Roboto"/>
              </a:rPr>
              <a:t>Determine how much you need to raise and test the assumptions you have about when you’ll need to raise money. This analysis requires figuring out what milestones you need to achieve in order to justify a higher valuation at each round of funding. See the </a:t>
            </a:r>
            <a:r>
              <a:rPr lang="en" sz="1350" u="sng">
                <a:solidFill>
                  <a:schemeClr val="dk1"/>
                </a:solidFill>
                <a:latin typeface="Roboto"/>
                <a:ea typeface="Roboto"/>
                <a:cs typeface="Roboto"/>
                <a:sym typeface="Roboto"/>
                <a:hlinkClick r:id="rId2">
                  <a:extLst>
                    <a:ext uri="{A12FA001-AC4F-418D-AE19-62706E023703}">
                      <ahyp:hlinkClr val="tx"/>
                    </a:ext>
                  </a:extLst>
                </a:hlinkClick>
              </a:rPr>
              <a:t>full framework on financial planning and forecasting</a:t>
            </a:r>
            <a:r>
              <a:rPr lang="en" sz="1350">
                <a:solidFill>
                  <a:schemeClr val="dk1"/>
                </a:solidFill>
                <a:latin typeface="Roboto"/>
                <a:ea typeface="Roboto"/>
                <a:cs typeface="Roboto"/>
                <a:sym typeface="Roboto"/>
              </a:rPr>
              <a:t>.</a:t>
            </a:r>
            <a:endParaRPr sz="1350">
              <a:solidFill>
                <a:schemeClr val="dk1"/>
              </a:solidFill>
              <a:latin typeface="Roboto"/>
              <a:ea typeface="Roboto"/>
              <a:cs typeface="Roboto"/>
              <a:sym typeface="Roboto"/>
            </a:endParaRPr>
          </a:p>
          <a:p>
            <a:pPr indent="0" lvl="0" marL="0" rtl="0" algn="l">
              <a:spcBef>
                <a:spcPts val="0"/>
              </a:spcBef>
              <a:spcAft>
                <a:spcPts val="0"/>
              </a:spcAft>
              <a:buNone/>
            </a:pPr>
            <a:r>
              <a:t/>
            </a:r>
            <a:endParaRPr sz="1350">
              <a:solidFill>
                <a:schemeClr val="dk1"/>
              </a:solidFill>
              <a:highlight>
                <a:srgbClr val="F8F7F0"/>
              </a:highlight>
              <a:latin typeface="Roboto"/>
              <a:ea typeface="Roboto"/>
              <a:cs typeface="Roboto"/>
              <a:sym typeface="Roboto"/>
            </a:endParaRPr>
          </a:p>
          <a:p>
            <a:pPr indent="-314325" lvl="0" marL="457200" rtl="0" algn="l">
              <a:spcBef>
                <a:spcPts val="0"/>
              </a:spcBef>
              <a:spcAft>
                <a:spcPts val="0"/>
              </a:spcAft>
              <a:buSzPts val="1350"/>
              <a:buFont typeface="Roboto"/>
              <a:buChar char="●"/>
            </a:pPr>
            <a:r>
              <a:rPr lang="en" sz="1350">
                <a:latin typeface="Roboto"/>
                <a:ea typeface="Roboto"/>
                <a:cs typeface="Roboto"/>
                <a:sym typeface="Roboto"/>
              </a:rPr>
              <a:t>Why do you need this specific amount of funding?</a:t>
            </a:r>
            <a:endParaRPr sz="1350">
              <a:latin typeface="Roboto"/>
              <a:ea typeface="Roboto"/>
              <a:cs typeface="Roboto"/>
              <a:sym typeface="Roboto"/>
            </a:endParaRPr>
          </a:p>
          <a:p>
            <a:pPr indent="-314325" lvl="0" marL="457200" rtl="0" algn="l">
              <a:spcBef>
                <a:spcPts val="0"/>
              </a:spcBef>
              <a:spcAft>
                <a:spcPts val="0"/>
              </a:spcAft>
              <a:buSzPts val="1350"/>
              <a:buFont typeface="Roboto"/>
              <a:buChar char="●"/>
            </a:pPr>
            <a:r>
              <a:rPr lang="en" sz="1350">
                <a:latin typeface="Roboto"/>
                <a:ea typeface="Roboto"/>
                <a:cs typeface="Roboto"/>
                <a:sym typeface="Roboto"/>
              </a:rPr>
              <a:t>What will you do with this funding? People, systems, processes</a:t>
            </a:r>
            <a:endParaRPr sz="1350">
              <a:latin typeface="Roboto"/>
              <a:ea typeface="Roboto"/>
              <a:cs typeface="Roboto"/>
              <a:sym typeface="Roboto"/>
            </a:endParaRPr>
          </a:p>
          <a:p>
            <a:pPr indent="-314325" lvl="0" marL="457200" rtl="0" algn="l">
              <a:spcBef>
                <a:spcPts val="0"/>
              </a:spcBef>
              <a:spcAft>
                <a:spcPts val="0"/>
              </a:spcAft>
              <a:buSzPts val="1350"/>
              <a:buFont typeface="Roboto"/>
              <a:buChar char="●"/>
            </a:pPr>
            <a:r>
              <a:rPr lang="en" sz="1350">
                <a:latin typeface="Roboto"/>
                <a:ea typeface="Roboto"/>
                <a:cs typeface="Roboto"/>
                <a:sym typeface="Roboto"/>
              </a:rPr>
              <a:t>What milestones will that enable you to do?</a:t>
            </a:r>
            <a:endParaRPr sz="1350">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355d9e2677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355d9e2677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355d9e267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355d9e267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latin typeface="Roboto"/>
                <a:ea typeface="Roboto"/>
                <a:cs typeface="Roboto"/>
                <a:sym typeface="Roboto"/>
              </a:rPr>
              <a:t>The business overview should summarize what you do uniquely well for whom and how. Keep it short and sweet. Provide context and orient your audience to what is about to follow—get your audience wanting to learn more.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55d9e267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355d9e267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50">
                <a:solidFill>
                  <a:schemeClr val="dk1"/>
                </a:solidFill>
                <a:latin typeface="Roboto"/>
                <a:ea typeface="Roboto"/>
                <a:cs typeface="Roboto"/>
                <a:sym typeface="Roboto"/>
              </a:rPr>
              <a:t>Next, dive into the most important question that investors have in mind when they sit down to hear a pitch: Can I invest in these people? You should share your relevant experience, and if you’re lucky enough to have already created value and driven great outcomes in other ventures, tell us about it.</a:t>
            </a:r>
            <a:endParaRPr sz="135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35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350">
                <a:solidFill>
                  <a:schemeClr val="dk1"/>
                </a:solidFill>
                <a:latin typeface="Roboto"/>
                <a:ea typeface="Roboto"/>
                <a:cs typeface="Roboto"/>
                <a:sym typeface="Roboto"/>
              </a:rPr>
              <a:t>But what if you haven’t had that experience yet? If you’re not already a proven entrepreneur, explain the experiences that have led to your business insight and convinced you to invest your time and career in your new company.</a:t>
            </a:r>
            <a:endParaRPr sz="135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t/>
            </a:r>
            <a:endParaRPr sz="1350">
              <a:solidFill>
                <a:schemeClr val="dk1"/>
              </a:solidFill>
              <a:highlight>
                <a:srgbClr val="F8F7F0"/>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55d9e267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355d9e267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50">
                <a:solidFill>
                  <a:schemeClr val="dk1"/>
                </a:solidFill>
                <a:latin typeface="Roboto"/>
                <a:ea typeface="Roboto"/>
                <a:cs typeface="Roboto"/>
                <a:sym typeface="Roboto"/>
              </a:rPr>
              <a:t>Clearly state the business pain that you’re going to tackle, connect that to a technology that can address the pain, and explain why customers will see this as an urgent need.</a:t>
            </a:r>
            <a:endParaRPr sz="135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lang="en" sz="1350">
                <a:solidFill>
                  <a:schemeClr val="dk1"/>
                </a:solidFill>
                <a:latin typeface="Roboto"/>
                <a:ea typeface="Roboto"/>
                <a:cs typeface="Roboto"/>
                <a:sym typeface="Roboto"/>
              </a:rPr>
              <a:t>Make sure your audience fully understands the significance of the opportunity before you move on. Ideally, they should literally be visualizing the unbearable nature of the pain. Or if they are representative of the target customer, they should confirm they are feeling the pain. Ideally, you want people dying to hear how you address the pain before you unveil your solution.</a:t>
            </a:r>
            <a:endParaRPr sz="1350">
              <a:latin typeface="Roboto"/>
              <a:ea typeface="Roboto"/>
              <a:cs typeface="Roboto"/>
              <a:sym typeface="Roboto"/>
            </a:endParaRPr>
          </a:p>
          <a:p>
            <a:pPr indent="-314325" lvl="0" marL="457200" rtl="0" algn="l">
              <a:spcBef>
                <a:spcPts val="1500"/>
              </a:spcBef>
              <a:spcAft>
                <a:spcPts val="0"/>
              </a:spcAft>
              <a:buSzPts val="1350"/>
              <a:buFont typeface="Roboto"/>
              <a:buChar char="●"/>
            </a:pPr>
            <a:r>
              <a:rPr lang="en" sz="1350">
                <a:latin typeface="Roboto"/>
                <a:ea typeface="Roboto"/>
                <a:cs typeface="Roboto"/>
                <a:sym typeface="Roboto"/>
              </a:rPr>
              <a:t>Why is this an immense problem?</a:t>
            </a:r>
            <a:endParaRPr sz="1350">
              <a:latin typeface="Roboto"/>
              <a:ea typeface="Roboto"/>
              <a:cs typeface="Roboto"/>
              <a:sym typeface="Roboto"/>
            </a:endParaRPr>
          </a:p>
          <a:p>
            <a:pPr indent="-314325" lvl="0" marL="457200" rtl="0" algn="l">
              <a:spcBef>
                <a:spcPts val="0"/>
              </a:spcBef>
              <a:spcAft>
                <a:spcPts val="0"/>
              </a:spcAft>
              <a:buSzPts val="1350"/>
              <a:buFont typeface="Roboto"/>
              <a:buChar char="●"/>
            </a:pPr>
            <a:r>
              <a:rPr lang="en" sz="1350">
                <a:latin typeface="Roboto"/>
                <a:ea typeface="Roboto"/>
                <a:cs typeface="Roboto"/>
                <a:sym typeface="Roboto"/>
              </a:rPr>
              <a:t>What is the big opportunity here?</a:t>
            </a:r>
            <a:endParaRPr sz="1350">
              <a:latin typeface="Roboto"/>
              <a:ea typeface="Roboto"/>
              <a:cs typeface="Roboto"/>
              <a:sym typeface="Roboto"/>
            </a:endParaRPr>
          </a:p>
          <a:p>
            <a:pPr indent="-314325" lvl="0" marL="457200" rtl="0" algn="l">
              <a:spcBef>
                <a:spcPts val="0"/>
              </a:spcBef>
              <a:spcAft>
                <a:spcPts val="0"/>
              </a:spcAft>
              <a:buSzPts val="1350"/>
              <a:buFont typeface="Roboto"/>
              <a:buChar char="●"/>
            </a:pPr>
            <a:r>
              <a:rPr lang="en" sz="1350">
                <a:latin typeface="Roboto"/>
                <a:ea typeface="Roboto"/>
                <a:cs typeface="Roboto"/>
                <a:sym typeface="Roboto"/>
              </a:rPr>
              <a:t>What are the consequences of not solving it?</a:t>
            </a:r>
            <a:endParaRPr sz="1350">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55d9e267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55d9e267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50">
                <a:solidFill>
                  <a:schemeClr val="dk1"/>
                </a:solidFill>
                <a:latin typeface="Roboto"/>
                <a:ea typeface="Roboto"/>
                <a:cs typeface="Roboto"/>
                <a:sym typeface="Roboto"/>
              </a:rPr>
              <a:t>With the investors you’re pitching feeling the pain, you can present your solution and wow them with the technology and insights that drive your approach to meet your customers’ real and pressing needs.</a:t>
            </a:r>
            <a:endParaRPr sz="135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lang="en" sz="1350">
                <a:solidFill>
                  <a:schemeClr val="dk1"/>
                </a:solidFill>
                <a:latin typeface="Roboto"/>
                <a:ea typeface="Roboto"/>
                <a:cs typeface="Roboto"/>
                <a:sym typeface="Roboto"/>
              </a:rPr>
              <a:t>However you describe your </a:t>
            </a:r>
            <a:r>
              <a:rPr lang="en" sz="1350" u="sng">
                <a:solidFill>
                  <a:schemeClr val="dk1"/>
                </a:solidFill>
                <a:latin typeface="Roboto"/>
                <a:ea typeface="Roboto"/>
                <a:cs typeface="Roboto"/>
                <a:sym typeface="Roboto"/>
                <a:hlinkClick r:id="rId2">
                  <a:extLst>
                    <a:ext uri="{A12FA001-AC4F-418D-AE19-62706E023703}">
                      <ahyp:hlinkClr val="tx"/>
                    </a:ext>
                  </a:extLst>
                </a:hlinkClick>
              </a:rPr>
              <a:t>value proposition</a:t>
            </a:r>
            <a:r>
              <a:rPr lang="en" sz="1350">
                <a:solidFill>
                  <a:schemeClr val="dk1"/>
                </a:solidFill>
                <a:latin typeface="Roboto"/>
                <a:ea typeface="Roboto"/>
                <a:cs typeface="Roboto"/>
                <a:sym typeface="Roboto"/>
              </a:rPr>
              <a:t>, ensure your audience really “gets it” before proceeding. Check in with them and ask them if they do. Be careful not to make assumptions that may come out of your familiarity with the opportunity. Instead, be explicit about what could simply not be done without the solution you are proposing and why that is so compelling.</a:t>
            </a:r>
            <a:endParaRPr sz="1350">
              <a:solidFill>
                <a:schemeClr val="dk1"/>
              </a:solidFill>
              <a:latin typeface="Roboto"/>
              <a:ea typeface="Roboto"/>
              <a:cs typeface="Roboto"/>
              <a:sym typeface="Roboto"/>
            </a:endParaRPr>
          </a:p>
          <a:p>
            <a:pPr indent="-314325" lvl="0" marL="457200" rtl="0" algn="l">
              <a:spcBef>
                <a:spcPts val="1500"/>
              </a:spcBef>
              <a:spcAft>
                <a:spcPts val="0"/>
              </a:spcAft>
              <a:buSzPts val="1350"/>
              <a:buFont typeface="Roboto"/>
              <a:buChar char="●"/>
            </a:pPr>
            <a:r>
              <a:rPr lang="en" sz="1350">
                <a:latin typeface="Roboto"/>
                <a:ea typeface="Roboto"/>
                <a:cs typeface="Roboto"/>
                <a:sym typeface="Roboto"/>
              </a:rPr>
              <a:t>What is unique about your approach?</a:t>
            </a:r>
            <a:endParaRPr sz="1350">
              <a:latin typeface="Roboto"/>
              <a:ea typeface="Roboto"/>
              <a:cs typeface="Roboto"/>
              <a:sym typeface="Roboto"/>
            </a:endParaRPr>
          </a:p>
          <a:p>
            <a:pPr indent="-314325" lvl="0" marL="457200" rtl="0" algn="l">
              <a:spcBef>
                <a:spcPts val="0"/>
              </a:spcBef>
              <a:spcAft>
                <a:spcPts val="0"/>
              </a:spcAft>
              <a:buSzPts val="1350"/>
              <a:buFont typeface="Roboto"/>
              <a:buChar char="●"/>
            </a:pPr>
            <a:r>
              <a:rPr lang="en" sz="1350">
                <a:latin typeface="Roboto"/>
                <a:ea typeface="Roboto"/>
                <a:cs typeface="Roboto"/>
                <a:sym typeface="Roboto"/>
              </a:rPr>
              <a:t>Why are you uniquely qualified to solve this problem?</a:t>
            </a:r>
            <a:endParaRPr sz="1350">
              <a:latin typeface="Roboto"/>
              <a:ea typeface="Roboto"/>
              <a:cs typeface="Roboto"/>
              <a:sym typeface="Roboto"/>
            </a:endParaRPr>
          </a:p>
          <a:p>
            <a:pPr indent="-314325" lvl="0" marL="457200" rtl="0" algn="l">
              <a:spcBef>
                <a:spcPts val="0"/>
              </a:spcBef>
              <a:spcAft>
                <a:spcPts val="0"/>
              </a:spcAft>
              <a:buSzPts val="1350"/>
              <a:buFont typeface="Roboto"/>
              <a:buChar char="●"/>
            </a:pPr>
            <a:r>
              <a:rPr lang="en" sz="1350">
                <a:latin typeface="Roboto"/>
                <a:ea typeface="Roboto"/>
                <a:cs typeface="Roboto"/>
                <a:sym typeface="Roboto"/>
              </a:rPr>
              <a:t>How are you solving it?</a:t>
            </a:r>
            <a:endParaRPr sz="1350">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55d9e267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355d9e267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50">
                <a:solidFill>
                  <a:schemeClr val="dk1"/>
                </a:solidFill>
                <a:latin typeface="Roboto"/>
                <a:ea typeface="Roboto"/>
                <a:cs typeface="Roboto"/>
                <a:sym typeface="Roboto"/>
              </a:rPr>
              <a:t>The description of the value proposition and solution should lead to describing your vision for how the market will evolve and how you plan to lead it.</a:t>
            </a:r>
            <a:endParaRPr sz="135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lang="en" sz="1350">
                <a:solidFill>
                  <a:schemeClr val="dk1"/>
                </a:solidFill>
                <a:latin typeface="Roboto"/>
                <a:ea typeface="Roboto"/>
                <a:cs typeface="Roboto"/>
                <a:sym typeface="Roboto"/>
              </a:rPr>
              <a:t>Vision matters. Early opportunities evolve and change over many years, so we always look for entrepreneurs who have the vision to see how the market will unfold and grow down the road.</a:t>
            </a:r>
            <a:endParaRPr sz="1350">
              <a:solidFill>
                <a:schemeClr val="dk1"/>
              </a:solidFill>
              <a:latin typeface="Roboto"/>
              <a:ea typeface="Roboto"/>
              <a:cs typeface="Roboto"/>
              <a:sym typeface="Roboto"/>
            </a:endParaRPr>
          </a:p>
          <a:p>
            <a:pPr indent="-314325" lvl="0" marL="457200" rtl="0" algn="l">
              <a:lnSpc>
                <a:spcPct val="115000"/>
              </a:lnSpc>
              <a:spcBef>
                <a:spcPts val="1500"/>
              </a:spcBef>
              <a:spcAft>
                <a:spcPts val="0"/>
              </a:spcAft>
              <a:buClr>
                <a:schemeClr val="dk1"/>
              </a:buClr>
              <a:buSzPts val="1350"/>
              <a:buFont typeface="Roboto"/>
              <a:buChar char="●"/>
            </a:pPr>
            <a:r>
              <a:rPr lang="en" sz="1350">
                <a:solidFill>
                  <a:schemeClr val="dk1"/>
                </a:solidFill>
                <a:latin typeface="Roboto"/>
                <a:ea typeface="Roboto"/>
                <a:cs typeface="Roboto"/>
                <a:sym typeface="Roboto"/>
              </a:rPr>
              <a:t>How will the market evolve?</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How will you lead it?</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Why should an investor believe you?</a:t>
            </a:r>
            <a:endParaRPr sz="1350">
              <a:solidFill>
                <a:schemeClr val="dk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355d9e267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355d9e267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latin typeface="Roboto"/>
                <a:ea typeface="Roboto"/>
                <a:cs typeface="Roboto"/>
                <a:sym typeface="Roboto"/>
              </a:rPr>
              <a:t>No matter what you claim, examples and case studies will prove that you can deliver. They are more credible than anything else you could say. </a:t>
            </a:r>
            <a:endParaRPr sz="1350">
              <a:solidFill>
                <a:schemeClr val="dk1"/>
              </a:solidFill>
              <a:latin typeface="Roboto"/>
              <a:ea typeface="Roboto"/>
              <a:cs typeface="Roboto"/>
              <a:sym typeface="Roboto"/>
            </a:endParaRPr>
          </a:p>
          <a:p>
            <a:pPr indent="0" lvl="0" marL="0" rtl="0" algn="l">
              <a:spcBef>
                <a:spcPts val="0"/>
              </a:spcBef>
              <a:spcAft>
                <a:spcPts val="0"/>
              </a:spcAft>
              <a:buNone/>
            </a:pPr>
            <a:r>
              <a:t/>
            </a:r>
            <a:endParaRPr sz="1350">
              <a:solidFill>
                <a:schemeClr val="dk1"/>
              </a:solidFill>
              <a:latin typeface="Roboto"/>
              <a:ea typeface="Roboto"/>
              <a:cs typeface="Roboto"/>
              <a:sym typeface="Roboto"/>
            </a:endParaRPr>
          </a:p>
          <a:p>
            <a:pPr indent="0" lvl="0" marL="0" rtl="0" algn="l">
              <a:spcBef>
                <a:spcPts val="0"/>
              </a:spcBef>
              <a:spcAft>
                <a:spcPts val="0"/>
              </a:spcAft>
              <a:buNone/>
            </a:pPr>
            <a:r>
              <a:rPr lang="en" sz="1350">
                <a:solidFill>
                  <a:schemeClr val="dk1"/>
                </a:solidFill>
                <a:latin typeface="Roboto"/>
                <a:ea typeface="Roboto"/>
                <a:cs typeface="Roboto"/>
                <a:sym typeface="Roboto"/>
              </a:rPr>
              <a:t>See the </a:t>
            </a:r>
            <a:r>
              <a:rPr lang="en" sz="1350" u="sng">
                <a:solidFill>
                  <a:schemeClr val="dk1"/>
                </a:solidFill>
                <a:latin typeface="Roboto"/>
                <a:ea typeface="Roboto"/>
                <a:cs typeface="Roboto"/>
                <a:sym typeface="Roboto"/>
                <a:hlinkClick r:id="rId2">
                  <a:extLst>
                    <a:ext uri="{A12FA001-AC4F-418D-AE19-62706E023703}">
                      <ahyp:hlinkClr val="tx"/>
                    </a:ext>
                  </a:extLst>
                </a:hlinkClick>
              </a:rPr>
              <a:t>full milestone framework here</a:t>
            </a:r>
            <a:r>
              <a:rPr lang="en" sz="1350">
                <a:solidFill>
                  <a:schemeClr val="dk1"/>
                </a:solidFill>
                <a:latin typeface="Roboto"/>
                <a:ea typeface="Roboto"/>
                <a:cs typeface="Roboto"/>
                <a:sym typeface="Roboto"/>
              </a:rPr>
              <a:t>. When targeting a Seed round, think about ways to prove that you’ve reached:</a:t>
            </a:r>
            <a:endParaRPr sz="1350">
              <a:solidFill>
                <a:schemeClr val="dk1"/>
              </a:solidFill>
              <a:latin typeface="Roboto"/>
              <a:ea typeface="Roboto"/>
              <a:cs typeface="Roboto"/>
              <a:sym typeface="Roboto"/>
            </a:endParaRPr>
          </a:p>
          <a:p>
            <a:pPr indent="0" lvl="0" marL="0" rtl="0" algn="l">
              <a:spcBef>
                <a:spcPts val="0"/>
              </a:spcBef>
              <a:spcAft>
                <a:spcPts val="0"/>
              </a:spcAft>
              <a:buNone/>
            </a:pPr>
            <a:r>
              <a:t/>
            </a:r>
            <a:endParaRPr sz="1350">
              <a:solidFill>
                <a:schemeClr val="dk1"/>
              </a:solidFill>
              <a:latin typeface="Roboto"/>
              <a:ea typeface="Roboto"/>
              <a:cs typeface="Roboto"/>
              <a:sym typeface="Roboto"/>
            </a:endParaRPr>
          </a:p>
          <a:p>
            <a:pPr indent="0" lvl="0" marL="0" rtl="0" algn="l">
              <a:lnSpc>
                <a:spcPct val="95000"/>
              </a:lnSpc>
              <a:spcBef>
                <a:spcPts val="0"/>
              </a:spcBef>
              <a:spcAft>
                <a:spcPts val="0"/>
              </a:spcAft>
              <a:buClr>
                <a:schemeClr val="dk1"/>
              </a:buClr>
              <a:buSzPts val="1100"/>
              <a:buFont typeface="Arial"/>
              <a:buNone/>
            </a:pPr>
            <a:r>
              <a:rPr lang="en" sz="1350">
                <a:solidFill>
                  <a:schemeClr val="dk1"/>
                </a:solidFill>
                <a:latin typeface="Roboto"/>
                <a:ea typeface="Roboto"/>
                <a:cs typeface="Roboto"/>
                <a:sym typeface="Roboto"/>
              </a:rPr>
              <a:t>Market:</a:t>
            </a:r>
            <a:endParaRPr sz="1350">
              <a:solidFill>
                <a:schemeClr val="dk1"/>
              </a:solidFill>
              <a:latin typeface="Roboto"/>
              <a:ea typeface="Roboto"/>
              <a:cs typeface="Roboto"/>
              <a:sym typeface="Roboto"/>
            </a:endParaRPr>
          </a:p>
          <a:p>
            <a:pPr indent="-314325" lvl="0" marL="457200" rtl="0" algn="l">
              <a:lnSpc>
                <a:spcPct val="95000"/>
              </a:lnSpc>
              <a:spcBef>
                <a:spcPts val="1200"/>
              </a:spcBef>
              <a:spcAft>
                <a:spcPts val="0"/>
              </a:spcAft>
              <a:buClr>
                <a:schemeClr val="dk1"/>
              </a:buClr>
              <a:buSzPts val="1350"/>
              <a:buFont typeface="Roboto"/>
              <a:buChar char="●"/>
            </a:pPr>
            <a:r>
              <a:rPr lang="en" sz="1350">
                <a:solidFill>
                  <a:schemeClr val="dk1"/>
                </a:solidFill>
                <a:latin typeface="Roboto"/>
                <a:ea typeface="Roboto"/>
                <a:cs typeface="Roboto"/>
                <a:sym typeface="Roboto"/>
              </a:rPr>
              <a:t>Problem/opportunity validation</a:t>
            </a:r>
            <a:endParaRPr sz="1350">
              <a:solidFill>
                <a:schemeClr val="dk1"/>
              </a:solidFill>
              <a:latin typeface="Roboto"/>
              <a:ea typeface="Roboto"/>
              <a:cs typeface="Roboto"/>
              <a:sym typeface="Roboto"/>
            </a:endParaRPr>
          </a:p>
          <a:p>
            <a:pPr indent="-314325" lvl="0" marL="457200" rtl="0" algn="l">
              <a:lnSpc>
                <a:spcPct val="95000"/>
              </a:lnSpc>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Conviction in $100M</a:t>
            </a:r>
            <a:endParaRPr sz="1350">
              <a:solidFill>
                <a:schemeClr val="dk1"/>
              </a:solidFill>
              <a:latin typeface="Roboto"/>
              <a:ea typeface="Roboto"/>
              <a:cs typeface="Roboto"/>
              <a:sym typeface="Roboto"/>
            </a:endParaRPr>
          </a:p>
          <a:p>
            <a:pPr indent="0" lvl="0" marL="0" rtl="0" algn="l">
              <a:lnSpc>
                <a:spcPct val="95000"/>
              </a:lnSpc>
              <a:spcBef>
                <a:spcPts val="1200"/>
              </a:spcBef>
              <a:spcAft>
                <a:spcPts val="0"/>
              </a:spcAft>
              <a:buClr>
                <a:schemeClr val="dk1"/>
              </a:buClr>
              <a:buSzPts val="1100"/>
              <a:buFont typeface="Arial"/>
              <a:buNone/>
            </a:pPr>
            <a:r>
              <a:rPr lang="en" sz="1350">
                <a:solidFill>
                  <a:schemeClr val="dk1"/>
                </a:solidFill>
                <a:latin typeface="Roboto"/>
                <a:ea typeface="Roboto"/>
                <a:cs typeface="Roboto"/>
                <a:sym typeface="Roboto"/>
              </a:rPr>
              <a:t>Product:</a:t>
            </a:r>
            <a:endParaRPr sz="1350">
              <a:solidFill>
                <a:schemeClr val="dk1"/>
              </a:solidFill>
              <a:latin typeface="Roboto"/>
              <a:ea typeface="Roboto"/>
              <a:cs typeface="Roboto"/>
              <a:sym typeface="Roboto"/>
            </a:endParaRPr>
          </a:p>
          <a:p>
            <a:pPr indent="-314325" lvl="0" marL="457200" rtl="0" algn="l">
              <a:lnSpc>
                <a:spcPct val="95000"/>
              </a:lnSpc>
              <a:spcBef>
                <a:spcPts val="1200"/>
              </a:spcBef>
              <a:spcAft>
                <a:spcPts val="0"/>
              </a:spcAft>
              <a:buClr>
                <a:schemeClr val="dk1"/>
              </a:buClr>
              <a:buSzPts val="1350"/>
              <a:buFont typeface="Roboto"/>
              <a:buChar char="●"/>
            </a:pPr>
            <a:r>
              <a:rPr lang="en" sz="1350">
                <a:solidFill>
                  <a:schemeClr val="dk1"/>
                </a:solidFill>
                <a:latin typeface="Roboto"/>
                <a:ea typeface="Roboto"/>
                <a:cs typeface="Roboto"/>
                <a:sym typeface="Roboto"/>
              </a:rPr>
              <a:t>Customer engagement </a:t>
            </a:r>
            <a:endParaRPr sz="1350">
              <a:solidFill>
                <a:schemeClr val="dk1"/>
              </a:solidFill>
              <a:latin typeface="Roboto"/>
              <a:ea typeface="Roboto"/>
              <a:cs typeface="Roboto"/>
              <a:sym typeface="Roboto"/>
            </a:endParaRPr>
          </a:p>
          <a:p>
            <a:pPr indent="-314325" lvl="0" marL="457200" rtl="0" algn="l">
              <a:lnSpc>
                <a:spcPct val="95000"/>
              </a:lnSpc>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Ease of adoption</a:t>
            </a:r>
            <a:endParaRPr sz="1350">
              <a:solidFill>
                <a:schemeClr val="dk1"/>
              </a:solidFill>
              <a:latin typeface="Roboto"/>
              <a:ea typeface="Roboto"/>
              <a:cs typeface="Roboto"/>
              <a:sym typeface="Roboto"/>
            </a:endParaRPr>
          </a:p>
          <a:p>
            <a:pPr indent="-314325" lvl="0" marL="457200" rtl="0" algn="l">
              <a:lnSpc>
                <a:spcPct val="95000"/>
              </a:lnSpc>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Roadmap to capture customer $</a:t>
            </a:r>
            <a:endParaRPr sz="1350">
              <a:solidFill>
                <a:schemeClr val="dk1"/>
              </a:solidFill>
              <a:latin typeface="Roboto"/>
              <a:ea typeface="Roboto"/>
              <a:cs typeface="Roboto"/>
              <a:sym typeface="Roboto"/>
            </a:endParaRPr>
          </a:p>
          <a:p>
            <a:pPr indent="0" lvl="0" marL="0" rtl="0" algn="l">
              <a:lnSpc>
                <a:spcPct val="95000"/>
              </a:lnSpc>
              <a:spcBef>
                <a:spcPts val="1200"/>
              </a:spcBef>
              <a:spcAft>
                <a:spcPts val="0"/>
              </a:spcAft>
              <a:buClr>
                <a:schemeClr val="dk1"/>
              </a:buClr>
              <a:buSzPts val="1100"/>
              <a:buFont typeface="Arial"/>
              <a:buNone/>
            </a:pPr>
            <a:r>
              <a:rPr lang="en" sz="1350">
                <a:solidFill>
                  <a:schemeClr val="dk1"/>
                </a:solidFill>
                <a:latin typeface="Roboto"/>
                <a:ea typeface="Roboto"/>
                <a:cs typeface="Roboto"/>
                <a:sym typeface="Roboto"/>
              </a:rPr>
              <a:t>GTM:</a:t>
            </a:r>
            <a:endParaRPr sz="1350">
              <a:solidFill>
                <a:schemeClr val="dk1"/>
              </a:solidFill>
              <a:latin typeface="Roboto"/>
              <a:ea typeface="Roboto"/>
              <a:cs typeface="Roboto"/>
              <a:sym typeface="Roboto"/>
            </a:endParaRPr>
          </a:p>
          <a:p>
            <a:pPr indent="-314325" lvl="0" marL="457200" rtl="0" algn="l">
              <a:lnSpc>
                <a:spcPct val="95000"/>
              </a:lnSpc>
              <a:spcBef>
                <a:spcPts val="1200"/>
              </a:spcBef>
              <a:spcAft>
                <a:spcPts val="0"/>
              </a:spcAft>
              <a:buClr>
                <a:schemeClr val="dk1"/>
              </a:buClr>
              <a:buSzPts val="1350"/>
              <a:buFont typeface="Roboto"/>
              <a:buChar char="●"/>
            </a:pPr>
            <a:r>
              <a:rPr lang="en" sz="1350">
                <a:solidFill>
                  <a:schemeClr val="dk1"/>
                </a:solidFill>
                <a:latin typeface="Roboto"/>
                <a:ea typeface="Roboto"/>
                <a:cs typeface="Roboto"/>
                <a:sym typeface="Roboto"/>
              </a:rPr>
              <a:t>Early indications of repeatability (prepayment, decreasing CAC)</a:t>
            </a:r>
            <a:endParaRPr sz="1350">
              <a:solidFill>
                <a:schemeClr val="dk1"/>
              </a:solidFill>
              <a:latin typeface="Roboto"/>
              <a:ea typeface="Roboto"/>
              <a:cs typeface="Roboto"/>
              <a:sym typeface="Roboto"/>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55d9e267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55d9e267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50">
                <a:solidFill>
                  <a:schemeClr val="dk1"/>
                </a:solidFill>
                <a:latin typeface="Roboto"/>
                <a:ea typeface="Roboto"/>
                <a:cs typeface="Roboto"/>
                <a:sym typeface="Roboto"/>
              </a:rPr>
              <a:t>Your </a:t>
            </a:r>
            <a:r>
              <a:rPr lang="en" sz="1350" u="sng">
                <a:solidFill>
                  <a:schemeClr val="dk1"/>
                </a:solidFill>
                <a:latin typeface="Roboto"/>
                <a:ea typeface="Roboto"/>
                <a:cs typeface="Roboto"/>
                <a:sym typeface="Roboto"/>
                <a:hlinkClick r:id="rId2">
                  <a:extLst>
                    <a:ext uri="{A12FA001-AC4F-418D-AE19-62706E023703}">
                      <ahyp:hlinkClr val="tx"/>
                    </a:ext>
                  </a:extLst>
                </a:hlinkClick>
              </a:rPr>
              <a:t>business model</a:t>
            </a:r>
            <a:r>
              <a:rPr lang="en" sz="1350">
                <a:solidFill>
                  <a:schemeClr val="dk1"/>
                </a:solidFill>
                <a:latin typeface="Roboto"/>
                <a:ea typeface="Roboto"/>
                <a:cs typeface="Roboto"/>
                <a:sym typeface="Roboto"/>
              </a:rPr>
              <a:t> is also potentially a whole subject unto itself, but you should at least cover the basics of how you create, deliver, and capture value.</a:t>
            </a:r>
            <a:endParaRPr sz="135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lang="en" sz="1350">
                <a:solidFill>
                  <a:schemeClr val="dk1"/>
                </a:solidFill>
                <a:latin typeface="Roboto"/>
                <a:ea typeface="Roboto"/>
                <a:cs typeface="Roboto"/>
                <a:sym typeface="Roboto"/>
              </a:rPr>
              <a:t>In the end, investors need to know that you understand the methods and costs associated with building your product, selling it, and supporting customers in a profitable manner.</a:t>
            </a:r>
            <a:endParaRPr sz="1350">
              <a:solidFill>
                <a:schemeClr val="dk1"/>
              </a:solidFill>
              <a:latin typeface="Roboto"/>
              <a:ea typeface="Roboto"/>
              <a:cs typeface="Roboto"/>
              <a:sym typeface="Roboto"/>
            </a:endParaRPr>
          </a:p>
          <a:p>
            <a:pPr indent="0" lvl="0" marL="0" rtl="0" algn="l">
              <a:spcBef>
                <a:spcPts val="1500"/>
              </a:spcBef>
              <a:spcAft>
                <a:spcPts val="0"/>
              </a:spcAft>
              <a:buNone/>
            </a:pPr>
            <a:r>
              <a:rPr lang="en" sz="1350">
                <a:solidFill>
                  <a:schemeClr val="dk1"/>
                </a:solidFill>
                <a:latin typeface="Roboto"/>
                <a:ea typeface="Roboto"/>
                <a:cs typeface="Roboto"/>
                <a:sym typeface="Roboto"/>
              </a:rPr>
              <a:t>Could include:</a:t>
            </a:r>
            <a:endParaRPr sz="1350">
              <a:solidFill>
                <a:schemeClr val="dk1"/>
              </a:solidFill>
              <a:latin typeface="Roboto"/>
              <a:ea typeface="Roboto"/>
              <a:cs typeface="Roboto"/>
              <a:sym typeface="Roboto"/>
            </a:endParaRPr>
          </a:p>
          <a:p>
            <a:pPr indent="-314325" lvl="0" marL="457200" rtl="0" algn="l">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Sample pricing </a:t>
            </a:r>
            <a:endParaRPr sz="1350">
              <a:solidFill>
                <a:schemeClr val="dk1"/>
              </a:solidFill>
              <a:latin typeface="Roboto"/>
              <a:ea typeface="Roboto"/>
              <a:cs typeface="Roboto"/>
              <a:sym typeface="Roboto"/>
            </a:endParaRPr>
          </a:p>
          <a:p>
            <a:pPr indent="-314325" lvl="0" marL="457200" rtl="0" algn="l">
              <a:spcBef>
                <a:spcPts val="0"/>
              </a:spcBef>
              <a:spcAft>
                <a:spcPts val="0"/>
              </a:spcAft>
              <a:buClr>
                <a:schemeClr val="dk1"/>
              </a:buClr>
              <a:buSzPts val="1350"/>
              <a:buFont typeface="Roboto"/>
              <a:buChar char="●"/>
            </a:pPr>
            <a:r>
              <a:rPr lang="en" sz="1350">
                <a:solidFill>
                  <a:schemeClr val="dk1"/>
                </a:solidFill>
                <a:latin typeface="Roboto"/>
                <a:ea typeface="Roboto"/>
                <a:cs typeface="Roboto"/>
                <a:sym typeface="Roboto"/>
              </a:rPr>
              <a:t>Product packaging and delivery</a:t>
            </a:r>
            <a:endParaRPr sz="1350">
              <a:solidFill>
                <a:schemeClr val="dk1"/>
              </a:solidFill>
              <a:latin typeface="Roboto"/>
              <a:ea typeface="Roboto"/>
              <a:cs typeface="Roboto"/>
              <a:sym typeface="Roboto"/>
            </a:endParaRPr>
          </a:p>
          <a:p>
            <a:pPr indent="0" lvl="0" marL="45720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55d9e267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55d9e267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50">
                <a:solidFill>
                  <a:schemeClr val="dk1"/>
                </a:solidFill>
                <a:latin typeface="Roboto"/>
                <a:ea typeface="Roboto"/>
                <a:cs typeface="Roboto"/>
                <a:sym typeface="Roboto"/>
              </a:rPr>
              <a:t>A good analysis involves careful segmentation of the truly addressable market and thoughtful descriptions of how customer segments will pay for the solution over time to build up a picture of realistic market size.</a:t>
            </a:r>
            <a:endParaRPr b="1" sz="1350">
              <a:solidFill>
                <a:schemeClr val="dk1"/>
              </a:solidFill>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b="1" lang="en" sz="1350">
                <a:solidFill>
                  <a:schemeClr val="dk1"/>
                </a:solidFill>
                <a:latin typeface="Roboto"/>
                <a:ea typeface="Roboto"/>
                <a:cs typeface="Roboto"/>
                <a:sym typeface="Roboto"/>
              </a:rPr>
              <a:t>Bottom-up market size = [# of Customers] * [Price They’ll Pay]</a:t>
            </a:r>
            <a:endParaRPr sz="1350">
              <a:solidFill>
                <a:schemeClr val="dk1"/>
              </a:solidFill>
              <a:latin typeface="Roboto"/>
              <a:ea typeface="Roboto"/>
              <a:cs typeface="Roboto"/>
              <a:sym typeface="Roboto"/>
            </a:endParaRPr>
          </a:p>
          <a:p>
            <a:pPr indent="-314325" lvl="0" marL="457200" rtl="0" algn="l">
              <a:lnSpc>
                <a:spcPct val="115000"/>
              </a:lnSpc>
              <a:spcBef>
                <a:spcPts val="1500"/>
              </a:spcBef>
              <a:spcAft>
                <a:spcPts val="0"/>
              </a:spcAft>
              <a:buClr>
                <a:schemeClr val="dk1"/>
              </a:buClr>
              <a:buSzPts val="1350"/>
              <a:buFont typeface="Roboto"/>
              <a:buAutoNum type="arabicPeriod"/>
            </a:pPr>
            <a:r>
              <a:rPr lang="en" sz="1350">
                <a:solidFill>
                  <a:schemeClr val="dk1"/>
                </a:solidFill>
                <a:latin typeface="Roboto"/>
                <a:ea typeface="Roboto"/>
                <a:cs typeface="Roboto"/>
                <a:sym typeface="Roboto"/>
              </a:rPr>
              <a:t>Who is your specific customer?</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AutoNum type="arabicPeriod"/>
            </a:pPr>
            <a:r>
              <a:rPr lang="en" sz="1350">
                <a:solidFill>
                  <a:schemeClr val="dk1"/>
                </a:solidFill>
                <a:latin typeface="Roboto"/>
                <a:ea typeface="Roboto"/>
                <a:cs typeface="Roboto"/>
                <a:sym typeface="Roboto"/>
              </a:rPr>
              <a:t>How many of them are there?</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AutoNum type="arabicPeriod"/>
            </a:pPr>
            <a:r>
              <a:rPr lang="en" sz="1350">
                <a:solidFill>
                  <a:schemeClr val="dk1"/>
                </a:solidFill>
                <a:latin typeface="Roboto"/>
                <a:ea typeface="Roboto"/>
                <a:cs typeface="Roboto"/>
                <a:sym typeface="Roboto"/>
              </a:rPr>
              <a:t>How many of them can you realistically reach?</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AutoNum type="arabicPeriod"/>
            </a:pPr>
            <a:r>
              <a:rPr lang="en" sz="1350">
                <a:solidFill>
                  <a:schemeClr val="dk1"/>
                </a:solidFill>
                <a:latin typeface="Roboto"/>
                <a:ea typeface="Roboto"/>
                <a:cs typeface="Roboto"/>
                <a:sym typeface="Roboto"/>
              </a:rPr>
              <a:t>At what price will they buy?</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AutoNum type="arabicPeriod"/>
            </a:pPr>
            <a:r>
              <a:rPr lang="en" sz="1350">
                <a:solidFill>
                  <a:schemeClr val="dk1"/>
                </a:solidFill>
                <a:latin typeface="Roboto"/>
                <a:ea typeface="Roboto"/>
                <a:cs typeface="Roboto"/>
                <a:sym typeface="Roboto"/>
              </a:rPr>
              <a:t>Then, perhaps the most challenging: How many will buy from you?</a:t>
            </a:r>
            <a:endParaRPr sz="1350">
              <a:solidFill>
                <a:schemeClr val="dk1"/>
              </a:solidFill>
              <a:latin typeface="Roboto"/>
              <a:ea typeface="Roboto"/>
              <a:cs typeface="Roboto"/>
              <a:sym typeface="Roboto"/>
            </a:endParaRPr>
          </a:p>
          <a:p>
            <a:pPr indent="0" lvl="0" marL="0" rtl="0" algn="l">
              <a:lnSpc>
                <a:spcPct val="115000"/>
              </a:lnSpc>
              <a:spcBef>
                <a:spcPts val="1000"/>
              </a:spcBef>
              <a:spcAft>
                <a:spcPts val="1000"/>
              </a:spcAft>
              <a:buNone/>
            </a:pPr>
            <a:r>
              <a:rPr lang="en" sz="1350">
                <a:solidFill>
                  <a:schemeClr val="dk1"/>
                </a:solidFill>
                <a:latin typeface="Roboto"/>
                <a:ea typeface="Roboto"/>
                <a:cs typeface="Roboto"/>
                <a:sym typeface="Roboto"/>
              </a:rPr>
              <a:t>For more information, </a:t>
            </a:r>
            <a:r>
              <a:rPr lang="en" sz="1350" u="sng">
                <a:solidFill>
                  <a:schemeClr val="dk1"/>
                </a:solidFill>
                <a:latin typeface="Roboto"/>
                <a:ea typeface="Roboto"/>
                <a:cs typeface="Roboto"/>
                <a:sym typeface="Roboto"/>
                <a:hlinkClick r:id="rId2">
                  <a:extLst>
                    <a:ext uri="{A12FA001-AC4F-418D-AE19-62706E023703}">
                      <ahyp:hlinkClr val="tx"/>
                    </a:ext>
                  </a:extLst>
                </a:hlinkClick>
              </a:rPr>
              <a:t>see the full framework</a:t>
            </a:r>
            <a:r>
              <a:rPr lang="en" sz="1350">
                <a:solidFill>
                  <a:schemeClr val="dk1"/>
                </a:solidFill>
                <a:latin typeface="Roboto"/>
                <a:ea typeface="Roboto"/>
                <a:cs typeface="Roboto"/>
                <a:sym typeface="Roboto"/>
              </a:rPr>
              <a:t>.</a:t>
            </a:r>
            <a:endParaRPr sz="1350">
              <a:solidFill>
                <a:schemeClr val="dk1"/>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5400000">
            <a:off x="2002576" y="-2002649"/>
            <a:ext cx="5176626" cy="9181773"/>
          </a:xfrm>
          <a:prstGeom prst="rect">
            <a:avLst/>
          </a:prstGeom>
          <a:noFill/>
          <a:ln>
            <a:noFill/>
          </a:ln>
        </p:spPr>
      </p:pic>
      <p:sp>
        <p:nvSpPr>
          <p:cNvPr id="55" name="Google Shape;55;p13"/>
          <p:cNvSpPr/>
          <p:nvPr/>
        </p:nvSpPr>
        <p:spPr>
          <a:xfrm>
            <a:off x="-12900" y="-16650"/>
            <a:ext cx="9181800" cy="5176500"/>
          </a:xfrm>
          <a:prstGeom prst="rect">
            <a:avLst/>
          </a:prstGeom>
          <a:solidFill>
            <a:srgbClr val="000000">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921882" y="687900"/>
            <a:ext cx="6155700" cy="20526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b="1" i="1" lang="en">
                <a:solidFill>
                  <a:srgbClr val="F5CD11"/>
                </a:solidFill>
                <a:latin typeface="Roboto"/>
                <a:ea typeface="Roboto"/>
                <a:cs typeface="Roboto"/>
                <a:sym typeface="Roboto"/>
              </a:rPr>
              <a:t>Company Name</a:t>
            </a:r>
            <a:endParaRPr b="1" i="1">
              <a:solidFill>
                <a:srgbClr val="F5CD11"/>
              </a:solidFill>
              <a:latin typeface="Roboto"/>
              <a:ea typeface="Roboto"/>
              <a:cs typeface="Roboto"/>
              <a:sym typeface="Roboto"/>
            </a:endParaRPr>
          </a:p>
        </p:txBody>
      </p:sp>
      <p:sp>
        <p:nvSpPr>
          <p:cNvPr id="57" name="Google Shape;57;p13"/>
          <p:cNvSpPr txBox="1"/>
          <p:nvPr>
            <p:ph idx="1" type="subTitle"/>
          </p:nvPr>
        </p:nvSpPr>
        <p:spPr>
          <a:xfrm>
            <a:off x="921876" y="2834125"/>
            <a:ext cx="6155700" cy="792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i="1" lang="en">
                <a:solidFill>
                  <a:schemeClr val="lt1"/>
                </a:solidFill>
                <a:latin typeface="Roboto Light"/>
                <a:ea typeface="Roboto Light"/>
                <a:cs typeface="Roboto Light"/>
                <a:sym typeface="Roboto Light"/>
              </a:rPr>
              <a:t>Tagline  |  xx/xx/xxxx</a:t>
            </a:r>
            <a:endParaRPr i="1">
              <a:solidFill>
                <a:schemeClr val="lt1"/>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sp>
        <p:nvSpPr>
          <p:cNvPr id="229" name="Google Shape;229;p22"/>
          <p:cNvSpPr txBox="1"/>
          <p:nvPr>
            <p:ph type="title"/>
          </p:nvPr>
        </p:nvSpPr>
        <p:spPr>
          <a:xfrm>
            <a:off x="734025" y="596075"/>
            <a:ext cx="66708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1100"/>
              <a:buNone/>
            </a:pPr>
            <a:r>
              <a:rPr b="1" i="1" lang="en" sz="2820">
                <a:latin typeface="Roboto"/>
                <a:ea typeface="Roboto"/>
                <a:cs typeface="Roboto"/>
                <a:sym typeface="Roboto"/>
              </a:rPr>
              <a:t>Competitive Landscape</a:t>
            </a:r>
            <a:endParaRPr b="1" i="1" sz="2820">
              <a:latin typeface="Roboto"/>
              <a:ea typeface="Roboto"/>
              <a:cs typeface="Roboto"/>
              <a:sym typeface="Roboto"/>
            </a:endParaRPr>
          </a:p>
        </p:txBody>
      </p:sp>
      <p:cxnSp>
        <p:nvCxnSpPr>
          <p:cNvPr id="230" name="Google Shape;230;p22"/>
          <p:cNvCxnSpPr/>
          <p:nvPr/>
        </p:nvCxnSpPr>
        <p:spPr>
          <a:xfrm>
            <a:off x="734025" y="1244975"/>
            <a:ext cx="643800" cy="0"/>
          </a:xfrm>
          <a:prstGeom prst="straightConnector1">
            <a:avLst/>
          </a:prstGeom>
          <a:noFill/>
          <a:ln cap="flat" cmpd="sng" w="76200">
            <a:solidFill>
              <a:srgbClr val="F5CD11"/>
            </a:solidFill>
            <a:prstDash val="solid"/>
            <a:round/>
            <a:headEnd len="med" w="med" type="none"/>
            <a:tailEnd len="med" w="med" type="none"/>
          </a:ln>
        </p:spPr>
      </p:cxnSp>
      <p:sp>
        <p:nvSpPr>
          <p:cNvPr id="231" name="Google Shape;231;p22"/>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cxnSp>
        <p:nvCxnSpPr>
          <p:cNvPr id="232" name="Google Shape;232;p22"/>
          <p:cNvCxnSpPr/>
          <p:nvPr/>
        </p:nvCxnSpPr>
        <p:spPr>
          <a:xfrm>
            <a:off x="2640750" y="2915550"/>
            <a:ext cx="3695700" cy="0"/>
          </a:xfrm>
          <a:prstGeom prst="straightConnector1">
            <a:avLst/>
          </a:prstGeom>
          <a:noFill/>
          <a:ln cap="flat" cmpd="sng" w="19050">
            <a:solidFill>
              <a:schemeClr val="dk1"/>
            </a:solidFill>
            <a:prstDash val="solid"/>
            <a:round/>
            <a:headEnd len="med" w="med" type="triangle"/>
            <a:tailEnd len="med" w="med" type="triangle"/>
          </a:ln>
        </p:spPr>
      </p:cxnSp>
      <p:cxnSp>
        <p:nvCxnSpPr>
          <p:cNvPr id="233" name="Google Shape;233;p22"/>
          <p:cNvCxnSpPr/>
          <p:nvPr/>
        </p:nvCxnSpPr>
        <p:spPr>
          <a:xfrm>
            <a:off x="4488600" y="1789200"/>
            <a:ext cx="0" cy="2252700"/>
          </a:xfrm>
          <a:prstGeom prst="straightConnector1">
            <a:avLst/>
          </a:prstGeom>
          <a:noFill/>
          <a:ln cap="flat" cmpd="sng" w="19050">
            <a:solidFill>
              <a:schemeClr val="dk1"/>
            </a:solidFill>
            <a:prstDash val="solid"/>
            <a:round/>
            <a:headEnd len="med" w="med" type="triangle"/>
            <a:tailEnd len="med" w="med" type="triangle"/>
          </a:ln>
        </p:spPr>
      </p:cxnSp>
      <p:sp>
        <p:nvSpPr>
          <p:cNvPr id="234" name="Google Shape;234;p22"/>
          <p:cNvSpPr txBox="1"/>
          <p:nvPr>
            <p:ph idx="1" type="body"/>
          </p:nvPr>
        </p:nvSpPr>
        <p:spPr>
          <a:xfrm>
            <a:off x="3900450" y="1598700"/>
            <a:ext cx="11763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Platform Solution</a:t>
            </a:r>
            <a:endParaRPr sz="900">
              <a:solidFill>
                <a:srgbClr val="000000"/>
              </a:solidFill>
              <a:latin typeface="Roboto Black"/>
              <a:ea typeface="Roboto Black"/>
              <a:cs typeface="Roboto Black"/>
              <a:sym typeface="Roboto Black"/>
            </a:endParaRPr>
          </a:p>
        </p:txBody>
      </p:sp>
      <p:sp>
        <p:nvSpPr>
          <p:cNvPr id="235" name="Google Shape;235;p22"/>
          <p:cNvSpPr txBox="1"/>
          <p:nvPr>
            <p:ph idx="1" type="body"/>
          </p:nvPr>
        </p:nvSpPr>
        <p:spPr>
          <a:xfrm>
            <a:off x="4112400" y="4106688"/>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Point Solution</a:t>
            </a:r>
            <a:endParaRPr sz="900">
              <a:solidFill>
                <a:srgbClr val="000000"/>
              </a:solidFill>
              <a:latin typeface="Roboto Black"/>
              <a:ea typeface="Roboto Black"/>
              <a:cs typeface="Roboto Black"/>
              <a:sym typeface="Roboto Black"/>
            </a:endParaRPr>
          </a:p>
        </p:txBody>
      </p:sp>
      <p:sp>
        <p:nvSpPr>
          <p:cNvPr id="236" name="Google Shape;236;p22"/>
          <p:cNvSpPr txBox="1"/>
          <p:nvPr>
            <p:ph idx="1" type="body"/>
          </p:nvPr>
        </p:nvSpPr>
        <p:spPr>
          <a:xfrm>
            <a:off x="6407925" y="2832925"/>
            <a:ext cx="9192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Business Context</a:t>
            </a:r>
            <a:endParaRPr sz="900">
              <a:solidFill>
                <a:srgbClr val="000000"/>
              </a:solidFill>
              <a:latin typeface="Roboto Black"/>
              <a:ea typeface="Roboto Black"/>
              <a:cs typeface="Roboto Black"/>
              <a:sym typeface="Roboto Black"/>
            </a:endParaRPr>
          </a:p>
        </p:txBody>
      </p:sp>
      <p:sp>
        <p:nvSpPr>
          <p:cNvPr id="237" name="Google Shape;237;p22"/>
          <p:cNvSpPr txBox="1"/>
          <p:nvPr>
            <p:ph idx="1" type="body"/>
          </p:nvPr>
        </p:nvSpPr>
        <p:spPr>
          <a:xfrm>
            <a:off x="1816875" y="2832912"/>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Cloud Context</a:t>
            </a:r>
            <a:endParaRPr sz="900">
              <a:solidFill>
                <a:srgbClr val="000000"/>
              </a:solidFill>
              <a:latin typeface="Roboto Black"/>
              <a:ea typeface="Roboto Black"/>
              <a:cs typeface="Roboto Black"/>
              <a:sym typeface="Roboto Black"/>
            </a:endParaRPr>
          </a:p>
        </p:txBody>
      </p:sp>
      <p:sp>
        <p:nvSpPr>
          <p:cNvPr id="238" name="Google Shape;238;p22"/>
          <p:cNvSpPr/>
          <p:nvPr/>
        </p:nvSpPr>
        <p:spPr>
          <a:xfrm>
            <a:off x="3545625" y="2070150"/>
            <a:ext cx="485700" cy="485700"/>
          </a:xfrm>
          <a:prstGeom prst="ellipse">
            <a:avLst/>
          </a:prstGeom>
          <a:solidFill>
            <a:srgbClr val="FA7039"/>
          </a:solidFill>
          <a:ln>
            <a:noFill/>
          </a:ln>
        </p:spPr>
        <p:txBody>
          <a:bodyPr anchorCtr="0" anchor="ctr" bIns="0" lIns="0" spcFirstLastPara="1" rIns="0" wrap="square" tIns="45700">
            <a:noAutofit/>
          </a:bodyPr>
          <a:lstStyle/>
          <a:p>
            <a:pPr indent="0" lvl="0" marL="0" rtl="0" algn="ctr">
              <a:lnSpc>
                <a:spcPct val="115000"/>
              </a:lnSpc>
              <a:spcBef>
                <a:spcPts val="0"/>
              </a:spcBef>
              <a:spcAft>
                <a:spcPts val="0"/>
              </a:spcAft>
              <a:buNone/>
            </a:pPr>
            <a:r>
              <a:rPr b="1" lang="en" sz="500">
                <a:latin typeface="Roboto"/>
                <a:ea typeface="Roboto"/>
                <a:cs typeface="Roboto"/>
                <a:sym typeface="Roboto"/>
              </a:rPr>
              <a:t>Competitor Logo</a:t>
            </a:r>
            <a:endParaRPr b="1" sz="500">
              <a:latin typeface="Roboto"/>
              <a:ea typeface="Roboto"/>
              <a:cs typeface="Roboto"/>
              <a:sym typeface="Roboto"/>
            </a:endParaRPr>
          </a:p>
        </p:txBody>
      </p:sp>
      <p:sp>
        <p:nvSpPr>
          <p:cNvPr id="239" name="Google Shape;239;p22"/>
          <p:cNvSpPr/>
          <p:nvPr/>
        </p:nvSpPr>
        <p:spPr>
          <a:xfrm>
            <a:off x="4112400" y="2353650"/>
            <a:ext cx="485700" cy="485700"/>
          </a:xfrm>
          <a:prstGeom prst="ellipse">
            <a:avLst/>
          </a:prstGeom>
          <a:solidFill>
            <a:srgbClr val="4D5156"/>
          </a:solidFill>
          <a:ln>
            <a:noFill/>
          </a:ln>
        </p:spPr>
        <p:txBody>
          <a:bodyPr anchorCtr="0" anchor="ctr" bIns="0" lIns="0" spcFirstLastPara="1" rIns="0"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 sz="500">
                <a:solidFill>
                  <a:schemeClr val="lt1"/>
                </a:solidFill>
                <a:latin typeface="Roboto"/>
                <a:ea typeface="Roboto"/>
                <a:cs typeface="Roboto"/>
                <a:sym typeface="Roboto"/>
              </a:rPr>
              <a:t>Competitor Logo</a:t>
            </a:r>
            <a:endParaRPr sz="600">
              <a:solidFill>
                <a:schemeClr val="lt1"/>
              </a:solidFill>
              <a:latin typeface="Roboto"/>
              <a:ea typeface="Roboto"/>
              <a:cs typeface="Roboto"/>
              <a:sym typeface="Roboto"/>
            </a:endParaRPr>
          </a:p>
        </p:txBody>
      </p:sp>
      <p:sp>
        <p:nvSpPr>
          <p:cNvPr id="240" name="Google Shape;240;p22"/>
          <p:cNvSpPr/>
          <p:nvPr/>
        </p:nvSpPr>
        <p:spPr>
          <a:xfrm>
            <a:off x="4954725" y="1957725"/>
            <a:ext cx="572700" cy="572700"/>
          </a:xfrm>
          <a:prstGeom prst="ellipse">
            <a:avLst/>
          </a:prstGeom>
          <a:solidFill>
            <a:srgbClr val="FAC200"/>
          </a:solidFill>
          <a:ln>
            <a:noFill/>
          </a:ln>
        </p:spPr>
        <p:txBody>
          <a:bodyPr anchorCtr="0" anchor="ctr" bIns="0" lIns="0" spcFirstLastPara="1" rIns="0" wrap="square" tIns="0">
            <a:noAutofit/>
          </a:bodyPr>
          <a:lstStyle/>
          <a:p>
            <a:pPr indent="0" lvl="0" marL="0" rtl="0" algn="ctr">
              <a:spcBef>
                <a:spcPts val="0"/>
              </a:spcBef>
              <a:spcAft>
                <a:spcPts val="0"/>
              </a:spcAft>
              <a:buNone/>
            </a:pPr>
            <a:r>
              <a:rPr i="1" lang="en" sz="900">
                <a:latin typeface="Roboto Black"/>
                <a:ea typeface="Roboto Black"/>
                <a:cs typeface="Roboto Black"/>
                <a:sym typeface="Roboto Black"/>
              </a:rPr>
              <a:t>Your</a:t>
            </a:r>
            <a:endParaRPr i="1" sz="900">
              <a:latin typeface="Roboto Black"/>
              <a:ea typeface="Roboto Black"/>
              <a:cs typeface="Roboto Black"/>
              <a:sym typeface="Roboto Black"/>
            </a:endParaRPr>
          </a:p>
          <a:p>
            <a:pPr indent="0" lvl="0" marL="0" rtl="0" algn="ctr">
              <a:spcBef>
                <a:spcPts val="0"/>
              </a:spcBef>
              <a:spcAft>
                <a:spcPts val="0"/>
              </a:spcAft>
              <a:buNone/>
            </a:pPr>
            <a:r>
              <a:rPr i="1" lang="en" sz="900">
                <a:latin typeface="Roboto Black"/>
                <a:ea typeface="Roboto Black"/>
                <a:cs typeface="Roboto Black"/>
                <a:sym typeface="Roboto Black"/>
              </a:rPr>
              <a:t>Startup</a:t>
            </a:r>
            <a:endParaRPr i="1" sz="900">
              <a:latin typeface="Roboto Black"/>
              <a:ea typeface="Roboto Black"/>
              <a:cs typeface="Roboto Black"/>
              <a:sym typeface="Roboto Black"/>
            </a:endParaRPr>
          </a:p>
        </p:txBody>
      </p:sp>
      <p:sp>
        <p:nvSpPr>
          <p:cNvPr id="241" name="Google Shape;241;p22"/>
          <p:cNvSpPr/>
          <p:nvPr/>
        </p:nvSpPr>
        <p:spPr>
          <a:xfrm>
            <a:off x="3098025" y="3165525"/>
            <a:ext cx="371400" cy="371400"/>
          </a:xfrm>
          <a:prstGeom prst="ellipse">
            <a:avLst/>
          </a:prstGeom>
          <a:solidFill>
            <a:srgbClr val="073763"/>
          </a:solidFill>
          <a:ln>
            <a:noFill/>
          </a:ln>
        </p:spPr>
        <p:txBody>
          <a:bodyPr anchorCtr="0" anchor="ctr" bIns="0" lIns="0" spcFirstLastPara="1" rIns="0"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 sz="400">
                <a:solidFill>
                  <a:schemeClr val="lt1"/>
                </a:solidFill>
                <a:latin typeface="Roboto"/>
                <a:ea typeface="Roboto"/>
                <a:cs typeface="Roboto"/>
                <a:sym typeface="Roboto"/>
              </a:rPr>
              <a:t>Competitor Logo</a:t>
            </a:r>
            <a:endParaRPr sz="400">
              <a:solidFill>
                <a:schemeClr val="lt1"/>
              </a:solidFill>
              <a:latin typeface="Roboto"/>
              <a:ea typeface="Roboto"/>
              <a:cs typeface="Roboto"/>
              <a:sym typeface="Roboto"/>
            </a:endParaRPr>
          </a:p>
        </p:txBody>
      </p:sp>
      <p:sp>
        <p:nvSpPr>
          <p:cNvPr id="242" name="Google Shape;242;p22"/>
          <p:cNvSpPr/>
          <p:nvPr/>
        </p:nvSpPr>
        <p:spPr>
          <a:xfrm>
            <a:off x="3517050" y="3639525"/>
            <a:ext cx="371400" cy="371400"/>
          </a:xfrm>
          <a:prstGeom prst="ellipse">
            <a:avLst/>
          </a:prstGeom>
          <a:solidFill>
            <a:srgbClr val="0B5394"/>
          </a:solidFill>
          <a:ln>
            <a:noFill/>
          </a:ln>
        </p:spPr>
        <p:txBody>
          <a:bodyPr anchorCtr="0" anchor="ctr" bIns="0" lIns="0" spcFirstLastPara="1" rIns="0"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 sz="400">
                <a:solidFill>
                  <a:schemeClr val="lt1"/>
                </a:solidFill>
                <a:latin typeface="Roboto"/>
                <a:ea typeface="Roboto"/>
                <a:cs typeface="Roboto"/>
                <a:sym typeface="Roboto"/>
              </a:rPr>
              <a:t>Competitor Logo</a:t>
            </a:r>
            <a:endParaRPr sz="400">
              <a:solidFill>
                <a:schemeClr val="lt1"/>
              </a:solidFill>
              <a:latin typeface="Roboto"/>
              <a:ea typeface="Roboto"/>
              <a:cs typeface="Roboto"/>
              <a:sym typeface="Roboto"/>
            </a:endParaRPr>
          </a:p>
        </p:txBody>
      </p:sp>
      <p:sp>
        <p:nvSpPr>
          <p:cNvPr id="243" name="Google Shape;243;p22"/>
          <p:cNvSpPr/>
          <p:nvPr/>
        </p:nvSpPr>
        <p:spPr>
          <a:xfrm>
            <a:off x="3793313" y="3053738"/>
            <a:ext cx="371400" cy="371400"/>
          </a:xfrm>
          <a:prstGeom prst="ellipse">
            <a:avLst/>
          </a:prstGeom>
          <a:solidFill>
            <a:srgbClr val="2FE3A9"/>
          </a:solidFill>
          <a:ln>
            <a:noFill/>
          </a:ln>
        </p:spPr>
        <p:txBody>
          <a:bodyPr anchorCtr="0" anchor="ctr" bIns="0" lIns="0" spcFirstLastPara="1" rIns="0"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 sz="400">
                <a:solidFill>
                  <a:schemeClr val="dk1"/>
                </a:solidFill>
                <a:latin typeface="Roboto"/>
                <a:ea typeface="Roboto"/>
                <a:cs typeface="Roboto"/>
                <a:sym typeface="Roboto"/>
              </a:rPr>
              <a:t>Competitor Logo</a:t>
            </a:r>
            <a:endParaRPr sz="400">
              <a:latin typeface="Roboto"/>
              <a:ea typeface="Roboto"/>
              <a:cs typeface="Roboto"/>
              <a:sym typeface="Roboto"/>
            </a:endParaRPr>
          </a:p>
        </p:txBody>
      </p:sp>
      <p:sp>
        <p:nvSpPr>
          <p:cNvPr id="244" name="Google Shape;244;p22"/>
          <p:cNvSpPr/>
          <p:nvPr/>
        </p:nvSpPr>
        <p:spPr>
          <a:xfrm>
            <a:off x="4886163" y="3087338"/>
            <a:ext cx="371400" cy="371400"/>
          </a:xfrm>
          <a:prstGeom prst="ellipse">
            <a:avLst/>
          </a:prstGeom>
          <a:solidFill>
            <a:srgbClr val="4FB3EB"/>
          </a:solidFill>
          <a:ln>
            <a:noFill/>
          </a:ln>
        </p:spPr>
        <p:txBody>
          <a:bodyPr anchorCtr="0" anchor="ctr" bIns="0" lIns="0" spcFirstLastPara="1" rIns="0"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 sz="400">
                <a:solidFill>
                  <a:schemeClr val="dk1"/>
                </a:solidFill>
                <a:latin typeface="Roboto"/>
                <a:ea typeface="Roboto"/>
                <a:cs typeface="Roboto"/>
                <a:sym typeface="Roboto"/>
              </a:rPr>
              <a:t>Competitor Logo</a:t>
            </a:r>
            <a:endParaRPr sz="400">
              <a:latin typeface="Roboto"/>
              <a:ea typeface="Roboto"/>
              <a:cs typeface="Roboto"/>
              <a:sym typeface="Roboto"/>
            </a:endParaRPr>
          </a:p>
        </p:txBody>
      </p:sp>
      <p:sp>
        <p:nvSpPr>
          <p:cNvPr id="245" name="Google Shape;245;p22"/>
          <p:cNvSpPr/>
          <p:nvPr/>
        </p:nvSpPr>
        <p:spPr>
          <a:xfrm>
            <a:off x="4679588" y="3511213"/>
            <a:ext cx="371400" cy="371400"/>
          </a:xfrm>
          <a:prstGeom prst="ellipse">
            <a:avLst/>
          </a:prstGeom>
          <a:solidFill>
            <a:srgbClr val="D9D9D9"/>
          </a:solidFill>
          <a:ln>
            <a:noFill/>
          </a:ln>
        </p:spPr>
        <p:txBody>
          <a:bodyPr anchorCtr="0" anchor="ctr" bIns="0" lIns="0" spcFirstLastPara="1" rIns="0"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 sz="400">
                <a:solidFill>
                  <a:schemeClr val="dk1"/>
                </a:solidFill>
                <a:latin typeface="Roboto"/>
                <a:ea typeface="Roboto"/>
                <a:cs typeface="Roboto"/>
                <a:sym typeface="Roboto"/>
              </a:rPr>
              <a:t>Competitor Logo</a:t>
            </a:r>
            <a:endParaRPr sz="400">
              <a:latin typeface="Roboto"/>
              <a:ea typeface="Roboto"/>
              <a:cs typeface="Roboto"/>
              <a:sym typeface="Roboto"/>
            </a:endParaRPr>
          </a:p>
        </p:txBody>
      </p:sp>
      <p:sp>
        <p:nvSpPr>
          <p:cNvPr id="246" name="Google Shape;246;p22"/>
          <p:cNvSpPr txBox="1"/>
          <p:nvPr>
            <p:ph idx="1" type="body"/>
          </p:nvPr>
        </p:nvSpPr>
        <p:spPr>
          <a:xfrm>
            <a:off x="6346125" y="1827300"/>
            <a:ext cx="7524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Business</a:t>
            </a:r>
            <a:endParaRPr i="1" sz="800">
              <a:solidFill>
                <a:srgbClr val="9E9E9E"/>
              </a:solidFill>
              <a:latin typeface="Roboto"/>
              <a:ea typeface="Roboto"/>
              <a:cs typeface="Roboto"/>
              <a:sym typeface="Roboto"/>
            </a:endParaRPr>
          </a:p>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Intelligence</a:t>
            </a:r>
            <a:endParaRPr i="1" sz="800">
              <a:solidFill>
                <a:srgbClr val="9E9E9E"/>
              </a:solidFill>
              <a:latin typeface="Roboto"/>
              <a:ea typeface="Roboto"/>
              <a:cs typeface="Roboto"/>
              <a:sym typeface="Roboto"/>
            </a:endParaRPr>
          </a:p>
        </p:txBody>
      </p:sp>
      <p:sp>
        <p:nvSpPr>
          <p:cNvPr id="247" name="Google Shape;247;p22"/>
          <p:cNvSpPr txBox="1"/>
          <p:nvPr>
            <p:ph idx="1" type="body"/>
          </p:nvPr>
        </p:nvSpPr>
        <p:spPr>
          <a:xfrm>
            <a:off x="6346125" y="3862238"/>
            <a:ext cx="7524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Operations</a:t>
            </a:r>
            <a:endParaRPr i="1" sz="800">
              <a:solidFill>
                <a:srgbClr val="9E9E9E"/>
              </a:solidFill>
              <a:latin typeface="Roboto"/>
              <a:ea typeface="Roboto"/>
              <a:cs typeface="Roboto"/>
              <a:sym typeface="Roboto"/>
            </a:endParaRPr>
          </a:p>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Point Solutions</a:t>
            </a:r>
            <a:endParaRPr i="1" sz="800">
              <a:solidFill>
                <a:srgbClr val="9E9E9E"/>
              </a:solidFill>
              <a:latin typeface="Roboto"/>
              <a:ea typeface="Roboto"/>
              <a:cs typeface="Roboto"/>
              <a:sym typeface="Roboto"/>
            </a:endParaRPr>
          </a:p>
        </p:txBody>
      </p:sp>
      <p:sp>
        <p:nvSpPr>
          <p:cNvPr id="248" name="Google Shape;248;p22"/>
          <p:cNvSpPr txBox="1"/>
          <p:nvPr>
            <p:ph idx="1" type="body"/>
          </p:nvPr>
        </p:nvSpPr>
        <p:spPr>
          <a:xfrm>
            <a:off x="2045475" y="3862238"/>
            <a:ext cx="7524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Optimization</a:t>
            </a:r>
            <a:endParaRPr i="1" sz="800">
              <a:solidFill>
                <a:srgbClr val="9E9E9E"/>
              </a:solidFill>
              <a:latin typeface="Roboto"/>
              <a:ea typeface="Roboto"/>
              <a:cs typeface="Roboto"/>
              <a:sym typeface="Roboto"/>
            </a:endParaRPr>
          </a:p>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Point Solutions</a:t>
            </a:r>
            <a:endParaRPr i="1" sz="800">
              <a:solidFill>
                <a:srgbClr val="9E9E9E"/>
              </a:solidFill>
              <a:latin typeface="Roboto"/>
              <a:ea typeface="Roboto"/>
              <a:cs typeface="Roboto"/>
              <a:sym typeface="Roboto"/>
            </a:endParaRPr>
          </a:p>
        </p:txBody>
      </p:sp>
      <p:sp>
        <p:nvSpPr>
          <p:cNvPr id="249" name="Google Shape;249;p22"/>
          <p:cNvSpPr txBox="1"/>
          <p:nvPr>
            <p:ph idx="1" type="body"/>
          </p:nvPr>
        </p:nvSpPr>
        <p:spPr>
          <a:xfrm>
            <a:off x="2045475" y="1827300"/>
            <a:ext cx="7524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Legacy Cost</a:t>
            </a:r>
            <a:endParaRPr i="1" sz="800">
              <a:solidFill>
                <a:srgbClr val="9E9E9E"/>
              </a:solidFill>
              <a:latin typeface="Roboto"/>
              <a:ea typeface="Roboto"/>
              <a:cs typeface="Roboto"/>
              <a:sym typeface="Roboto"/>
            </a:endParaRPr>
          </a:p>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Management</a:t>
            </a:r>
            <a:endParaRPr i="1" sz="800">
              <a:solidFill>
                <a:srgbClr val="9E9E9E"/>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3"/>
          <p:cNvSpPr/>
          <p:nvPr/>
        </p:nvSpPr>
        <p:spPr>
          <a:xfrm flipH="1">
            <a:off x="6181800" y="0"/>
            <a:ext cx="2962200" cy="5143500"/>
          </a:xfrm>
          <a:prstGeom prst="rect">
            <a:avLst/>
          </a:prstGeom>
          <a:solidFill>
            <a:srgbClr val="F8F7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sp>
        <p:nvSpPr>
          <p:cNvPr id="256" name="Google Shape;256;p23"/>
          <p:cNvSpPr txBox="1"/>
          <p:nvPr>
            <p:ph type="title"/>
          </p:nvPr>
        </p:nvSpPr>
        <p:spPr>
          <a:xfrm>
            <a:off x="734025" y="596075"/>
            <a:ext cx="51993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1100"/>
              <a:buNone/>
            </a:pPr>
            <a:r>
              <a:rPr b="1" i="1" lang="en" sz="2820">
                <a:latin typeface="Roboto"/>
                <a:ea typeface="Roboto"/>
                <a:cs typeface="Roboto"/>
                <a:sym typeface="Roboto"/>
              </a:rPr>
              <a:t>Fundraising Needs &amp; Milestones</a:t>
            </a:r>
            <a:endParaRPr b="1" i="1" sz="2820">
              <a:latin typeface="Roboto"/>
              <a:ea typeface="Roboto"/>
              <a:cs typeface="Roboto"/>
              <a:sym typeface="Roboto"/>
            </a:endParaRPr>
          </a:p>
        </p:txBody>
      </p:sp>
      <p:cxnSp>
        <p:nvCxnSpPr>
          <p:cNvPr id="257" name="Google Shape;257;p23"/>
          <p:cNvCxnSpPr/>
          <p:nvPr/>
        </p:nvCxnSpPr>
        <p:spPr>
          <a:xfrm>
            <a:off x="734025" y="1244674"/>
            <a:ext cx="643800" cy="0"/>
          </a:xfrm>
          <a:prstGeom prst="straightConnector1">
            <a:avLst/>
          </a:prstGeom>
          <a:noFill/>
          <a:ln cap="flat" cmpd="sng" w="76200">
            <a:solidFill>
              <a:srgbClr val="F5CD11"/>
            </a:solidFill>
            <a:prstDash val="solid"/>
            <a:round/>
            <a:headEnd len="med" w="med" type="none"/>
            <a:tailEnd len="med" w="med" type="none"/>
          </a:ln>
        </p:spPr>
      </p:cxnSp>
      <p:sp>
        <p:nvSpPr>
          <p:cNvPr id="258" name="Google Shape;258;p23"/>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sp>
        <p:nvSpPr>
          <p:cNvPr id="259" name="Google Shape;259;p23"/>
          <p:cNvSpPr txBox="1"/>
          <p:nvPr/>
        </p:nvSpPr>
        <p:spPr>
          <a:xfrm>
            <a:off x="1289493" y="2052650"/>
            <a:ext cx="1794300" cy="431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en" sz="1000">
                <a:solidFill>
                  <a:schemeClr val="dk1"/>
                </a:solidFill>
                <a:latin typeface="Roboto Black"/>
                <a:ea typeface="Roboto Black"/>
                <a:cs typeface="Roboto Black"/>
                <a:sym typeface="Roboto Black"/>
              </a:rPr>
              <a:t>Product Development</a:t>
            </a:r>
            <a:endParaRPr sz="900">
              <a:solidFill>
                <a:schemeClr val="dk1"/>
              </a:solidFill>
              <a:latin typeface="Roboto Black"/>
              <a:ea typeface="Roboto Black"/>
              <a:cs typeface="Roboto Black"/>
              <a:sym typeface="Roboto Black"/>
            </a:endParaRPr>
          </a:p>
          <a:p>
            <a:pPr indent="-90170" lvl="0" marL="91440" rtl="0" algn="l">
              <a:lnSpc>
                <a:spcPct val="100000"/>
              </a:lnSpc>
              <a:spcBef>
                <a:spcPts val="0"/>
              </a:spcBef>
              <a:spcAft>
                <a:spcPts val="0"/>
              </a:spcAft>
              <a:buClr>
                <a:srgbClr val="FAC200"/>
              </a:buClr>
              <a:buSzPts val="700"/>
              <a:buFont typeface="Roboto"/>
              <a:buChar char="−"/>
            </a:pPr>
            <a:r>
              <a:rPr lang="en" sz="700">
                <a:solidFill>
                  <a:schemeClr val="dk1"/>
                </a:solidFill>
                <a:latin typeface="Roboto"/>
                <a:ea typeface="Roboto"/>
                <a:cs typeface="Roboto"/>
                <a:sym typeface="Roboto"/>
              </a:rPr>
              <a:t>Expand AI/ML recommendation engine </a:t>
            </a:r>
            <a:endParaRPr sz="700">
              <a:solidFill>
                <a:schemeClr val="dk1"/>
              </a:solidFill>
              <a:latin typeface="Roboto"/>
              <a:ea typeface="Roboto"/>
              <a:cs typeface="Roboto"/>
              <a:sym typeface="Roboto"/>
            </a:endParaRPr>
          </a:p>
          <a:p>
            <a:pPr indent="-90170" lvl="0" marL="91440" rtl="0" algn="l">
              <a:lnSpc>
                <a:spcPct val="100000"/>
              </a:lnSpc>
              <a:spcBef>
                <a:spcPts val="300"/>
              </a:spcBef>
              <a:spcAft>
                <a:spcPts val="300"/>
              </a:spcAft>
              <a:buClr>
                <a:srgbClr val="FAC200"/>
              </a:buClr>
              <a:buSzPts val="700"/>
              <a:buFont typeface="Roboto"/>
              <a:buChar char="−"/>
            </a:pPr>
            <a:r>
              <a:rPr lang="en" sz="700">
                <a:solidFill>
                  <a:schemeClr val="dk1"/>
                </a:solidFill>
                <a:latin typeface="Roboto"/>
                <a:ea typeface="Roboto"/>
                <a:cs typeface="Roboto"/>
                <a:sym typeface="Roboto"/>
              </a:rPr>
              <a:t>Interactive tutorials </a:t>
            </a:r>
            <a:endParaRPr sz="1200"/>
          </a:p>
        </p:txBody>
      </p:sp>
      <p:sp>
        <p:nvSpPr>
          <p:cNvPr id="260" name="Google Shape;260;p23"/>
          <p:cNvSpPr txBox="1"/>
          <p:nvPr/>
        </p:nvSpPr>
        <p:spPr>
          <a:xfrm>
            <a:off x="3960075" y="2052650"/>
            <a:ext cx="1794300" cy="538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en" sz="1000">
                <a:solidFill>
                  <a:schemeClr val="dk1"/>
                </a:solidFill>
                <a:latin typeface="Roboto Black"/>
                <a:ea typeface="Roboto Black"/>
                <a:cs typeface="Roboto Black"/>
                <a:sym typeface="Roboto Black"/>
              </a:rPr>
              <a:t>Regulatory &amp; IP Protection</a:t>
            </a:r>
            <a:endParaRPr sz="900">
              <a:solidFill>
                <a:schemeClr val="dk1"/>
              </a:solidFill>
              <a:latin typeface="Roboto Black"/>
              <a:ea typeface="Roboto Black"/>
              <a:cs typeface="Roboto Black"/>
              <a:sym typeface="Roboto Black"/>
            </a:endParaRPr>
          </a:p>
          <a:p>
            <a:pPr indent="-90170" lvl="0" marL="91440" rtl="0" algn="l">
              <a:lnSpc>
                <a:spcPct val="100000"/>
              </a:lnSpc>
              <a:spcBef>
                <a:spcPts val="0"/>
              </a:spcBef>
              <a:spcAft>
                <a:spcPts val="0"/>
              </a:spcAft>
              <a:buClr>
                <a:srgbClr val="FAC200"/>
              </a:buClr>
              <a:buSzPts val="700"/>
              <a:buFont typeface="Roboto"/>
              <a:buChar char="−"/>
            </a:pPr>
            <a:r>
              <a:rPr lang="en" sz="700">
                <a:solidFill>
                  <a:schemeClr val="dk1"/>
                </a:solidFill>
                <a:latin typeface="Roboto"/>
                <a:ea typeface="Roboto"/>
                <a:cs typeface="Roboto"/>
                <a:sym typeface="Roboto"/>
              </a:rPr>
              <a:t>Expand provisional patents(s)</a:t>
            </a:r>
            <a:endParaRPr sz="700">
              <a:solidFill>
                <a:schemeClr val="dk1"/>
              </a:solidFill>
              <a:latin typeface="Roboto"/>
              <a:ea typeface="Roboto"/>
              <a:cs typeface="Roboto"/>
              <a:sym typeface="Roboto"/>
            </a:endParaRPr>
          </a:p>
          <a:p>
            <a:pPr indent="-90170" lvl="0" marL="91440" rtl="0" algn="l">
              <a:lnSpc>
                <a:spcPct val="100000"/>
              </a:lnSpc>
              <a:spcBef>
                <a:spcPts val="300"/>
              </a:spcBef>
              <a:spcAft>
                <a:spcPts val="300"/>
              </a:spcAft>
              <a:buClr>
                <a:srgbClr val="FAC200"/>
              </a:buClr>
              <a:buSzPts val="700"/>
              <a:buFont typeface="Roboto"/>
              <a:buChar char="−"/>
            </a:pPr>
            <a:r>
              <a:rPr lang="en" sz="700">
                <a:solidFill>
                  <a:schemeClr val="dk1"/>
                </a:solidFill>
                <a:latin typeface="Roboto"/>
                <a:ea typeface="Roboto"/>
                <a:cs typeface="Roboto"/>
                <a:sym typeface="Roboto"/>
              </a:rPr>
              <a:t>Ease compliance concerns for faster integrations</a:t>
            </a:r>
            <a:endParaRPr sz="700">
              <a:solidFill>
                <a:schemeClr val="dk1"/>
              </a:solidFill>
              <a:latin typeface="Roboto"/>
              <a:ea typeface="Roboto"/>
              <a:cs typeface="Roboto"/>
              <a:sym typeface="Roboto"/>
            </a:endParaRPr>
          </a:p>
        </p:txBody>
      </p:sp>
      <p:sp>
        <p:nvSpPr>
          <p:cNvPr id="261" name="Google Shape;261;p23"/>
          <p:cNvSpPr txBox="1"/>
          <p:nvPr/>
        </p:nvSpPr>
        <p:spPr>
          <a:xfrm>
            <a:off x="1289501" y="2882175"/>
            <a:ext cx="1794300" cy="431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en" sz="1000">
                <a:solidFill>
                  <a:schemeClr val="dk1"/>
                </a:solidFill>
                <a:latin typeface="Roboto Black"/>
                <a:ea typeface="Roboto Black"/>
                <a:cs typeface="Roboto Black"/>
                <a:sym typeface="Roboto Black"/>
              </a:rPr>
              <a:t>Annual API Minimums</a:t>
            </a:r>
            <a:endParaRPr sz="900">
              <a:solidFill>
                <a:schemeClr val="dk1"/>
              </a:solidFill>
              <a:latin typeface="Roboto Black"/>
              <a:ea typeface="Roboto Black"/>
              <a:cs typeface="Roboto Black"/>
              <a:sym typeface="Roboto Black"/>
            </a:endParaRPr>
          </a:p>
          <a:p>
            <a:pPr indent="-90170" lvl="0" marL="91440" rtl="0" algn="l">
              <a:lnSpc>
                <a:spcPct val="100000"/>
              </a:lnSpc>
              <a:spcBef>
                <a:spcPts val="0"/>
              </a:spcBef>
              <a:spcAft>
                <a:spcPts val="0"/>
              </a:spcAft>
              <a:buClr>
                <a:srgbClr val="FAC200"/>
              </a:buClr>
              <a:buSzPts val="700"/>
              <a:buFont typeface="Roboto"/>
              <a:buChar char="−"/>
            </a:pPr>
            <a:r>
              <a:rPr lang="en" sz="700">
                <a:solidFill>
                  <a:schemeClr val="dk1"/>
                </a:solidFill>
                <a:latin typeface="Roboto"/>
                <a:ea typeface="Roboto"/>
                <a:cs typeface="Roboto"/>
                <a:sym typeface="Roboto"/>
              </a:rPr>
              <a:t>Cover API agreement costs</a:t>
            </a:r>
            <a:endParaRPr sz="700">
              <a:solidFill>
                <a:schemeClr val="dk1"/>
              </a:solidFill>
              <a:latin typeface="Roboto"/>
              <a:ea typeface="Roboto"/>
              <a:cs typeface="Roboto"/>
              <a:sym typeface="Roboto"/>
            </a:endParaRPr>
          </a:p>
          <a:p>
            <a:pPr indent="-90170" lvl="0" marL="91440" rtl="0" algn="l">
              <a:lnSpc>
                <a:spcPct val="100000"/>
              </a:lnSpc>
              <a:spcBef>
                <a:spcPts val="300"/>
              </a:spcBef>
              <a:spcAft>
                <a:spcPts val="300"/>
              </a:spcAft>
              <a:buClr>
                <a:srgbClr val="FAC200"/>
              </a:buClr>
              <a:buSzPts val="700"/>
              <a:buFont typeface="Roboto"/>
              <a:buChar char="−"/>
            </a:pPr>
            <a:r>
              <a:rPr lang="en" sz="700">
                <a:solidFill>
                  <a:schemeClr val="dk1"/>
                </a:solidFill>
                <a:latin typeface="Roboto"/>
                <a:ea typeface="Roboto"/>
                <a:cs typeface="Roboto"/>
                <a:sym typeface="Roboto"/>
              </a:rPr>
              <a:t>Expand data capabilities </a:t>
            </a:r>
            <a:endParaRPr sz="700">
              <a:solidFill>
                <a:schemeClr val="dk1"/>
              </a:solidFill>
              <a:latin typeface="Roboto"/>
              <a:ea typeface="Roboto"/>
              <a:cs typeface="Roboto"/>
              <a:sym typeface="Roboto"/>
            </a:endParaRPr>
          </a:p>
        </p:txBody>
      </p:sp>
      <p:sp>
        <p:nvSpPr>
          <p:cNvPr id="262" name="Google Shape;262;p23"/>
          <p:cNvSpPr txBox="1"/>
          <p:nvPr/>
        </p:nvSpPr>
        <p:spPr>
          <a:xfrm>
            <a:off x="3960075" y="2882175"/>
            <a:ext cx="1794300" cy="431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en" sz="1000">
                <a:solidFill>
                  <a:schemeClr val="dk1"/>
                </a:solidFill>
                <a:latin typeface="Roboto Black"/>
                <a:ea typeface="Roboto Black"/>
                <a:cs typeface="Roboto Black"/>
                <a:sym typeface="Roboto Black"/>
              </a:rPr>
              <a:t>Customer Acquisition</a:t>
            </a:r>
            <a:endParaRPr sz="900">
              <a:solidFill>
                <a:schemeClr val="dk1"/>
              </a:solidFill>
              <a:latin typeface="Roboto Black"/>
              <a:ea typeface="Roboto Black"/>
              <a:cs typeface="Roboto Black"/>
              <a:sym typeface="Roboto Black"/>
            </a:endParaRPr>
          </a:p>
          <a:p>
            <a:pPr indent="-90170" lvl="0" marL="91440" rtl="0" algn="l">
              <a:lnSpc>
                <a:spcPct val="100000"/>
              </a:lnSpc>
              <a:spcBef>
                <a:spcPts val="0"/>
              </a:spcBef>
              <a:spcAft>
                <a:spcPts val="0"/>
              </a:spcAft>
              <a:buClr>
                <a:srgbClr val="FAC200"/>
              </a:buClr>
              <a:buSzPts val="700"/>
              <a:buFont typeface="Roboto"/>
              <a:buChar char="−"/>
            </a:pPr>
            <a:r>
              <a:rPr lang="en" sz="700">
                <a:solidFill>
                  <a:schemeClr val="dk1"/>
                </a:solidFill>
                <a:latin typeface="Roboto"/>
                <a:ea typeface="Roboto"/>
                <a:cs typeface="Roboto"/>
                <a:sym typeface="Roboto"/>
              </a:rPr>
              <a:t>Drive 2M visitors to website</a:t>
            </a:r>
            <a:endParaRPr sz="700">
              <a:solidFill>
                <a:schemeClr val="dk1"/>
              </a:solidFill>
              <a:latin typeface="Roboto"/>
              <a:ea typeface="Roboto"/>
              <a:cs typeface="Roboto"/>
              <a:sym typeface="Roboto"/>
            </a:endParaRPr>
          </a:p>
          <a:p>
            <a:pPr indent="-90170" lvl="0" marL="91440" rtl="0" algn="l">
              <a:lnSpc>
                <a:spcPct val="100000"/>
              </a:lnSpc>
              <a:spcBef>
                <a:spcPts val="300"/>
              </a:spcBef>
              <a:spcAft>
                <a:spcPts val="300"/>
              </a:spcAft>
              <a:buClr>
                <a:srgbClr val="FAC200"/>
              </a:buClr>
              <a:buSzPts val="700"/>
              <a:buFont typeface="Roboto"/>
              <a:buChar char="−"/>
            </a:pPr>
            <a:r>
              <a:rPr lang="en" sz="700">
                <a:solidFill>
                  <a:schemeClr val="dk1"/>
                </a:solidFill>
                <a:latin typeface="Roboto"/>
                <a:ea typeface="Roboto"/>
                <a:cs typeface="Roboto"/>
                <a:sym typeface="Roboto"/>
              </a:rPr>
              <a:t>Maintain/improve conversion numbers</a:t>
            </a:r>
            <a:endParaRPr sz="700">
              <a:solidFill>
                <a:schemeClr val="dk1"/>
              </a:solidFill>
              <a:latin typeface="Roboto"/>
              <a:ea typeface="Roboto"/>
              <a:cs typeface="Roboto"/>
              <a:sym typeface="Roboto"/>
            </a:endParaRPr>
          </a:p>
        </p:txBody>
      </p:sp>
      <p:sp>
        <p:nvSpPr>
          <p:cNvPr id="263" name="Google Shape;263;p23"/>
          <p:cNvSpPr txBox="1"/>
          <p:nvPr/>
        </p:nvSpPr>
        <p:spPr>
          <a:xfrm>
            <a:off x="1289501" y="3691900"/>
            <a:ext cx="1794300" cy="284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en" sz="1000">
                <a:solidFill>
                  <a:schemeClr val="dk1"/>
                </a:solidFill>
                <a:latin typeface="Roboto Black"/>
                <a:ea typeface="Roboto Black"/>
                <a:cs typeface="Roboto Black"/>
                <a:sym typeface="Roboto Black"/>
              </a:rPr>
              <a:t>Sales</a:t>
            </a:r>
            <a:endParaRPr sz="900">
              <a:solidFill>
                <a:schemeClr val="dk1"/>
              </a:solidFill>
              <a:latin typeface="Roboto Black"/>
              <a:ea typeface="Roboto Black"/>
              <a:cs typeface="Roboto Black"/>
              <a:sym typeface="Roboto Black"/>
            </a:endParaRPr>
          </a:p>
          <a:p>
            <a:pPr indent="-90170" lvl="0" marL="91440" rtl="0" algn="l">
              <a:lnSpc>
                <a:spcPct val="100000"/>
              </a:lnSpc>
              <a:spcBef>
                <a:spcPts val="0"/>
              </a:spcBef>
              <a:spcAft>
                <a:spcPts val="300"/>
              </a:spcAft>
              <a:buClr>
                <a:srgbClr val="FAC200"/>
              </a:buClr>
              <a:buSzPts val="700"/>
              <a:buFont typeface="Roboto"/>
              <a:buChar char="−"/>
            </a:pPr>
            <a:r>
              <a:rPr lang="en" sz="700">
                <a:solidFill>
                  <a:schemeClr val="dk1"/>
                </a:solidFill>
                <a:latin typeface="Roboto"/>
                <a:ea typeface="Roboto"/>
                <a:cs typeface="Roboto"/>
                <a:sym typeface="Roboto"/>
              </a:rPr>
              <a:t>Paid contracts with 60 lenders</a:t>
            </a:r>
            <a:endParaRPr sz="700">
              <a:solidFill>
                <a:schemeClr val="dk1"/>
              </a:solidFill>
              <a:latin typeface="Roboto"/>
              <a:ea typeface="Roboto"/>
              <a:cs typeface="Roboto"/>
              <a:sym typeface="Roboto"/>
            </a:endParaRPr>
          </a:p>
        </p:txBody>
      </p:sp>
      <p:sp>
        <p:nvSpPr>
          <p:cNvPr id="264" name="Google Shape;264;p23"/>
          <p:cNvSpPr/>
          <p:nvPr/>
        </p:nvSpPr>
        <p:spPr>
          <a:xfrm>
            <a:off x="657825" y="2060744"/>
            <a:ext cx="516300" cy="516300"/>
          </a:xfrm>
          <a:prstGeom prst="ellipse">
            <a:avLst/>
          </a:prstGeom>
          <a:solidFill>
            <a:schemeClr val="lt1"/>
          </a:solidFill>
          <a:ln cap="flat" cmpd="sng" w="19050">
            <a:solidFill>
              <a:srgbClr val="FAC2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i="1" lang="en" sz="900">
                <a:latin typeface="Roboto Black"/>
                <a:ea typeface="Roboto Black"/>
                <a:cs typeface="Roboto Black"/>
                <a:sym typeface="Roboto Black"/>
              </a:rPr>
              <a:t>$3.2M</a:t>
            </a:r>
            <a:endParaRPr i="1" sz="900">
              <a:latin typeface="Roboto Black"/>
              <a:ea typeface="Roboto Black"/>
              <a:cs typeface="Roboto Black"/>
              <a:sym typeface="Roboto Black"/>
            </a:endParaRPr>
          </a:p>
        </p:txBody>
      </p:sp>
      <p:sp>
        <p:nvSpPr>
          <p:cNvPr id="265" name="Google Shape;265;p23"/>
          <p:cNvSpPr/>
          <p:nvPr/>
        </p:nvSpPr>
        <p:spPr>
          <a:xfrm>
            <a:off x="3328400" y="2060744"/>
            <a:ext cx="516300" cy="516300"/>
          </a:xfrm>
          <a:prstGeom prst="ellipse">
            <a:avLst/>
          </a:prstGeom>
          <a:solidFill>
            <a:schemeClr val="lt1"/>
          </a:solidFill>
          <a:ln cap="flat" cmpd="sng" w="19050">
            <a:solidFill>
              <a:srgbClr val="FAC2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i="1" lang="en" sz="900">
                <a:latin typeface="Roboto Black"/>
                <a:ea typeface="Roboto Black"/>
                <a:cs typeface="Roboto Black"/>
                <a:sym typeface="Roboto Black"/>
              </a:rPr>
              <a:t>$800K</a:t>
            </a:r>
            <a:endParaRPr i="1" sz="900">
              <a:latin typeface="Roboto Black"/>
              <a:ea typeface="Roboto Black"/>
              <a:cs typeface="Roboto Black"/>
              <a:sym typeface="Roboto Black"/>
            </a:endParaRPr>
          </a:p>
        </p:txBody>
      </p:sp>
      <p:sp>
        <p:nvSpPr>
          <p:cNvPr id="266" name="Google Shape;266;p23"/>
          <p:cNvSpPr/>
          <p:nvPr/>
        </p:nvSpPr>
        <p:spPr>
          <a:xfrm>
            <a:off x="657825" y="2828321"/>
            <a:ext cx="516300" cy="516300"/>
          </a:xfrm>
          <a:prstGeom prst="ellipse">
            <a:avLst/>
          </a:prstGeom>
          <a:solidFill>
            <a:schemeClr val="lt1"/>
          </a:solidFill>
          <a:ln cap="flat" cmpd="sng" w="19050">
            <a:solidFill>
              <a:srgbClr val="FAC2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i="1" lang="en" sz="900">
                <a:latin typeface="Roboto Black"/>
                <a:ea typeface="Roboto Black"/>
                <a:cs typeface="Roboto Black"/>
                <a:sym typeface="Roboto Black"/>
              </a:rPr>
              <a:t>$400K</a:t>
            </a:r>
            <a:endParaRPr i="1" sz="900">
              <a:latin typeface="Roboto Black"/>
              <a:ea typeface="Roboto Black"/>
              <a:cs typeface="Roboto Black"/>
              <a:sym typeface="Roboto Black"/>
            </a:endParaRPr>
          </a:p>
        </p:txBody>
      </p:sp>
      <p:sp>
        <p:nvSpPr>
          <p:cNvPr id="267" name="Google Shape;267;p23"/>
          <p:cNvSpPr/>
          <p:nvPr/>
        </p:nvSpPr>
        <p:spPr>
          <a:xfrm>
            <a:off x="3328400" y="2828321"/>
            <a:ext cx="516300" cy="516300"/>
          </a:xfrm>
          <a:prstGeom prst="ellipse">
            <a:avLst/>
          </a:prstGeom>
          <a:solidFill>
            <a:schemeClr val="lt1"/>
          </a:solidFill>
          <a:ln cap="flat" cmpd="sng" w="19050">
            <a:solidFill>
              <a:srgbClr val="FAC2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i="1" lang="en" sz="900">
                <a:latin typeface="Roboto Black"/>
                <a:ea typeface="Roboto Black"/>
                <a:cs typeface="Roboto Black"/>
                <a:sym typeface="Roboto Black"/>
              </a:rPr>
              <a:t>$2.8M</a:t>
            </a:r>
            <a:endParaRPr i="1" sz="900">
              <a:latin typeface="Roboto Black"/>
              <a:ea typeface="Roboto Black"/>
              <a:cs typeface="Roboto Black"/>
              <a:sym typeface="Roboto Black"/>
            </a:endParaRPr>
          </a:p>
        </p:txBody>
      </p:sp>
      <p:sp>
        <p:nvSpPr>
          <p:cNvPr id="268" name="Google Shape;268;p23"/>
          <p:cNvSpPr/>
          <p:nvPr/>
        </p:nvSpPr>
        <p:spPr>
          <a:xfrm>
            <a:off x="657825" y="3576106"/>
            <a:ext cx="516300" cy="516300"/>
          </a:xfrm>
          <a:prstGeom prst="ellipse">
            <a:avLst/>
          </a:prstGeom>
          <a:solidFill>
            <a:schemeClr val="lt1"/>
          </a:solidFill>
          <a:ln cap="flat" cmpd="sng" w="19050">
            <a:solidFill>
              <a:srgbClr val="FAC2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i="1" lang="en" sz="900">
                <a:latin typeface="Roboto Black"/>
                <a:ea typeface="Roboto Black"/>
                <a:cs typeface="Roboto Black"/>
                <a:sym typeface="Roboto Black"/>
              </a:rPr>
              <a:t>$800K</a:t>
            </a:r>
            <a:endParaRPr i="1" sz="900">
              <a:latin typeface="Roboto Black"/>
              <a:ea typeface="Roboto Black"/>
              <a:cs typeface="Roboto Black"/>
              <a:sym typeface="Roboto Black"/>
            </a:endParaRPr>
          </a:p>
        </p:txBody>
      </p:sp>
      <p:sp>
        <p:nvSpPr>
          <p:cNvPr id="269" name="Google Shape;269;p23"/>
          <p:cNvSpPr txBox="1"/>
          <p:nvPr>
            <p:ph idx="1" type="body"/>
          </p:nvPr>
        </p:nvSpPr>
        <p:spPr>
          <a:xfrm>
            <a:off x="734025" y="1593650"/>
            <a:ext cx="2230800" cy="459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i="1" lang="en" sz="1200">
                <a:solidFill>
                  <a:schemeClr val="dk1"/>
                </a:solidFill>
                <a:latin typeface="Roboto Medium"/>
                <a:ea typeface="Roboto Medium"/>
                <a:cs typeface="Roboto Medium"/>
                <a:sym typeface="Roboto Medium"/>
              </a:rPr>
              <a:t>Use of Funds</a:t>
            </a:r>
            <a:endParaRPr/>
          </a:p>
        </p:txBody>
      </p:sp>
      <p:sp>
        <p:nvSpPr>
          <p:cNvPr id="270" name="Google Shape;270;p23"/>
          <p:cNvSpPr txBox="1"/>
          <p:nvPr>
            <p:ph idx="1" type="body"/>
          </p:nvPr>
        </p:nvSpPr>
        <p:spPr>
          <a:xfrm>
            <a:off x="6785250" y="787175"/>
            <a:ext cx="17553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1400">
                <a:solidFill>
                  <a:schemeClr val="dk1"/>
                </a:solidFill>
                <a:latin typeface="Roboto Medium"/>
                <a:ea typeface="Roboto Medium"/>
                <a:cs typeface="Roboto Medium"/>
                <a:sym typeface="Roboto Medium"/>
              </a:rPr>
              <a:t>Raising </a:t>
            </a:r>
            <a:r>
              <a:rPr b="1" i="1" lang="en" sz="1400">
                <a:solidFill>
                  <a:srgbClr val="FAC200"/>
                </a:solidFill>
                <a:latin typeface="Roboto"/>
                <a:ea typeface="Roboto"/>
                <a:cs typeface="Roboto"/>
                <a:sym typeface="Roboto"/>
              </a:rPr>
              <a:t>$8,000,000</a:t>
            </a:r>
            <a:endParaRPr b="1" sz="2000">
              <a:solidFill>
                <a:srgbClr val="FAC200"/>
              </a:solidFill>
              <a:latin typeface="Roboto"/>
              <a:ea typeface="Roboto"/>
              <a:cs typeface="Roboto"/>
              <a:sym typeface="Roboto"/>
            </a:endParaRPr>
          </a:p>
        </p:txBody>
      </p:sp>
      <p:sp>
        <p:nvSpPr>
          <p:cNvPr id="271" name="Google Shape;271;p23"/>
          <p:cNvSpPr txBox="1"/>
          <p:nvPr/>
        </p:nvSpPr>
        <p:spPr>
          <a:xfrm>
            <a:off x="6559400" y="1843550"/>
            <a:ext cx="936000" cy="307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400"/>
              </a:spcAft>
              <a:buNone/>
            </a:pPr>
            <a:r>
              <a:rPr i="1" lang="en" sz="1000">
                <a:solidFill>
                  <a:schemeClr val="dk1"/>
                </a:solidFill>
                <a:latin typeface="Roboto Black"/>
                <a:ea typeface="Roboto Black"/>
                <a:cs typeface="Roboto Black"/>
                <a:sym typeface="Roboto Black"/>
              </a:rPr>
              <a:t>18 months</a:t>
            </a:r>
            <a:br>
              <a:rPr lang="en" sz="1000">
                <a:solidFill>
                  <a:schemeClr val="dk1"/>
                </a:solidFill>
                <a:latin typeface="Roboto Black"/>
                <a:ea typeface="Roboto Black"/>
                <a:cs typeface="Roboto Black"/>
                <a:sym typeface="Roboto Black"/>
              </a:rPr>
            </a:br>
            <a:r>
              <a:rPr lang="en" sz="1000">
                <a:solidFill>
                  <a:schemeClr val="dk1"/>
                </a:solidFill>
                <a:latin typeface="Roboto"/>
                <a:ea typeface="Roboto"/>
                <a:cs typeface="Roboto"/>
                <a:sym typeface="Roboto"/>
              </a:rPr>
              <a:t>Growth runway</a:t>
            </a:r>
            <a:endParaRPr sz="1000"/>
          </a:p>
        </p:txBody>
      </p:sp>
      <p:sp>
        <p:nvSpPr>
          <p:cNvPr id="272" name="Google Shape;272;p23"/>
          <p:cNvSpPr txBox="1"/>
          <p:nvPr/>
        </p:nvSpPr>
        <p:spPr>
          <a:xfrm>
            <a:off x="7701013" y="1843550"/>
            <a:ext cx="936000" cy="307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400"/>
              </a:spcAft>
              <a:buNone/>
            </a:pPr>
            <a:r>
              <a:rPr i="1" lang="en" sz="1000">
                <a:solidFill>
                  <a:schemeClr val="dk1"/>
                </a:solidFill>
                <a:latin typeface="Roboto Black"/>
                <a:ea typeface="Roboto Black"/>
                <a:cs typeface="Roboto Black"/>
                <a:sym typeface="Roboto Black"/>
              </a:rPr>
              <a:t>New Accounts</a:t>
            </a:r>
            <a:br>
              <a:rPr lang="en" sz="1000">
                <a:solidFill>
                  <a:schemeClr val="dk1"/>
                </a:solidFill>
                <a:latin typeface="Roboto Black"/>
                <a:ea typeface="Roboto Black"/>
                <a:cs typeface="Roboto Black"/>
                <a:sym typeface="Roboto Black"/>
              </a:rPr>
            </a:br>
            <a:r>
              <a:rPr lang="en" sz="1000">
                <a:solidFill>
                  <a:schemeClr val="dk1"/>
                </a:solidFill>
                <a:latin typeface="Roboto"/>
                <a:ea typeface="Roboto"/>
                <a:cs typeface="Roboto"/>
                <a:sym typeface="Roboto"/>
              </a:rPr>
              <a:t>240,000</a:t>
            </a:r>
            <a:endParaRPr sz="1000"/>
          </a:p>
        </p:txBody>
      </p:sp>
      <p:sp>
        <p:nvSpPr>
          <p:cNvPr id="273" name="Google Shape;273;p23"/>
          <p:cNvSpPr txBox="1"/>
          <p:nvPr/>
        </p:nvSpPr>
        <p:spPr>
          <a:xfrm>
            <a:off x="6470750" y="2998000"/>
            <a:ext cx="1113300" cy="307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400"/>
              </a:spcAft>
              <a:buNone/>
            </a:pPr>
            <a:r>
              <a:rPr i="1" lang="en" sz="1000">
                <a:solidFill>
                  <a:schemeClr val="dk1"/>
                </a:solidFill>
                <a:latin typeface="Roboto Black"/>
                <a:ea typeface="Roboto Black"/>
                <a:cs typeface="Roboto Black"/>
                <a:sym typeface="Roboto Black"/>
              </a:rPr>
              <a:t>Contracts</a:t>
            </a:r>
            <a:br>
              <a:rPr lang="en" sz="1000">
                <a:solidFill>
                  <a:schemeClr val="dk1"/>
                </a:solidFill>
                <a:latin typeface="Roboto Black"/>
                <a:ea typeface="Roboto Black"/>
                <a:cs typeface="Roboto Black"/>
                <a:sym typeface="Roboto Black"/>
              </a:rPr>
            </a:br>
            <a:r>
              <a:rPr lang="en" sz="1000">
                <a:solidFill>
                  <a:schemeClr val="dk1"/>
                </a:solidFill>
                <a:latin typeface="Roboto"/>
                <a:ea typeface="Roboto"/>
                <a:cs typeface="Roboto"/>
                <a:sym typeface="Roboto"/>
              </a:rPr>
              <a:t>60</a:t>
            </a:r>
            <a:endParaRPr sz="1000"/>
          </a:p>
        </p:txBody>
      </p:sp>
      <p:sp>
        <p:nvSpPr>
          <p:cNvPr id="274" name="Google Shape;274;p23"/>
          <p:cNvSpPr txBox="1"/>
          <p:nvPr/>
        </p:nvSpPr>
        <p:spPr>
          <a:xfrm>
            <a:off x="7701013" y="2998000"/>
            <a:ext cx="936000" cy="307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400"/>
              </a:spcAft>
              <a:buNone/>
            </a:pPr>
            <a:r>
              <a:rPr i="1" lang="en" sz="1000">
                <a:solidFill>
                  <a:schemeClr val="dk1"/>
                </a:solidFill>
                <a:latin typeface="Roboto Black"/>
                <a:ea typeface="Roboto Black"/>
                <a:cs typeface="Roboto Black"/>
                <a:sym typeface="Roboto Black"/>
              </a:rPr>
              <a:t>ARR Target</a:t>
            </a:r>
            <a:br>
              <a:rPr lang="en" sz="1000">
                <a:solidFill>
                  <a:schemeClr val="dk1"/>
                </a:solidFill>
                <a:latin typeface="Roboto Black"/>
                <a:ea typeface="Roboto Black"/>
                <a:cs typeface="Roboto Black"/>
                <a:sym typeface="Roboto Black"/>
              </a:rPr>
            </a:br>
            <a:r>
              <a:rPr lang="en" sz="1000">
                <a:solidFill>
                  <a:schemeClr val="dk1"/>
                </a:solidFill>
                <a:latin typeface="Roboto"/>
                <a:ea typeface="Roboto"/>
                <a:cs typeface="Roboto"/>
                <a:sym typeface="Roboto"/>
              </a:rPr>
              <a:t>$3M</a:t>
            </a:r>
            <a:endParaRPr sz="1000"/>
          </a:p>
        </p:txBody>
      </p:sp>
      <p:sp>
        <p:nvSpPr>
          <p:cNvPr id="275" name="Google Shape;275;p23"/>
          <p:cNvSpPr txBox="1"/>
          <p:nvPr/>
        </p:nvSpPr>
        <p:spPr>
          <a:xfrm>
            <a:off x="6559400" y="4092400"/>
            <a:ext cx="936000" cy="307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400"/>
              </a:spcAft>
              <a:buNone/>
            </a:pPr>
            <a:r>
              <a:rPr i="1" lang="en" sz="1000">
                <a:solidFill>
                  <a:schemeClr val="dk1"/>
                </a:solidFill>
                <a:latin typeface="Roboto Black"/>
                <a:ea typeface="Roboto Black"/>
                <a:cs typeface="Roboto Black"/>
                <a:sym typeface="Roboto Black"/>
              </a:rPr>
              <a:t>Licenses</a:t>
            </a:r>
            <a:br>
              <a:rPr i="1" lang="en" sz="1000">
                <a:solidFill>
                  <a:schemeClr val="dk1"/>
                </a:solidFill>
                <a:latin typeface="Roboto Black"/>
                <a:ea typeface="Roboto Black"/>
                <a:cs typeface="Roboto Black"/>
                <a:sym typeface="Roboto Black"/>
              </a:rPr>
            </a:br>
            <a:r>
              <a:rPr lang="en" sz="1000">
                <a:solidFill>
                  <a:schemeClr val="dk1"/>
                </a:solidFill>
                <a:latin typeface="Roboto"/>
                <a:ea typeface="Roboto"/>
                <a:cs typeface="Roboto"/>
                <a:sym typeface="Roboto"/>
              </a:rPr>
              <a:t>50</a:t>
            </a:r>
            <a:endParaRPr sz="1000"/>
          </a:p>
        </p:txBody>
      </p:sp>
      <p:sp>
        <p:nvSpPr>
          <p:cNvPr id="276" name="Google Shape;276;p23"/>
          <p:cNvSpPr txBox="1"/>
          <p:nvPr/>
        </p:nvSpPr>
        <p:spPr>
          <a:xfrm>
            <a:off x="7666063" y="4092400"/>
            <a:ext cx="1005900" cy="4617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400"/>
              </a:spcAft>
              <a:buNone/>
            </a:pPr>
            <a:r>
              <a:rPr i="1" lang="en" sz="1000">
                <a:solidFill>
                  <a:schemeClr val="dk1"/>
                </a:solidFill>
                <a:latin typeface="Roboto Black"/>
                <a:ea typeface="Roboto Black"/>
                <a:cs typeface="Roboto Black"/>
                <a:sym typeface="Roboto Black"/>
              </a:rPr>
              <a:t>Closed Loan Ratio</a:t>
            </a:r>
            <a:br>
              <a:rPr lang="en" sz="1000">
                <a:solidFill>
                  <a:schemeClr val="dk1"/>
                </a:solidFill>
                <a:latin typeface="Roboto Black"/>
                <a:ea typeface="Roboto Black"/>
                <a:cs typeface="Roboto Black"/>
                <a:sym typeface="Roboto Black"/>
              </a:rPr>
            </a:br>
            <a:r>
              <a:rPr lang="en" sz="1000">
                <a:solidFill>
                  <a:schemeClr val="dk1"/>
                </a:solidFill>
                <a:latin typeface="Roboto"/>
                <a:ea typeface="Roboto"/>
                <a:cs typeface="Roboto"/>
                <a:sym typeface="Roboto"/>
              </a:rPr>
              <a:t>30%</a:t>
            </a:r>
            <a:endParaRPr sz="1000"/>
          </a:p>
        </p:txBody>
      </p:sp>
      <p:pic>
        <p:nvPicPr>
          <p:cNvPr id="277" name="Google Shape;277;p23"/>
          <p:cNvPicPr preferRelativeResize="0"/>
          <p:nvPr/>
        </p:nvPicPr>
        <p:blipFill>
          <a:blip r:embed="rId3">
            <a:alphaModFix/>
          </a:blip>
          <a:stretch>
            <a:fillRect/>
          </a:stretch>
        </p:blipFill>
        <p:spPr>
          <a:xfrm>
            <a:off x="7955088" y="2512277"/>
            <a:ext cx="427850" cy="426281"/>
          </a:xfrm>
          <a:prstGeom prst="rect">
            <a:avLst/>
          </a:prstGeom>
          <a:noFill/>
          <a:ln>
            <a:noFill/>
          </a:ln>
        </p:spPr>
      </p:pic>
      <p:pic>
        <p:nvPicPr>
          <p:cNvPr id="278" name="Google Shape;278;p23"/>
          <p:cNvPicPr preferRelativeResize="0"/>
          <p:nvPr/>
        </p:nvPicPr>
        <p:blipFill>
          <a:blip r:embed="rId4">
            <a:alphaModFix/>
          </a:blip>
          <a:stretch>
            <a:fillRect/>
          </a:stretch>
        </p:blipFill>
        <p:spPr>
          <a:xfrm>
            <a:off x="6813484" y="1404710"/>
            <a:ext cx="427833" cy="371271"/>
          </a:xfrm>
          <a:prstGeom prst="rect">
            <a:avLst/>
          </a:prstGeom>
          <a:noFill/>
          <a:ln>
            <a:noFill/>
          </a:ln>
        </p:spPr>
      </p:pic>
      <p:pic>
        <p:nvPicPr>
          <p:cNvPr id="279" name="Google Shape;279;p23"/>
          <p:cNvPicPr preferRelativeResize="0"/>
          <p:nvPr/>
        </p:nvPicPr>
        <p:blipFill>
          <a:blip r:embed="rId5">
            <a:alphaModFix/>
          </a:blip>
          <a:stretch>
            <a:fillRect/>
          </a:stretch>
        </p:blipFill>
        <p:spPr>
          <a:xfrm>
            <a:off x="7955088" y="1338599"/>
            <a:ext cx="427850" cy="426649"/>
          </a:xfrm>
          <a:prstGeom prst="rect">
            <a:avLst/>
          </a:prstGeom>
          <a:noFill/>
          <a:ln>
            <a:noFill/>
          </a:ln>
        </p:spPr>
      </p:pic>
      <p:pic>
        <p:nvPicPr>
          <p:cNvPr id="280" name="Google Shape;280;p23"/>
          <p:cNvPicPr preferRelativeResize="0"/>
          <p:nvPr/>
        </p:nvPicPr>
        <p:blipFill>
          <a:blip r:embed="rId6">
            <a:alphaModFix/>
          </a:blip>
          <a:stretch>
            <a:fillRect/>
          </a:stretch>
        </p:blipFill>
        <p:spPr>
          <a:xfrm>
            <a:off x="6825075" y="3576104"/>
            <a:ext cx="404650" cy="404645"/>
          </a:xfrm>
          <a:prstGeom prst="rect">
            <a:avLst/>
          </a:prstGeom>
          <a:noFill/>
          <a:ln>
            <a:noFill/>
          </a:ln>
        </p:spPr>
      </p:pic>
      <p:pic>
        <p:nvPicPr>
          <p:cNvPr id="281" name="Google Shape;281;p23"/>
          <p:cNvPicPr preferRelativeResize="0"/>
          <p:nvPr/>
        </p:nvPicPr>
        <p:blipFill>
          <a:blip r:embed="rId7">
            <a:alphaModFix/>
          </a:blip>
          <a:stretch>
            <a:fillRect/>
          </a:stretch>
        </p:blipFill>
        <p:spPr>
          <a:xfrm>
            <a:off x="7974675" y="3586990"/>
            <a:ext cx="388675" cy="382873"/>
          </a:xfrm>
          <a:prstGeom prst="rect">
            <a:avLst/>
          </a:prstGeom>
          <a:noFill/>
          <a:ln>
            <a:noFill/>
          </a:ln>
        </p:spPr>
      </p:pic>
      <p:pic>
        <p:nvPicPr>
          <p:cNvPr id="282" name="Google Shape;282;p23"/>
          <p:cNvPicPr preferRelativeResize="0"/>
          <p:nvPr/>
        </p:nvPicPr>
        <p:blipFill>
          <a:blip r:embed="rId8">
            <a:alphaModFix/>
          </a:blip>
          <a:stretch>
            <a:fillRect/>
          </a:stretch>
        </p:blipFill>
        <p:spPr>
          <a:xfrm>
            <a:off x="6857547" y="2501239"/>
            <a:ext cx="339706" cy="4483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6" name="Shape 286"/>
        <p:cNvGrpSpPr/>
        <p:nvPr/>
      </p:nvGrpSpPr>
      <p:grpSpPr>
        <a:xfrm>
          <a:off x="0" y="0"/>
          <a:ext cx="0" cy="0"/>
          <a:chOff x="0" y="0"/>
          <a:chExt cx="0" cy="0"/>
        </a:xfrm>
      </p:grpSpPr>
      <p:sp>
        <p:nvSpPr>
          <p:cNvPr id="287" name="Google Shape;287;p24"/>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chemeClr val="lt1"/>
                </a:solidFill>
                <a:latin typeface="Roboto Medium"/>
                <a:ea typeface="Roboto Medium"/>
                <a:cs typeface="Roboto Medium"/>
                <a:sym typeface="Roboto Medium"/>
              </a:rPr>
              <a:t>_</a:t>
            </a:r>
            <a:fld id="{00000000-1234-1234-1234-123412341234}" type="slidenum">
              <a:rPr lang="en" sz="850">
                <a:solidFill>
                  <a:schemeClr val="lt1"/>
                </a:solidFill>
                <a:latin typeface="Roboto Medium"/>
                <a:ea typeface="Roboto Medium"/>
                <a:cs typeface="Roboto Medium"/>
                <a:sym typeface="Roboto Medium"/>
              </a:rPr>
              <a:t>‹#›</a:t>
            </a:fld>
            <a:endParaRPr sz="800">
              <a:solidFill>
                <a:schemeClr val="lt1"/>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chemeClr val="lt1"/>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chemeClr val="lt1"/>
              </a:solidFill>
              <a:latin typeface="Roboto Medium"/>
              <a:ea typeface="Roboto Medium"/>
              <a:cs typeface="Roboto Medium"/>
              <a:sym typeface="Roboto Medium"/>
            </a:endParaRPr>
          </a:p>
        </p:txBody>
      </p:sp>
      <p:sp>
        <p:nvSpPr>
          <p:cNvPr id="288" name="Google Shape;288;p24"/>
          <p:cNvSpPr txBox="1"/>
          <p:nvPr>
            <p:ph type="title"/>
          </p:nvPr>
        </p:nvSpPr>
        <p:spPr>
          <a:xfrm>
            <a:off x="734025" y="596075"/>
            <a:ext cx="69207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1100"/>
              <a:buNone/>
            </a:pPr>
            <a:r>
              <a:rPr b="1" i="1" lang="en" sz="2820">
                <a:solidFill>
                  <a:schemeClr val="lt1"/>
                </a:solidFill>
                <a:latin typeface="Roboto"/>
                <a:ea typeface="Roboto"/>
                <a:cs typeface="Roboto"/>
                <a:sym typeface="Roboto"/>
              </a:rPr>
              <a:t>For follow-up questions, reach out to:</a:t>
            </a:r>
            <a:endParaRPr b="1" i="1" sz="2820">
              <a:solidFill>
                <a:schemeClr val="lt1"/>
              </a:solidFill>
              <a:latin typeface="Roboto"/>
              <a:ea typeface="Roboto"/>
              <a:cs typeface="Roboto"/>
              <a:sym typeface="Roboto"/>
            </a:endParaRPr>
          </a:p>
        </p:txBody>
      </p:sp>
      <p:sp>
        <p:nvSpPr>
          <p:cNvPr id="289" name="Google Shape;289;p24"/>
          <p:cNvSpPr txBox="1"/>
          <p:nvPr>
            <p:ph idx="1" type="body"/>
          </p:nvPr>
        </p:nvSpPr>
        <p:spPr>
          <a:xfrm>
            <a:off x="734025" y="1922250"/>
            <a:ext cx="3837900" cy="19407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i="1" lang="en" sz="1600">
                <a:solidFill>
                  <a:schemeClr val="lt1"/>
                </a:solidFill>
                <a:latin typeface="Roboto Medium"/>
                <a:ea typeface="Roboto Medium"/>
                <a:cs typeface="Roboto Medium"/>
                <a:sym typeface="Roboto Medium"/>
              </a:rPr>
              <a:t>Name</a:t>
            </a:r>
            <a:endParaRPr i="1" sz="1600">
              <a:solidFill>
                <a:schemeClr val="lt1"/>
              </a:solidFill>
              <a:latin typeface="Roboto Medium"/>
              <a:ea typeface="Roboto Medium"/>
              <a:cs typeface="Roboto Medium"/>
              <a:sym typeface="Roboto Medium"/>
            </a:endParaRPr>
          </a:p>
          <a:p>
            <a:pPr indent="0" lvl="0" marL="0" rtl="0" algn="l">
              <a:lnSpc>
                <a:spcPct val="115000"/>
              </a:lnSpc>
              <a:spcBef>
                <a:spcPts val="800"/>
              </a:spcBef>
              <a:spcAft>
                <a:spcPts val="0"/>
              </a:spcAft>
              <a:buNone/>
            </a:pPr>
            <a:r>
              <a:rPr i="1" lang="en" sz="1600">
                <a:solidFill>
                  <a:schemeClr val="lt1"/>
                </a:solidFill>
                <a:latin typeface="Roboto Medium"/>
                <a:ea typeface="Roboto Medium"/>
                <a:cs typeface="Roboto Medium"/>
                <a:sym typeface="Roboto Medium"/>
              </a:rPr>
              <a:t>Title</a:t>
            </a:r>
            <a:endParaRPr i="1" sz="1600">
              <a:solidFill>
                <a:schemeClr val="lt1"/>
              </a:solidFill>
              <a:latin typeface="Roboto Medium"/>
              <a:ea typeface="Roboto Medium"/>
              <a:cs typeface="Roboto Medium"/>
              <a:sym typeface="Roboto Medium"/>
            </a:endParaRPr>
          </a:p>
          <a:p>
            <a:pPr indent="0" lvl="0" marL="0" rtl="0" algn="l">
              <a:lnSpc>
                <a:spcPct val="115000"/>
              </a:lnSpc>
              <a:spcBef>
                <a:spcPts val="800"/>
              </a:spcBef>
              <a:spcAft>
                <a:spcPts val="0"/>
              </a:spcAft>
              <a:buNone/>
            </a:pPr>
            <a:r>
              <a:rPr i="1" lang="en" sz="1600">
                <a:solidFill>
                  <a:schemeClr val="lt1"/>
                </a:solidFill>
                <a:latin typeface="Roboto Medium"/>
                <a:ea typeface="Roboto Medium"/>
                <a:cs typeface="Roboto Medium"/>
                <a:sym typeface="Roboto Medium"/>
              </a:rPr>
              <a:t>Email</a:t>
            </a:r>
            <a:endParaRPr i="1" sz="1600">
              <a:solidFill>
                <a:schemeClr val="lt1"/>
              </a:solidFill>
              <a:latin typeface="Roboto Medium"/>
              <a:ea typeface="Roboto Medium"/>
              <a:cs typeface="Roboto Medium"/>
              <a:sym typeface="Roboto Medium"/>
            </a:endParaRPr>
          </a:p>
          <a:p>
            <a:pPr indent="0" lvl="0" marL="0" rtl="0" algn="l">
              <a:lnSpc>
                <a:spcPct val="115000"/>
              </a:lnSpc>
              <a:spcBef>
                <a:spcPts val="800"/>
              </a:spcBef>
              <a:spcAft>
                <a:spcPts val="800"/>
              </a:spcAft>
              <a:buNone/>
            </a:pPr>
            <a:r>
              <a:rPr i="1" lang="en" sz="1600">
                <a:solidFill>
                  <a:schemeClr val="lt1"/>
                </a:solidFill>
                <a:latin typeface="Roboto Medium"/>
                <a:ea typeface="Roboto Medium"/>
                <a:cs typeface="Roboto Medium"/>
                <a:sym typeface="Roboto Medium"/>
              </a:rPr>
              <a:t>Cell</a:t>
            </a:r>
            <a:endParaRPr i="1" sz="1600">
              <a:solidFill>
                <a:schemeClr val="lt1"/>
              </a:solidFill>
              <a:latin typeface="Roboto Medium"/>
              <a:ea typeface="Roboto Medium"/>
              <a:cs typeface="Roboto Medium"/>
              <a:sym typeface="Roboto Medium"/>
            </a:endParaRPr>
          </a:p>
        </p:txBody>
      </p:sp>
      <p:cxnSp>
        <p:nvCxnSpPr>
          <p:cNvPr id="290" name="Google Shape;290;p24"/>
          <p:cNvCxnSpPr/>
          <p:nvPr/>
        </p:nvCxnSpPr>
        <p:spPr>
          <a:xfrm>
            <a:off x="734025" y="1244975"/>
            <a:ext cx="643800" cy="0"/>
          </a:xfrm>
          <a:prstGeom prst="straightConnector1">
            <a:avLst/>
          </a:prstGeom>
          <a:noFill/>
          <a:ln cap="flat" cmpd="sng" w="76200">
            <a:solidFill>
              <a:srgbClr val="F5CD11"/>
            </a:solidFill>
            <a:prstDash val="solid"/>
            <a:round/>
            <a:headEnd len="med" w="med" type="none"/>
            <a:tailEnd len="med" w="med" type="none"/>
          </a:ln>
        </p:spPr>
      </p:cxnSp>
      <p:sp>
        <p:nvSpPr>
          <p:cNvPr id="291" name="Google Shape;291;p24"/>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chemeClr val="lt1"/>
                </a:solidFill>
                <a:latin typeface="Roboto Medium"/>
                <a:ea typeface="Roboto Medium"/>
                <a:cs typeface="Roboto Medium"/>
                <a:sym typeface="Roboto Medium"/>
              </a:rPr>
              <a:t>Company Name  |  Presentation Title</a:t>
            </a:r>
            <a:endParaRPr sz="800">
              <a:solidFill>
                <a:schemeClr val="lt1"/>
              </a:solidFill>
              <a:latin typeface="Roboto Medium"/>
              <a:ea typeface="Roboto Medium"/>
              <a:cs typeface="Roboto Medium"/>
              <a:sym typeface="Robo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7F0"/>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734025" y="596075"/>
            <a:ext cx="37302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990"/>
              <a:buNone/>
            </a:pPr>
            <a:r>
              <a:rPr b="1" i="1" lang="en" sz="2820">
                <a:latin typeface="Roboto"/>
                <a:ea typeface="Roboto"/>
                <a:cs typeface="Roboto"/>
                <a:sym typeface="Roboto"/>
              </a:rPr>
              <a:t>Business Overview</a:t>
            </a:r>
            <a:endParaRPr b="1" i="1" sz="2820">
              <a:latin typeface="Roboto"/>
              <a:ea typeface="Roboto"/>
              <a:cs typeface="Roboto"/>
              <a:sym typeface="Roboto"/>
            </a:endParaRPr>
          </a:p>
        </p:txBody>
      </p:sp>
      <p:sp>
        <p:nvSpPr>
          <p:cNvPr id="63" name="Google Shape;63;p14"/>
          <p:cNvSpPr txBox="1"/>
          <p:nvPr>
            <p:ph idx="1" type="body"/>
          </p:nvPr>
        </p:nvSpPr>
        <p:spPr>
          <a:xfrm>
            <a:off x="734025" y="1922250"/>
            <a:ext cx="6195600" cy="1661100"/>
          </a:xfrm>
          <a:prstGeom prst="rect">
            <a:avLst/>
          </a:prstGeom>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i="1" lang="en" sz="1550">
                <a:solidFill>
                  <a:schemeClr val="dk1"/>
                </a:solidFill>
                <a:latin typeface="Roboto Black"/>
                <a:ea typeface="Roboto Black"/>
                <a:cs typeface="Roboto Black"/>
                <a:sym typeface="Roboto Black"/>
              </a:rPr>
              <a:t>For </a:t>
            </a:r>
            <a:r>
              <a:rPr lang="en" sz="1550">
                <a:solidFill>
                  <a:srgbClr val="595959"/>
                </a:solidFill>
                <a:latin typeface="Roboto"/>
                <a:ea typeface="Roboto"/>
                <a:cs typeface="Roboto"/>
                <a:sym typeface="Roboto"/>
              </a:rPr>
              <a:t>(target customers) </a:t>
            </a:r>
            <a:endParaRPr sz="1550">
              <a:solidFill>
                <a:srgbClr val="595959"/>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rPr i="1" lang="en" sz="1550">
                <a:solidFill>
                  <a:schemeClr val="dk1"/>
                </a:solidFill>
                <a:latin typeface="Roboto Black"/>
                <a:ea typeface="Roboto Black"/>
                <a:cs typeface="Roboto Black"/>
                <a:sym typeface="Roboto Black"/>
              </a:rPr>
              <a:t>Who are dissatisfied with</a:t>
            </a:r>
            <a:r>
              <a:rPr lang="en" sz="1550">
                <a:solidFill>
                  <a:schemeClr val="dk1"/>
                </a:solidFill>
                <a:latin typeface="Roboto"/>
                <a:ea typeface="Roboto"/>
                <a:cs typeface="Roboto"/>
                <a:sym typeface="Roboto"/>
              </a:rPr>
              <a:t> </a:t>
            </a:r>
            <a:r>
              <a:rPr lang="en" sz="1550">
                <a:solidFill>
                  <a:srgbClr val="595959"/>
                </a:solidFill>
                <a:latin typeface="Roboto"/>
                <a:ea typeface="Roboto"/>
                <a:cs typeface="Roboto"/>
                <a:sym typeface="Roboto"/>
              </a:rPr>
              <a:t>(the current alternative)</a:t>
            </a:r>
            <a:endParaRPr sz="1550">
              <a:solidFill>
                <a:srgbClr val="595959"/>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rPr i="1" lang="en" sz="1550">
                <a:solidFill>
                  <a:schemeClr val="dk1"/>
                </a:solidFill>
                <a:latin typeface="Roboto Black"/>
                <a:ea typeface="Roboto Black"/>
                <a:cs typeface="Roboto Black"/>
                <a:sym typeface="Roboto Black"/>
              </a:rPr>
              <a:t>Our product is a</a:t>
            </a:r>
            <a:r>
              <a:rPr i="1" lang="en" sz="1550">
                <a:solidFill>
                  <a:schemeClr val="dk1"/>
                </a:solidFill>
                <a:latin typeface="Roboto"/>
                <a:ea typeface="Roboto"/>
                <a:cs typeface="Roboto"/>
                <a:sym typeface="Roboto"/>
              </a:rPr>
              <a:t> </a:t>
            </a:r>
            <a:r>
              <a:rPr lang="en" sz="1550">
                <a:solidFill>
                  <a:srgbClr val="595959"/>
                </a:solidFill>
                <a:latin typeface="Roboto"/>
                <a:ea typeface="Roboto"/>
                <a:cs typeface="Roboto"/>
                <a:sym typeface="Roboto"/>
              </a:rPr>
              <a:t>(new product)</a:t>
            </a:r>
            <a:endParaRPr sz="1550">
              <a:solidFill>
                <a:srgbClr val="595959"/>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rPr i="1" lang="en" sz="1550">
                <a:solidFill>
                  <a:schemeClr val="dk1"/>
                </a:solidFill>
                <a:latin typeface="Roboto Black"/>
                <a:ea typeface="Roboto Black"/>
                <a:cs typeface="Roboto Black"/>
                <a:sym typeface="Roboto Black"/>
              </a:rPr>
              <a:t>That provides</a:t>
            </a:r>
            <a:r>
              <a:rPr lang="en" sz="1550">
                <a:solidFill>
                  <a:schemeClr val="dk1"/>
                </a:solidFill>
                <a:latin typeface="Roboto"/>
                <a:ea typeface="Roboto"/>
                <a:cs typeface="Roboto"/>
                <a:sym typeface="Roboto"/>
              </a:rPr>
              <a:t> </a:t>
            </a:r>
            <a:r>
              <a:rPr lang="en" sz="1550">
                <a:solidFill>
                  <a:srgbClr val="595959"/>
                </a:solidFill>
                <a:latin typeface="Roboto"/>
                <a:ea typeface="Roboto"/>
                <a:cs typeface="Roboto"/>
                <a:sym typeface="Roboto"/>
              </a:rPr>
              <a:t>(key problem-solving capability)</a:t>
            </a:r>
            <a:endParaRPr sz="1550">
              <a:solidFill>
                <a:srgbClr val="595959"/>
              </a:solidFill>
              <a:latin typeface="Roboto"/>
              <a:ea typeface="Roboto"/>
              <a:cs typeface="Roboto"/>
              <a:sym typeface="Roboto"/>
            </a:endParaRPr>
          </a:p>
          <a:p>
            <a:pPr indent="0" lvl="0" marL="0" rtl="0" algn="l">
              <a:lnSpc>
                <a:spcPct val="150000"/>
              </a:lnSpc>
              <a:spcBef>
                <a:spcPts val="0"/>
              </a:spcBef>
              <a:spcAft>
                <a:spcPts val="0"/>
              </a:spcAft>
              <a:buNone/>
            </a:pPr>
            <a:r>
              <a:rPr i="1" lang="en" sz="1550">
                <a:solidFill>
                  <a:schemeClr val="dk1"/>
                </a:solidFill>
                <a:latin typeface="Roboto Black"/>
                <a:ea typeface="Roboto Black"/>
                <a:cs typeface="Roboto Black"/>
                <a:sym typeface="Roboto Black"/>
              </a:rPr>
              <a:t>Unlike</a:t>
            </a:r>
            <a:r>
              <a:rPr lang="en" sz="1550">
                <a:solidFill>
                  <a:schemeClr val="dk1"/>
                </a:solidFill>
                <a:latin typeface="Roboto"/>
                <a:ea typeface="Roboto"/>
                <a:cs typeface="Roboto"/>
                <a:sym typeface="Roboto"/>
              </a:rPr>
              <a:t> </a:t>
            </a:r>
            <a:r>
              <a:rPr lang="en" sz="1550">
                <a:solidFill>
                  <a:srgbClr val="595959"/>
                </a:solidFill>
                <a:latin typeface="Roboto"/>
                <a:ea typeface="Roboto"/>
                <a:cs typeface="Roboto"/>
                <a:sym typeface="Roboto"/>
              </a:rPr>
              <a:t>(the product alternative).</a:t>
            </a:r>
            <a:endParaRPr sz="1550">
              <a:solidFill>
                <a:srgbClr val="595959"/>
              </a:solidFill>
              <a:latin typeface="Roboto"/>
              <a:ea typeface="Roboto"/>
              <a:cs typeface="Roboto"/>
              <a:sym typeface="Roboto"/>
            </a:endParaRPr>
          </a:p>
          <a:p>
            <a:pPr indent="0" lvl="0" marL="0" rtl="0" algn="l">
              <a:lnSpc>
                <a:spcPct val="100000"/>
              </a:lnSpc>
              <a:spcBef>
                <a:spcPts val="0"/>
              </a:spcBef>
              <a:spcAft>
                <a:spcPts val="0"/>
              </a:spcAft>
              <a:buNone/>
            </a:pPr>
            <a:r>
              <a:t/>
            </a:r>
            <a:endParaRPr sz="2350">
              <a:solidFill>
                <a:schemeClr val="dk1"/>
              </a:solidFill>
              <a:latin typeface="Roboto"/>
              <a:ea typeface="Roboto"/>
              <a:cs typeface="Roboto"/>
              <a:sym typeface="Roboto"/>
            </a:endParaRPr>
          </a:p>
          <a:p>
            <a:pPr indent="0" lvl="0" marL="0" rtl="0" algn="l">
              <a:spcBef>
                <a:spcPts val="0"/>
              </a:spcBef>
              <a:spcAft>
                <a:spcPts val="1200"/>
              </a:spcAft>
              <a:buNone/>
            </a:pPr>
            <a:r>
              <a:t/>
            </a:r>
            <a:endParaRPr/>
          </a:p>
        </p:txBody>
      </p:sp>
      <p:cxnSp>
        <p:nvCxnSpPr>
          <p:cNvPr id="64" name="Google Shape;64;p14"/>
          <p:cNvCxnSpPr/>
          <p:nvPr/>
        </p:nvCxnSpPr>
        <p:spPr>
          <a:xfrm>
            <a:off x="734025" y="1244975"/>
            <a:ext cx="643800" cy="0"/>
          </a:xfrm>
          <a:prstGeom prst="straightConnector1">
            <a:avLst/>
          </a:prstGeom>
          <a:noFill/>
          <a:ln cap="flat" cmpd="sng" w="76200">
            <a:solidFill>
              <a:srgbClr val="F5CD11"/>
            </a:solidFill>
            <a:prstDash val="solid"/>
            <a:round/>
            <a:headEnd len="med" w="med" type="none"/>
            <a:tailEnd len="med" w="med" type="none"/>
          </a:ln>
        </p:spPr>
      </p:cxnSp>
      <p:sp>
        <p:nvSpPr>
          <p:cNvPr id="65" name="Google Shape;65;p14"/>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sp>
        <p:nvSpPr>
          <p:cNvPr id="66" name="Google Shape;66;p14"/>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p:nvPr/>
        </p:nvSpPr>
        <p:spPr>
          <a:xfrm>
            <a:off x="4572000" y="-5675"/>
            <a:ext cx="4572000" cy="5143500"/>
          </a:xfrm>
          <a:prstGeom prst="rect">
            <a:avLst/>
          </a:prstGeom>
          <a:solidFill>
            <a:srgbClr val="F8F7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nvSpPr>
        <p:spPr>
          <a:xfrm>
            <a:off x="6857275" y="1344276"/>
            <a:ext cx="15198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en" sz="1000">
                <a:solidFill>
                  <a:schemeClr val="dk1"/>
                </a:solidFill>
                <a:latin typeface="Roboto Medium"/>
                <a:ea typeface="Roboto Medium"/>
                <a:cs typeface="Roboto Medium"/>
                <a:sym typeface="Roboto Medium"/>
              </a:rPr>
              <a:t>What makes this person uniquely qualified to solve this problem?</a:t>
            </a:r>
            <a:endParaRPr sz="1000"/>
          </a:p>
        </p:txBody>
      </p:sp>
      <p:sp>
        <p:nvSpPr>
          <p:cNvPr id="73" name="Google Shape;73;p15"/>
          <p:cNvSpPr txBox="1"/>
          <p:nvPr/>
        </p:nvSpPr>
        <p:spPr>
          <a:xfrm>
            <a:off x="6857275" y="3337504"/>
            <a:ext cx="15198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en" sz="1000">
                <a:solidFill>
                  <a:schemeClr val="dk1"/>
                </a:solidFill>
                <a:latin typeface="Roboto Medium"/>
                <a:ea typeface="Roboto Medium"/>
                <a:cs typeface="Roboto Medium"/>
                <a:sym typeface="Roboto Medium"/>
              </a:rPr>
              <a:t>What makes this person uniquely qualified to solve this problem?</a:t>
            </a:r>
            <a:endParaRPr sz="1000"/>
          </a:p>
        </p:txBody>
      </p:sp>
      <p:sp>
        <p:nvSpPr>
          <p:cNvPr id="74" name="Google Shape;74;p15"/>
          <p:cNvSpPr txBox="1"/>
          <p:nvPr>
            <p:ph type="title"/>
          </p:nvPr>
        </p:nvSpPr>
        <p:spPr>
          <a:xfrm>
            <a:off x="734025" y="596075"/>
            <a:ext cx="18135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990"/>
              <a:buNone/>
            </a:pPr>
            <a:r>
              <a:rPr b="1" i="1" lang="en" sz="2820">
                <a:latin typeface="Roboto"/>
                <a:ea typeface="Roboto"/>
                <a:cs typeface="Roboto"/>
                <a:sym typeface="Roboto"/>
              </a:rPr>
              <a:t>Team</a:t>
            </a:r>
            <a:endParaRPr b="1" i="1" sz="2820">
              <a:latin typeface="Roboto"/>
              <a:ea typeface="Roboto"/>
              <a:cs typeface="Roboto"/>
              <a:sym typeface="Roboto"/>
            </a:endParaRPr>
          </a:p>
        </p:txBody>
      </p:sp>
      <p:sp>
        <p:nvSpPr>
          <p:cNvPr id="75" name="Google Shape;75;p15"/>
          <p:cNvSpPr txBox="1"/>
          <p:nvPr>
            <p:ph idx="1" type="body"/>
          </p:nvPr>
        </p:nvSpPr>
        <p:spPr>
          <a:xfrm>
            <a:off x="734025" y="1922250"/>
            <a:ext cx="2230800" cy="1661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Roboto Medium"/>
                <a:ea typeface="Roboto Medium"/>
                <a:cs typeface="Roboto Medium"/>
                <a:sym typeface="Roboto Medium"/>
              </a:rPr>
              <a:t>What makes you the right team for this specific problem?</a:t>
            </a:r>
            <a:endParaRPr i="1" sz="1200">
              <a:solidFill>
                <a:schemeClr val="dk1"/>
              </a:solidFill>
              <a:latin typeface="Roboto Medium"/>
              <a:ea typeface="Roboto Medium"/>
              <a:cs typeface="Roboto Medium"/>
              <a:sym typeface="Roboto Medium"/>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latin typeface="Roboto Medium"/>
              <a:ea typeface="Roboto Medium"/>
              <a:cs typeface="Roboto Medium"/>
              <a:sym typeface="Roboto Medium"/>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Roboto Medium"/>
                <a:ea typeface="Roboto Medium"/>
                <a:cs typeface="Roboto Medium"/>
                <a:sym typeface="Roboto Medium"/>
              </a:rPr>
              <a:t>Why are you passionate about solving this problem?</a:t>
            </a:r>
            <a:endParaRPr/>
          </a:p>
        </p:txBody>
      </p:sp>
      <p:cxnSp>
        <p:nvCxnSpPr>
          <p:cNvPr id="76" name="Google Shape;76;p15"/>
          <p:cNvCxnSpPr/>
          <p:nvPr/>
        </p:nvCxnSpPr>
        <p:spPr>
          <a:xfrm>
            <a:off x="734025" y="1244975"/>
            <a:ext cx="643800" cy="0"/>
          </a:xfrm>
          <a:prstGeom prst="straightConnector1">
            <a:avLst/>
          </a:prstGeom>
          <a:noFill/>
          <a:ln cap="flat" cmpd="sng" w="76200">
            <a:solidFill>
              <a:srgbClr val="F5CD11"/>
            </a:solidFill>
            <a:prstDash val="solid"/>
            <a:round/>
            <a:headEnd len="med" w="med" type="none"/>
            <a:tailEnd len="med" w="med" type="none"/>
          </a:ln>
        </p:spPr>
      </p:cxnSp>
      <p:sp>
        <p:nvSpPr>
          <p:cNvPr id="77" name="Google Shape;77;p15"/>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pic>
        <p:nvPicPr>
          <p:cNvPr id="78" name="Google Shape;78;p15"/>
          <p:cNvPicPr preferRelativeResize="0"/>
          <p:nvPr/>
        </p:nvPicPr>
        <p:blipFill rotWithShape="1">
          <a:blip r:embed="rId3">
            <a:alphaModFix/>
          </a:blip>
          <a:srcRect b="28815" l="14407" r="14407" t="0"/>
          <a:stretch/>
        </p:blipFill>
        <p:spPr>
          <a:xfrm>
            <a:off x="4900038" y="719689"/>
            <a:ext cx="1711200" cy="1711200"/>
          </a:xfrm>
          <a:prstGeom prst="ellipse">
            <a:avLst/>
          </a:prstGeom>
          <a:noFill/>
          <a:ln cap="flat" cmpd="sng" w="19050">
            <a:solidFill>
              <a:srgbClr val="F5CD11"/>
            </a:solidFill>
            <a:prstDash val="solid"/>
            <a:round/>
            <a:headEnd len="sm" w="sm" type="none"/>
            <a:tailEnd len="sm" w="sm" type="none"/>
          </a:ln>
        </p:spPr>
      </p:pic>
      <p:pic>
        <p:nvPicPr>
          <p:cNvPr id="79" name="Google Shape;79;p15"/>
          <p:cNvPicPr preferRelativeResize="0"/>
          <p:nvPr/>
        </p:nvPicPr>
        <p:blipFill rotWithShape="1">
          <a:blip r:embed="rId4">
            <a:alphaModFix/>
          </a:blip>
          <a:srcRect b="30940" l="28268" r="28268" t="3909"/>
          <a:stretch/>
        </p:blipFill>
        <p:spPr>
          <a:xfrm>
            <a:off x="4899375" y="2713217"/>
            <a:ext cx="1712100" cy="1710600"/>
          </a:xfrm>
          <a:prstGeom prst="ellipse">
            <a:avLst/>
          </a:prstGeom>
          <a:noFill/>
          <a:ln cap="flat" cmpd="sng" w="19050">
            <a:solidFill>
              <a:srgbClr val="F5CD11"/>
            </a:solidFill>
            <a:prstDash val="solid"/>
            <a:round/>
            <a:headEnd len="sm" w="sm" type="none"/>
            <a:tailEnd len="sm" w="sm" type="none"/>
          </a:ln>
        </p:spPr>
      </p:pic>
      <p:sp>
        <p:nvSpPr>
          <p:cNvPr id="80" name="Google Shape;80;p15"/>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p:nvPr/>
        </p:nvSpPr>
        <p:spPr>
          <a:xfrm>
            <a:off x="4572000" y="-5675"/>
            <a:ext cx="4572000" cy="5143500"/>
          </a:xfrm>
          <a:prstGeom prst="rect">
            <a:avLst/>
          </a:prstGeom>
          <a:solidFill>
            <a:srgbClr val="F8F7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sp>
        <p:nvSpPr>
          <p:cNvPr id="87" name="Google Shape;87;p16"/>
          <p:cNvSpPr txBox="1"/>
          <p:nvPr>
            <p:ph type="title"/>
          </p:nvPr>
        </p:nvSpPr>
        <p:spPr>
          <a:xfrm>
            <a:off x="734025" y="596075"/>
            <a:ext cx="2976000" cy="5727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SzPts val="990"/>
              <a:buNone/>
            </a:pPr>
            <a:r>
              <a:rPr b="1" i="1" lang="en" sz="2820">
                <a:latin typeface="Roboto"/>
                <a:ea typeface="Roboto"/>
                <a:cs typeface="Roboto"/>
                <a:sym typeface="Roboto"/>
              </a:rPr>
              <a:t>Key Problem &amp; Opportunity</a:t>
            </a:r>
            <a:endParaRPr b="1" i="1" sz="2820">
              <a:latin typeface="Roboto"/>
              <a:ea typeface="Roboto"/>
              <a:cs typeface="Roboto"/>
              <a:sym typeface="Roboto"/>
            </a:endParaRPr>
          </a:p>
        </p:txBody>
      </p:sp>
      <p:cxnSp>
        <p:nvCxnSpPr>
          <p:cNvPr id="88" name="Google Shape;88;p16"/>
          <p:cNvCxnSpPr/>
          <p:nvPr/>
        </p:nvCxnSpPr>
        <p:spPr>
          <a:xfrm>
            <a:off x="734025" y="1516575"/>
            <a:ext cx="643800" cy="0"/>
          </a:xfrm>
          <a:prstGeom prst="straightConnector1">
            <a:avLst/>
          </a:prstGeom>
          <a:noFill/>
          <a:ln cap="flat" cmpd="sng" w="76200">
            <a:solidFill>
              <a:srgbClr val="F5CD11"/>
            </a:solidFill>
            <a:prstDash val="solid"/>
            <a:round/>
            <a:headEnd len="med" w="med" type="none"/>
            <a:tailEnd len="med" w="med" type="none"/>
          </a:ln>
        </p:spPr>
      </p:cxnSp>
      <p:sp>
        <p:nvSpPr>
          <p:cNvPr id="89" name="Google Shape;89;p16"/>
          <p:cNvSpPr txBox="1"/>
          <p:nvPr>
            <p:ph idx="1" type="body"/>
          </p:nvPr>
        </p:nvSpPr>
        <p:spPr>
          <a:xfrm>
            <a:off x="734025" y="1922250"/>
            <a:ext cx="2778900" cy="784500"/>
          </a:xfrm>
          <a:prstGeom prst="rect">
            <a:avLst/>
          </a:prstGeom>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i="1" lang="en" sz="1200">
                <a:solidFill>
                  <a:schemeClr val="dk1"/>
                </a:solidFill>
                <a:latin typeface="Roboto Medium"/>
                <a:ea typeface="Roboto Medium"/>
                <a:cs typeface="Roboto Medium"/>
                <a:sym typeface="Roboto Medium"/>
              </a:rPr>
              <a:t>What is your customer pain?</a:t>
            </a:r>
            <a:endParaRPr i="1" sz="1200">
              <a:solidFill>
                <a:schemeClr val="dk1"/>
              </a:solidFill>
              <a:latin typeface="Roboto Medium"/>
              <a:ea typeface="Roboto Medium"/>
              <a:cs typeface="Roboto Medium"/>
              <a:sym typeface="Roboto Medium"/>
            </a:endParaRPr>
          </a:p>
          <a:p>
            <a:pPr indent="0" lvl="0" marL="0" rtl="0" algn="l">
              <a:lnSpc>
                <a:spcPct val="150000"/>
              </a:lnSpc>
              <a:spcBef>
                <a:spcPts val="0"/>
              </a:spcBef>
              <a:spcAft>
                <a:spcPts val="0"/>
              </a:spcAft>
              <a:buClr>
                <a:schemeClr val="dk1"/>
              </a:buClr>
              <a:buSzPts val="1100"/>
              <a:buFont typeface="Arial"/>
              <a:buNone/>
            </a:pPr>
            <a:r>
              <a:rPr i="1" lang="en" sz="1200">
                <a:solidFill>
                  <a:schemeClr val="dk1"/>
                </a:solidFill>
                <a:latin typeface="Roboto Medium"/>
                <a:ea typeface="Roboto Medium"/>
                <a:cs typeface="Roboto Medium"/>
                <a:sym typeface="Roboto Medium"/>
              </a:rPr>
              <a:t>What data do you have to prove it?</a:t>
            </a:r>
            <a:endParaRPr i="1" sz="1200">
              <a:solidFill>
                <a:schemeClr val="dk1"/>
              </a:solidFill>
              <a:latin typeface="Roboto Medium"/>
              <a:ea typeface="Roboto Medium"/>
              <a:cs typeface="Roboto Medium"/>
              <a:sym typeface="Roboto Medium"/>
            </a:endParaRPr>
          </a:p>
          <a:p>
            <a:pPr indent="0" lvl="0" marL="0" rtl="0" algn="l">
              <a:lnSpc>
                <a:spcPct val="150000"/>
              </a:lnSpc>
              <a:spcBef>
                <a:spcPts val="0"/>
              </a:spcBef>
              <a:spcAft>
                <a:spcPts val="0"/>
              </a:spcAft>
              <a:buNone/>
            </a:pPr>
            <a:r>
              <a:rPr i="1" lang="en" sz="1200">
                <a:solidFill>
                  <a:schemeClr val="dk1"/>
                </a:solidFill>
                <a:latin typeface="Roboto Medium"/>
                <a:ea typeface="Roboto Medium"/>
                <a:cs typeface="Roboto Medium"/>
                <a:sym typeface="Roboto Medium"/>
              </a:rPr>
              <a:t>How would a “better world” look?</a:t>
            </a:r>
            <a:endParaRPr/>
          </a:p>
        </p:txBody>
      </p:sp>
      <p:sp>
        <p:nvSpPr>
          <p:cNvPr id="90" name="Google Shape;90;p16"/>
          <p:cNvSpPr txBox="1"/>
          <p:nvPr>
            <p:ph idx="1" type="body"/>
          </p:nvPr>
        </p:nvSpPr>
        <p:spPr>
          <a:xfrm>
            <a:off x="734025" y="2957850"/>
            <a:ext cx="2778900" cy="918900"/>
          </a:xfrm>
          <a:prstGeom prst="rect">
            <a:avLst/>
          </a:prstGeom>
        </p:spPr>
        <p:txBody>
          <a:bodyPr anchorCtr="0" anchor="t" bIns="0" lIns="0" spcFirstLastPara="1" rIns="0" wrap="square" tIns="0">
            <a:noAutofit/>
          </a:bodyPr>
          <a:lstStyle/>
          <a:p>
            <a:pPr indent="-64008" lvl="0" marL="64008" rtl="0" algn="l">
              <a:lnSpc>
                <a:spcPct val="100000"/>
              </a:lnSpc>
              <a:spcBef>
                <a:spcPts val="0"/>
              </a:spcBef>
              <a:spcAft>
                <a:spcPts val="0"/>
              </a:spcAft>
              <a:buNone/>
            </a:pPr>
            <a:r>
              <a:rPr b="1" i="1" lang="en" sz="1400">
                <a:solidFill>
                  <a:srgbClr val="F5CD11"/>
                </a:solidFill>
                <a:latin typeface="Roboto"/>
                <a:ea typeface="Roboto"/>
                <a:cs typeface="Roboto"/>
                <a:sym typeface="Roboto"/>
              </a:rPr>
              <a:t>“</a:t>
            </a:r>
            <a:r>
              <a:rPr b="1" i="1" lang="en" sz="800">
                <a:solidFill>
                  <a:schemeClr val="dk1"/>
                </a:solidFill>
                <a:latin typeface="Roboto"/>
                <a:ea typeface="Roboto"/>
                <a:cs typeface="Roboto"/>
                <a:sym typeface="Roboto"/>
              </a:rPr>
              <a:t>Customer Quote</a:t>
            </a:r>
            <a:r>
              <a:rPr i="1" lang="en" sz="800">
                <a:solidFill>
                  <a:schemeClr val="dk1"/>
                </a:solidFill>
                <a:latin typeface="Roboto Light"/>
                <a:ea typeface="Roboto Light"/>
                <a:cs typeface="Roboto Light"/>
                <a:sym typeface="Roboto Light"/>
              </a:rPr>
              <a:t> </a:t>
            </a:r>
            <a:r>
              <a:rPr lang="en" sz="800">
                <a:solidFill>
                  <a:schemeClr val="dk1"/>
                </a:solidFill>
                <a:highlight>
                  <a:srgbClr val="FFFFFF"/>
                </a:highlight>
                <a:latin typeface="Roboto Light"/>
                <a:ea typeface="Roboto Light"/>
                <a:cs typeface="Roboto Light"/>
                <a:sym typeface="Roboto Light"/>
              </a:rPr>
              <a:t>Lorem ipsum dolor sit amet, consectetur adipiscing elit. Pellentesque arcu nunc, iaculis id est luctus.</a:t>
            </a:r>
            <a:r>
              <a:rPr lang="en" sz="1400">
                <a:solidFill>
                  <a:srgbClr val="F5CD11"/>
                </a:solidFill>
                <a:highlight>
                  <a:srgbClr val="FFFFFF"/>
                </a:highlight>
                <a:latin typeface="Roboto Black"/>
                <a:ea typeface="Roboto Black"/>
                <a:cs typeface="Roboto Black"/>
                <a:sym typeface="Roboto Black"/>
              </a:rPr>
              <a:t>”</a:t>
            </a:r>
            <a:endParaRPr i="1" sz="1400">
              <a:solidFill>
                <a:srgbClr val="F5CD11"/>
              </a:solidFill>
              <a:latin typeface="Roboto Black"/>
              <a:ea typeface="Roboto Black"/>
              <a:cs typeface="Roboto Black"/>
              <a:sym typeface="Roboto Black"/>
            </a:endParaRPr>
          </a:p>
        </p:txBody>
      </p:sp>
      <p:sp>
        <p:nvSpPr>
          <p:cNvPr id="91" name="Google Shape;91;p16"/>
          <p:cNvSpPr txBox="1"/>
          <p:nvPr>
            <p:ph idx="1" type="body"/>
          </p:nvPr>
        </p:nvSpPr>
        <p:spPr>
          <a:xfrm>
            <a:off x="4941363" y="1582775"/>
            <a:ext cx="954600" cy="371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i="1" lang="en" sz="1200">
                <a:solidFill>
                  <a:schemeClr val="dk1"/>
                </a:solidFill>
                <a:latin typeface="Roboto Black"/>
                <a:ea typeface="Roboto Black"/>
                <a:cs typeface="Roboto Black"/>
                <a:sym typeface="Roboto Black"/>
              </a:rPr>
              <a:t>Homeowner</a:t>
            </a:r>
            <a:endParaRPr i="1" sz="1200">
              <a:solidFill>
                <a:schemeClr val="dk1"/>
              </a:solidFill>
              <a:latin typeface="Roboto Black"/>
              <a:ea typeface="Roboto Black"/>
              <a:cs typeface="Roboto Black"/>
              <a:sym typeface="Roboto Black"/>
            </a:endParaRPr>
          </a:p>
          <a:p>
            <a:pPr indent="0" lvl="0" marL="0" rtl="0" algn="l">
              <a:lnSpc>
                <a:spcPct val="100000"/>
              </a:lnSpc>
              <a:spcBef>
                <a:spcPts val="0"/>
              </a:spcBef>
              <a:spcAft>
                <a:spcPts val="0"/>
              </a:spcAft>
              <a:buNone/>
            </a:pPr>
            <a:r>
              <a:rPr i="1" lang="en" sz="1200">
                <a:solidFill>
                  <a:schemeClr val="dk1"/>
                </a:solidFill>
                <a:latin typeface="Roboto Black"/>
                <a:ea typeface="Roboto Black"/>
                <a:cs typeface="Roboto Black"/>
                <a:sym typeface="Roboto Black"/>
              </a:rPr>
              <a:t>Challenges</a:t>
            </a:r>
            <a:endParaRPr i="1" sz="1200">
              <a:solidFill>
                <a:schemeClr val="dk1"/>
              </a:solidFill>
              <a:latin typeface="Roboto Black"/>
              <a:ea typeface="Roboto Black"/>
              <a:cs typeface="Roboto Black"/>
              <a:sym typeface="Roboto Black"/>
            </a:endParaRPr>
          </a:p>
          <a:p>
            <a:pPr indent="0" lvl="0" marL="0" rtl="0" algn="l">
              <a:lnSpc>
                <a:spcPct val="100000"/>
              </a:lnSpc>
              <a:spcBef>
                <a:spcPts val="0"/>
              </a:spcBef>
              <a:spcAft>
                <a:spcPts val="0"/>
              </a:spcAft>
              <a:buNone/>
            </a:pPr>
            <a:r>
              <a:t/>
            </a:r>
            <a:endParaRPr sz="1200">
              <a:solidFill>
                <a:schemeClr val="dk1"/>
              </a:solidFill>
              <a:latin typeface="Roboto Black"/>
              <a:ea typeface="Roboto Black"/>
              <a:cs typeface="Roboto Black"/>
              <a:sym typeface="Roboto Black"/>
            </a:endParaRPr>
          </a:p>
          <a:p>
            <a:pPr indent="0" lvl="0" marL="0" rtl="0" algn="l">
              <a:spcBef>
                <a:spcPts val="0"/>
              </a:spcBef>
              <a:spcAft>
                <a:spcPts val="1200"/>
              </a:spcAft>
              <a:buNone/>
            </a:pPr>
            <a:r>
              <a:t/>
            </a:r>
            <a:endParaRPr sz="1200">
              <a:latin typeface="Roboto Black"/>
              <a:ea typeface="Roboto Black"/>
              <a:cs typeface="Roboto Black"/>
              <a:sym typeface="Roboto Black"/>
            </a:endParaRPr>
          </a:p>
        </p:txBody>
      </p:sp>
      <p:sp>
        <p:nvSpPr>
          <p:cNvPr id="92" name="Google Shape;92;p16"/>
          <p:cNvSpPr txBox="1"/>
          <p:nvPr>
            <p:ph idx="1" type="body"/>
          </p:nvPr>
        </p:nvSpPr>
        <p:spPr>
          <a:xfrm>
            <a:off x="4941363" y="3177667"/>
            <a:ext cx="954600" cy="371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i="1" lang="en" sz="1200">
                <a:solidFill>
                  <a:schemeClr val="dk1"/>
                </a:solidFill>
                <a:latin typeface="Roboto Black"/>
                <a:ea typeface="Roboto Black"/>
                <a:cs typeface="Roboto Black"/>
                <a:sym typeface="Roboto Black"/>
              </a:rPr>
              <a:t>Painter</a:t>
            </a:r>
            <a:endParaRPr i="1" sz="1200">
              <a:solidFill>
                <a:schemeClr val="dk1"/>
              </a:solidFill>
              <a:latin typeface="Roboto Black"/>
              <a:ea typeface="Roboto Black"/>
              <a:cs typeface="Roboto Black"/>
              <a:sym typeface="Roboto Black"/>
            </a:endParaRPr>
          </a:p>
          <a:p>
            <a:pPr indent="0" lvl="0" marL="0" rtl="0" algn="l">
              <a:lnSpc>
                <a:spcPct val="100000"/>
              </a:lnSpc>
              <a:spcBef>
                <a:spcPts val="0"/>
              </a:spcBef>
              <a:spcAft>
                <a:spcPts val="0"/>
              </a:spcAft>
              <a:buNone/>
            </a:pPr>
            <a:r>
              <a:rPr i="1" lang="en" sz="1200">
                <a:solidFill>
                  <a:schemeClr val="dk1"/>
                </a:solidFill>
                <a:latin typeface="Roboto Black"/>
                <a:ea typeface="Roboto Black"/>
                <a:cs typeface="Roboto Black"/>
                <a:sym typeface="Roboto Black"/>
              </a:rPr>
              <a:t>Challenges</a:t>
            </a:r>
            <a:endParaRPr i="1" sz="1200">
              <a:solidFill>
                <a:schemeClr val="dk1"/>
              </a:solidFill>
              <a:latin typeface="Roboto Black"/>
              <a:ea typeface="Roboto Black"/>
              <a:cs typeface="Roboto Black"/>
              <a:sym typeface="Roboto Black"/>
            </a:endParaRPr>
          </a:p>
          <a:p>
            <a:pPr indent="0" lvl="0" marL="0" rtl="0" algn="l">
              <a:lnSpc>
                <a:spcPct val="100000"/>
              </a:lnSpc>
              <a:spcBef>
                <a:spcPts val="0"/>
              </a:spcBef>
              <a:spcAft>
                <a:spcPts val="0"/>
              </a:spcAft>
              <a:buNone/>
            </a:pPr>
            <a:r>
              <a:t/>
            </a:r>
            <a:endParaRPr sz="1200">
              <a:solidFill>
                <a:schemeClr val="dk1"/>
              </a:solidFill>
              <a:latin typeface="Roboto Black"/>
              <a:ea typeface="Roboto Black"/>
              <a:cs typeface="Roboto Black"/>
              <a:sym typeface="Roboto Black"/>
            </a:endParaRPr>
          </a:p>
          <a:p>
            <a:pPr indent="0" lvl="0" marL="0" rtl="0" algn="l">
              <a:spcBef>
                <a:spcPts val="0"/>
              </a:spcBef>
              <a:spcAft>
                <a:spcPts val="1200"/>
              </a:spcAft>
              <a:buNone/>
            </a:pPr>
            <a:r>
              <a:t/>
            </a:r>
            <a:endParaRPr sz="1200">
              <a:latin typeface="Roboto Black"/>
              <a:ea typeface="Roboto Black"/>
              <a:cs typeface="Roboto Black"/>
              <a:sym typeface="Roboto Black"/>
            </a:endParaRPr>
          </a:p>
        </p:txBody>
      </p:sp>
      <p:cxnSp>
        <p:nvCxnSpPr>
          <p:cNvPr id="93" name="Google Shape;93;p16"/>
          <p:cNvCxnSpPr/>
          <p:nvPr/>
        </p:nvCxnSpPr>
        <p:spPr>
          <a:xfrm>
            <a:off x="5931188" y="1339025"/>
            <a:ext cx="0" cy="859200"/>
          </a:xfrm>
          <a:prstGeom prst="straightConnector1">
            <a:avLst/>
          </a:prstGeom>
          <a:noFill/>
          <a:ln cap="flat" cmpd="sng" w="9525">
            <a:solidFill>
              <a:srgbClr val="F5CD11"/>
            </a:solidFill>
            <a:prstDash val="solid"/>
            <a:round/>
            <a:headEnd len="med" w="med" type="none"/>
            <a:tailEnd len="med" w="med" type="none"/>
          </a:ln>
        </p:spPr>
      </p:cxnSp>
      <p:cxnSp>
        <p:nvCxnSpPr>
          <p:cNvPr id="94" name="Google Shape;94;p16"/>
          <p:cNvCxnSpPr/>
          <p:nvPr/>
        </p:nvCxnSpPr>
        <p:spPr>
          <a:xfrm>
            <a:off x="5931188" y="2933917"/>
            <a:ext cx="0" cy="859200"/>
          </a:xfrm>
          <a:prstGeom prst="straightConnector1">
            <a:avLst/>
          </a:prstGeom>
          <a:noFill/>
          <a:ln cap="flat" cmpd="sng" w="9525">
            <a:solidFill>
              <a:srgbClr val="F5CD11"/>
            </a:solidFill>
            <a:prstDash val="solid"/>
            <a:round/>
            <a:headEnd len="med" w="med" type="none"/>
            <a:tailEnd len="med" w="med" type="none"/>
          </a:ln>
        </p:spPr>
      </p:cxnSp>
      <p:sp>
        <p:nvSpPr>
          <p:cNvPr id="95" name="Google Shape;95;p16"/>
          <p:cNvSpPr txBox="1"/>
          <p:nvPr>
            <p:ph idx="1" type="body"/>
          </p:nvPr>
        </p:nvSpPr>
        <p:spPr>
          <a:xfrm>
            <a:off x="6123838" y="1422275"/>
            <a:ext cx="2419800" cy="692700"/>
          </a:xfrm>
          <a:prstGeom prst="rect">
            <a:avLst/>
          </a:prstGeom>
        </p:spPr>
        <p:txBody>
          <a:bodyPr anchorCtr="0" anchor="t" bIns="0" lIns="0" spcFirstLastPara="1" rIns="0" wrap="square" tIns="0">
            <a:spAutoFit/>
          </a:bodyPr>
          <a:lstStyle/>
          <a:p>
            <a:pPr indent="0" lvl="0" marL="0" rtl="0" algn="l">
              <a:lnSpc>
                <a:spcPct val="200000"/>
              </a:lnSpc>
              <a:spcBef>
                <a:spcPts val="0"/>
              </a:spcBef>
              <a:spcAft>
                <a:spcPts val="0"/>
              </a:spcAft>
              <a:buNone/>
            </a:pPr>
            <a:r>
              <a:rPr lang="en" sz="900">
                <a:solidFill>
                  <a:schemeClr val="dk1"/>
                </a:solidFill>
                <a:latin typeface="Roboto Black"/>
                <a:ea typeface="Roboto Black"/>
                <a:cs typeface="Roboto Black"/>
                <a:sym typeface="Roboto Black"/>
              </a:rPr>
              <a:t>1 in 8</a:t>
            </a:r>
            <a:r>
              <a:rPr lang="en" sz="900">
                <a:solidFill>
                  <a:schemeClr val="dk1"/>
                </a:solidFill>
                <a:latin typeface="Roboto"/>
                <a:ea typeface="Roboto"/>
                <a:cs typeface="Roboto"/>
                <a:sym typeface="Roboto"/>
              </a:rPr>
              <a:t> painters respond within 48 hours</a:t>
            </a:r>
            <a:endParaRPr sz="900">
              <a:solidFill>
                <a:schemeClr val="dk1"/>
              </a:solidFill>
              <a:latin typeface="Roboto"/>
              <a:ea typeface="Roboto"/>
              <a:cs typeface="Roboto"/>
              <a:sym typeface="Roboto"/>
            </a:endParaRPr>
          </a:p>
          <a:p>
            <a:pPr indent="0" lvl="0" marL="0" rtl="0" algn="l">
              <a:lnSpc>
                <a:spcPct val="200000"/>
              </a:lnSpc>
              <a:spcBef>
                <a:spcPts val="0"/>
              </a:spcBef>
              <a:spcAft>
                <a:spcPts val="0"/>
              </a:spcAft>
              <a:buNone/>
            </a:pPr>
            <a:r>
              <a:rPr lang="en" sz="900">
                <a:solidFill>
                  <a:schemeClr val="dk1"/>
                </a:solidFill>
                <a:latin typeface="Roboto Black"/>
                <a:ea typeface="Roboto Black"/>
                <a:cs typeface="Roboto Black"/>
                <a:sym typeface="Roboto Black"/>
              </a:rPr>
              <a:t>15 Days</a:t>
            </a:r>
            <a:r>
              <a:rPr lang="en" sz="900">
                <a:solidFill>
                  <a:schemeClr val="dk1"/>
                </a:solidFill>
                <a:latin typeface="Roboto"/>
                <a:ea typeface="Roboto"/>
                <a:cs typeface="Roboto"/>
                <a:sym typeface="Roboto"/>
              </a:rPr>
              <a:t> to receive a quote</a:t>
            </a:r>
            <a:endParaRPr sz="900">
              <a:solidFill>
                <a:schemeClr val="dk1"/>
              </a:solidFill>
              <a:latin typeface="Roboto"/>
              <a:ea typeface="Roboto"/>
              <a:cs typeface="Roboto"/>
              <a:sym typeface="Roboto"/>
            </a:endParaRPr>
          </a:p>
          <a:p>
            <a:pPr indent="0" lvl="0" marL="0" rtl="0" algn="l">
              <a:lnSpc>
                <a:spcPct val="200000"/>
              </a:lnSpc>
              <a:spcBef>
                <a:spcPts val="0"/>
              </a:spcBef>
              <a:spcAft>
                <a:spcPts val="0"/>
              </a:spcAft>
              <a:buNone/>
            </a:pPr>
            <a:r>
              <a:rPr lang="en" sz="900">
                <a:solidFill>
                  <a:schemeClr val="dk1"/>
                </a:solidFill>
                <a:latin typeface="Roboto Black"/>
                <a:ea typeface="Roboto Black"/>
                <a:cs typeface="Roboto Black"/>
                <a:sym typeface="Roboto Black"/>
              </a:rPr>
              <a:t>29 Days</a:t>
            </a:r>
            <a:r>
              <a:rPr lang="en" sz="900">
                <a:solidFill>
                  <a:schemeClr val="dk1"/>
                </a:solidFill>
                <a:latin typeface="Roboto"/>
                <a:ea typeface="Roboto"/>
                <a:cs typeface="Roboto"/>
                <a:sym typeface="Roboto"/>
              </a:rPr>
              <a:t> to start painting</a:t>
            </a:r>
            <a:endParaRPr/>
          </a:p>
        </p:txBody>
      </p:sp>
      <p:sp>
        <p:nvSpPr>
          <p:cNvPr id="96" name="Google Shape;96;p16"/>
          <p:cNvSpPr txBox="1"/>
          <p:nvPr>
            <p:ph idx="1" type="body"/>
          </p:nvPr>
        </p:nvSpPr>
        <p:spPr>
          <a:xfrm>
            <a:off x="6123838" y="2947867"/>
            <a:ext cx="2715300" cy="8313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900">
                <a:solidFill>
                  <a:schemeClr val="dk1"/>
                </a:solidFill>
                <a:latin typeface="Roboto Black"/>
                <a:ea typeface="Roboto Black"/>
                <a:cs typeface="Roboto Black"/>
                <a:sym typeface="Roboto Black"/>
              </a:rPr>
              <a:t>Low probability of success</a:t>
            </a:r>
            <a:br>
              <a:rPr lang="en" sz="900">
                <a:solidFill>
                  <a:schemeClr val="dk1"/>
                </a:solidFill>
                <a:latin typeface="Roboto Black"/>
                <a:ea typeface="Roboto Black"/>
                <a:cs typeface="Roboto Black"/>
                <a:sym typeface="Roboto Black"/>
              </a:rPr>
            </a:br>
            <a:r>
              <a:rPr lang="en" sz="900">
                <a:solidFill>
                  <a:schemeClr val="dk1"/>
                </a:solidFill>
                <a:latin typeface="Roboto"/>
                <a:ea typeface="Roboto"/>
                <a:cs typeface="Roboto"/>
                <a:sym typeface="Roboto"/>
              </a:rPr>
              <a:t>Average painting company’s lifespan is only 2 years</a:t>
            </a:r>
            <a:endParaRPr sz="9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900">
                <a:solidFill>
                  <a:schemeClr val="dk1"/>
                </a:solidFill>
                <a:latin typeface="Roboto Black"/>
                <a:ea typeface="Roboto Black"/>
                <a:cs typeface="Roboto Black"/>
                <a:sym typeface="Roboto Black"/>
              </a:rPr>
              <a:t>$43/year</a:t>
            </a:r>
            <a:br>
              <a:rPr lang="en" sz="900">
                <a:solidFill>
                  <a:schemeClr val="dk1"/>
                </a:solidFill>
                <a:latin typeface="Roboto"/>
                <a:ea typeface="Roboto"/>
                <a:cs typeface="Roboto"/>
                <a:sym typeface="Roboto"/>
              </a:rPr>
            </a:br>
            <a:r>
              <a:rPr lang="en" sz="900">
                <a:solidFill>
                  <a:schemeClr val="dk1"/>
                </a:solidFill>
                <a:latin typeface="Roboto"/>
                <a:ea typeface="Roboto"/>
                <a:cs typeface="Roboto"/>
                <a:sym typeface="Roboto"/>
              </a:rPr>
              <a:t>Average owner’s take-home pay</a:t>
            </a:r>
            <a:br>
              <a:rPr lang="en" sz="900">
                <a:solidFill>
                  <a:schemeClr val="dk1"/>
                </a:solidFill>
                <a:latin typeface="Roboto"/>
                <a:ea typeface="Roboto"/>
                <a:cs typeface="Roboto"/>
                <a:sym typeface="Roboto"/>
              </a:rPr>
            </a:br>
            <a:r>
              <a:rPr lang="en" sz="900">
                <a:solidFill>
                  <a:schemeClr val="dk1"/>
                </a:solidFill>
                <a:latin typeface="Roboto"/>
                <a:ea typeface="Roboto"/>
                <a:cs typeface="Roboto"/>
                <a:sym typeface="Roboto"/>
              </a:rPr>
              <a:t>(While taking on all risks of running a business)</a:t>
            </a:r>
            <a:endParaRPr/>
          </a:p>
        </p:txBody>
      </p:sp>
      <p:sp>
        <p:nvSpPr>
          <p:cNvPr id="97" name="Google Shape;97;p16"/>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p:nvPr/>
        </p:nvSpPr>
        <p:spPr>
          <a:xfrm>
            <a:off x="4572000" y="-5675"/>
            <a:ext cx="4572000" cy="5143500"/>
          </a:xfrm>
          <a:prstGeom prst="rect">
            <a:avLst/>
          </a:prstGeom>
          <a:solidFill>
            <a:srgbClr val="F8F7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7"/>
          <p:cNvPicPr preferRelativeResize="0"/>
          <p:nvPr/>
        </p:nvPicPr>
        <p:blipFill>
          <a:blip r:embed="rId3">
            <a:alphaModFix/>
          </a:blip>
          <a:stretch>
            <a:fillRect/>
          </a:stretch>
        </p:blipFill>
        <p:spPr>
          <a:xfrm>
            <a:off x="3109992" y="0"/>
            <a:ext cx="6034009" cy="5143499"/>
          </a:xfrm>
          <a:prstGeom prst="rect">
            <a:avLst/>
          </a:prstGeom>
          <a:noFill/>
          <a:ln>
            <a:noFill/>
          </a:ln>
        </p:spPr>
      </p:pic>
      <p:sp>
        <p:nvSpPr>
          <p:cNvPr id="104" name="Google Shape;104;p17"/>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sp>
        <p:nvSpPr>
          <p:cNvPr id="105" name="Google Shape;105;p17"/>
          <p:cNvSpPr txBox="1"/>
          <p:nvPr>
            <p:ph type="title"/>
          </p:nvPr>
        </p:nvSpPr>
        <p:spPr>
          <a:xfrm>
            <a:off x="734025" y="596075"/>
            <a:ext cx="19329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1100"/>
              <a:buNone/>
            </a:pPr>
            <a:r>
              <a:rPr b="1" i="1" lang="en" sz="2820">
                <a:latin typeface="Roboto"/>
                <a:ea typeface="Roboto"/>
                <a:cs typeface="Roboto"/>
                <a:sym typeface="Roboto"/>
              </a:rPr>
              <a:t>Solution</a:t>
            </a:r>
            <a:endParaRPr b="1" i="1" sz="2820">
              <a:latin typeface="Roboto"/>
              <a:ea typeface="Roboto"/>
              <a:cs typeface="Roboto"/>
              <a:sym typeface="Roboto"/>
            </a:endParaRPr>
          </a:p>
        </p:txBody>
      </p:sp>
      <p:sp>
        <p:nvSpPr>
          <p:cNvPr id="106" name="Google Shape;106;p17"/>
          <p:cNvSpPr txBox="1"/>
          <p:nvPr>
            <p:ph idx="1" type="body"/>
          </p:nvPr>
        </p:nvSpPr>
        <p:spPr>
          <a:xfrm>
            <a:off x="734025" y="1922250"/>
            <a:ext cx="2230800" cy="487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i="1" lang="en" sz="1200">
                <a:solidFill>
                  <a:schemeClr val="dk1"/>
                </a:solidFill>
                <a:latin typeface="Roboto Medium"/>
                <a:ea typeface="Roboto Medium"/>
                <a:cs typeface="Roboto Medium"/>
                <a:sym typeface="Roboto Medium"/>
              </a:rPr>
              <a:t>How are you delivering this “better world?”</a:t>
            </a:r>
            <a:endParaRPr/>
          </a:p>
        </p:txBody>
      </p:sp>
      <p:cxnSp>
        <p:nvCxnSpPr>
          <p:cNvPr id="107" name="Google Shape;107;p17"/>
          <p:cNvCxnSpPr/>
          <p:nvPr/>
        </p:nvCxnSpPr>
        <p:spPr>
          <a:xfrm>
            <a:off x="734025" y="1244975"/>
            <a:ext cx="643800" cy="0"/>
          </a:xfrm>
          <a:prstGeom prst="straightConnector1">
            <a:avLst/>
          </a:prstGeom>
          <a:noFill/>
          <a:ln cap="flat" cmpd="sng" w="76200">
            <a:solidFill>
              <a:srgbClr val="F5CD11"/>
            </a:solidFill>
            <a:prstDash val="solid"/>
            <a:round/>
            <a:headEnd len="med" w="med" type="none"/>
            <a:tailEnd len="med" w="med" type="none"/>
          </a:ln>
        </p:spPr>
      </p:cxnSp>
      <p:sp>
        <p:nvSpPr>
          <p:cNvPr id="108" name="Google Shape;108;p17"/>
          <p:cNvSpPr/>
          <p:nvPr/>
        </p:nvSpPr>
        <p:spPr>
          <a:xfrm>
            <a:off x="3308538" y="977550"/>
            <a:ext cx="2103900" cy="118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6054050" y="1160575"/>
            <a:ext cx="15723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en">
                <a:latin typeface="Roboto Black"/>
                <a:ea typeface="Roboto Black"/>
                <a:cs typeface="Roboto Black"/>
                <a:sym typeface="Roboto Black"/>
              </a:rPr>
              <a:t>Title</a:t>
            </a:r>
            <a:endParaRPr i="1">
              <a:latin typeface="Roboto Black"/>
              <a:ea typeface="Roboto Black"/>
              <a:cs typeface="Roboto Black"/>
              <a:sym typeface="Roboto Black"/>
            </a:endParaRPr>
          </a:p>
          <a:p>
            <a:pPr indent="0" lvl="0" marL="0" rtl="0" algn="l">
              <a:spcBef>
                <a:spcPts val="0"/>
              </a:spcBef>
              <a:spcAft>
                <a:spcPts val="0"/>
              </a:spcAft>
              <a:buNone/>
            </a:pPr>
            <a:r>
              <a:rPr lang="en" sz="900">
                <a:latin typeface="Roboto"/>
                <a:ea typeface="Roboto"/>
                <a:cs typeface="Roboto"/>
                <a:sym typeface="Roboto"/>
              </a:rPr>
              <a:t>Brief Description</a:t>
            </a:r>
            <a:endParaRPr sz="900">
              <a:latin typeface="Roboto"/>
              <a:ea typeface="Roboto"/>
              <a:cs typeface="Roboto"/>
              <a:sym typeface="Roboto"/>
            </a:endParaRPr>
          </a:p>
        </p:txBody>
      </p:sp>
      <p:sp>
        <p:nvSpPr>
          <p:cNvPr id="110" name="Google Shape;110;p17"/>
          <p:cNvSpPr/>
          <p:nvPr/>
        </p:nvSpPr>
        <p:spPr>
          <a:xfrm>
            <a:off x="6429350" y="1702700"/>
            <a:ext cx="2103900" cy="118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4451788" y="3074350"/>
            <a:ext cx="2103900" cy="118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7456375" y="3489100"/>
            <a:ext cx="15723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en">
                <a:latin typeface="Roboto Black"/>
                <a:ea typeface="Roboto Black"/>
                <a:cs typeface="Roboto Black"/>
                <a:sym typeface="Roboto Black"/>
              </a:rPr>
              <a:t>Title</a:t>
            </a:r>
            <a:endParaRPr i="1">
              <a:latin typeface="Roboto Black"/>
              <a:ea typeface="Roboto Black"/>
              <a:cs typeface="Roboto Black"/>
              <a:sym typeface="Roboto Black"/>
            </a:endParaRPr>
          </a:p>
          <a:p>
            <a:pPr indent="0" lvl="0" marL="0" rtl="0" algn="l">
              <a:spcBef>
                <a:spcPts val="0"/>
              </a:spcBef>
              <a:spcAft>
                <a:spcPts val="0"/>
              </a:spcAft>
              <a:buNone/>
            </a:pPr>
            <a:r>
              <a:rPr lang="en" sz="900">
                <a:latin typeface="Roboto"/>
                <a:ea typeface="Roboto"/>
                <a:cs typeface="Roboto"/>
                <a:sym typeface="Roboto"/>
              </a:rPr>
              <a:t>Brief Description</a:t>
            </a:r>
            <a:endParaRPr sz="900">
              <a:latin typeface="Roboto"/>
              <a:ea typeface="Roboto"/>
              <a:cs typeface="Roboto"/>
              <a:sym typeface="Roboto"/>
            </a:endParaRPr>
          </a:p>
        </p:txBody>
      </p:sp>
      <p:sp>
        <p:nvSpPr>
          <p:cNvPr id="113" name="Google Shape;113;p17"/>
          <p:cNvSpPr txBox="1"/>
          <p:nvPr/>
        </p:nvSpPr>
        <p:spPr>
          <a:xfrm>
            <a:off x="4857050" y="4446000"/>
            <a:ext cx="15723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en">
                <a:latin typeface="Roboto Black"/>
                <a:ea typeface="Roboto Black"/>
                <a:cs typeface="Roboto Black"/>
                <a:sym typeface="Roboto Black"/>
              </a:rPr>
              <a:t>Title</a:t>
            </a:r>
            <a:endParaRPr i="1">
              <a:latin typeface="Roboto Black"/>
              <a:ea typeface="Roboto Black"/>
              <a:cs typeface="Roboto Black"/>
              <a:sym typeface="Roboto Black"/>
            </a:endParaRPr>
          </a:p>
          <a:p>
            <a:pPr indent="0" lvl="0" marL="0" rtl="0" algn="l">
              <a:spcBef>
                <a:spcPts val="0"/>
              </a:spcBef>
              <a:spcAft>
                <a:spcPts val="0"/>
              </a:spcAft>
              <a:buNone/>
            </a:pPr>
            <a:r>
              <a:rPr lang="en" sz="900">
                <a:latin typeface="Roboto"/>
                <a:ea typeface="Roboto"/>
                <a:cs typeface="Roboto"/>
                <a:sym typeface="Roboto"/>
              </a:rPr>
              <a:t>Brief Description</a:t>
            </a:r>
            <a:endParaRPr sz="900">
              <a:latin typeface="Roboto"/>
              <a:ea typeface="Roboto"/>
              <a:cs typeface="Roboto"/>
              <a:sym typeface="Roboto"/>
            </a:endParaRPr>
          </a:p>
        </p:txBody>
      </p:sp>
      <p:sp>
        <p:nvSpPr>
          <p:cNvPr id="114" name="Google Shape;114;p17"/>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sp>
        <p:nvSpPr>
          <p:cNvPr id="115" name="Google Shape;115;p17"/>
          <p:cNvSpPr/>
          <p:nvPr/>
        </p:nvSpPr>
        <p:spPr>
          <a:xfrm rot="661000">
            <a:off x="5926207" y="1538771"/>
            <a:ext cx="283408" cy="311734"/>
          </a:xfrm>
          <a:custGeom>
            <a:rect b="b" l="l" r="r" t="t"/>
            <a:pathLst>
              <a:path extrusionOk="0" h="12469" w="11336">
                <a:moveTo>
                  <a:pt x="11336" y="0"/>
                </a:moveTo>
                <a:cubicBezTo>
                  <a:pt x="11336" y="5617"/>
                  <a:pt x="5617" y="12469"/>
                  <a:pt x="0" y="12469"/>
                </a:cubicBezTo>
              </a:path>
            </a:pathLst>
          </a:custGeom>
          <a:noFill/>
          <a:ln cap="flat" cmpd="sng" w="19050">
            <a:solidFill>
              <a:schemeClr val="dk1"/>
            </a:solidFill>
            <a:prstDash val="solid"/>
            <a:round/>
            <a:headEnd len="med" w="med" type="none"/>
            <a:tailEnd len="med" w="med" type="triangle"/>
          </a:ln>
        </p:spPr>
      </p:sp>
      <p:sp>
        <p:nvSpPr>
          <p:cNvPr id="116" name="Google Shape;116;p17"/>
          <p:cNvSpPr/>
          <p:nvPr/>
        </p:nvSpPr>
        <p:spPr>
          <a:xfrm>
            <a:off x="6555700" y="3419550"/>
            <a:ext cx="425100" cy="325900"/>
          </a:xfrm>
          <a:custGeom>
            <a:rect b="b" l="l" r="r" t="t"/>
            <a:pathLst>
              <a:path extrusionOk="0" h="13036" w="17004">
                <a:moveTo>
                  <a:pt x="0" y="0"/>
                </a:moveTo>
                <a:cubicBezTo>
                  <a:pt x="1401" y="7003"/>
                  <a:pt x="9862" y="13036"/>
                  <a:pt x="17004" y="13036"/>
                </a:cubicBezTo>
              </a:path>
            </a:pathLst>
          </a:custGeom>
          <a:noFill/>
          <a:ln cap="flat" cmpd="sng" w="19050">
            <a:solidFill>
              <a:schemeClr val="dk1"/>
            </a:solidFill>
            <a:prstDash val="solid"/>
            <a:round/>
            <a:headEnd len="med" w="med" type="triangle"/>
            <a:tailEnd len="med" w="med" type="none"/>
          </a:ln>
        </p:spPr>
      </p:sp>
      <p:sp>
        <p:nvSpPr>
          <p:cNvPr id="117" name="Google Shape;117;p17"/>
          <p:cNvSpPr/>
          <p:nvPr/>
        </p:nvSpPr>
        <p:spPr>
          <a:xfrm rot="4548737">
            <a:off x="4430304" y="4177210"/>
            <a:ext cx="283401" cy="311726"/>
          </a:xfrm>
          <a:custGeom>
            <a:rect b="b" l="l" r="r" t="t"/>
            <a:pathLst>
              <a:path extrusionOk="0" h="12469" w="11336">
                <a:moveTo>
                  <a:pt x="11336" y="0"/>
                </a:moveTo>
                <a:cubicBezTo>
                  <a:pt x="11336" y="5617"/>
                  <a:pt x="5617" y="12469"/>
                  <a:pt x="0" y="12469"/>
                </a:cubicBezTo>
              </a:path>
            </a:pathLst>
          </a:custGeom>
          <a:noFill/>
          <a:ln cap="flat" cmpd="sng" w="19050">
            <a:solidFill>
              <a:schemeClr val="dk1"/>
            </a:solidFill>
            <a:prstDash val="solid"/>
            <a:round/>
            <a:headEnd len="med" w="med" type="none"/>
            <a:tailEnd len="med" w="med" type="triangle"/>
          </a:ln>
        </p:spPr>
      </p:sp>
      <p:sp>
        <p:nvSpPr>
          <p:cNvPr id="118" name="Google Shape;118;p17"/>
          <p:cNvSpPr txBox="1"/>
          <p:nvPr/>
        </p:nvSpPr>
        <p:spPr>
          <a:xfrm>
            <a:off x="3574338" y="1353750"/>
            <a:ext cx="15723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
                <a:solidFill>
                  <a:srgbClr val="9E9E9E"/>
                </a:solidFill>
                <a:latin typeface="Roboto Light"/>
                <a:ea typeface="Roboto Light"/>
                <a:cs typeface="Roboto Light"/>
                <a:sym typeface="Roboto Light"/>
              </a:rPr>
              <a:t>Product</a:t>
            </a:r>
            <a:endParaRPr i="1">
              <a:solidFill>
                <a:srgbClr val="9E9E9E"/>
              </a:solidFill>
              <a:latin typeface="Roboto Light"/>
              <a:ea typeface="Roboto Light"/>
              <a:cs typeface="Roboto Light"/>
              <a:sym typeface="Roboto Light"/>
            </a:endParaRPr>
          </a:p>
          <a:p>
            <a:pPr indent="0" lvl="0" marL="0" rtl="0" algn="ctr">
              <a:spcBef>
                <a:spcPts val="0"/>
              </a:spcBef>
              <a:spcAft>
                <a:spcPts val="0"/>
              </a:spcAft>
              <a:buNone/>
            </a:pPr>
            <a:r>
              <a:rPr i="1" lang="en">
                <a:solidFill>
                  <a:srgbClr val="9E9E9E"/>
                </a:solidFill>
                <a:latin typeface="Roboto Light"/>
                <a:ea typeface="Roboto Light"/>
                <a:cs typeface="Roboto Light"/>
                <a:sym typeface="Roboto Light"/>
              </a:rPr>
              <a:t>Screenshot</a:t>
            </a:r>
            <a:endParaRPr i="1">
              <a:solidFill>
                <a:srgbClr val="9E9E9E"/>
              </a:solidFill>
              <a:latin typeface="Roboto Light"/>
              <a:ea typeface="Roboto Light"/>
              <a:cs typeface="Roboto Light"/>
              <a:sym typeface="Roboto Light"/>
            </a:endParaRPr>
          </a:p>
        </p:txBody>
      </p:sp>
      <p:sp>
        <p:nvSpPr>
          <p:cNvPr id="119" name="Google Shape;119;p17"/>
          <p:cNvSpPr txBox="1"/>
          <p:nvPr/>
        </p:nvSpPr>
        <p:spPr>
          <a:xfrm>
            <a:off x="6695150" y="2078900"/>
            <a:ext cx="15723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
                <a:solidFill>
                  <a:srgbClr val="9E9E9E"/>
                </a:solidFill>
                <a:latin typeface="Roboto Light"/>
                <a:ea typeface="Roboto Light"/>
                <a:cs typeface="Roboto Light"/>
                <a:sym typeface="Roboto Light"/>
              </a:rPr>
              <a:t>Product</a:t>
            </a:r>
            <a:endParaRPr i="1">
              <a:solidFill>
                <a:srgbClr val="9E9E9E"/>
              </a:solidFill>
              <a:latin typeface="Roboto Light"/>
              <a:ea typeface="Roboto Light"/>
              <a:cs typeface="Roboto Light"/>
              <a:sym typeface="Roboto Light"/>
            </a:endParaRPr>
          </a:p>
          <a:p>
            <a:pPr indent="0" lvl="0" marL="0" rtl="0" algn="ctr">
              <a:spcBef>
                <a:spcPts val="0"/>
              </a:spcBef>
              <a:spcAft>
                <a:spcPts val="0"/>
              </a:spcAft>
              <a:buNone/>
            </a:pPr>
            <a:r>
              <a:rPr i="1" lang="en">
                <a:solidFill>
                  <a:srgbClr val="9E9E9E"/>
                </a:solidFill>
                <a:latin typeface="Roboto Light"/>
                <a:ea typeface="Roboto Light"/>
                <a:cs typeface="Roboto Light"/>
                <a:sym typeface="Roboto Light"/>
              </a:rPr>
              <a:t>Screenshot</a:t>
            </a:r>
            <a:endParaRPr i="1">
              <a:solidFill>
                <a:srgbClr val="9E9E9E"/>
              </a:solidFill>
              <a:latin typeface="Roboto Light"/>
              <a:ea typeface="Roboto Light"/>
              <a:cs typeface="Roboto Light"/>
              <a:sym typeface="Roboto Light"/>
            </a:endParaRPr>
          </a:p>
        </p:txBody>
      </p:sp>
      <p:sp>
        <p:nvSpPr>
          <p:cNvPr id="120" name="Google Shape;120;p17"/>
          <p:cNvSpPr txBox="1"/>
          <p:nvPr/>
        </p:nvSpPr>
        <p:spPr>
          <a:xfrm>
            <a:off x="4717600" y="3450550"/>
            <a:ext cx="15723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
                <a:solidFill>
                  <a:srgbClr val="9E9E9E"/>
                </a:solidFill>
                <a:latin typeface="Roboto Light"/>
                <a:ea typeface="Roboto Light"/>
                <a:cs typeface="Roboto Light"/>
                <a:sym typeface="Roboto Light"/>
              </a:rPr>
              <a:t>Product</a:t>
            </a:r>
            <a:endParaRPr i="1">
              <a:solidFill>
                <a:srgbClr val="9E9E9E"/>
              </a:solidFill>
              <a:latin typeface="Roboto Light"/>
              <a:ea typeface="Roboto Light"/>
              <a:cs typeface="Roboto Light"/>
              <a:sym typeface="Roboto Light"/>
            </a:endParaRPr>
          </a:p>
          <a:p>
            <a:pPr indent="0" lvl="0" marL="0" rtl="0" algn="ctr">
              <a:spcBef>
                <a:spcPts val="0"/>
              </a:spcBef>
              <a:spcAft>
                <a:spcPts val="0"/>
              </a:spcAft>
              <a:buNone/>
            </a:pPr>
            <a:r>
              <a:rPr i="1" lang="en">
                <a:solidFill>
                  <a:srgbClr val="9E9E9E"/>
                </a:solidFill>
                <a:latin typeface="Roboto Light"/>
                <a:ea typeface="Roboto Light"/>
                <a:cs typeface="Roboto Light"/>
                <a:sym typeface="Roboto Light"/>
              </a:rPr>
              <a:t>Screenshot</a:t>
            </a:r>
            <a:endParaRPr i="1">
              <a:solidFill>
                <a:srgbClr val="9E9E9E"/>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sp>
        <p:nvSpPr>
          <p:cNvPr id="126" name="Google Shape;126;p18"/>
          <p:cNvSpPr txBox="1"/>
          <p:nvPr>
            <p:ph type="title"/>
          </p:nvPr>
        </p:nvSpPr>
        <p:spPr>
          <a:xfrm>
            <a:off x="734025" y="596075"/>
            <a:ext cx="37302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1100"/>
              <a:buNone/>
            </a:pPr>
            <a:r>
              <a:rPr b="1" i="1" lang="en" sz="2820">
                <a:latin typeface="Roboto"/>
                <a:ea typeface="Roboto"/>
                <a:cs typeface="Roboto"/>
                <a:sym typeface="Roboto"/>
              </a:rPr>
              <a:t>Vision: </a:t>
            </a:r>
            <a:r>
              <a:rPr b="1" i="1" lang="en" sz="2820">
                <a:latin typeface="Roboto"/>
                <a:ea typeface="Roboto"/>
                <a:cs typeface="Roboto"/>
                <a:sym typeface="Roboto"/>
              </a:rPr>
              <a:t>Why Now?</a:t>
            </a:r>
            <a:endParaRPr b="1" i="1" sz="2820">
              <a:latin typeface="Roboto"/>
              <a:ea typeface="Roboto"/>
              <a:cs typeface="Roboto"/>
              <a:sym typeface="Roboto"/>
            </a:endParaRPr>
          </a:p>
        </p:txBody>
      </p:sp>
      <p:sp>
        <p:nvSpPr>
          <p:cNvPr id="127" name="Google Shape;127;p18"/>
          <p:cNvSpPr txBox="1"/>
          <p:nvPr>
            <p:ph idx="1" type="body"/>
          </p:nvPr>
        </p:nvSpPr>
        <p:spPr>
          <a:xfrm>
            <a:off x="734025" y="1922250"/>
            <a:ext cx="3234000" cy="1661100"/>
          </a:xfrm>
          <a:prstGeom prst="rect">
            <a:avLst/>
          </a:prstGeom>
        </p:spPr>
        <p:txBody>
          <a:bodyPr anchorCtr="0" anchor="t" bIns="0" lIns="0" spcFirstLastPara="1" rIns="0" wrap="square" tIns="0">
            <a:noAutofit/>
          </a:bodyPr>
          <a:lstStyle/>
          <a:p>
            <a:pPr indent="-213359" lvl="0" marL="228600" rtl="0" algn="l">
              <a:lnSpc>
                <a:spcPct val="115000"/>
              </a:lnSpc>
              <a:spcBef>
                <a:spcPts val="0"/>
              </a:spcBef>
              <a:spcAft>
                <a:spcPts val="0"/>
              </a:spcAft>
              <a:buClr>
                <a:srgbClr val="F5CD11"/>
              </a:buClr>
              <a:buSzPts val="1200"/>
              <a:buFont typeface="Roboto Medium"/>
              <a:buChar char="●"/>
            </a:pPr>
            <a:r>
              <a:rPr i="1" lang="en" sz="1200">
                <a:solidFill>
                  <a:schemeClr val="dk1"/>
                </a:solidFill>
                <a:latin typeface="Roboto Medium"/>
                <a:ea typeface="Roboto Medium"/>
                <a:cs typeface="Roboto Medium"/>
                <a:sym typeface="Roboto Medium"/>
              </a:rPr>
              <a:t>We need to solve this now because…</a:t>
            </a:r>
            <a:endParaRPr i="1" sz="1200">
              <a:solidFill>
                <a:schemeClr val="dk1"/>
              </a:solidFill>
              <a:latin typeface="Roboto Medium"/>
              <a:ea typeface="Roboto Medium"/>
              <a:cs typeface="Roboto Medium"/>
              <a:sym typeface="Roboto Medium"/>
            </a:endParaRPr>
          </a:p>
          <a:p>
            <a:pPr indent="-213359" lvl="0" marL="228600" rtl="0" algn="l">
              <a:lnSpc>
                <a:spcPct val="115000"/>
              </a:lnSpc>
              <a:spcBef>
                <a:spcPts val="600"/>
              </a:spcBef>
              <a:spcAft>
                <a:spcPts val="0"/>
              </a:spcAft>
              <a:buClr>
                <a:srgbClr val="F5CD11"/>
              </a:buClr>
              <a:buSzPts val="1200"/>
              <a:buFont typeface="Roboto Medium"/>
              <a:buChar char="●"/>
            </a:pPr>
            <a:r>
              <a:rPr i="1" lang="en" sz="1200">
                <a:solidFill>
                  <a:schemeClr val="dk1"/>
                </a:solidFill>
                <a:latin typeface="Roboto Medium"/>
                <a:ea typeface="Roboto Medium"/>
                <a:cs typeface="Roboto Medium"/>
                <a:sym typeface="Roboto Medium"/>
              </a:rPr>
              <a:t>How the market will evolve over X time</a:t>
            </a:r>
            <a:endParaRPr i="1" sz="1200">
              <a:solidFill>
                <a:schemeClr val="dk1"/>
              </a:solidFill>
              <a:latin typeface="Roboto Medium"/>
              <a:ea typeface="Roboto Medium"/>
              <a:cs typeface="Roboto Medium"/>
              <a:sym typeface="Roboto Medium"/>
            </a:endParaRPr>
          </a:p>
          <a:p>
            <a:pPr indent="-213359" lvl="0" marL="228600" rtl="0" algn="l">
              <a:lnSpc>
                <a:spcPct val="115000"/>
              </a:lnSpc>
              <a:spcBef>
                <a:spcPts val="600"/>
              </a:spcBef>
              <a:spcAft>
                <a:spcPts val="0"/>
              </a:spcAft>
              <a:buClr>
                <a:srgbClr val="F5CD11"/>
              </a:buClr>
              <a:buSzPts val="1200"/>
              <a:buFont typeface="Roboto Medium"/>
              <a:buChar char="●"/>
            </a:pPr>
            <a:r>
              <a:rPr i="1" lang="en" sz="1200">
                <a:solidFill>
                  <a:schemeClr val="dk1"/>
                </a:solidFill>
                <a:latin typeface="Roboto Medium"/>
                <a:ea typeface="Roboto Medium"/>
                <a:cs typeface="Roboto Medium"/>
                <a:sym typeface="Roboto Medium"/>
              </a:rPr>
              <a:t>We will lead it because of X</a:t>
            </a:r>
            <a:endParaRPr i="1" sz="1200">
              <a:solidFill>
                <a:schemeClr val="dk1"/>
              </a:solidFill>
              <a:latin typeface="Roboto Medium"/>
              <a:ea typeface="Roboto Medium"/>
              <a:cs typeface="Roboto Medium"/>
              <a:sym typeface="Roboto Medium"/>
            </a:endParaRPr>
          </a:p>
          <a:p>
            <a:pPr indent="-213359" lvl="0" marL="228600" rtl="0" algn="l">
              <a:lnSpc>
                <a:spcPct val="115000"/>
              </a:lnSpc>
              <a:spcBef>
                <a:spcPts val="600"/>
              </a:spcBef>
              <a:spcAft>
                <a:spcPts val="600"/>
              </a:spcAft>
              <a:buClr>
                <a:srgbClr val="F5CD11"/>
              </a:buClr>
              <a:buSzPts val="1200"/>
              <a:buFont typeface="Roboto Medium"/>
              <a:buChar char="●"/>
            </a:pPr>
            <a:r>
              <a:rPr i="1" lang="en" sz="1200">
                <a:solidFill>
                  <a:schemeClr val="dk1"/>
                </a:solidFill>
                <a:latin typeface="Roboto Medium"/>
                <a:ea typeface="Roboto Medium"/>
                <a:cs typeface="Roboto Medium"/>
                <a:sym typeface="Roboto Medium"/>
              </a:rPr>
              <a:t>Here is our proof</a:t>
            </a:r>
            <a:endParaRPr/>
          </a:p>
        </p:txBody>
      </p:sp>
      <p:cxnSp>
        <p:nvCxnSpPr>
          <p:cNvPr id="128" name="Google Shape;128;p18"/>
          <p:cNvCxnSpPr/>
          <p:nvPr/>
        </p:nvCxnSpPr>
        <p:spPr>
          <a:xfrm>
            <a:off x="734025" y="1244975"/>
            <a:ext cx="643800" cy="0"/>
          </a:xfrm>
          <a:prstGeom prst="straightConnector1">
            <a:avLst/>
          </a:prstGeom>
          <a:noFill/>
          <a:ln cap="flat" cmpd="sng" w="76200">
            <a:solidFill>
              <a:srgbClr val="F5CD11"/>
            </a:solidFill>
            <a:prstDash val="solid"/>
            <a:round/>
            <a:headEnd len="med" w="med" type="none"/>
            <a:tailEnd len="med" w="med" type="none"/>
          </a:ln>
        </p:spPr>
      </p:cxnSp>
      <p:sp>
        <p:nvSpPr>
          <p:cNvPr id="129" name="Google Shape;129;p18"/>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p:nvPr/>
        </p:nvSpPr>
        <p:spPr>
          <a:xfrm>
            <a:off x="4572000" y="-5675"/>
            <a:ext cx="4572000" cy="5143500"/>
          </a:xfrm>
          <a:prstGeom prst="rect">
            <a:avLst/>
          </a:prstGeom>
          <a:solidFill>
            <a:srgbClr val="F8F7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19"/>
          <p:cNvPicPr preferRelativeResize="0"/>
          <p:nvPr/>
        </p:nvPicPr>
        <p:blipFill>
          <a:blip r:embed="rId3">
            <a:alphaModFix/>
          </a:blip>
          <a:stretch>
            <a:fillRect/>
          </a:stretch>
        </p:blipFill>
        <p:spPr>
          <a:xfrm>
            <a:off x="5867900" y="-925750"/>
            <a:ext cx="2835948" cy="1521824"/>
          </a:xfrm>
          <a:prstGeom prst="rect">
            <a:avLst/>
          </a:prstGeom>
          <a:noFill/>
          <a:ln>
            <a:noFill/>
          </a:ln>
        </p:spPr>
      </p:pic>
      <p:pic>
        <p:nvPicPr>
          <p:cNvPr id="136" name="Google Shape;136;p19"/>
          <p:cNvPicPr preferRelativeResize="0"/>
          <p:nvPr/>
        </p:nvPicPr>
        <p:blipFill>
          <a:blip r:embed="rId4">
            <a:alphaModFix/>
          </a:blip>
          <a:stretch>
            <a:fillRect/>
          </a:stretch>
        </p:blipFill>
        <p:spPr>
          <a:xfrm>
            <a:off x="2258205" y="-1112475"/>
            <a:ext cx="3149527" cy="1708560"/>
          </a:xfrm>
          <a:prstGeom prst="rect">
            <a:avLst/>
          </a:prstGeom>
          <a:noFill/>
          <a:ln>
            <a:noFill/>
          </a:ln>
        </p:spPr>
      </p:pic>
      <p:sp>
        <p:nvSpPr>
          <p:cNvPr id="137" name="Google Shape;137;p19"/>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sp>
        <p:nvSpPr>
          <p:cNvPr id="138" name="Google Shape;138;p19"/>
          <p:cNvSpPr txBox="1"/>
          <p:nvPr>
            <p:ph type="title"/>
          </p:nvPr>
        </p:nvSpPr>
        <p:spPr>
          <a:xfrm>
            <a:off x="734025" y="596075"/>
            <a:ext cx="40716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1100"/>
              <a:buNone/>
            </a:pPr>
            <a:r>
              <a:rPr b="1" i="1" lang="en" sz="2820">
                <a:latin typeface="Roboto"/>
                <a:ea typeface="Roboto"/>
                <a:cs typeface="Roboto"/>
                <a:sym typeface="Roboto"/>
              </a:rPr>
              <a:t>Traction &amp; Proof Points</a:t>
            </a:r>
            <a:endParaRPr b="1" i="1" sz="2820">
              <a:latin typeface="Roboto"/>
              <a:ea typeface="Roboto"/>
              <a:cs typeface="Roboto"/>
              <a:sym typeface="Roboto"/>
            </a:endParaRPr>
          </a:p>
        </p:txBody>
      </p:sp>
      <p:cxnSp>
        <p:nvCxnSpPr>
          <p:cNvPr id="139" name="Google Shape;139;p19"/>
          <p:cNvCxnSpPr/>
          <p:nvPr/>
        </p:nvCxnSpPr>
        <p:spPr>
          <a:xfrm>
            <a:off x="734025" y="1244975"/>
            <a:ext cx="643800" cy="0"/>
          </a:xfrm>
          <a:prstGeom prst="straightConnector1">
            <a:avLst/>
          </a:prstGeom>
          <a:noFill/>
          <a:ln cap="flat" cmpd="sng" w="76200">
            <a:solidFill>
              <a:srgbClr val="F5CD11"/>
            </a:solidFill>
            <a:prstDash val="solid"/>
            <a:round/>
            <a:headEnd len="med" w="med" type="none"/>
            <a:tailEnd len="med" w="med" type="none"/>
          </a:ln>
        </p:spPr>
      </p:cxnSp>
      <p:sp>
        <p:nvSpPr>
          <p:cNvPr id="140" name="Google Shape;140;p19"/>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sp>
        <p:nvSpPr>
          <p:cNvPr id="141" name="Google Shape;141;p19"/>
          <p:cNvSpPr txBox="1"/>
          <p:nvPr>
            <p:ph idx="1" type="body"/>
          </p:nvPr>
        </p:nvSpPr>
        <p:spPr>
          <a:xfrm>
            <a:off x="734025" y="1544100"/>
            <a:ext cx="2230800" cy="459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i="1" lang="en" sz="1200">
                <a:solidFill>
                  <a:schemeClr val="dk1"/>
                </a:solidFill>
                <a:latin typeface="Roboto Medium"/>
                <a:ea typeface="Roboto Medium"/>
                <a:cs typeface="Roboto Medium"/>
                <a:sym typeface="Roboto Medium"/>
              </a:rPr>
              <a:t>We’ve grown lean and efficiently through pandemic volatility. </a:t>
            </a:r>
            <a:endParaRPr/>
          </a:p>
        </p:txBody>
      </p:sp>
      <p:sp>
        <p:nvSpPr>
          <p:cNvPr id="142" name="Google Shape;142;p19"/>
          <p:cNvSpPr txBox="1"/>
          <p:nvPr>
            <p:ph idx="1" type="body"/>
          </p:nvPr>
        </p:nvSpPr>
        <p:spPr>
          <a:xfrm>
            <a:off x="4980700" y="1168775"/>
            <a:ext cx="2230800" cy="459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i="1" lang="en" sz="1200">
                <a:solidFill>
                  <a:schemeClr val="dk1"/>
                </a:solidFill>
                <a:latin typeface="Roboto Medium"/>
                <a:ea typeface="Roboto Medium"/>
                <a:cs typeface="Roboto Medium"/>
                <a:sym typeface="Roboto Medium"/>
              </a:rPr>
              <a:t>$8M unlocks 6x growth in 2022</a:t>
            </a:r>
            <a:endParaRPr/>
          </a:p>
        </p:txBody>
      </p:sp>
      <p:sp>
        <p:nvSpPr>
          <p:cNvPr id="143" name="Google Shape;143;p19"/>
          <p:cNvSpPr txBox="1"/>
          <p:nvPr>
            <p:ph idx="1" type="body"/>
          </p:nvPr>
        </p:nvSpPr>
        <p:spPr>
          <a:xfrm>
            <a:off x="734025" y="3884925"/>
            <a:ext cx="780600" cy="3693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500">
                <a:solidFill>
                  <a:srgbClr val="FAC200"/>
                </a:solidFill>
                <a:latin typeface="Roboto Black"/>
                <a:ea typeface="Roboto Black"/>
                <a:cs typeface="Roboto Black"/>
                <a:sym typeface="Roboto Black"/>
              </a:rPr>
              <a:t>$15M</a:t>
            </a:r>
            <a:br>
              <a:rPr lang="en" sz="900">
                <a:solidFill>
                  <a:schemeClr val="dk1"/>
                </a:solidFill>
                <a:latin typeface="Roboto Black"/>
                <a:ea typeface="Roboto Black"/>
                <a:cs typeface="Roboto Black"/>
                <a:sym typeface="Roboto Black"/>
              </a:rPr>
            </a:br>
            <a:r>
              <a:rPr lang="en" sz="800">
                <a:solidFill>
                  <a:schemeClr val="dk1"/>
                </a:solidFill>
                <a:latin typeface="Roboto"/>
                <a:ea typeface="Roboto"/>
                <a:cs typeface="Roboto"/>
                <a:sym typeface="Roboto"/>
              </a:rPr>
              <a:t>GMV Run Rate</a:t>
            </a:r>
            <a:r>
              <a:rPr lang="en" sz="900">
                <a:solidFill>
                  <a:schemeClr val="dk1"/>
                </a:solidFill>
                <a:latin typeface="Roboto"/>
                <a:ea typeface="Roboto"/>
                <a:cs typeface="Roboto"/>
                <a:sym typeface="Roboto"/>
              </a:rPr>
              <a:t> </a:t>
            </a:r>
            <a:endParaRPr/>
          </a:p>
        </p:txBody>
      </p:sp>
      <p:sp>
        <p:nvSpPr>
          <p:cNvPr id="144" name="Google Shape;144;p19"/>
          <p:cNvSpPr txBox="1"/>
          <p:nvPr>
            <p:ph idx="1" type="body"/>
          </p:nvPr>
        </p:nvSpPr>
        <p:spPr>
          <a:xfrm>
            <a:off x="1682942" y="3884925"/>
            <a:ext cx="643800" cy="3540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500">
                <a:solidFill>
                  <a:srgbClr val="FAC200"/>
                </a:solidFill>
                <a:latin typeface="Roboto Black"/>
                <a:ea typeface="Roboto Black"/>
                <a:cs typeface="Roboto Black"/>
                <a:sym typeface="Roboto Black"/>
              </a:rPr>
              <a:t>$15M</a:t>
            </a:r>
            <a:r>
              <a:rPr lang="en" sz="1500">
                <a:solidFill>
                  <a:srgbClr val="FAC200"/>
                </a:solidFill>
                <a:latin typeface="Roboto"/>
                <a:ea typeface="Roboto"/>
                <a:cs typeface="Roboto"/>
                <a:sym typeface="Roboto"/>
              </a:rPr>
              <a:t>+</a:t>
            </a:r>
            <a:br>
              <a:rPr lang="en" sz="900">
                <a:solidFill>
                  <a:schemeClr val="dk1"/>
                </a:solidFill>
                <a:latin typeface="Roboto"/>
                <a:ea typeface="Roboto"/>
                <a:cs typeface="Roboto"/>
                <a:sym typeface="Roboto"/>
              </a:rPr>
            </a:br>
            <a:r>
              <a:rPr lang="en" sz="800">
                <a:solidFill>
                  <a:schemeClr val="dk1"/>
                </a:solidFill>
                <a:latin typeface="Roboto"/>
                <a:ea typeface="Roboto"/>
                <a:cs typeface="Roboto"/>
                <a:sym typeface="Roboto"/>
              </a:rPr>
              <a:t>Total AUM </a:t>
            </a:r>
            <a:endParaRPr sz="1700"/>
          </a:p>
        </p:txBody>
      </p:sp>
      <p:sp>
        <p:nvSpPr>
          <p:cNvPr id="145" name="Google Shape;145;p19"/>
          <p:cNvSpPr txBox="1"/>
          <p:nvPr>
            <p:ph idx="1" type="body"/>
          </p:nvPr>
        </p:nvSpPr>
        <p:spPr>
          <a:xfrm>
            <a:off x="2631858" y="3884925"/>
            <a:ext cx="474600" cy="4773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500">
                <a:solidFill>
                  <a:srgbClr val="FAC200"/>
                </a:solidFill>
                <a:latin typeface="Roboto Black"/>
                <a:ea typeface="Roboto Black"/>
                <a:cs typeface="Roboto Black"/>
                <a:sym typeface="Roboto Black"/>
              </a:rPr>
              <a:t>450</a:t>
            </a:r>
            <a:r>
              <a:rPr lang="en" sz="1500">
                <a:solidFill>
                  <a:srgbClr val="FAC200"/>
                </a:solidFill>
                <a:latin typeface="Roboto"/>
                <a:ea typeface="Roboto"/>
                <a:cs typeface="Roboto"/>
                <a:sym typeface="Roboto"/>
              </a:rPr>
              <a:t>+</a:t>
            </a:r>
            <a:br>
              <a:rPr lang="en" sz="900">
                <a:solidFill>
                  <a:schemeClr val="dk1"/>
                </a:solidFill>
                <a:latin typeface="Roboto"/>
                <a:ea typeface="Roboto"/>
                <a:cs typeface="Roboto"/>
                <a:sym typeface="Roboto"/>
              </a:rPr>
            </a:br>
            <a:r>
              <a:rPr lang="en" sz="800">
                <a:solidFill>
                  <a:schemeClr val="dk1"/>
                </a:solidFill>
                <a:latin typeface="Roboto"/>
                <a:ea typeface="Roboto"/>
                <a:cs typeface="Roboto"/>
                <a:sym typeface="Roboto"/>
              </a:rPr>
              <a:t>Launched Offerings</a:t>
            </a:r>
            <a:endParaRPr sz="1700"/>
          </a:p>
        </p:txBody>
      </p:sp>
      <p:sp>
        <p:nvSpPr>
          <p:cNvPr id="146" name="Google Shape;146;p19"/>
          <p:cNvSpPr txBox="1"/>
          <p:nvPr>
            <p:ph idx="1" type="body"/>
          </p:nvPr>
        </p:nvSpPr>
        <p:spPr>
          <a:xfrm>
            <a:off x="3411575" y="3884925"/>
            <a:ext cx="643800" cy="3540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500">
                <a:solidFill>
                  <a:srgbClr val="FAC200"/>
                </a:solidFill>
                <a:latin typeface="Roboto Black"/>
                <a:ea typeface="Roboto Black"/>
                <a:cs typeface="Roboto Black"/>
                <a:sym typeface="Roboto Black"/>
              </a:rPr>
              <a:t>13k</a:t>
            </a:r>
            <a:r>
              <a:rPr lang="en" sz="1500">
                <a:solidFill>
                  <a:srgbClr val="FAC200"/>
                </a:solidFill>
                <a:latin typeface="Roboto"/>
                <a:ea typeface="Roboto"/>
                <a:cs typeface="Roboto"/>
                <a:sym typeface="Roboto"/>
              </a:rPr>
              <a:t>+</a:t>
            </a:r>
            <a:br>
              <a:rPr lang="en" sz="900">
                <a:solidFill>
                  <a:schemeClr val="dk1"/>
                </a:solidFill>
                <a:latin typeface="Roboto"/>
                <a:ea typeface="Roboto"/>
                <a:cs typeface="Roboto"/>
                <a:sym typeface="Roboto"/>
              </a:rPr>
            </a:br>
            <a:r>
              <a:rPr lang="en" sz="800">
                <a:solidFill>
                  <a:schemeClr val="dk1"/>
                </a:solidFill>
                <a:latin typeface="Roboto"/>
                <a:ea typeface="Roboto"/>
                <a:cs typeface="Roboto"/>
                <a:sym typeface="Roboto"/>
              </a:rPr>
              <a:t>Investors</a:t>
            </a:r>
            <a:endParaRPr sz="1700"/>
          </a:p>
        </p:txBody>
      </p:sp>
      <p:pic>
        <p:nvPicPr>
          <p:cNvPr id="147" name="Google Shape;147;p19" title="Points scored"/>
          <p:cNvPicPr preferRelativeResize="0"/>
          <p:nvPr/>
        </p:nvPicPr>
        <p:blipFill>
          <a:blip r:embed="rId5">
            <a:alphaModFix/>
          </a:blip>
          <a:stretch>
            <a:fillRect/>
          </a:stretch>
        </p:blipFill>
        <p:spPr>
          <a:xfrm>
            <a:off x="645500" y="2225462"/>
            <a:ext cx="3478824" cy="1521813"/>
          </a:xfrm>
          <a:prstGeom prst="rect">
            <a:avLst/>
          </a:prstGeom>
          <a:noFill/>
          <a:ln>
            <a:noFill/>
          </a:ln>
        </p:spPr>
      </p:pic>
      <p:sp>
        <p:nvSpPr>
          <p:cNvPr id="148" name="Google Shape;148;p19"/>
          <p:cNvSpPr txBox="1"/>
          <p:nvPr>
            <p:ph idx="1" type="body"/>
          </p:nvPr>
        </p:nvSpPr>
        <p:spPr>
          <a:xfrm>
            <a:off x="4957600" y="3629350"/>
            <a:ext cx="866100" cy="1692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100">
                <a:solidFill>
                  <a:srgbClr val="FAC200"/>
                </a:solidFill>
                <a:latin typeface="Roboto Black"/>
                <a:ea typeface="Roboto Black"/>
                <a:cs typeface="Roboto Black"/>
                <a:sym typeface="Roboto Black"/>
              </a:rPr>
              <a:t>H1 2022</a:t>
            </a:r>
            <a:endParaRPr sz="1100">
              <a:solidFill>
                <a:schemeClr val="dk1"/>
              </a:solidFill>
              <a:latin typeface="Roboto"/>
              <a:ea typeface="Roboto"/>
              <a:cs typeface="Roboto"/>
              <a:sym typeface="Roboto"/>
            </a:endParaRPr>
          </a:p>
        </p:txBody>
      </p:sp>
      <p:sp>
        <p:nvSpPr>
          <p:cNvPr id="149" name="Google Shape;149;p19"/>
          <p:cNvSpPr txBox="1"/>
          <p:nvPr/>
        </p:nvSpPr>
        <p:spPr>
          <a:xfrm>
            <a:off x="4980700" y="3873800"/>
            <a:ext cx="819900" cy="559200"/>
          </a:xfrm>
          <a:prstGeom prst="rect">
            <a:avLst/>
          </a:prstGeom>
          <a:noFill/>
          <a:ln>
            <a:noFill/>
          </a:ln>
        </p:spPr>
        <p:txBody>
          <a:bodyPr anchorCtr="0" anchor="t" bIns="0" lIns="0" spcFirstLastPara="1" rIns="0" wrap="square" tIns="0">
            <a:spAutoFit/>
          </a:bodyPr>
          <a:lstStyle/>
          <a:p>
            <a:pPr indent="-90170" lvl="0" marL="91440" rtl="0" algn="l">
              <a:spcBef>
                <a:spcPts val="0"/>
              </a:spcBef>
              <a:spcAft>
                <a:spcPts val="0"/>
              </a:spcAft>
              <a:buClr>
                <a:srgbClr val="FAC200"/>
              </a:buClr>
              <a:buSzPts val="700"/>
              <a:buFont typeface="Roboto"/>
              <a:buChar char="●"/>
            </a:pPr>
            <a:r>
              <a:rPr lang="en" sz="700">
                <a:solidFill>
                  <a:schemeClr val="dk1"/>
                </a:solidFill>
                <a:latin typeface="Roboto"/>
                <a:ea typeface="Roboto"/>
                <a:cs typeface="Roboto"/>
                <a:sym typeface="Roboto"/>
              </a:rPr>
              <a:t>Targeted expansion </a:t>
            </a:r>
            <a:endParaRPr sz="700">
              <a:solidFill>
                <a:schemeClr val="dk1"/>
              </a:solidFill>
              <a:latin typeface="Roboto"/>
              <a:ea typeface="Roboto"/>
              <a:cs typeface="Roboto"/>
              <a:sym typeface="Roboto"/>
            </a:endParaRPr>
          </a:p>
          <a:p>
            <a:pPr indent="-90170" lvl="0" marL="91440" rtl="0" algn="l">
              <a:spcBef>
                <a:spcPts val="500"/>
              </a:spcBef>
              <a:spcAft>
                <a:spcPts val="0"/>
              </a:spcAft>
              <a:buClr>
                <a:srgbClr val="FAC200"/>
              </a:buClr>
              <a:buSzPts val="700"/>
              <a:buFont typeface="Roboto"/>
              <a:buChar char="●"/>
            </a:pPr>
            <a:r>
              <a:rPr lang="en" sz="700">
                <a:solidFill>
                  <a:schemeClr val="dk1"/>
                </a:solidFill>
                <a:latin typeface="Roboto"/>
                <a:ea typeface="Roboto"/>
                <a:cs typeface="Roboto"/>
                <a:sym typeface="Roboto"/>
              </a:rPr>
              <a:t>New partnership</a:t>
            </a:r>
            <a:endParaRPr sz="700">
              <a:solidFill>
                <a:schemeClr val="dk1"/>
              </a:solidFill>
              <a:latin typeface="Roboto"/>
              <a:ea typeface="Roboto"/>
              <a:cs typeface="Roboto"/>
              <a:sym typeface="Roboto"/>
            </a:endParaRPr>
          </a:p>
          <a:p>
            <a:pPr indent="-90170" lvl="0" marL="91440" rtl="0" algn="l">
              <a:spcBef>
                <a:spcPts val="500"/>
              </a:spcBef>
              <a:spcAft>
                <a:spcPts val="500"/>
              </a:spcAft>
              <a:buClr>
                <a:srgbClr val="FAC200"/>
              </a:buClr>
              <a:buSzPts val="700"/>
              <a:buFont typeface="Roboto"/>
              <a:buChar char="●"/>
            </a:pPr>
            <a:r>
              <a:rPr lang="en" sz="700">
                <a:solidFill>
                  <a:schemeClr val="dk1"/>
                </a:solidFill>
                <a:latin typeface="Roboto"/>
                <a:ea typeface="Roboto"/>
                <a:cs typeface="Roboto"/>
                <a:sym typeface="Roboto"/>
              </a:rPr>
              <a:t>$2K blended CAC</a:t>
            </a:r>
            <a:endParaRPr sz="700"/>
          </a:p>
        </p:txBody>
      </p:sp>
      <p:sp>
        <p:nvSpPr>
          <p:cNvPr id="150" name="Google Shape;150;p19"/>
          <p:cNvSpPr txBox="1"/>
          <p:nvPr>
            <p:ph idx="1" type="body"/>
          </p:nvPr>
        </p:nvSpPr>
        <p:spPr>
          <a:xfrm>
            <a:off x="5938142" y="3629350"/>
            <a:ext cx="580500" cy="1692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100">
                <a:solidFill>
                  <a:srgbClr val="FAC200"/>
                </a:solidFill>
                <a:latin typeface="Roboto Black"/>
                <a:ea typeface="Roboto Black"/>
                <a:cs typeface="Roboto Black"/>
                <a:sym typeface="Roboto Black"/>
              </a:rPr>
              <a:t>H2 2022</a:t>
            </a:r>
            <a:endParaRPr sz="1100">
              <a:solidFill>
                <a:schemeClr val="dk1"/>
              </a:solidFill>
              <a:latin typeface="Roboto"/>
              <a:ea typeface="Roboto"/>
              <a:cs typeface="Roboto"/>
              <a:sym typeface="Roboto"/>
            </a:endParaRPr>
          </a:p>
        </p:txBody>
      </p:sp>
      <p:sp>
        <p:nvSpPr>
          <p:cNvPr id="151" name="Google Shape;151;p19"/>
          <p:cNvSpPr txBox="1"/>
          <p:nvPr/>
        </p:nvSpPr>
        <p:spPr>
          <a:xfrm>
            <a:off x="5938142" y="3873800"/>
            <a:ext cx="780600" cy="559200"/>
          </a:xfrm>
          <a:prstGeom prst="rect">
            <a:avLst/>
          </a:prstGeom>
          <a:noFill/>
          <a:ln>
            <a:noFill/>
          </a:ln>
        </p:spPr>
        <p:txBody>
          <a:bodyPr anchorCtr="0" anchor="t" bIns="0" lIns="0" spcFirstLastPara="1" rIns="0" wrap="square" tIns="0">
            <a:spAutoFit/>
          </a:bodyPr>
          <a:lstStyle/>
          <a:p>
            <a:pPr indent="-90170" lvl="0" marL="91440" rtl="0" algn="l">
              <a:spcBef>
                <a:spcPts val="0"/>
              </a:spcBef>
              <a:spcAft>
                <a:spcPts val="0"/>
              </a:spcAft>
              <a:buClr>
                <a:srgbClr val="FAC200"/>
              </a:buClr>
              <a:buSzPts val="700"/>
              <a:buFont typeface="Roboto"/>
              <a:buChar char="●"/>
            </a:pPr>
            <a:r>
              <a:rPr lang="en" sz="700">
                <a:solidFill>
                  <a:schemeClr val="dk1"/>
                </a:solidFill>
                <a:latin typeface="Roboto"/>
                <a:ea typeface="Roboto"/>
                <a:cs typeface="Roboto"/>
                <a:sym typeface="Roboto"/>
              </a:rPr>
              <a:t>Customer </a:t>
            </a:r>
            <a:r>
              <a:rPr lang="en" sz="700">
                <a:solidFill>
                  <a:schemeClr val="dk1"/>
                </a:solidFill>
                <a:latin typeface="Roboto"/>
                <a:ea typeface="Roboto"/>
                <a:cs typeface="Roboto"/>
                <a:sym typeface="Roboto"/>
              </a:rPr>
              <a:t> rewards</a:t>
            </a:r>
            <a:endParaRPr sz="700">
              <a:solidFill>
                <a:schemeClr val="dk1"/>
              </a:solidFill>
              <a:latin typeface="Roboto"/>
              <a:ea typeface="Roboto"/>
              <a:cs typeface="Roboto"/>
              <a:sym typeface="Roboto"/>
            </a:endParaRPr>
          </a:p>
          <a:p>
            <a:pPr indent="-90170" lvl="0" marL="91440" rtl="0" algn="l">
              <a:spcBef>
                <a:spcPts val="500"/>
              </a:spcBef>
              <a:spcAft>
                <a:spcPts val="0"/>
              </a:spcAft>
              <a:buClr>
                <a:srgbClr val="FAC200"/>
              </a:buClr>
              <a:buSzPts val="700"/>
              <a:buFont typeface="Roboto"/>
              <a:buChar char="●"/>
            </a:pPr>
            <a:r>
              <a:rPr lang="en" sz="700">
                <a:solidFill>
                  <a:schemeClr val="dk1"/>
                </a:solidFill>
                <a:latin typeface="Roboto"/>
                <a:ea typeface="Roboto"/>
                <a:cs typeface="Roboto"/>
                <a:sym typeface="Roboto"/>
              </a:rPr>
              <a:t>Repayment fees</a:t>
            </a:r>
            <a:endParaRPr sz="700">
              <a:solidFill>
                <a:schemeClr val="dk1"/>
              </a:solidFill>
              <a:latin typeface="Roboto"/>
              <a:ea typeface="Roboto"/>
              <a:cs typeface="Roboto"/>
              <a:sym typeface="Roboto"/>
            </a:endParaRPr>
          </a:p>
          <a:p>
            <a:pPr indent="-90170" lvl="0" marL="91440" rtl="0" algn="l">
              <a:spcBef>
                <a:spcPts val="500"/>
              </a:spcBef>
              <a:spcAft>
                <a:spcPts val="500"/>
              </a:spcAft>
              <a:buClr>
                <a:srgbClr val="FAC200"/>
              </a:buClr>
              <a:buSzPts val="700"/>
              <a:buFont typeface="Roboto"/>
              <a:buChar char="●"/>
            </a:pPr>
            <a:r>
              <a:rPr lang="en" sz="700">
                <a:solidFill>
                  <a:schemeClr val="dk1"/>
                </a:solidFill>
                <a:latin typeface="Roboto"/>
                <a:ea typeface="Roboto"/>
                <a:cs typeface="Roboto"/>
                <a:sym typeface="Roboto"/>
              </a:rPr>
              <a:t>$10M run rate</a:t>
            </a:r>
            <a:endParaRPr sz="700">
              <a:solidFill>
                <a:schemeClr val="dk1"/>
              </a:solidFill>
              <a:latin typeface="Roboto"/>
              <a:ea typeface="Roboto"/>
              <a:cs typeface="Roboto"/>
              <a:sym typeface="Roboto"/>
            </a:endParaRPr>
          </a:p>
        </p:txBody>
      </p:sp>
      <p:sp>
        <p:nvSpPr>
          <p:cNvPr id="152" name="Google Shape;152;p19"/>
          <p:cNvSpPr txBox="1"/>
          <p:nvPr>
            <p:ph idx="1" type="body"/>
          </p:nvPr>
        </p:nvSpPr>
        <p:spPr>
          <a:xfrm>
            <a:off x="6895570" y="3629350"/>
            <a:ext cx="866100" cy="1692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100">
                <a:solidFill>
                  <a:srgbClr val="FAC200"/>
                </a:solidFill>
                <a:latin typeface="Roboto Black"/>
                <a:ea typeface="Roboto Black"/>
                <a:cs typeface="Roboto Black"/>
                <a:sym typeface="Roboto Black"/>
              </a:rPr>
              <a:t>H1 2023</a:t>
            </a:r>
            <a:endParaRPr sz="1100">
              <a:solidFill>
                <a:schemeClr val="dk1"/>
              </a:solidFill>
              <a:latin typeface="Roboto"/>
              <a:ea typeface="Roboto"/>
              <a:cs typeface="Roboto"/>
              <a:sym typeface="Roboto"/>
            </a:endParaRPr>
          </a:p>
        </p:txBody>
      </p:sp>
      <p:sp>
        <p:nvSpPr>
          <p:cNvPr id="153" name="Google Shape;153;p19"/>
          <p:cNvSpPr txBox="1"/>
          <p:nvPr/>
        </p:nvSpPr>
        <p:spPr>
          <a:xfrm>
            <a:off x="6895583" y="3873800"/>
            <a:ext cx="780600" cy="495000"/>
          </a:xfrm>
          <a:prstGeom prst="rect">
            <a:avLst/>
          </a:prstGeom>
          <a:noFill/>
          <a:ln>
            <a:noFill/>
          </a:ln>
        </p:spPr>
        <p:txBody>
          <a:bodyPr anchorCtr="0" anchor="t" bIns="0" lIns="0" spcFirstLastPara="1" rIns="0" wrap="square" tIns="0">
            <a:spAutoFit/>
          </a:bodyPr>
          <a:lstStyle/>
          <a:p>
            <a:pPr indent="-90170" lvl="0" marL="91440" rtl="0" algn="l">
              <a:spcBef>
                <a:spcPts val="0"/>
              </a:spcBef>
              <a:spcAft>
                <a:spcPts val="0"/>
              </a:spcAft>
              <a:buClr>
                <a:srgbClr val="FAC200"/>
              </a:buClr>
              <a:buSzPts val="700"/>
              <a:buFont typeface="Roboto"/>
              <a:buChar char="●"/>
            </a:pPr>
            <a:r>
              <a:rPr lang="en" sz="700">
                <a:solidFill>
                  <a:schemeClr val="dk1"/>
                </a:solidFill>
                <a:latin typeface="Roboto"/>
                <a:ea typeface="Roboto"/>
                <a:cs typeface="Roboto"/>
                <a:sym typeface="Roboto"/>
              </a:rPr>
              <a:t>Business </a:t>
            </a:r>
            <a:br>
              <a:rPr lang="en" sz="700">
                <a:solidFill>
                  <a:schemeClr val="dk1"/>
                </a:solidFill>
                <a:latin typeface="Roboto"/>
                <a:ea typeface="Roboto"/>
                <a:cs typeface="Roboto"/>
                <a:sym typeface="Roboto"/>
              </a:rPr>
            </a:br>
            <a:r>
              <a:rPr lang="en" sz="700">
                <a:solidFill>
                  <a:schemeClr val="dk1"/>
                </a:solidFill>
                <a:latin typeface="Roboto"/>
                <a:ea typeface="Roboto"/>
                <a:cs typeface="Roboto"/>
                <a:sym typeface="Roboto"/>
              </a:rPr>
              <a:t>banking services</a:t>
            </a:r>
            <a:endParaRPr sz="700">
              <a:solidFill>
                <a:schemeClr val="dk1"/>
              </a:solidFill>
              <a:latin typeface="Roboto"/>
              <a:ea typeface="Roboto"/>
              <a:cs typeface="Roboto"/>
              <a:sym typeface="Roboto"/>
            </a:endParaRPr>
          </a:p>
          <a:p>
            <a:pPr indent="-90170" lvl="0" marL="91440" rtl="0" algn="l">
              <a:spcBef>
                <a:spcPts val="500"/>
              </a:spcBef>
              <a:spcAft>
                <a:spcPts val="500"/>
              </a:spcAft>
              <a:buClr>
                <a:srgbClr val="FAC200"/>
              </a:buClr>
              <a:buSzPts val="700"/>
              <a:buFont typeface="Roboto"/>
              <a:buChar char="●"/>
            </a:pPr>
            <a:r>
              <a:rPr lang="en" sz="700">
                <a:solidFill>
                  <a:schemeClr val="dk1"/>
                </a:solidFill>
                <a:latin typeface="Roboto"/>
                <a:ea typeface="Roboto"/>
                <a:cs typeface="Roboto"/>
                <a:sym typeface="Roboto"/>
              </a:rPr>
              <a:t>Launch mobile app</a:t>
            </a:r>
            <a:endParaRPr sz="700">
              <a:solidFill>
                <a:schemeClr val="dk1"/>
              </a:solidFill>
              <a:latin typeface="Roboto"/>
              <a:ea typeface="Roboto"/>
              <a:cs typeface="Roboto"/>
              <a:sym typeface="Roboto"/>
            </a:endParaRPr>
          </a:p>
        </p:txBody>
      </p:sp>
      <p:sp>
        <p:nvSpPr>
          <p:cNvPr id="154" name="Google Shape;154;p19"/>
          <p:cNvSpPr txBox="1"/>
          <p:nvPr>
            <p:ph idx="1" type="body"/>
          </p:nvPr>
        </p:nvSpPr>
        <p:spPr>
          <a:xfrm>
            <a:off x="7853025" y="3629350"/>
            <a:ext cx="929100" cy="1692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100">
                <a:solidFill>
                  <a:srgbClr val="FAC200"/>
                </a:solidFill>
                <a:latin typeface="Roboto Black"/>
                <a:ea typeface="Roboto Black"/>
                <a:cs typeface="Roboto Black"/>
                <a:sym typeface="Roboto Black"/>
              </a:rPr>
              <a:t>H2 2023</a:t>
            </a:r>
            <a:endParaRPr sz="1100">
              <a:solidFill>
                <a:schemeClr val="dk1"/>
              </a:solidFill>
              <a:latin typeface="Roboto"/>
              <a:ea typeface="Roboto"/>
              <a:cs typeface="Roboto"/>
              <a:sym typeface="Roboto"/>
            </a:endParaRPr>
          </a:p>
        </p:txBody>
      </p:sp>
      <p:sp>
        <p:nvSpPr>
          <p:cNvPr id="155" name="Google Shape;155;p19"/>
          <p:cNvSpPr txBox="1"/>
          <p:nvPr/>
        </p:nvSpPr>
        <p:spPr>
          <a:xfrm>
            <a:off x="7853025" y="3873800"/>
            <a:ext cx="819900" cy="774900"/>
          </a:xfrm>
          <a:prstGeom prst="rect">
            <a:avLst/>
          </a:prstGeom>
          <a:noFill/>
          <a:ln>
            <a:noFill/>
          </a:ln>
        </p:spPr>
        <p:txBody>
          <a:bodyPr anchorCtr="0" anchor="t" bIns="0" lIns="0" spcFirstLastPara="1" rIns="0" wrap="square" tIns="0">
            <a:spAutoFit/>
          </a:bodyPr>
          <a:lstStyle/>
          <a:p>
            <a:pPr indent="-90170" lvl="0" marL="91440" rtl="0" algn="l">
              <a:spcBef>
                <a:spcPts val="0"/>
              </a:spcBef>
              <a:spcAft>
                <a:spcPts val="0"/>
              </a:spcAft>
              <a:buClr>
                <a:srgbClr val="FAC200"/>
              </a:buClr>
              <a:buSzPts val="700"/>
              <a:buFont typeface="Roboto"/>
              <a:buChar char="●"/>
            </a:pPr>
            <a:r>
              <a:rPr lang="en" sz="700">
                <a:solidFill>
                  <a:schemeClr val="dk1"/>
                </a:solidFill>
                <a:latin typeface="Roboto"/>
                <a:ea typeface="Roboto"/>
                <a:cs typeface="Roboto"/>
                <a:sym typeface="Roboto"/>
              </a:rPr>
              <a:t>Build out Sales team</a:t>
            </a:r>
            <a:endParaRPr sz="700">
              <a:solidFill>
                <a:schemeClr val="dk1"/>
              </a:solidFill>
              <a:latin typeface="Roboto"/>
              <a:ea typeface="Roboto"/>
              <a:cs typeface="Roboto"/>
              <a:sym typeface="Roboto"/>
            </a:endParaRPr>
          </a:p>
          <a:p>
            <a:pPr indent="-90170" lvl="0" marL="91440" rtl="0" algn="l">
              <a:spcBef>
                <a:spcPts val="500"/>
              </a:spcBef>
              <a:spcAft>
                <a:spcPts val="0"/>
              </a:spcAft>
              <a:buClr>
                <a:srgbClr val="FAC200"/>
              </a:buClr>
              <a:buSzPts val="700"/>
              <a:buFont typeface="Roboto"/>
              <a:buChar char="●"/>
            </a:pPr>
            <a:r>
              <a:rPr lang="en" sz="700">
                <a:solidFill>
                  <a:schemeClr val="dk1"/>
                </a:solidFill>
                <a:latin typeface="Roboto"/>
                <a:ea typeface="Roboto"/>
                <a:cs typeface="Roboto"/>
                <a:sym typeface="Roboto"/>
              </a:rPr>
              <a:t>Launch secondary market</a:t>
            </a:r>
            <a:endParaRPr sz="700">
              <a:solidFill>
                <a:schemeClr val="dk1"/>
              </a:solidFill>
              <a:latin typeface="Roboto"/>
              <a:ea typeface="Roboto"/>
              <a:cs typeface="Roboto"/>
              <a:sym typeface="Roboto"/>
            </a:endParaRPr>
          </a:p>
          <a:p>
            <a:pPr indent="-90170" lvl="0" marL="91440" rtl="0" algn="l">
              <a:spcBef>
                <a:spcPts val="500"/>
              </a:spcBef>
              <a:spcAft>
                <a:spcPts val="500"/>
              </a:spcAft>
              <a:buClr>
                <a:srgbClr val="FAC200"/>
              </a:buClr>
              <a:buSzPts val="700"/>
              <a:buFont typeface="Roboto"/>
              <a:buChar char="●"/>
            </a:pPr>
            <a:r>
              <a:rPr lang="en" sz="700">
                <a:solidFill>
                  <a:schemeClr val="dk1"/>
                </a:solidFill>
                <a:latin typeface="Roboto"/>
                <a:ea typeface="Roboto"/>
                <a:cs typeface="Roboto"/>
                <a:sym typeface="Roboto"/>
              </a:rPr>
              <a:t>$150M </a:t>
            </a:r>
            <a:br>
              <a:rPr lang="en" sz="700">
                <a:solidFill>
                  <a:schemeClr val="dk1"/>
                </a:solidFill>
                <a:latin typeface="Roboto"/>
                <a:ea typeface="Roboto"/>
                <a:cs typeface="Roboto"/>
                <a:sym typeface="Roboto"/>
              </a:rPr>
            </a:br>
            <a:r>
              <a:rPr lang="en" sz="700">
                <a:solidFill>
                  <a:schemeClr val="dk1"/>
                </a:solidFill>
                <a:latin typeface="Roboto"/>
                <a:ea typeface="Roboto"/>
                <a:cs typeface="Roboto"/>
                <a:sym typeface="Roboto"/>
              </a:rPr>
              <a:t>projected AUM</a:t>
            </a:r>
            <a:endParaRPr sz="700">
              <a:solidFill>
                <a:schemeClr val="dk1"/>
              </a:solidFill>
              <a:latin typeface="Roboto"/>
              <a:ea typeface="Roboto"/>
              <a:cs typeface="Roboto"/>
              <a:sym typeface="Roboto"/>
            </a:endParaRPr>
          </a:p>
        </p:txBody>
      </p:sp>
      <p:pic>
        <p:nvPicPr>
          <p:cNvPr id="156" name="Google Shape;156;p19" title="Points scored"/>
          <p:cNvPicPr preferRelativeResize="0"/>
          <p:nvPr/>
        </p:nvPicPr>
        <p:blipFill>
          <a:blip r:embed="rId6">
            <a:alphaModFix/>
          </a:blip>
          <a:stretch>
            <a:fillRect/>
          </a:stretch>
        </p:blipFill>
        <p:spPr>
          <a:xfrm>
            <a:off x="4943100" y="1642150"/>
            <a:ext cx="3829800" cy="184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p:nvPr/>
        </p:nvSpPr>
        <p:spPr>
          <a:xfrm>
            <a:off x="0" y="-5675"/>
            <a:ext cx="6181800" cy="5143500"/>
          </a:xfrm>
          <a:prstGeom prst="rect">
            <a:avLst/>
          </a:prstGeom>
          <a:solidFill>
            <a:srgbClr val="F8F7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a:off x="2483918" y="1933575"/>
            <a:ext cx="1508100" cy="2321700"/>
          </a:xfrm>
          <a:prstGeom prst="roundRect">
            <a:avLst>
              <a:gd fmla="val 5699" name="adj"/>
            </a:avLst>
          </a:prstGeom>
          <a:solidFill>
            <a:schemeClr val="lt1"/>
          </a:solidFill>
          <a:ln cap="flat" cmpd="sng" w="2286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0"/>
          <p:cNvSpPr/>
          <p:nvPr/>
        </p:nvSpPr>
        <p:spPr>
          <a:xfrm>
            <a:off x="4285461" y="1933575"/>
            <a:ext cx="1360200" cy="2321700"/>
          </a:xfrm>
          <a:prstGeom prst="roundRect">
            <a:avLst>
              <a:gd fmla="val 5699" name="adj"/>
            </a:avLst>
          </a:prstGeom>
          <a:solidFill>
            <a:schemeClr val="lt1"/>
          </a:solidFill>
          <a:ln cap="flat" cmpd="sng" w="2286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0"/>
          <p:cNvSpPr/>
          <p:nvPr/>
        </p:nvSpPr>
        <p:spPr>
          <a:xfrm>
            <a:off x="744250" y="1933575"/>
            <a:ext cx="1446300" cy="2321700"/>
          </a:xfrm>
          <a:prstGeom prst="roundRect">
            <a:avLst>
              <a:gd fmla="val 5699" name="adj"/>
            </a:avLst>
          </a:prstGeom>
          <a:solidFill>
            <a:schemeClr val="lt1"/>
          </a:solidFill>
          <a:ln cap="flat" cmpd="sng" w="2286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20"/>
          <p:cNvPicPr preferRelativeResize="0"/>
          <p:nvPr/>
        </p:nvPicPr>
        <p:blipFill rotWithShape="1">
          <a:blip r:embed="rId3">
            <a:alphaModFix/>
          </a:blip>
          <a:srcRect b="0" l="3670" r="38969" t="0"/>
          <a:stretch/>
        </p:blipFill>
        <p:spPr>
          <a:xfrm>
            <a:off x="5690625" y="-3045175"/>
            <a:ext cx="2767575" cy="2690726"/>
          </a:xfrm>
          <a:prstGeom prst="rect">
            <a:avLst/>
          </a:prstGeom>
          <a:noFill/>
          <a:ln>
            <a:noFill/>
          </a:ln>
        </p:spPr>
      </p:pic>
      <p:pic>
        <p:nvPicPr>
          <p:cNvPr id="166" name="Google Shape;166;p20"/>
          <p:cNvPicPr preferRelativeResize="0"/>
          <p:nvPr/>
        </p:nvPicPr>
        <p:blipFill rotWithShape="1">
          <a:blip r:embed="rId4">
            <a:alphaModFix/>
          </a:blip>
          <a:srcRect b="19504" l="0" r="0" t="0"/>
          <a:stretch/>
        </p:blipFill>
        <p:spPr>
          <a:xfrm>
            <a:off x="246775" y="-2757525"/>
            <a:ext cx="5226524" cy="2253399"/>
          </a:xfrm>
          <a:prstGeom prst="rect">
            <a:avLst/>
          </a:prstGeom>
          <a:noFill/>
          <a:ln>
            <a:noFill/>
          </a:ln>
        </p:spPr>
      </p:pic>
      <p:sp>
        <p:nvSpPr>
          <p:cNvPr id="167" name="Google Shape;167;p20"/>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sp>
        <p:nvSpPr>
          <p:cNvPr id="168" name="Google Shape;168;p20"/>
          <p:cNvSpPr txBox="1"/>
          <p:nvPr>
            <p:ph type="title"/>
          </p:nvPr>
        </p:nvSpPr>
        <p:spPr>
          <a:xfrm>
            <a:off x="734025" y="596075"/>
            <a:ext cx="37302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1100"/>
              <a:buNone/>
            </a:pPr>
            <a:r>
              <a:rPr b="1" i="1" lang="en" sz="2820">
                <a:latin typeface="Roboto"/>
                <a:ea typeface="Roboto"/>
                <a:cs typeface="Roboto"/>
                <a:sym typeface="Roboto"/>
              </a:rPr>
              <a:t>Business Model</a:t>
            </a:r>
            <a:endParaRPr b="1" i="1" sz="2820">
              <a:latin typeface="Roboto"/>
              <a:ea typeface="Roboto"/>
              <a:cs typeface="Roboto"/>
              <a:sym typeface="Roboto"/>
            </a:endParaRPr>
          </a:p>
        </p:txBody>
      </p:sp>
      <p:cxnSp>
        <p:nvCxnSpPr>
          <p:cNvPr id="169" name="Google Shape;169;p20"/>
          <p:cNvCxnSpPr/>
          <p:nvPr/>
        </p:nvCxnSpPr>
        <p:spPr>
          <a:xfrm>
            <a:off x="734025" y="1244975"/>
            <a:ext cx="643800" cy="0"/>
          </a:xfrm>
          <a:prstGeom prst="straightConnector1">
            <a:avLst/>
          </a:prstGeom>
          <a:noFill/>
          <a:ln cap="flat" cmpd="sng" w="76200">
            <a:solidFill>
              <a:srgbClr val="F5CD11"/>
            </a:solidFill>
            <a:prstDash val="solid"/>
            <a:round/>
            <a:headEnd len="med" w="med" type="none"/>
            <a:tailEnd len="med" w="med" type="none"/>
          </a:ln>
        </p:spPr>
      </p:cxnSp>
      <p:sp>
        <p:nvSpPr>
          <p:cNvPr id="170" name="Google Shape;170;p20"/>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sp>
        <p:nvSpPr>
          <p:cNvPr id="171" name="Google Shape;171;p20"/>
          <p:cNvSpPr txBox="1"/>
          <p:nvPr>
            <p:ph idx="1" type="body"/>
          </p:nvPr>
        </p:nvSpPr>
        <p:spPr>
          <a:xfrm>
            <a:off x="734025" y="1544100"/>
            <a:ext cx="2676000" cy="190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i="1" lang="en" sz="1200">
                <a:solidFill>
                  <a:schemeClr val="dk1"/>
                </a:solidFill>
                <a:latin typeface="Roboto Medium"/>
                <a:ea typeface="Roboto Medium"/>
                <a:cs typeface="Roboto Medium"/>
                <a:sym typeface="Roboto Medium"/>
              </a:rPr>
              <a:t>We are a platform SaaS business</a:t>
            </a:r>
            <a:endParaRPr/>
          </a:p>
        </p:txBody>
      </p:sp>
      <p:graphicFrame>
        <p:nvGraphicFramePr>
          <p:cNvPr id="172" name="Google Shape;172;p20"/>
          <p:cNvGraphicFramePr/>
          <p:nvPr/>
        </p:nvGraphicFramePr>
        <p:xfrm>
          <a:off x="744275" y="1846125"/>
          <a:ext cx="3000000" cy="3000000"/>
        </p:xfrm>
        <a:graphic>
          <a:graphicData uri="http://schemas.openxmlformats.org/drawingml/2006/table">
            <a:tbl>
              <a:tblPr>
                <a:noFill/>
                <a:tableStyleId>{78EEBC9A-A49E-4835-9614-98DB044736CD}</a:tableStyleId>
              </a:tblPr>
              <a:tblGrid>
                <a:gridCol w="1031275"/>
                <a:gridCol w="415075"/>
              </a:tblGrid>
              <a:tr h="500200">
                <a:tc gridSpan="2">
                  <a:txBody>
                    <a:bodyPr/>
                    <a:lstStyle/>
                    <a:p>
                      <a:pPr indent="0" lvl="0" marL="0" rtl="0" algn="ctr">
                        <a:spcBef>
                          <a:spcPts val="0"/>
                        </a:spcBef>
                        <a:spcAft>
                          <a:spcPts val="0"/>
                        </a:spcAft>
                        <a:buNone/>
                      </a:pPr>
                      <a:r>
                        <a:rPr i="1" lang="en" sz="1000">
                          <a:latin typeface="Roboto Black"/>
                          <a:ea typeface="Roboto Black"/>
                          <a:cs typeface="Roboto Black"/>
                          <a:sym typeface="Roboto Black"/>
                        </a:rPr>
                        <a:t>Standard</a:t>
                      </a:r>
                      <a:endParaRPr i="1" sz="1000">
                        <a:latin typeface="Roboto Black"/>
                        <a:ea typeface="Roboto Black"/>
                        <a:cs typeface="Roboto Black"/>
                        <a:sym typeface="Roboto Black"/>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hMerge="1"/>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Users</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700">
                          <a:latin typeface="Roboto Medium"/>
                          <a:ea typeface="Roboto Medium"/>
                          <a:cs typeface="Roboto Medium"/>
                          <a:sym typeface="Roboto Medium"/>
                        </a:rPr>
                        <a:t>Unlimited</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Projects</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700">
                          <a:latin typeface="Roboto Medium"/>
                          <a:ea typeface="Roboto Medium"/>
                          <a:cs typeface="Roboto Medium"/>
                          <a:sym typeface="Roboto Medium"/>
                        </a:rPr>
                        <a:t>Unlimited</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Data Management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solidFill>
                          <a:srgbClr val="FAC200"/>
                        </a:solidFill>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Visualizations</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Statistics</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Public Data Integrations</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Storage</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700">
                          <a:latin typeface="Roboto Medium"/>
                          <a:ea typeface="Roboto Medium"/>
                          <a:cs typeface="Roboto Medium"/>
                          <a:sym typeface="Roboto Medium"/>
                        </a:rPr>
                        <a:t>100 GB</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Additional Storage</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700">
                          <a:latin typeface="Roboto Medium"/>
                          <a:ea typeface="Roboto Medium"/>
                          <a:cs typeface="Roboto Medium"/>
                          <a:sym typeface="Roboto Medium"/>
                        </a:rPr>
                        <a:t>$25/TB</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337850">
                <a:tc gridSpan="2">
                  <a:txBody>
                    <a:bodyPr/>
                    <a:lstStyle/>
                    <a:p>
                      <a:pPr indent="0" lvl="0" marL="0" rtl="0" algn="ctr">
                        <a:spcBef>
                          <a:spcPts val="0"/>
                        </a:spcBef>
                        <a:spcAft>
                          <a:spcPts val="0"/>
                        </a:spcAft>
                        <a:buNone/>
                      </a:pPr>
                      <a:r>
                        <a:rPr b="1" lang="en" sz="1000">
                          <a:latin typeface="Roboto"/>
                          <a:ea typeface="Roboto"/>
                          <a:cs typeface="Roboto"/>
                          <a:sym typeface="Roboto"/>
                        </a:rPr>
                        <a:t>$50/Month</a:t>
                      </a:r>
                      <a:endParaRPr b="1" sz="1000">
                        <a:latin typeface="Roboto"/>
                        <a:ea typeface="Roboto"/>
                        <a:cs typeface="Roboto"/>
                        <a:sym typeface="Roboto"/>
                      </a:endParaRPr>
                    </a:p>
                  </a:txBody>
                  <a:tcPr marT="0" marB="0" marR="0" marL="0" anchor="b">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hMerge="1"/>
              </a:tr>
            </a:tbl>
          </a:graphicData>
        </a:graphic>
      </p:graphicFrame>
      <p:graphicFrame>
        <p:nvGraphicFramePr>
          <p:cNvPr id="173" name="Google Shape;173;p20"/>
          <p:cNvGraphicFramePr/>
          <p:nvPr/>
        </p:nvGraphicFramePr>
        <p:xfrm>
          <a:off x="2483918" y="1846125"/>
          <a:ext cx="3000000" cy="3000000"/>
        </p:xfrm>
        <a:graphic>
          <a:graphicData uri="http://schemas.openxmlformats.org/drawingml/2006/table">
            <a:tbl>
              <a:tblPr>
                <a:noFill/>
                <a:tableStyleId>{78EEBC9A-A49E-4835-9614-98DB044736CD}</a:tableStyleId>
              </a:tblPr>
              <a:tblGrid>
                <a:gridCol w="1081500"/>
                <a:gridCol w="426750"/>
              </a:tblGrid>
              <a:tr h="500200">
                <a:tc gridSpan="2">
                  <a:txBody>
                    <a:bodyPr/>
                    <a:lstStyle/>
                    <a:p>
                      <a:pPr indent="0" lvl="0" marL="0" rtl="0" algn="ctr">
                        <a:spcBef>
                          <a:spcPts val="0"/>
                        </a:spcBef>
                        <a:spcAft>
                          <a:spcPts val="0"/>
                        </a:spcAft>
                        <a:buNone/>
                      </a:pPr>
                      <a:r>
                        <a:rPr i="1" lang="en" sz="1000">
                          <a:latin typeface="Roboto Black"/>
                          <a:ea typeface="Roboto Black"/>
                          <a:cs typeface="Roboto Black"/>
                          <a:sym typeface="Roboto Black"/>
                        </a:rPr>
                        <a:t>Professional</a:t>
                      </a:r>
                      <a:endParaRPr i="1" sz="1000">
                        <a:latin typeface="Roboto Black"/>
                        <a:ea typeface="Roboto Black"/>
                        <a:cs typeface="Roboto Black"/>
                        <a:sym typeface="Roboto Black"/>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hMerge="1"/>
              </a:tr>
              <a:tr h="192525">
                <a:tc gridSpan="2">
                  <a:txBody>
                    <a:bodyPr/>
                    <a:lstStyle/>
                    <a:p>
                      <a:pPr indent="0" lvl="0" marL="0" rtl="0" algn="l">
                        <a:spcBef>
                          <a:spcPts val="0"/>
                        </a:spcBef>
                        <a:spcAft>
                          <a:spcPts val="0"/>
                        </a:spcAft>
                        <a:buNone/>
                      </a:pPr>
                      <a:r>
                        <a:rPr lang="en" sz="700">
                          <a:latin typeface="Roboto Black"/>
                          <a:ea typeface="Roboto Black"/>
                          <a:cs typeface="Roboto Black"/>
                          <a:sym typeface="Roboto Black"/>
                        </a:rPr>
                        <a:t>Everything In Standard Plus</a:t>
                      </a:r>
                      <a:endParaRPr sz="700">
                        <a:latin typeface="Roboto Black"/>
                        <a:ea typeface="Roboto Black"/>
                        <a:cs typeface="Roboto Black"/>
                        <a:sym typeface="Roboto Black"/>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hMerge="1"/>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Pipelines</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Workflow &amp; Automations</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Compute</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107950">
                <a:tc gridSpan="2">
                  <a:txBody>
                    <a:bodyPr/>
                    <a:lstStyle/>
                    <a:p>
                      <a:pPr indent="0" lvl="0" marL="0" rtl="0" algn="ctr">
                        <a:spcBef>
                          <a:spcPts val="0"/>
                        </a:spcBef>
                        <a:spcAft>
                          <a:spcPts val="0"/>
                        </a:spcAft>
                        <a:buNone/>
                      </a:pPr>
                      <a:r>
                        <a:t/>
                      </a:r>
                      <a:endParaRPr b="1" sz="1000">
                        <a:latin typeface="Roboto"/>
                        <a:ea typeface="Roboto"/>
                        <a:cs typeface="Roboto"/>
                        <a:sym typeface="Roboto"/>
                      </a:endParaRPr>
                    </a:p>
                    <a:p>
                      <a:pPr indent="0" lvl="0" marL="0" rtl="0" algn="ctr">
                        <a:spcBef>
                          <a:spcPts val="0"/>
                        </a:spcBef>
                        <a:spcAft>
                          <a:spcPts val="0"/>
                        </a:spcAft>
                        <a:buNone/>
                      </a:pPr>
                      <a:r>
                        <a:t/>
                      </a:r>
                      <a:endParaRPr b="1" sz="1000">
                        <a:latin typeface="Roboto"/>
                        <a:ea typeface="Roboto"/>
                        <a:cs typeface="Roboto"/>
                        <a:sym typeface="Roboto"/>
                      </a:endParaRPr>
                    </a:p>
                    <a:p>
                      <a:pPr indent="0" lvl="0" marL="0" rtl="0" algn="ctr">
                        <a:spcBef>
                          <a:spcPts val="0"/>
                        </a:spcBef>
                        <a:spcAft>
                          <a:spcPts val="0"/>
                        </a:spcAft>
                        <a:buNone/>
                      </a:pPr>
                      <a:r>
                        <a:t/>
                      </a:r>
                      <a:endParaRPr b="1" sz="1000">
                        <a:latin typeface="Roboto"/>
                        <a:ea typeface="Roboto"/>
                        <a:cs typeface="Roboto"/>
                        <a:sym typeface="Roboto"/>
                      </a:endParaRPr>
                    </a:p>
                    <a:p>
                      <a:pPr indent="0" lvl="0" marL="0" rtl="0" algn="ctr">
                        <a:spcBef>
                          <a:spcPts val="0"/>
                        </a:spcBef>
                        <a:spcAft>
                          <a:spcPts val="0"/>
                        </a:spcAft>
                        <a:buNone/>
                      </a:pPr>
                      <a:r>
                        <a:rPr b="1" lang="en" sz="1000">
                          <a:latin typeface="Roboto"/>
                          <a:ea typeface="Roboto"/>
                          <a:cs typeface="Roboto"/>
                          <a:sym typeface="Roboto"/>
                        </a:rPr>
                        <a:t>$250/Month</a:t>
                      </a:r>
                      <a:endParaRPr b="1" sz="1000">
                        <a:latin typeface="Roboto"/>
                        <a:ea typeface="Roboto"/>
                        <a:cs typeface="Roboto"/>
                        <a:sym typeface="Roboto"/>
                      </a:endParaRPr>
                    </a:p>
                  </a:txBody>
                  <a:tcPr marT="0" marB="0" marR="0" marL="0" anchor="b">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hMerge="1"/>
              </a:tr>
            </a:tbl>
          </a:graphicData>
        </a:graphic>
      </p:graphicFrame>
      <p:graphicFrame>
        <p:nvGraphicFramePr>
          <p:cNvPr id="174" name="Google Shape;174;p20"/>
          <p:cNvGraphicFramePr/>
          <p:nvPr/>
        </p:nvGraphicFramePr>
        <p:xfrm>
          <a:off x="4285461" y="1846125"/>
          <a:ext cx="3000000" cy="3000000"/>
        </p:xfrm>
        <a:graphic>
          <a:graphicData uri="http://schemas.openxmlformats.org/drawingml/2006/table">
            <a:tbl>
              <a:tblPr>
                <a:noFill/>
                <a:tableStyleId>{78EEBC9A-A49E-4835-9614-98DB044736CD}</a:tableStyleId>
              </a:tblPr>
              <a:tblGrid>
                <a:gridCol w="956150"/>
                <a:gridCol w="404075"/>
              </a:tblGrid>
              <a:tr h="500200">
                <a:tc gridSpan="2">
                  <a:txBody>
                    <a:bodyPr/>
                    <a:lstStyle/>
                    <a:p>
                      <a:pPr indent="0" lvl="0" marL="0" rtl="0" algn="ctr">
                        <a:spcBef>
                          <a:spcPts val="0"/>
                        </a:spcBef>
                        <a:spcAft>
                          <a:spcPts val="0"/>
                        </a:spcAft>
                        <a:buNone/>
                      </a:pPr>
                      <a:r>
                        <a:rPr i="1" lang="en" sz="1000">
                          <a:latin typeface="Roboto Black"/>
                          <a:ea typeface="Roboto Black"/>
                          <a:cs typeface="Roboto Black"/>
                          <a:sym typeface="Roboto Black"/>
                        </a:rPr>
                        <a:t>Standard</a:t>
                      </a:r>
                      <a:endParaRPr i="1" sz="1000">
                        <a:latin typeface="Roboto Black"/>
                        <a:ea typeface="Roboto Black"/>
                        <a:cs typeface="Roboto Black"/>
                        <a:sym typeface="Roboto Black"/>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hMerge="1"/>
              </a:tr>
              <a:tr h="192525">
                <a:tc gridSpan="2">
                  <a:txBody>
                    <a:bodyPr/>
                    <a:lstStyle/>
                    <a:p>
                      <a:pPr indent="0" lvl="0" marL="0" rtl="0" algn="l">
                        <a:spcBef>
                          <a:spcPts val="0"/>
                        </a:spcBef>
                        <a:spcAft>
                          <a:spcPts val="0"/>
                        </a:spcAft>
                        <a:buNone/>
                      </a:pPr>
                      <a:r>
                        <a:rPr b="1" lang="en" sz="700">
                          <a:latin typeface="Roboto"/>
                          <a:ea typeface="Roboto"/>
                          <a:cs typeface="Roboto"/>
                          <a:sym typeface="Roboto"/>
                        </a:rPr>
                        <a:t>Everything in Professional Plus</a:t>
                      </a:r>
                      <a:endParaRPr b="1" sz="700">
                        <a:latin typeface="Roboto"/>
                        <a:ea typeface="Roboto"/>
                        <a:cs typeface="Roboto"/>
                        <a:sym typeface="Roboto"/>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hMerge="1"/>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EHR Integrations</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Clinical Reporting</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92525">
                <a:tc>
                  <a:txBody>
                    <a:bodyPr/>
                    <a:lstStyle/>
                    <a:p>
                      <a:pPr indent="0" lvl="0" marL="0" rtl="0" algn="l">
                        <a:spcBef>
                          <a:spcPts val="0"/>
                        </a:spcBef>
                        <a:spcAft>
                          <a:spcPts val="0"/>
                        </a:spcAft>
                        <a:buNone/>
                      </a:pPr>
                      <a:r>
                        <a:rPr lang="en" sz="700">
                          <a:latin typeface="Roboto Medium"/>
                          <a:ea typeface="Roboto Medium"/>
                          <a:cs typeface="Roboto Medium"/>
                          <a:sym typeface="Roboto Medium"/>
                        </a:rPr>
                        <a:t>24/7 Support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050">
                          <a:solidFill>
                            <a:srgbClr val="FAC200"/>
                          </a:solidFill>
                          <a:latin typeface="Roboto"/>
                          <a:ea typeface="Roboto"/>
                          <a:cs typeface="Roboto"/>
                          <a:sym typeface="Roboto"/>
                        </a:rPr>
                        <a:t>✓</a:t>
                      </a:r>
                      <a:endParaRPr sz="700">
                        <a:latin typeface="Roboto Medium"/>
                        <a:ea typeface="Roboto Medium"/>
                        <a:cs typeface="Roboto Medium"/>
                        <a:sym typeface="Roboto Medium"/>
                      </a:endParaRPr>
                    </a:p>
                  </a:txBody>
                  <a:tcPr marT="0" marB="0" marR="0" marL="0"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r>
              <a:tr h="1107950">
                <a:tc gridSpan="2">
                  <a:txBody>
                    <a:bodyPr/>
                    <a:lstStyle/>
                    <a:p>
                      <a:pPr indent="0" lvl="0" marL="0" rtl="0" algn="ctr">
                        <a:spcBef>
                          <a:spcPts val="0"/>
                        </a:spcBef>
                        <a:spcAft>
                          <a:spcPts val="0"/>
                        </a:spcAft>
                        <a:buNone/>
                      </a:pPr>
                      <a:r>
                        <a:rPr b="1" lang="en" sz="1000">
                          <a:latin typeface="Roboto"/>
                          <a:ea typeface="Roboto"/>
                          <a:cs typeface="Roboto"/>
                          <a:sym typeface="Roboto"/>
                        </a:rPr>
                        <a:t>$100,000 </a:t>
                      </a:r>
                      <a:br>
                        <a:rPr b="1" lang="en" sz="1000">
                          <a:latin typeface="Roboto"/>
                          <a:ea typeface="Roboto"/>
                          <a:cs typeface="Roboto"/>
                          <a:sym typeface="Roboto"/>
                        </a:rPr>
                      </a:br>
                      <a:r>
                        <a:rPr b="1" lang="en" sz="1000">
                          <a:latin typeface="Roboto"/>
                          <a:ea typeface="Roboto"/>
                          <a:cs typeface="Roboto"/>
                          <a:sym typeface="Roboto"/>
                        </a:rPr>
                        <a:t>Annual License</a:t>
                      </a:r>
                      <a:endParaRPr b="1" sz="1000">
                        <a:latin typeface="Roboto"/>
                        <a:ea typeface="Roboto"/>
                        <a:cs typeface="Roboto"/>
                        <a:sym typeface="Roboto"/>
                      </a:endParaRPr>
                    </a:p>
                    <a:p>
                      <a:pPr indent="0" lvl="0" marL="0" rtl="0" algn="ctr">
                        <a:spcBef>
                          <a:spcPts val="0"/>
                        </a:spcBef>
                        <a:spcAft>
                          <a:spcPts val="0"/>
                        </a:spcAft>
                        <a:buNone/>
                      </a:pPr>
                      <a:r>
                        <a:rPr b="1" lang="en" sz="1000">
                          <a:latin typeface="Roboto"/>
                          <a:ea typeface="Roboto"/>
                          <a:cs typeface="Roboto"/>
                          <a:sym typeface="Roboto"/>
                        </a:rPr>
                        <a:t>+</a:t>
                      </a:r>
                      <a:endParaRPr b="1" sz="1000">
                        <a:latin typeface="Roboto"/>
                        <a:ea typeface="Roboto"/>
                        <a:cs typeface="Roboto"/>
                        <a:sym typeface="Roboto"/>
                      </a:endParaRPr>
                    </a:p>
                    <a:p>
                      <a:pPr indent="0" lvl="0" marL="0" rtl="0" algn="ctr">
                        <a:spcBef>
                          <a:spcPts val="0"/>
                        </a:spcBef>
                        <a:spcAft>
                          <a:spcPts val="0"/>
                        </a:spcAft>
                        <a:buNone/>
                      </a:pPr>
                      <a:r>
                        <a:rPr b="1" lang="en" sz="1000">
                          <a:latin typeface="Roboto"/>
                          <a:ea typeface="Roboto"/>
                          <a:cs typeface="Roboto"/>
                          <a:sym typeface="Roboto"/>
                        </a:rPr>
                        <a:t>$200/Sample</a:t>
                      </a:r>
                      <a:endParaRPr b="1" sz="1000">
                        <a:latin typeface="Roboto"/>
                        <a:ea typeface="Roboto"/>
                        <a:cs typeface="Roboto"/>
                        <a:sym typeface="Roboto"/>
                      </a:endParaRPr>
                    </a:p>
                  </a:txBody>
                  <a:tcPr marT="0" marB="0" marR="0" marL="0" anchor="b">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tcPr>
                </a:tc>
                <a:tc hMerge="1"/>
              </a:tr>
            </a:tbl>
          </a:graphicData>
        </a:graphic>
      </p:graphicFrame>
      <p:sp>
        <p:nvSpPr>
          <p:cNvPr id="175" name="Google Shape;175;p20"/>
          <p:cNvSpPr txBox="1"/>
          <p:nvPr>
            <p:ph idx="1" type="body"/>
          </p:nvPr>
        </p:nvSpPr>
        <p:spPr>
          <a:xfrm>
            <a:off x="6429975" y="986038"/>
            <a:ext cx="2342400" cy="190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i="1" lang="en" sz="1200">
                <a:solidFill>
                  <a:schemeClr val="dk1"/>
                </a:solidFill>
                <a:latin typeface="Roboto Medium"/>
                <a:ea typeface="Roboto Medium"/>
                <a:cs typeface="Roboto Medium"/>
                <a:sym typeface="Roboto Medium"/>
              </a:rPr>
              <a:t>A revenue model driving unit economic efficiency…</a:t>
            </a:r>
            <a:endParaRPr/>
          </a:p>
        </p:txBody>
      </p:sp>
      <p:sp>
        <p:nvSpPr>
          <p:cNvPr id="176" name="Google Shape;176;p20"/>
          <p:cNvSpPr txBox="1"/>
          <p:nvPr>
            <p:ph idx="1" type="body"/>
          </p:nvPr>
        </p:nvSpPr>
        <p:spPr>
          <a:xfrm>
            <a:off x="6429975" y="1497613"/>
            <a:ext cx="2342400" cy="190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900">
                <a:solidFill>
                  <a:schemeClr val="dk1"/>
                </a:solidFill>
                <a:latin typeface="Roboto"/>
                <a:ea typeface="Roboto"/>
                <a:cs typeface="Roboto"/>
                <a:sym typeface="Roboto"/>
              </a:rPr>
              <a:t>Our unit economics scale with incremental long-term platform benefits</a:t>
            </a:r>
            <a:endParaRPr sz="1500">
              <a:latin typeface="Roboto"/>
              <a:ea typeface="Roboto"/>
              <a:cs typeface="Roboto"/>
              <a:sym typeface="Roboto"/>
            </a:endParaRPr>
          </a:p>
        </p:txBody>
      </p:sp>
      <p:graphicFrame>
        <p:nvGraphicFramePr>
          <p:cNvPr id="177" name="Google Shape;177;p20"/>
          <p:cNvGraphicFramePr/>
          <p:nvPr/>
        </p:nvGraphicFramePr>
        <p:xfrm>
          <a:off x="6429975" y="2115725"/>
          <a:ext cx="3000000" cy="3000000"/>
        </p:xfrm>
        <a:graphic>
          <a:graphicData uri="http://schemas.openxmlformats.org/drawingml/2006/table">
            <a:tbl>
              <a:tblPr>
                <a:noFill/>
                <a:tableStyleId>{78EEBC9A-A49E-4835-9614-98DB044736CD}</a:tableStyleId>
              </a:tblPr>
              <a:tblGrid>
                <a:gridCol w="632275"/>
                <a:gridCol w="200000"/>
                <a:gridCol w="624175"/>
                <a:gridCol w="291425"/>
                <a:gridCol w="651775"/>
              </a:tblGrid>
              <a:tr h="224350">
                <a:tc>
                  <a:txBody>
                    <a:bodyPr/>
                    <a:lstStyle/>
                    <a:p>
                      <a:pPr indent="0" lvl="0" marL="0" rtl="0" algn="r">
                        <a:spcBef>
                          <a:spcPts val="0"/>
                        </a:spcBef>
                        <a:spcAft>
                          <a:spcPts val="0"/>
                        </a:spcAft>
                        <a:buNone/>
                      </a:pPr>
                      <a:r>
                        <a:t/>
                      </a:r>
                      <a:endParaRPr sz="700">
                        <a:latin typeface="Roboto Black"/>
                        <a:ea typeface="Roboto Black"/>
                        <a:cs typeface="Roboto Black"/>
                        <a:sym typeface="Roboto Black"/>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700">
                        <a:latin typeface="Roboto Black"/>
                        <a:ea typeface="Roboto Black"/>
                        <a:cs typeface="Roboto Black"/>
                        <a:sym typeface="Roboto Black"/>
                      </a:endParaRPr>
                    </a:p>
                  </a:txBody>
                  <a:tcPr marT="0" marB="0" marR="0" marL="0">
                    <a:lnL cap="flat" cmpd="sng" w="9525">
                      <a:solidFill>
                        <a:srgbClr val="9E9E9E">
                          <a:alpha val="0"/>
                        </a:srgbClr>
                      </a:solidFill>
                      <a:prstDash val="solid"/>
                      <a:round/>
                      <a:headEnd len="sm" w="sm" type="none"/>
                      <a:tailEnd len="sm" w="sm" type="none"/>
                    </a:lnL>
                    <a:lnR cap="flat" cmpd="sng" w="19050">
                      <a:solidFill>
                        <a:srgbClr val="F8F7F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rgbClr val="F5CD11"/>
                          </a:solidFill>
                          <a:latin typeface="Roboto Medium"/>
                          <a:ea typeface="Roboto Medium"/>
                          <a:cs typeface="Roboto Medium"/>
                          <a:sym typeface="Roboto Medium"/>
                        </a:rPr>
                        <a:t>2022</a:t>
                      </a:r>
                      <a:endParaRPr sz="700">
                        <a:solidFill>
                          <a:srgbClr val="F5CD11"/>
                        </a:solidFill>
                        <a:latin typeface="Roboto Medium"/>
                        <a:ea typeface="Roboto Medium"/>
                        <a:cs typeface="Roboto Medium"/>
                        <a:sym typeface="Roboto Medium"/>
                      </a:endParaRPr>
                    </a:p>
                  </a:txBody>
                  <a:tcPr marT="45700" marB="45700" marR="0" marL="0" anchor="ctr">
                    <a:lnL cap="flat" cmpd="sng" w="19050">
                      <a:solidFill>
                        <a:srgbClr val="F8F7F0">
                          <a:alpha val="0"/>
                        </a:srgbClr>
                      </a:solidFill>
                      <a:prstDash val="solid"/>
                      <a:round/>
                      <a:headEnd len="sm" w="sm" type="none"/>
                      <a:tailEnd len="sm" w="sm" type="none"/>
                    </a:lnL>
                    <a:lnR cap="flat" cmpd="sng" w="19050">
                      <a:solidFill>
                        <a:srgbClr val="F8F7F0">
                          <a:alpha val="0"/>
                        </a:srgbClr>
                      </a:solidFill>
                      <a:prstDash val="solid"/>
                      <a:round/>
                      <a:headEnd len="sm" w="sm" type="none"/>
                      <a:tailEnd len="sm" w="sm" type="none"/>
                    </a:lnR>
                    <a:lnT cap="flat" cmpd="sng" w="19050">
                      <a:solidFill>
                        <a:srgbClr val="F8F7F0">
                          <a:alpha val="0"/>
                        </a:srgbClr>
                      </a:solidFill>
                      <a:prstDash val="solid"/>
                      <a:round/>
                      <a:headEnd len="sm" w="sm" type="none"/>
                      <a:tailEnd len="sm" w="sm" type="none"/>
                    </a:lnT>
                    <a:lnB cap="flat" cmpd="sng" w="19050">
                      <a:solidFill>
                        <a:srgbClr val="F8F7F0">
                          <a:alpha val="0"/>
                        </a:srgbClr>
                      </a:solidFill>
                      <a:prstDash val="solid"/>
                      <a:round/>
                      <a:headEnd len="sm" w="sm" type="none"/>
                      <a:tailEnd len="sm" w="sm" type="none"/>
                    </a:lnB>
                    <a:solidFill>
                      <a:srgbClr val="030303"/>
                    </a:solidFill>
                  </a:tcPr>
                </a:tc>
                <a:tc>
                  <a:txBody>
                    <a:bodyPr/>
                    <a:lstStyle/>
                    <a:p>
                      <a:pPr indent="0" lvl="0" marL="0" rtl="0" algn="l">
                        <a:spcBef>
                          <a:spcPts val="0"/>
                        </a:spcBef>
                        <a:spcAft>
                          <a:spcPts val="0"/>
                        </a:spcAft>
                        <a:buNone/>
                      </a:pPr>
                      <a:r>
                        <a:t/>
                      </a:r>
                      <a:endParaRPr sz="700">
                        <a:latin typeface="Roboto Medium"/>
                        <a:ea typeface="Roboto Medium"/>
                        <a:cs typeface="Roboto Medium"/>
                        <a:sym typeface="Roboto Medium"/>
                      </a:endParaRPr>
                    </a:p>
                  </a:txBody>
                  <a:tcPr marT="45700" marB="45700" marR="0" marL="91425" anchor="ctr">
                    <a:lnL cap="flat" cmpd="sng" w="19050">
                      <a:solidFill>
                        <a:srgbClr val="F8F7F0">
                          <a:alpha val="0"/>
                        </a:srgbClr>
                      </a:solidFill>
                      <a:prstDash val="solid"/>
                      <a:round/>
                      <a:headEnd len="sm" w="sm" type="none"/>
                      <a:tailEnd len="sm" w="sm" type="none"/>
                    </a:lnL>
                    <a:lnR cap="flat" cmpd="sng" w="19050">
                      <a:solidFill>
                        <a:srgbClr val="F8F7F0">
                          <a:alpha val="0"/>
                        </a:srgbClr>
                      </a:solidFill>
                      <a:prstDash val="solid"/>
                      <a:round/>
                      <a:headEnd len="sm" w="sm" type="none"/>
                      <a:tailEnd len="sm" w="sm" type="none"/>
                    </a:lnR>
                    <a:lnT cap="flat" cmpd="sng" w="19050">
                      <a:solidFill>
                        <a:srgbClr val="F8F7F0">
                          <a:alpha val="0"/>
                        </a:srgbClr>
                      </a:solidFill>
                      <a:prstDash val="solid"/>
                      <a:round/>
                      <a:headEnd len="sm" w="sm" type="none"/>
                      <a:tailEnd len="sm" w="sm" type="none"/>
                    </a:lnT>
                    <a:lnB cap="flat" cmpd="sng" w="19050">
                      <a:solidFill>
                        <a:srgbClr val="F8F7F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700">
                          <a:solidFill>
                            <a:srgbClr val="F5CD11"/>
                          </a:solidFill>
                          <a:latin typeface="Roboto Medium"/>
                          <a:ea typeface="Roboto Medium"/>
                          <a:cs typeface="Roboto Medium"/>
                          <a:sym typeface="Roboto Medium"/>
                        </a:rPr>
                        <a:t>2022</a:t>
                      </a:r>
                      <a:endParaRPr sz="700">
                        <a:latin typeface="Roboto Medium"/>
                        <a:ea typeface="Roboto Medium"/>
                        <a:cs typeface="Roboto Medium"/>
                        <a:sym typeface="Roboto Medium"/>
                      </a:endParaRPr>
                    </a:p>
                  </a:txBody>
                  <a:tcPr marT="45700" marB="45700" marR="0" marL="0" anchor="ctr">
                    <a:lnL cap="flat" cmpd="sng" w="19050">
                      <a:solidFill>
                        <a:srgbClr val="F8F7F0">
                          <a:alpha val="0"/>
                        </a:srgbClr>
                      </a:solidFill>
                      <a:prstDash val="solid"/>
                      <a:round/>
                      <a:headEnd len="sm" w="sm" type="none"/>
                      <a:tailEnd len="sm" w="sm" type="none"/>
                    </a:lnL>
                    <a:lnR cap="flat" cmpd="sng" w="19050">
                      <a:solidFill>
                        <a:srgbClr val="F8F7F0">
                          <a:alpha val="0"/>
                        </a:srgbClr>
                      </a:solidFill>
                      <a:prstDash val="solid"/>
                      <a:round/>
                      <a:headEnd len="sm" w="sm" type="none"/>
                      <a:tailEnd len="sm" w="sm" type="none"/>
                    </a:lnR>
                    <a:lnT cap="flat" cmpd="sng" w="19050">
                      <a:solidFill>
                        <a:srgbClr val="F8F7F0">
                          <a:alpha val="0"/>
                        </a:srgbClr>
                      </a:solidFill>
                      <a:prstDash val="solid"/>
                      <a:round/>
                      <a:headEnd len="sm" w="sm" type="none"/>
                      <a:tailEnd len="sm" w="sm" type="none"/>
                    </a:lnT>
                    <a:lnB cap="flat" cmpd="sng" w="19050">
                      <a:solidFill>
                        <a:srgbClr val="F8F7F0">
                          <a:alpha val="0"/>
                        </a:srgbClr>
                      </a:solidFill>
                      <a:prstDash val="solid"/>
                      <a:round/>
                      <a:headEnd len="sm" w="sm" type="none"/>
                      <a:tailEnd len="sm" w="sm" type="none"/>
                    </a:lnB>
                    <a:solidFill>
                      <a:srgbClr val="030303"/>
                    </a:solidFill>
                  </a:tcPr>
                </a:tc>
              </a:tr>
              <a:tr h="120825">
                <a:tc>
                  <a:txBody>
                    <a:bodyPr/>
                    <a:lstStyle/>
                    <a:p>
                      <a:pPr indent="0" lvl="0" marL="0" rtl="0" algn="r">
                        <a:spcBef>
                          <a:spcPts val="0"/>
                        </a:spcBef>
                        <a:spcAft>
                          <a:spcPts val="0"/>
                        </a:spcAft>
                        <a:buNone/>
                      </a:pPr>
                      <a:r>
                        <a:t/>
                      </a:r>
                      <a:endParaRPr sz="700">
                        <a:latin typeface="Roboto Black"/>
                        <a:ea typeface="Roboto Black"/>
                        <a:cs typeface="Roboto Black"/>
                        <a:sym typeface="Roboto Black"/>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700">
                        <a:latin typeface="Roboto Black"/>
                        <a:ea typeface="Roboto Black"/>
                        <a:cs typeface="Roboto Black"/>
                        <a:sym typeface="Roboto Black"/>
                      </a:endParaRPr>
                    </a:p>
                  </a:txBody>
                  <a:tcPr marT="0" marB="0" marR="0" marL="0">
                    <a:lnL cap="flat" cmpd="sng" w="9525">
                      <a:solidFill>
                        <a:srgbClr val="9E9E9E">
                          <a:alpha val="0"/>
                        </a:srgbClr>
                      </a:solidFill>
                      <a:prstDash val="solid"/>
                      <a:round/>
                      <a:headEnd len="sm" w="sm" type="none"/>
                      <a:tailEnd len="sm" w="sm" type="none"/>
                    </a:lnL>
                    <a:lnR cap="flat" cmpd="sng" w="19050">
                      <a:solidFill>
                        <a:srgbClr val="F8F7F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700">
                        <a:solidFill>
                          <a:srgbClr val="F5CD11"/>
                        </a:solidFill>
                        <a:latin typeface="Roboto Medium"/>
                        <a:ea typeface="Roboto Medium"/>
                        <a:cs typeface="Roboto Medium"/>
                        <a:sym typeface="Roboto Medium"/>
                      </a:endParaRPr>
                    </a:p>
                  </a:txBody>
                  <a:tcPr marT="0" marB="0" marR="0" marL="0" anchor="ctr">
                    <a:lnL cap="flat" cmpd="sng" w="19050">
                      <a:solidFill>
                        <a:srgbClr val="F8F7F0">
                          <a:alpha val="0"/>
                        </a:srgbClr>
                      </a:solidFill>
                      <a:prstDash val="solid"/>
                      <a:round/>
                      <a:headEnd len="sm" w="sm" type="none"/>
                      <a:tailEnd len="sm" w="sm" type="none"/>
                    </a:lnL>
                    <a:lnR cap="flat" cmpd="sng" w="19050">
                      <a:solidFill>
                        <a:srgbClr val="F8F7F0">
                          <a:alpha val="0"/>
                        </a:srgbClr>
                      </a:solidFill>
                      <a:prstDash val="solid"/>
                      <a:round/>
                      <a:headEnd len="sm" w="sm" type="none"/>
                      <a:tailEnd len="sm" w="sm" type="none"/>
                    </a:lnR>
                    <a:lnT cap="flat" cmpd="sng" w="19050">
                      <a:solidFill>
                        <a:srgbClr val="F8F7F0">
                          <a:alpha val="0"/>
                        </a:srgbClr>
                      </a:solidFill>
                      <a:prstDash val="solid"/>
                      <a:round/>
                      <a:headEnd len="sm" w="sm" type="none"/>
                      <a:tailEnd len="sm" w="sm" type="none"/>
                    </a:lnT>
                    <a:lnB cap="flat" cmpd="sng" w="19050">
                      <a:solidFill>
                        <a:srgbClr val="F8F7F0">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Roboto Medium"/>
                        <a:ea typeface="Roboto Medium"/>
                        <a:cs typeface="Roboto Medium"/>
                        <a:sym typeface="Roboto Medium"/>
                      </a:endParaRPr>
                    </a:p>
                  </a:txBody>
                  <a:tcPr marT="0" marB="0" marR="0" marL="0" anchor="ctr">
                    <a:lnL cap="flat" cmpd="sng" w="19050">
                      <a:solidFill>
                        <a:srgbClr val="F8F7F0">
                          <a:alpha val="0"/>
                        </a:srgbClr>
                      </a:solidFill>
                      <a:prstDash val="solid"/>
                      <a:round/>
                      <a:headEnd len="sm" w="sm" type="none"/>
                      <a:tailEnd len="sm" w="sm" type="none"/>
                    </a:lnL>
                    <a:lnR cap="flat" cmpd="sng" w="19050">
                      <a:solidFill>
                        <a:srgbClr val="F8F7F0">
                          <a:alpha val="0"/>
                        </a:srgbClr>
                      </a:solidFill>
                      <a:prstDash val="solid"/>
                      <a:round/>
                      <a:headEnd len="sm" w="sm" type="none"/>
                      <a:tailEnd len="sm" w="sm" type="none"/>
                    </a:lnR>
                    <a:lnT cap="flat" cmpd="sng" w="19050">
                      <a:solidFill>
                        <a:srgbClr val="F8F7F0">
                          <a:alpha val="0"/>
                        </a:srgbClr>
                      </a:solidFill>
                      <a:prstDash val="solid"/>
                      <a:round/>
                      <a:headEnd len="sm" w="sm" type="none"/>
                      <a:tailEnd len="sm" w="sm" type="none"/>
                    </a:lnT>
                    <a:lnB cap="flat" cmpd="sng" w="19050">
                      <a:solidFill>
                        <a:srgbClr val="F8F7F0">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700">
                        <a:solidFill>
                          <a:srgbClr val="F5CD11"/>
                        </a:solidFill>
                        <a:latin typeface="Roboto Medium"/>
                        <a:ea typeface="Roboto Medium"/>
                        <a:cs typeface="Roboto Medium"/>
                        <a:sym typeface="Roboto Medium"/>
                      </a:endParaRPr>
                    </a:p>
                  </a:txBody>
                  <a:tcPr marT="0" marB="0" marR="0" marL="0" anchor="ctr">
                    <a:lnL cap="flat" cmpd="sng" w="19050">
                      <a:solidFill>
                        <a:srgbClr val="F8F7F0">
                          <a:alpha val="0"/>
                        </a:srgbClr>
                      </a:solidFill>
                      <a:prstDash val="solid"/>
                      <a:round/>
                      <a:headEnd len="sm" w="sm" type="none"/>
                      <a:tailEnd len="sm" w="sm" type="none"/>
                    </a:lnL>
                    <a:lnR cap="flat" cmpd="sng" w="19050">
                      <a:solidFill>
                        <a:srgbClr val="F8F7F0">
                          <a:alpha val="0"/>
                        </a:srgbClr>
                      </a:solidFill>
                      <a:prstDash val="solid"/>
                      <a:round/>
                      <a:headEnd len="sm" w="sm" type="none"/>
                      <a:tailEnd len="sm" w="sm" type="none"/>
                    </a:lnR>
                    <a:lnT cap="flat" cmpd="sng" w="19050">
                      <a:solidFill>
                        <a:srgbClr val="F8F7F0">
                          <a:alpha val="0"/>
                        </a:srgbClr>
                      </a:solidFill>
                      <a:prstDash val="solid"/>
                      <a:round/>
                      <a:headEnd len="sm" w="sm" type="none"/>
                      <a:tailEnd len="sm" w="sm" type="none"/>
                    </a:lnT>
                    <a:lnB cap="flat" cmpd="sng" w="19050">
                      <a:solidFill>
                        <a:srgbClr val="F8F7F0">
                          <a:alpha val="0"/>
                        </a:srgbClr>
                      </a:solidFill>
                      <a:prstDash val="solid"/>
                      <a:round/>
                      <a:headEnd len="sm" w="sm" type="none"/>
                      <a:tailEnd len="sm" w="sm" type="none"/>
                    </a:lnB>
                  </a:tcPr>
                </a:tc>
              </a:tr>
              <a:tr h="178675">
                <a:tc>
                  <a:txBody>
                    <a:bodyPr/>
                    <a:lstStyle/>
                    <a:p>
                      <a:pPr indent="0" lvl="0" marL="0" rtl="0" algn="r">
                        <a:spcBef>
                          <a:spcPts val="0"/>
                        </a:spcBef>
                        <a:spcAft>
                          <a:spcPts val="0"/>
                        </a:spcAft>
                        <a:buNone/>
                      </a:pPr>
                      <a:r>
                        <a:rPr lang="en" sz="700">
                          <a:latin typeface="Roboto Black"/>
                          <a:ea typeface="Roboto Black"/>
                          <a:cs typeface="Roboto Black"/>
                          <a:sym typeface="Roboto Black"/>
                        </a:rPr>
                        <a:t>Average Deal:</a:t>
                      </a:r>
                      <a:endParaRPr sz="700">
                        <a:latin typeface="Roboto Black"/>
                        <a:ea typeface="Roboto Black"/>
                        <a:cs typeface="Roboto Black"/>
                        <a:sym typeface="Roboto Black"/>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700">
                        <a:latin typeface="Roboto Black"/>
                        <a:ea typeface="Roboto Black"/>
                        <a:cs typeface="Roboto Black"/>
                        <a:sym typeface="Roboto Black"/>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Roboto Medium"/>
                          <a:ea typeface="Roboto Medium"/>
                          <a:cs typeface="Roboto Medium"/>
                          <a:sym typeface="Roboto Medium"/>
                        </a:rPr>
                        <a:t>$150,000</a:t>
                      </a:r>
                      <a:endParaRPr sz="700">
                        <a:latin typeface="Roboto Medium"/>
                        <a:ea typeface="Roboto Medium"/>
                        <a:cs typeface="Roboto Medium"/>
                        <a:sym typeface="Roboto Medium"/>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F8F7F0">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Roboto Medium"/>
                        <a:ea typeface="Roboto Medium"/>
                        <a:cs typeface="Roboto Medium"/>
                        <a:sym typeface="Roboto Medium"/>
                      </a:endParaRPr>
                    </a:p>
                  </a:txBody>
                  <a:tcPr marT="0" marB="0" marR="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F8F7F0">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Roboto Medium"/>
                          <a:ea typeface="Roboto Medium"/>
                          <a:cs typeface="Roboto Medium"/>
                          <a:sym typeface="Roboto Medium"/>
                        </a:rPr>
                        <a:t>$164,000</a:t>
                      </a:r>
                      <a:endParaRPr sz="700">
                        <a:latin typeface="Roboto Medium"/>
                        <a:ea typeface="Roboto Medium"/>
                        <a:cs typeface="Roboto Medium"/>
                        <a:sym typeface="Roboto Medium"/>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F8F7F0">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8675">
                <a:tc>
                  <a:txBody>
                    <a:bodyPr/>
                    <a:lstStyle/>
                    <a:p>
                      <a:pPr indent="0" lvl="0" marL="0" rtl="0" algn="r">
                        <a:spcBef>
                          <a:spcPts val="0"/>
                        </a:spcBef>
                        <a:spcAft>
                          <a:spcPts val="0"/>
                        </a:spcAft>
                        <a:buNone/>
                      </a:pPr>
                      <a:r>
                        <a:rPr lang="en" sz="600">
                          <a:latin typeface="Roboto"/>
                          <a:ea typeface="Roboto"/>
                          <a:cs typeface="Roboto"/>
                          <a:sym typeface="Roboto"/>
                        </a:rPr>
                        <a:t>Business-driven:</a:t>
                      </a:r>
                      <a:endParaRPr sz="600">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600">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a:t>
                      </a:r>
                      <a:r>
                        <a:rPr lang="en" sz="600">
                          <a:latin typeface="Roboto"/>
                          <a:ea typeface="Roboto"/>
                          <a:cs typeface="Roboto"/>
                          <a:sym typeface="Roboto"/>
                        </a:rPr>
                        <a:t>95</a:t>
                      </a:r>
                      <a:r>
                        <a:rPr lang="en" sz="600">
                          <a:latin typeface="Roboto"/>
                          <a:ea typeface="Roboto"/>
                          <a:cs typeface="Roboto"/>
                          <a:sym typeface="Roboto"/>
                        </a:rPr>
                        <a:t>,000 </a:t>
                      </a:r>
                      <a:r>
                        <a:rPr lang="en" sz="600">
                          <a:solidFill>
                            <a:srgbClr val="9E9E9E"/>
                          </a:solidFill>
                          <a:latin typeface="Roboto"/>
                          <a:ea typeface="Roboto"/>
                          <a:cs typeface="Roboto"/>
                          <a:sym typeface="Roboto"/>
                        </a:rPr>
                        <a:t>x 3% Fee</a:t>
                      </a:r>
                      <a:endParaRPr sz="600">
                        <a:solidFill>
                          <a:srgbClr val="9E9E9E"/>
                        </a:solidFill>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Roboto"/>
                        <a:ea typeface="Roboto"/>
                        <a:cs typeface="Roboto"/>
                        <a:sym typeface="Roboto"/>
                      </a:endParaRPr>
                    </a:p>
                  </a:txBody>
                  <a:tcPr marT="0" marB="0" marR="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$60,000 </a:t>
                      </a:r>
                      <a:r>
                        <a:rPr lang="en" sz="600">
                          <a:solidFill>
                            <a:srgbClr val="9E9E9E"/>
                          </a:solidFill>
                          <a:latin typeface="Roboto"/>
                          <a:ea typeface="Roboto"/>
                          <a:cs typeface="Roboto"/>
                          <a:sym typeface="Roboto"/>
                        </a:rPr>
                        <a:t>x 3% Fee</a:t>
                      </a:r>
                      <a:endParaRPr sz="600">
                        <a:solidFill>
                          <a:srgbClr val="9E9E9E"/>
                        </a:solidFill>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07125">
                <a:tc>
                  <a:txBody>
                    <a:bodyPr/>
                    <a:lstStyle/>
                    <a:p>
                      <a:pPr indent="0" lvl="0" marL="0" rtl="0" algn="r">
                        <a:spcBef>
                          <a:spcPts val="0"/>
                        </a:spcBef>
                        <a:spcAft>
                          <a:spcPts val="0"/>
                        </a:spcAft>
                        <a:buNone/>
                      </a:pPr>
                      <a:r>
                        <a:rPr lang="en" sz="600">
                          <a:latin typeface="Roboto"/>
                          <a:ea typeface="Roboto"/>
                          <a:cs typeface="Roboto"/>
                          <a:sym typeface="Roboto"/>
                        </a:rPr>
                        <a:t>Network:</a:t>
                      </a:r>
                      <a:endParaRPr sz="600">
                        <a:latin typeface="Roboto"/>
                        <a:ea typeface="Roboto"/>
                        <a:cs typeface="Roboto"/>
                        <a:sym typeface="Roboto"/>
                      </a:endParaRPr>
                    </a:p>
                  </a:txBody>
                  <a:tcPr marT="0"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sz="600">
                        <a:latin typeface="Roboto"/>
                        <a:ea typeface="Roboto"/>
                        <a:cs typeface="Roboto"/>
                        <a:sym typeface="Roboto"/>
                      </a:endParaRPr>
                    </a:p>
                  </a:txBody>
                  <a:tcPr marT="0"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$55,000 </a:t>
                      </a:r>
                      <a:r>
                        <a:rPr lang="en" sz="600">
                          <a:solidFill>
                            <a:srgbClr val="9E9E9E"/>
                          </a:solidFill>
                          <a:latin typeface="Roboto"/>
                          <a:ea typeface="Roboto"/>
                          <a:cs typeface="Roboto"/>
                          <a:sym typeface="Roboto"/>
                        </a:rPr>
                        <a:t>x 9% Fee</a:t>
                      </a:r>
                      <a:endParaRPr sz="600">
                        <a:solidFill>
                          <a:srgbClr val="9E9E9E"/>
                        </a:solidFill>
                        <a:latin typeface="Roboto"/>
                        <a:ea typeface="Roboto"/>
                        <a:cs typeface="Roboto"/>
                        <a:sym typeface="Roboto"/>
                      </a:endParaRPr>
                    </a:p>
                  </a:txBody>
                  <a:tcPr marT="0"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Roboto"/>
                        <a:ea typeface="Roboto"/>
                        <a:cs typeface="Roboto"/>
                        <a:sym typeface="Roboto"/>
                      </a:endParaRPr>
                    </a:p>
                  </a:txBody>
                  <a:tcPr marT="0" marB="91425" marR="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$104,000 </a:t>
                      </a:r>
                      <a:r>
                        <a:rPr lang="en" sz="600">
                          <a:solidFill>
                            <a:srgbClr val="9E9E9E"/>
                          </a:solidFill>
                          <a:latin typeface="Roboto"/>
                          <a:ea typeface="Roboto"/>
                          <a:cs typeface="Roboto"/>
                          <a:sym typeface="Roboto"/>
                        </a:rPr>
                        <a:t>x 9% Fee</a:t>
                      </a:r>
                      <a:endParaRPr sz="600">
                        <a:solidFill>
                          <a:srgbClr val="9E9E9E"/>
                        </a:solidFill>
                        <a:latin typeface="Roboto"/>
                        <a:ea typeface="Roboto"/>
                        <a:cs typeface="Roboto"/>
                        <a:sym typeface="Roboto"/>
                      </a:endParaRPr>
                    </a:p>
                  </a:txBody>
                  <a:tcPr marT="0"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r>
              <a:tr h="483275">
                <a:tc>
                  <a:txBody>
                    <a:bodyPr/>
                    <a:lstStyle/>
                    <a:p>
                      <a:pPr indent="0" lvl="0" marL="0" rtl="0" algn="r">
                        <a:spcBef>
                          <a:spcPts val="0"/>
                        </a:spcBef>
                        <a:spcAft>
                          <a:spcPts val="0"/>
                        </a:spcAft>
                        <a:buNone/>
                      </a:pPr>
                      <a:r>
                        <a:rPr lang="en" sz="700">
                          <a:latin typeface="Roboto Black"/>
                          <a:ea typeface="Roboto Black"/>
                          <a:cs typeface="Roboto Black"/>
                          <a:sym typeface="Roboto Black"/>
                        </a:rPr>
                        <a:t>Gross Revenue:</a:t>
                      </a:r>
                      <a:endParaRPr sz="700">
                        <a:latin typeface="Roboto Black"/>
                        <a:ea typeface="Roboto Black"/>
                        <a:cs typeface="Roboto Black"/>
                        <a:sym typeface="Roboto Black"/>
                      </a:endParaRPr>
                    </a:p>
                  </a:txBody>
                  <a:tcPr marT="45700" marB="27430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700">
                        <a:latin typeface="Roboto Black"/>
                        <a:ea typeface="Roboto Black"/>
                        <a:cs typeface="Roboto Black"/>
                        <a:sym typeface="Roboto Black"/>
                      </a:endParaRPr>
                    </a:p>
                  </a:txBody>
                  <a:tcPr marT="45700" marB="27430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Roboto Medium"/>
                          <a:ea typeface="Roboto Medium"/>
                          <a:cs typeface="Roboto Medium"/>
                          <a:sym typeface="Roboto Medium"/>
                        </a:rPr>
                        <a:t>$7,800</a:t>
                      </a:r>
                      <a:endParaRPr sz="700">
                        <a:latin typeface="Roboto Medium"/>
                        <a:ea typeface="Roboto Medium"/>
                        <a:cs typeface="Roboto Medium"/>
                        <a:sym typeface="Roboto Medium"/>
                      </a:endParaRPr>
                    </a:p>
                  </a:txBody>
                  <a:tcPr marT="45700" marB="27430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700">
                        <a:solidFill>
                          <a:schemeClr val="dk1"/>
                        </a:solidFill>
                        <a:latin typeface="Roboto Medium"/>
                        <a:ea typeface="Roboto Medium"/>
                        <a:cs typeface="Roboto Medium"/>
                        <a:sym typeface="Roboto Medium"/>
                      </a:endParaRPr>
                    </a:p>
                  </a:txBody>
                  <a:tcPr marT="45700" marB="274300" marR="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Roboto Medium"/>
                          <a:ea typeface="Roboto Medium"/>
                          <a:cs typeface="Roboto Medium"/>
                          <a:sym typeface="Roboto Medium"/>
                        </a:rPr>
                        <a:t>$11,100</a:t>
                      </a:r>
                      <a:endParaRPr sz="700">
                        <a:latin typeface="Roboto Medium"/>
                        <a:ea typeface="Roboto Medium"/>
                        <a:cs typeface="Roboto Medium"/>
                        <a:sym typeface="Roboto Medium"/>
                      </a:endParaRPr>
                    </a:p>
                  </a:txBody>
                  <a:tcPr marT="45700" marB="27430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88225">
                <a:tc>
                  <a:txBody>
                    <a:bodyPr/>
                    <a:lstStyle/>
                    <a:p>
                      <a:pPr indent="0" lvl="0" marL="0" rtl="0" algn="r">
                        <a:spcBef>
                          <a:spcPts val="0"/>
                        </a:spcBef>
                        <a:spcAft>
                          <a:spcPts val="0"/>
                        </a:spcAft>
                        <a:buNone/>
                      </a:pPr>
                      <a:r>
                        <a:rPr lang="en" sz="600">
                          <a:latin typeface="Roboto"/>
                          <a:ea typeface="Roboto"/>
                          <a:cs typeface="Roboto"/>
                          <a:sym typeface="Roboto"/>
                        </a:rPr>
                        <a:t>COGS:</a:t>
                      </a:r>
                      <a:endParaRPr sz="600">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600">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$700 </a:t>
                      </a:r>
                      <a:r>
                        <a:rPr lang="en" sz="600">
                          <a:solidFill>
                            <a:srgbClr val="9E9E9E"/>
                          </a:solidFill>
                          <a:latin typeface="Roboto"/>
                          <a:ea typeface="Roboto"/>
                          <a:cs typeface="Roboto"/>
                          <a:sym typeface="Roboto"/>
                        </a:rPr>
                        <a:t>SaaS</a:t>
                      </a:r>
                      <a:endParaRPr sz="600">
                        <a:solidFill>
                          <a:srgbClr val="9E9E9E"/>
                        </a:solidFill>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Roboto"/>
                        <a:ea typeface="Roboto"/>
                        <a:cs typeface="Roboto"/>
                        <a:sym typeface="Roboto"/>
                      </a:endParaRPr>
                    </a:p>
                  </a:txBody>
                  <a:tcPr marT="0" marB="0" marR="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$400 </a:t>
                      </a:r>
                      <a:r>
                        <a:rPr lang="en" sz="600">
                          <a:solidFill>
                            <a:srgbClr val="9E9E9E"/>
                          </a:solidFill>
                          <a:latin typeface="Roboto"/>
                          <a:ea typeface="Roboto"/>
                          <a:cs typeface="Roboto"/>
                          <a:sym typeface="Roboto"/>
                        </a:rPr>
                        <a:t>SaaS</a:t>
                      </a:r>
                      <a:endParaRPr sz="600">
                        <a:solidFill>
                          <a:srgbClr val="9E9E9E"/>
                        </a:solidFill>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8675">
                <a:tc>
                  <a:txBody>
                    <a:bodyPr/>
                    <a:lstStyle/>
                    <a:p>
                      <a:pPr indent="0" lvl="0" marL="0" rtl="0" algn="r">
                        <a:spcBef>
                          <a:spcPts val="0"/>
                        </a:spcBef>
                        <a:spcAft>
                          <a:spcPts val="0"/>
                        </a:spcAft>
                        <a:buNone/>
                      </a:pPr>
                      <a:r>
                        <a:rPr lang="en" sz="600">
                          <a:latin typeface="Roboto"/>
                          <a:ea typeface="Roboto"/>
                          <a:cs typeface="Roboto"/>
                          <a:sym typeface="Roboto"/>
                        </a:rPr>
                        <a:t>Onboarding:</a:t>
                      </a:r>
                      <a:endParaRPr sz="600">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600">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$1,200 </a:t>
                      </a:r>
                      <a:r>
                        <a:rPr lang="en" sz="600">
                          <a:solidFill>
                            <a:srgbClr val="9E9E9E"/>
                          </a:solidFill>
                          <a:latin typeface="Roboto"/>
                          <a:ea typeface="Roboto"/>
                          <a:cs typeface="Roboto"/>
                          <a:sym typeface="Roboto"/>
                        </a:rPr>
                        <a:t>Opex</a:t>
                      </a:r>
                      <a:endParaRPr sz="600">
                        <a:solidFill>
                          <a:srgbClr val="9E9E9E"/>
                        </a:solidFill>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Roboto"/>
                        <a:ea typeface="Roboto"/>
                        <a:cs typeface="Roboto"/>
                        <a:sym typeface="Roboto"/>
                      </a:endParaRPr>
                    </a:p>
                  </a:txBody>
                  <a:tcPr marT="0" marB="0" marR="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$600 </a:t>
                      </a:r>
                      <a:r>
                        <a:rPr lang="en" sz="600">
                          <a:solidFill>
                            <a:srgbClr val="9E9E9E"/>
                          </a:solidFill>
                          <a:latin typeface="Roboto"/>
                          <a:ea typeface="Roboto"/>
                          <a:cs typeface="Roboto"/>
                          <a:sym typeface="Roboto"/>
                        </a:rPr>
                        <a:t>Opex</a:t>
                      </a:r>
                      <a:endParaRPr sz="600">
                        <a:solidFill>
                          <a:srgbClr val="9E9E9E"/>
                        </a:solidFill>
                        <a:latin typeface="Roboto"/>
                        <a:ea typeface="Roboto"/>
                        <a:cs typeface="Roboto"/>
                        <a:sym typeface="Roboto"/>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07125">
                <a:tc>
                  <a:txBody>
                    <a:bodyPr/>
                    <a:lstStyle/>
                    <a:p>
                      <a:pPr indent="0" lvl="0" marL="0" rtl="0" algn="r">
                        <a:spcBef>
                          <a:spcPts val="0"/>
                        </a:spcBef>
                        <a:spcAft>
                          <a:spcPts val="0"/>
                        </a:spcAft>
                        <a:buNone/>
                      </a:pPr>
                      <a:r>
                        <a:rPr lang="en" sz="600">
                          <a:latin typeface="Roboto"/>
                          <a:ea typeface="Roboto"/>
                          <a:cs typeface="Roboto"/>
                          <a:sym typeface="Roboto"/>
                        </a:rPr>
                        <a:t>Blended CAC:</a:t>
                      </a:r>
                      <a:endParaRPr sz="600">
                        <a:latin typeface="Roboto"/>
                        <a:ea typeface="Roboto"/>
                        <a:cs typeface="Roboto"/>
                        <a:sym typeface="Roboto"/>
                      </a:endParaRPr>
                    </a:p>
                  </a:txBody>
                  <a:tcPr marT="0"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sz="600">
                        <a:latin typeface="Roboto"/>
                        <a:ea typeface="Roboto"/>
                        <a:cs typeface="Roboto"/>
                        <a:sym typeface="Roboto"/>
                      </a:endParaRPr>
                    </a:p>
                  </a:txBody>
                  <a:tcPr marT="0"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$1,900 </a:t>
                      </a:r>
                      <a:r>
                        <a:rPr lang="en" sz="600">
                          <a:solidFill>
                            <a:srgbClr val="9E9E9E"/>
                          </a:solidFill>
                          <a:latin typeface="Roboto"/>
                          <a:ea typeface="Roboto"/>
                          <a:cs typeface="Roboto"/>
                          <a:sym typeface="Roboto"/>
                        </a:rPr>
                        <a:t>Marketing</a:t>
                      </a:r>
                      <a:endParaRPr sz="600">
                        <a:solidFill>
                          <a:srgbClr val="9E9E9E"/>
                        </a:solidFill>
                        <a:latin typeface="Roboto"/>
                        <a:ea typeface="Roboto"/>
                        <a:cs typeface="Roboto"/>
                        <a:sym typeface="Roboto"/>
                      </a:endParaRPr>
                    </a:p>
                  </a:txBody>
                  <a:tcPr marT="0"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Roboto"/>
                        <a:ea typeface="Roboto"/>
                        <a:cs typeface="Roboto"/>
                        <a:sym typeface="Roboto"/>
                      </a:endParaRPr>
                    </a:p>
                  </a:txBody>
                  <a:tcPr marT="0" marB="91425" marR="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Roboto"/>
                          <a:ea typeface="Roboto"/>
                          <a:cs typeface="Roboto"/>
                          <a:sym typeface="Roboto"/>
                        </a:rPr>
                        <a:t>$1,700 </a:t>
                      </a:r>
                      <a:r>
                        <a:rPr lang="en" sz="600">
                          <a:solidFill>
                            <a:srgbClr val="9E9E9E"/>
                          </a:solidFill>
                          <a:latin typeface="Roboto"/>
                          <a:ea typeface="Roboto"/>
                          <a:cs typeface="Roboto"/>
                          <a:sym typeface="Roboto"/>
                        </a:rPr>
                        <a:t>Marketing</a:t>
                      </a:r>
                      <a:endParaRPr sz="600">
                        <a:solidFill>
                          <a:srgbClr val="9E9E9E"/>
                        </a:solidFill>
                        <a:latin typeface="Roboto"/>
                        <a:ea typeface="Roboto"/>
                        <a:cs typeface="Roboto"/>
                        <a:sym typeface="Roboto"/>
                      </a:endParaRPr>
                    </a:p>
                  </a:txBody>
                  <a:tcPr marT="0"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r>
              <a:tr h="172600">
                <a:tc>
                  <a:txBody>
                    <a:bodyPr/>
                    <a:lstStyle/>
                    <a:p>
                      <a:pPr indent="0" lvl="0" marL="0" rtl="0" algn="r">
                        <a:spcBef>
                          <a:spcPts val="0"/>
                        </a:spcBef>
                        <a:spcAft>
                          <a:spcPts val="0"/>
                        </a:spcAft>
                        <a:buNone/>
                      </a:pPr>
                      <a:r>
                        <a:rPr lang="en" sz="700">
                          <a:latin typeface="Roboto Black"/>
                          <a:ea typeface="Roboto Black"/>
                          <a:cs typeface="Roboto Black"/>
                          <a:sym typeface="Roboto Black"/>
                        </a:rPr>
                        <a:t>Contribution:</a:t>
                      </a:r>
                      <a:endParaRPr sz="700">
                        <a:latin typeface="Roboto Black"/>
                        <a:ea typeface="Roboto Black"/>
                        <a:cs typeface="Roboto Black"/>
                        <a:sym typeface="Roboto Black"/>
                      </a:endParaRPr>
                    </a:p>
                  </a:txBody>
                  <a:tcPr marT="4570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700">
                        <a:latin typeface="Roboto Black"/>
                        <a:ea typeface="Roboto Black"/>
                        <a:cs typeface="Roboto Black"/>
                        <a:sym typeface="Roboto Black"/>
                      </a:endParaRPr>
                    </a:p>
                  </a:txBody>
                  <a:tcPr marT="4570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Roboto Black"/>
                          <a:ea typeface="Roboto Black"/>
                          <a:cs typeface="Roboto Black"/>
                          <a:sym typeface="Roboto Black"/>
                        </a:rPr>
                        <a:t>$4,000</a:t>
                      </a:r>
                      <a:endParaRPr sz="700">
                        <a:latin typeface="Roboto Black"/>
                        <a:ea typeface="Roboto Black"/>
                        <a:cs typeface="Roboto Black"/>
                        <a:sym typeface="Roboto Black"/>
                      </a:endParaRPr>
                    </a:p>
                  </a:txBody>
                  <a:tcPr marT="4570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Roboto Medium"/>
                        <a:ea typeface="Roboto Medium"/>
                        <a:cs typeface="Roboto Medium"/>
                        <a:sym typeface="Roboto Medium"/>
                      </a:endParaRPr>
                    </a:p>
                  </a:txBody>
                  <a:tcPr marT="45700" marB="0" marR="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Roboto Black"/>
                          <a:ea typeface="Roboto Black"/>
                          <a:cs typeface="Roboto Black"/>
                          <a:sym typeface="Roboto Black"/>
                        </a:rPr>
                        <a:t>$8,500</a:t>
                      </a:r>
                      <a:endParaRPr sz="700">
                        <a:latin typeface="Roboto Black"/>
                        <a:ea typeface="Roboto Black"/>
                        <a:cs typeface="Roboto Black"/>
                        <a:sym typeface="Roboto Black"/>
                      </a:endParaRPr>
                    </a:p>
                  </a:txBody>
                  <a:tcPr marT="4570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nvSpPr>
        <p:spPr>
          <a:xfrm>
            <a:off x="7083838" y="4682875"/>
            <a:ext cx="17553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_</a:t>
            </a:r>
            <a:fld id="{00000000-1234-1234-1234-123412341234}" type="slidenum">
              <a:rPr lang="en" sz="850">
                <a:solidFill>
                  <a:srgbClr val="030303"/>
                </a:solidFill>
                <a:latin typeface="Roboto Medium"/>
                <a:ea typeface="Roboto Medium"/>
                <a:cs typeface="Roboto Medium"/>
                <a:sym typeface="Roboto Medium"/>
              </a:rPr>
              <a:t>‹#›</a:t>
            </a:fld>
            <a:endParaRPr sz="800">
              <a:solidFill>
                <a:srgbClr val="000000"/>
              </a:solidFill>
              <a:latin typeface="Roboto Medium"/>
              <a:ea typeface="Roboto Medium"/>
              <a:cs typeface="Roboto Medium"/>
              <a:sym typeface="Roboto Medium"/>
            </a:endParaRPr>
          </a:p>
          <a:p>
            <a:pPr indent="0" lvl="0" marL="0" rtl="0" algn="r">
              <a:spcBef>
                <a:spcPts val="0"/>
              </a:spcBef>
              <a:spcAft>
                <a:spcPts val="0"/>
              </a:spcAft>
              <a:buClr>
                <a:srgbClr val="000000"/>
              </a:buClr>
              <a:buSzPts val="800"/>
              <a:buFont typeface="Arial"/>
              <a:buNone/>
            </a:pPr>
            <a:r>
              <a:t/>
            </a:r>
            <a:endParaRPr sz="800">
              <a:solidFill>
                <a:srgbClr val="030303"/>
              </a:solidFill>
              <a:latin typeface="Roboto Medium"/>
              <a:ea typeface="Roboto Medium"/>
              <a:cs typeface="Roboto Medium"/>
              <a:sym typeface="Roboto Medium"/>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000000"/>
              </a:solidFill>
              <a:latin typeface="Roboto Medium"/>
              <a:ea typeface="Roboto Medium"/>
              <a:cs typeface="Roboto Medium"/>
              <a:sym typeface="Roboto Medium"/>
            </a:endParaRPr>
          </a:p>
        </p:txBody>
      </p:sp>
      <p:sp>
        <p:nvSpPr>
          <p:cNvPr id="183" name="Google Shape;183;p21"/>
          <p:cNvSpPr txBox="1"/>
          <p:nvPr>
            <p:ph type="title"/>
          </p:nvPr>
        </p:nvSpPr>
        <p:spPr>
          <a:xfrm>
            <a:off x="734025" y="596075"/>
            <a:ext cx="6670800" cy="572700"/>
          </a:xfrm>
          <a:prstGeom prst="rect">
            <a:avLst/>
          </a:prstGeom>
        </p:spPr>
        <p:txBody>
          <a:bodyPr anchorCtr="0" anchor="t" bIns="0" lIns="0" spcFirstLastPara="1" rIns="0" wrap="square" tIns="0">
            <a:noAutofit/>
          </a:bodyPr>
          <a:lstStyle/>
          <a:p>
            <a:pPr indent="0" lvl="0" marL="0" rtl="0" algn="l">
              <a:spcBef>
                <a:spcPts val="0"/>
              </a:spcBef>
              <a:spcAft>
                <a:spcPts val="0"/>
              </a:spcAft>
              <a:buSzPts val="1100"/>
              <a:buNone/>
            </a:pPr>
            <a:r>
              <a:rPr b="1" i="1" lang="en" sz="2820">
                <a:latin typeface="Roboto"/>
                <a:ea typeface="Roboto"/>
                <a:cs typeface="Roboto"/>
                <a:sym typeface="Roboto"/>
              </a:rPr>
              <a:t>Market Size (And How You’ll Tackle It)</a:t>
            </a:r>
            <a:endParaRPr b="1" i="1" sz="2820">
              <a:latin typeface="Roboto"/>
              <a:ea typeface="Roboto"/>
              <a:cs typeface="Roboto"/>
              <a:sym typeface="Roboto"/>
            </a:endParaRPr>
          </a:p>
        </p:txBody>
      </p:sp>
      <p:cxnSp>
        <p:nvCxnSpPr>
          <p:cNvPr id="184" name="Google Shape;184;p21"/>
          <p:cNvCxnSpPr/>
          <p:nvPr/>
        </p:nvCxnSpPr>
        <p:spPr>
          <a:xfrm>
            <a:off x="734025" y="1244975"/>
            <a:ext cx="643800" cy="0"/>
          </a:xfrm>
          <a:prstGeom prst="straightConnector1">
            <a:avLst/>
          </a:prstGeom>
          <a:noFill/>
          <a:ln cap="flat" cmpd="sng" w="76200">
            <a:solidFill>
              <a:srgbClr val="F5CD11"/>
            </a:solidFill>
            <a:prstDash val="solid"/>
            <a:round/>
            <a:headEnd len="med" w="med" type="none"/>
            <a:tailEnd len="med" w="med" type="none"/>
          </a:ln>
        </p:spPr>
      </p:cxnSp>
      <p:sp>
        <p:nvSpPr>
          <p:cNvPr id="185" name="Google Shape;185;p21"/>
          <p:cNvSpPr txBox="1"/>
          <p:nvPr/>
        </p:nvSpPr>
        <p:spPr>
          <a:xfrm>
            <a:off x="734025" y="4682875"/>
            <a:ext cx="1755300" cy="19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lang="en" sz="800">
                <a:solidFill>
                  <a:srgbClr val="030303"/>
                </a:solidFill>
                <a:latin typeface="Roboto Medium"/>
                <a:ea typeface="Roboto Medium"/>
                <a:cs typeface="Roboto Medium"/>
                <a:sym typeface="Roboto Medium"/>
              </a:rPr>
              <a:t>Company Name  |  Presentation Title</a:t>
            </a:r>
            <a:endParaRPr sz="800">
              <a:solidFill>
                <a:srgbClr val="000000"/>
              </a:solidFill>
              <a:latin typeface="Roboto Medium"/>
              <a:ea typeface="Roboto Medium"/>
              <a:cs typeface="Roboto Medium"/>
              <a:sym typeface="Roboto Medium"/>
            </a:endParaRPr>
          </a:p>
        </p:txBody>
      </p:sp>
      <p:sp>
        <p:nvSpPr>
          <p:cNvPr id="186" name="Google Shape;186;p21"/>
          <p:cNvSpPr/>
          <p:nvPr/>
        </p:nvSpPr>
        <p:spPr>
          <a:xfrm>
            <a:off x="1304925" y="2249638"/>
            <a:ext cx="752400" cy="476400"/>
          </a:xfrm>
          <a:prstGeom prst="rect">
            <a:avLst/>
          </a:prstGeom>
          <a:noFill/>
          <a:ln cap="flat" cmpd="sng" w="19050">
            <a:solidFill>
              <a:srgbClr val="FA7039"/>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700">
                <a:latin typeface="Roboto Medium"/>
                <a:ea typeface="Roboto Medium"/>
                <a:cs typeface="Roboto Medium"/>
                <a:sym typeface="Roboto Medium"/>
              </a:rPr>
              <a:t>Reporting to resolution</a:t>
            </a:r>
            <a:endParaRPr sz="700">
              <a:latin typeface="Roboto Medium"/>
              <a:ea typeface="Roboto Medium"/>
              <a:cs typeface="Roboto Medium"/>
              <a:sym typeface="Roboto Medium"/>
            </a:endParaRPr>
          </a:p>
        </p:txBody>
      </p:sp>
      <p:sp>
        <p:nvSpPr>
          <p:cNvPr id="187" name="Google Shape;187;p21"/>
          <p:cNvSpPr/>
          <p:nvPr/>
        </p:nvSpPr>
        <p:spPr>
          <a:xfrm>
            <a:off x="2114550" y="2249638"/>
            <a:ext cx="752400" cy="476400"/>
          </a:xfrm>
          <a:prstGeom prst="rect">
            <a:avLst/>
          </a:prstGeom>
          <a:solidFill>
            <a:srgbClr val="FFF6CB"/>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700">
                <a:latin typeface="Roboto Medium"/>
                <a:ea typeface="Roboto Medium"/>
                <a:cs typeface="Roboto Medium"/>
                <a:sym typeface="Roboto Medium"/>
              </a:rPr>
              <a:t>Policy, billing, &amp; prevention</a:t>
            </a:r>
            <a:endParaRPr sz="700">
              <a:latin typeface="Roboto Medium"/>
              <a:ea typeface="Roboto Medium"/>
              <a:cs typeface="Roboto Medium"/>
              <a:sym typeface="Roboto Medium"/>
            </a:endParaRPr>
          </a:p>
        </p:txBody>
      </p:sp>
      <p:sp>
        <p:nvSpPr>
          <p:cNvPr id="188" name="Google Shape;188;p21"/>
          <p:cNvSpPr/>
          <p:nvPr/>
        </p:nvSpPr>
        <p:spPr>
          <a:xfrm>
            <a:off x="2924175" y="2249638"/>
            <a:ext cx="2381400" cy="476400"/>
          </a:xfrm>
          <a:prstGeom prst="rect">
            <a:avLst/>
          </a:prstGeom>
          <a:solidFill>
            <a:srgbClr val="FFEA85"/>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700">
                <a:latin typeface="Roboto Medium"/>
                <a:ea typeface="Roboto Medium"/>
                <a:cs typeface="Roboto Medium"/>
                <a:sym typeface="Roboto Medium"/>
              </a:rPr>
              <a:t>(Product Focus Area)</a:t>
            </a:r>
            <a:endParaRPr sz="700">
              <a:latin typeface="Roboto Medium"/>
              <a:ea typeface="Roboto Medium"/>
              <a:cs typeface="Roboto Medium"/>
              <a:sym typeface="Roboto Medium"/>
            </a:endParaRPr>
          </a:p>
        </p:txBody>
      </p:sp>
      <p:sp>
        <p:nvSpPr>
          <p:cNvPr id="189" name="Google Shape;189;p21"/>
          <p:cNvSpPr/>
          <p:nvPr/>
        </p:nvSpPr>
        <p:spPr>
          <a:xfrm>
            <a:off x="5362800" y="2249638"/>
            <a:ext cx="752400" cy="476400"/>
          </a:xfrm>
          <a:prstGeom prst="rect">
            <a:avLst/>
          </a:prstGeom>
          <a:solidFill>
            <a:srgbClr val="F5CD1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700">
                <a:latin typeface="Roboto Medium"/>
                <a:ea typeface="Roboto Medium"/>
                <a:cs typeface="Roboto Medium"/>
                <a:sym typeface="Roboto Medium"/>
              </a:rPr>
              <a:t>(Product </a:t>
            </a:r>
            <a:br>
              <a:rPr lang="en" sz="700">
                <a:latin typeface="Roboto Medium"/>
                <a:ea typeface="Roboto Medium"/>
                <a:cs typeface="Roboto Medium"/>
                <a:sym typeface="Roboto Medium"/>
              </a:rPr>
            </a:br>
            <a:r>
              <a:rPr lang="en" sz="700">
                <a:latin typeface="Roboto Medium"/>
                <a:ea typeface="Roboto Medium"/>
                <a:cs typeface="Roboto Medium"/>
                <a:sym typeface="Roboto Medium"/>
              </a:rPr>
              <a:t>Focus Area)</a:t>
            </a:r>
            <a:endParaRPr sz="700">
              <a:latin typeface="Roboto Medium"/>
              <a:ea typeface="Roboto Medium"/>
              <a:cs typeface="Roboto Medium"/>
              <a:sym typeface="Roboto Medium"/>
            </a:endParaRPr>
          </a:p>
        </p:txBody>
      </p:sp>
      <p:sp>
        <p:nvSpPr>
          <p:cNvPr id="190" name="Google Shape;190;p21"/>
          <p:cNvSpPr/>
          <p:nvPr/>
        </p:nvSpPr>
        <p:spPr>
          <a:xfrm>
            <a:off x="5362800" y="2785079"/>
            <a:ext cx="752400" cy="476400"/>
          </a:xfrm>
          <a:prstGeom prst="rect">
            <a:avLst/>
          </a:prstGeom>
          <a:solidFill>
            <a:srgbClr val="F5CD11"/>
          </a:soli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sz="700">
                <a:solidFill>
                  <a:schemeClr val="dk1"/>
                </a:solidFill>
                <a:latin typeface="Roboto Medium"/>
                <a:ea typeface="Roboto Medium"/>
                <a:cs typeface="Roboto Medium"/>
                <a:sym typeface="Roboto Medium"/>
              </a:rPr>
              <a:t>(Product </a:t>
            </a:r>
            <a:br>
              <a:rPr lang="en" sz="700">
                <a:solidFill>
                  <a:schemeClr val="dk1"/>
                </a:solidFill>
                <a:latin typeface="Roboto Medium"/>
                <a:ea typeface="Roboto Medium"/>
                <a:cs typeface="Roboto Medium"/>
                <a:sym typeface="Roboto Medium"/>
              </a:rPr>
            </a:br>
            <a:r>
              <a:rPr lang="en" sz="700">
                <a:solidFill>
                  <a:schemeClr val="dk1"/>
                </a:solidFill>
                <a:latin typeface="Roboto Medium"/>
                <a:ea typeface="Roboto Medium"/>
                <a:cs typeface="Roboto Medium"/>
                <a:sym typeface="Roboto Medium"/>
              </a:rPr>
              <a:t>Focus Area)</a:t>
            </a:r>
            <a:endParaRPr sz="700">
              <a:latin typeface="Roboto Medium"/>
              <a:ea typeface="Roboto Medium"/>
              <a:cs typeface="Roboto Medium"/>
              <a:sym typeface="Roboto Medium"/>
            </a:endParaRPr>
          </a:p>
        </p:txBody>
      </p:sp>
      <p:sp>
        <p:nvSpPr>
          <p:cNvPr id="191" name="Google Shape;191;p21"/>
          <p:cNvSpPr/>
          <p:nvPr/>
        </p:nvSpPr>
        <p:spPr>
          <a:xfrm>
            <a:off x="4553175" y="2785079"/>
            <a:ext cx="752400" cy="476400"/>
          </a:xfrm>
          <a:prstGeom prst="rect">
            <a:avLst/>
          </a:prstGeom>
          <a:solidFill>
            <a:srgbClr val="F5CD11"/>
          </a:soli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sz="700">
                <a:solidFill>
                  <a:schemeClr val="dk1"/>
                </a:solidFill>
                <a:latin typeface="Roboto Medium"/>
                <a:ea typeface="Roboto Medium"/>
                <a:cs typeface="Roboto Medium"/>
                <a:sym typeface="Roboto Medium"/>
              </a:rPr>
              <a:t>(Product </a:t>
            </a:r>
            <a:br>
              <a:rPr lang="en" sz="700">
                <a:solidFill>
                  <a:schemeClr val="dk1"/>
                </a:solidFill>
                <a:latin typeface="Roboto Medium"/>
                <a:ea typeface="Roboto Medium"/>
                <a:cs typeface="Roboto Medium"/>
                <a:sym typeface="Roboto Medium"/>
              </a:rPr>
            </a:br>
            <a:r>
              <a:rPr lang="en" sz="700">
                <a:solidFill>
                  <a:schemeClr val="dk1"/>
                </a:solidFill>
                <a:latin typeface="Roboto Medium"/>
                <a:ea typeface="Roboto Medium"/>
                <a:cs typeface="Roboto Medium"/>
                <a:sym typeface="Roboto Medium"/>
              </a:rPr>
              <a:t>Focus Area)</a:t>
            </a:r>
            <a:endParaRPr sz="700">
              <a:latin typeface="Roboto Medium"/>
              <a:ea typeface="Roboto Medium"/>
              <a:cs typeface="Roboto Medium"/>
              <a:sym typeface="Roboto Medium"/>
            </a:endParaRPr>
          </a:p>
        </p:txBody>
      </p:sp>
      <p:sp>
        <p:nvSpPr>
          <p:cNvPr id="192" name="Google Shape;192;p21"/>
          <p:cNvSpPr/>
          <p:nvPr/>
        </p:nvSpPr>
        <p:spPr>
          <a:xfrm>
            <a:off x="5362800" y="3320521"/>
            <a:ext cx="752400" cy="476400"/>
          </a:xfrm>
          <a:prstGeom prst="rect">
            <a:avLst/>
          </a:prstGeom>
          <a:solidFill>
            <a:srgbClr val="F5CD11"/>
          </a:soli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sz="700">
                <a:solidFill>
                  <a:schemeClr val="dk1"/>
                </a:solidFill>
                <a:latin typeface="Roboto Medium"/>
                <a:ea typeface="Roboto Medium"/>
                <a:cs typeface="Roboto Medium"/>
                <a:sym typeface="Roboto Medium"/>
              </a:rPr>
              <a:t>(Product </a:t>
            </a:r>
            <a:br>
              <a:rPr lang="en" sz="700">
                <a:solidFill>
                  <a:schemeClr val="dk1"/>
                </a:solidFill>
                <a:latin typeface="Roboto Medium"/>
                <a:ea typeface="Roboto Medium"/>
                <a:cs typeface="Roboto Medium"/>
                <a:sym typeface="Roboto Medium"/>
              </a:rPr>
            </a:br>
            <a:r>
              <a:rPr lang="en" sz="700">
                <a:solidFill>
                  <a:schemeClr val="dk1"/>
                </a:solidFill>
                <a:latin typeface="Roboto Medium"/>
                <a:ea typeface="Roboto Medium"/>
                <a:cs typeface="Roboto Medium"/>
                <a:sym typeface="Roboto Medium"/>
              </a:rPr>
              <a:t>Focus Area)</a:t>
            </a:r>
            <a:endParaRPr sz="700">
              <a:latin typeface="Roboto Medium"/>
              <a:ea typeface="Roboto Medium"/>
              <a:cs typeface="Roboto Medium"/>
              <a:sym typeface="Roboto Medium"/>
            </a:endParaRPr>
          </a:p>
        </p:txBody>
      </p:sp>
      <p:sp>
        <p:nvSpPr>
          <p:cNvPr id="193" name="Google Shape;193;p21"/>
          <p:cNvSpPr/>
          <p:nvPr/>
        </p:nvSpPr>
        <p:spPr>
          <a:xfrm>
            <a:off x="4551225" y="3320521"/>
            <a:ext cx="752400" cy="476400"/>
          </a:xfrm>
          <a:prstGeom prst="rect">
            <a:avLst/>
          </a:prstGeom>
          <a:solidFill>
            <a:srgbClr val="F5CD11"/>
          </a:soli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sz="700">
                <a:solidFill>
                  <a:schemeClr val="dk1"/>
                </a:solidFill>
                <a:latin typeface="Roboto Medium"/>
                <a:ea typeface="Roboto Medium"/>
                <a:cs typeface="Roboto Medium"/>
                <a:sym typeface="Roboto Medium"/>
              </a:rPr>
              <a:t>(Product </a:t>
            </a:r>
            <a:br>
              <a:rPr lang="en" sz="700">
                <a:solidFill>
                  <a:schemeClr val="dk1"/>
                </a:solidFill>
                <a:latin typeface="Roboto Medium"/>
                <a:ea typeface="Roboto Medium"/>
                <a:cs typeface="Roboto Medium"/>
                <a:sym typeface="Roboto Medium"/>
              </a:rPr>
            </a:br>
            <a:r>
              <a:rPr lang="en" sz="700">
                <a:solidFill>
                  <a:schemeClr val="dk1"/>
                </a:solidFill>
                <a:latin typeface="Roboto Medium"/>
                <a:ea typeface="Roboto Medium"/>
                <a:cs typeface="Roboto Medium"/>
                <a:sym typeface="Roboto Medium"/>
              </a:rPr>
              <a:t>Focus Area)</a:t>
            </a:r>
            <a:endParaRPr sz="700">
              <a:latin typeface="Roboto Medium"/>
              <a:ea typeface="Roboto Medium"/>
              <a:cs typeface="Roboto Medium"/>
              <a:sym typeface="Roboto Medium"/>
            </a:endParaRPr>
          </a:p>
        </p:txBody>
      </p:sp>
      <p:sp>
        <p:nvSpPr>
          <p:cNvPr id="194" name="Google Shape;194;p21"/>
          <p:cNvSpPr/>
          <p:nvPr/>
        </p:nvSpPr>
        <p:spPr>
          <a:xfrm>
            <a:off x="3739650" y="3320521"/>
            <a:ext cx="752400" cy="476400"/>
          </a:xfrm>
          <a:prstGeom prst="rect">
            <a:avLst/>
          </a:prstGeom>
          <a:solidFill>
            <a:srgbClr val="FFEA85"/>
          </a:soli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sz="700">
                <a:solidFill>
                  <a:schemeClr val="dk1"/>
                </a:solidFill>
                <a:latin typeface="Roboto Medium"/>
                <a:ea typeface="Roboto Medium"/>
                <a:cs typeface="Roboto Medium"/>
                <a:sym typeface="Roboto Medium"/>
              </a:rPr>
              <a:t>(Product </a:t>
            </a:r>
            <a:br>
              <a:rPr lang="en" sz="700">
                <a:solidFill>
                  <a:schemeClr val="dk1"/>
                </a:solidFill>
                <a:latin typeface="Roboto Medium"/>
                <a:ea typeface="Roboto Medium"/>
                <a:cs typeface="Roboto Medium"/>
                <a:sym typeface="Roboto Medium"/>
              </a:rPr>
            </a:br>
            <a:r>
              <a:rPr lang="en" sz="700">
                <a:solidFill>
                  <a:schemeClr val="dk1"/>
                </a:solidFill>
                <a:latin typeface="Roboto Medium"/>
                <a:ea typeface="Roboto Medium"/>
                <a:cs typeface="Roboto Medium"/>
                <a:sym typeface="Roboto Medium"/>
              </a:rPr>
              <a:t>Focus Area)</a:t>
            </a:r>
            <a:endParaRPr sz="700">
              <a:latin typeface="Roboto Medium"/>
              <a:ea typeface="Roboto Medium"/>
              <a:cs typeface="Roboto Medium"/>
              <a:sym typeface="Roboto Medium"/>
            </a:endParaRPr>
          </a:p>
        </p:txBody>
      </p:sp>
      <p:sp>
        <p:nvSpPr>
          <p:cNvPr id="195" name="Google Shape;195;p21"/>
          <p:cNvSpPr/>
          <p:nvPr/>
        </p:nvSpPr>
        <p:spPr>
          <a:xfrm>
            <a:off x="2928075" y="3320521"/>
            <a:ext cx="752400" cy="476400"/>
          </a:xfrm>
          <a:prstGeom prst="rect">
            <a:avLst/>
          </a:prstGeom>
          <a:solidFill>
            <a:srgbClr val="FFEA85"/>
          </a:soli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sz="700">
                <a:solidFill>
                  <a:schemeClr val="dk1"/>
                </a:solidFill>
                <a:latin typeface="Roboto Medium"/>
                <a:ea typeface="Roboto Medium"/>
                <a:cs typeface="Roboto Medium"/>
                <a:sym typeface="Roboto Medium"/>
              </a:rPr>
              <a:t>(Product </a:t>
            </a:r>
            <a:br>
              <a:rPr lang="en" sz="700">
                <a:solidFill>
                  <a:schemeClr val="dk1"/>
                </a:solidFill>
                <a:latin typeface="Roboto Medium"/>
                <a:ea typeface="Roboto Medium"/>
                <a:cs typeface="Roboto Medium"/>
                <a:sym typeface="Roboto Medium"/>
              </a:rPr>
            </a:br>
            <a:r>
              <a:rPr lang="en" sz="700">
                <a:solidFill>
                  <a:schemeClr val="dk1"/>
                </a:solidFill>
                <a:latin typeface="Roboto Medium"/>
                <a:ea typeface="Roboto Medium"/>
                <a:cs typeface="Roboto Medium"/>
                <a:sym typeface="Roboto Medium"/>
              </a:rPr>
              <a:t>Focus Area)</a:t>
            </a:r>
            <a:endParaRPr sz="700">
              <a:latin typeface="Roboto Medium"/>
              <a:ea typeface="Roboto Medium"/>
              <a:cs typeface="Roboto Medium"/>
              <a:sym typeface="Roboto Medium"/>
            </a:endParaRPr>
          </a:p>
        </p:txBody>
      </p:sp>
      <p:sp>
        <p:nvSpPr>
          <p:cNvPr id="196" name="Google Shape;196;p21"/>
          <p:cNvSpPr/>
          <p:nvPr/>
        </p:nvSpPr>
        <p:spPr>
          <a:xfrm>
            <a:off x="2116500" y="3320521"/>
            <a:ext cx="752400" cy="476400"/>
          </a:xfrm>
          <a:prstGeom prst="rect">
            <a:avLst/>
          </a:prstGeom>
          <a:solidFill>
            <a:srgbClr val="FFEA85"/>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700">
                <a:latin typeface="Roboto Medium"/>
                <a:ea typeface="Roboto Medium"/>
                <a:cs typeface="Roboto Medium"/>
                <a:sym typeface="Roboto Medium"/>
              </a:rPr>
              <a:t>Streamline </a:t>
            </a:r>
            <a:br>
              <a:rPr lang="en" sz="700">
                <a:latin typeface="Roboto Medium"/>
                <a:ea typeface="Roboto Medium"/>
                <a:cs typeface="Roboto Medium"/>
                <a:sym typeface="Roboto Medium"/>
              </a:rPr>
            </a:br>
            <a:r>
              <a:rPr lang="en" sz="700">
                <a:latin typeface="Roboto Medium"/>
                <a:ea typeface="Roboto Medium"/>
                <a:cs typeface="Roboto Medium"/>
                <a:sym typeface="Roboto Medium"/>
              </a:rPr>
              <a:t>Service</a:t>
            </a:r>
            <a:endParaRPr sz="700">
              <a:latin typeface="Roboto Medium"/>
              <a:ea typeface="Roboto Medium"/>
              <a:cs typeface="Roboto Medium"/>
              <a:sym typeface="Roboto Medium"/>
            </a:endParaRPr>
          </a:p>
        </p:txBody>
      </p:sp>
      <p:sp>
        <p:nvSpPr>
          <p:cNvPr id="197" name="Google Shape;197;p21"/>
          <p:cNvSpPr/>
          <p:nvPr/>
        </p:nvSpPr>
        <p:spPr>
          <a:xfrm>
            <a:off x="1304925" y="3320521"/>
            <a:ext cx="752400" cy="476400"/>
          </a:xfrm>
          <a:prstGeom prst="rect">
            <a:avLst/>
          </a:prstGeom>
          <a:solidFill>
            <a:srgbClr val="FFEA85"/>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700">
                <a:latin typeface="Roboto Medium"/>
                <a:ea typeface="Roboto Medium"/>
                <a:cs typeface="Roboto Medium"/>
                <a:sym typeface="Roboto Medium"/>
              </a:rPr>
              <a:t>Contain Loss</a:t>
            </a:r>
            <a:endParaRPr sz="700">
              <a:latin typeface="Roboto Medium"/>
              <a:ea typeface="Roboto Medium"/>
              <a:cs typeface="Roboto Medium"/>
              <a:sym typeface="Roboto Medium"/>
            </a:endParaRPr>
          </a:p>
        </p:txBody>
      </p:sp>
      <p:sp>
        <p:nvSpPr>
          <p:cNvPr id="198" name="Google Shape;198;p21"/>
          <p:cNvSpPr/>
          <p:nvPr/>
        </p:nvSpPr>
        <p:spPr>
          <a:xfrm>
            <a:off x="1304925" y="2785079"/>
            <a:ext cx="752400" cy="476400"/>
          </a:xfrm>
          <a:prstGeom prst="rect">
            <a:avLst/>
          </a:prstGeom>
          <a:solidFill>
            <a:srgbClr val="FFF6CB"/>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700">
                <a:latin typeface="Roboto Medium"/>
                <a:ea typeface="Roboto Medium"/>
                <a:cs typeface="Roboto Medium"/>
                <a:sym typeface="Roboto Medium"/>
              </a:rPr>
              <a:t>Claim </a:t>
            </a:r>
            <a:br>
              <a:rPr lang="en" sz="700">
                <a:latin typeface="Roboto Medium"/>
                <a:ea typeface="Roboto Medium"/>
                <a:cs typeface="Roboto Medium"/>
                <a:sym typeface="Roboto Medium"/>
              </a:rPr>
            </a:br>
            <a:r>
              <a:rPr lang="en" sz="700">
                <a:latin typeface="Roboto Medium"/>
                <a:ea typeface="Roboto Medium"/>
                <a:cs typeface="Roboto Medium"/>
                <a:sym typeface="Roboto Medium"/>
              </a:rPr>
              <a:t>Payments</a:t>
            </a:r>
            <a:endParaRPr sz="700">
              <a:latin typeface="Roboto Medium"/>
              <a:ea typeface="Roboto Medium"/>
              <a:cs typeface="Roboto Medium"/>
              <a:sym typeface="Roboto Medium"/>
            </a:endParaRPr>
          </a:p>
        </p:txBody>
      </p:sp>
      <p:sp>
        <p:nvSpPr>
          <p:cNvPr id="199" name="Google Shape;199;p21"/>
          <p:cNvSpPr/>
          <p:nvPr/>
        </p:nvSpPr>
        <p:spPr>
          <a:xfrm>
            <a:off x="2114550" y="2785079"/>
            <a:ext cx="2381400" cy="476400"/>
          </a:xfrm>
          <a:prstGeom prst="rect">
            <a:avLst/>
          </a:prstGeom>
          <a:solidFill>
            <a:srgbClr val="FFEA85"/>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700">
                <a:latin typeface="Roboto Medium"/>
                <a:ea typeface="Roboto Medium"/>
                <a:cs typeface="Roboto Medium"/>
                <a:sym typeface="Roboto Medium"/>
              </a:rPr>
              <a:t>(Product Focus Area)</a:t>
            </a:r>
            <a:endParaRPr sz="700">
              <a:latin typeface="Roboto Medium"/>
              <a:ea typeface="Roboto Medium"/>
              <a:cs typeface="Roboto Medium"/>
              <a:sym typeface="Roboto Medium"/>
            </a:endParaRPr>
          </a:p>
        </p:txBody>
      </p:sp>
      <p:sp>
        <p:nvSpPr>
          <p:cNvPr id="200" name="Google Shape;200;p21"/>
          <p:cNvSpPr/>
          <p:nvPr/>
        </p:nvSpPr>
        <p:spPr>
          <a:xfrm>
            <a:off x="1304925" y="3855963"/>
            <a:ext cx="4810200" cy="374700"/>
          </a:xfrm>
          <a:prstGeom prst="rect">
            <a:avLst/>
          </a:prstGeom>
          <a:solidFill>
            <a:srgbClr val="030303"/>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700">
                <a:solidFill>
                  <a:schemeClr val="lt1"/>
                </a:solidFill>
                <a:latin typeface="Roboto Medium"/>
                <a:ea typeface="Roboto Medium"/>
                <a:cs typeface="Roboto Medium"/>
                <a:sym typeface="Roboto Medium"/>
              </a:rPr>
              <a:t>Additional opportunities in adjacent markets (example, example, example)</a:t>
            </a:r>
            <a:endParaRPr sz="700">
              <a:solidFill>
                <a:schemeClr val="lt1"/>
              </a:solidFill>
              <a:latin typeface="Roboto Medium"/>
              <a:ea typeface="Roboto Medium"/>
              <a:cs typeface="Roboto Medium"/>
              <a:sym typeface="Roboto Medium"/>
            </a:endParaRPr>
          </a:p>
        </p:txBody>
      </p:sp>
      <p:sp>
        <p:nvSpPr>
          <p:cNvPr id="201" name="Google Shape;201;p21"/>
          <p:cNvSpPr/>
          <p:nvPr/>
        </p:nvSpPr>
        <p:spPr>
          <a:xfrm>
            <a:off x="2383200" y="1474050"/>
            <a:ext cx="895500" cy="323400"/>
          </a:xfrm>
          <a:prstGeom prst="rect">
            <a:avLst/>
          </a:prstGeom>
          <a:solidFill>
            <a:srgbClr val="FFF6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Roboto Black"/>
                <a:ea typeface="Roboto Black"/>
                <a:cs typeface="Roboto Black"/>
                <a:sym typeface="Roboto Black"/>
              </a:rPr>
              <a:t>Stage 1</a:t>
            </a:r>
            <a:endParaRPr sz="1000">
              <a:latin typeface="Roboto Black"/>
              <a:ea typeface="Roboto Black"/>
              <a:cs typeface="Roboto Black"/>
              <a:sym typeface="Roboto Black"/>
            </a:endParaRPr>
          </a:p>
          <a:p>
            <a:pPr indent="0" lvl="0" marL="0" rtl="0" algn="ctr">
              <a:spcBef>
                <a:spcPts val="0"/>
              </a:spcBef>
              <a:spcAft>
                <a:spcPts val="0"/>
              </a:spcAft>
              <a:buNone/>
            </a:pPr>
            <a:r>
              <a:rPr lang="en" sz="700">
                <a:latin typeface="Roboto Medium"/>
                <a:ea typeface="Roboto Medium"/>
                <a:cs typeface="Roboto Medium"/>
                <a:sym typeface="Roboto Medium"/>
              </a:rPr>
              <a:t>Date - Date</a:t>
            </a:r>
            <a:endParaRPr sz="700">
              <a:latin typeface="Roboto Medium"/>
              <a:ea typeface="Roboto Medium"/>
              <a:cs typeface="Roboto Medium"/>
              <a:sym typeface="Roboto Medium"/>
            </a:endParaRPr>
          </a:p>
        </p:txBody>
      </p:sp>
      <p:sp>
        <p:nvSpPr>
          <p:cNvPr id="202" name="Google Shape;202;p21"/>
          <p:cNvSpPr/>
          <p:nvPr/>
        </p:nvSpPr>
        <p:spPr>
          <a:xfrm>
            <a:off x="3345075" y="1474050"/>
            <a:ext cx="895500" cy="323400"/>
          </a:xfrm>
          <a:prstGeom prst="rect">
            <a:avLst/>
          </a:prstGeom>
          <a:solidFill>
            <a:srgbClr val="FFEA8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Roboto Black"/>
                <a:ea typeface="Roboto Black"/>
                <a:cs typeface="Roboto Black"/>
                <a:sym typeface="Roboto Black"/>
              </a:rPr>
              <a:t>Stage 2</a:t>
            </a:r>
            <a:endParaRPr sz="1000">
              <a:solidFill>
                <a:schemeClr val="dk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700">
                <a:solidFill>
                  <a:schemeClr val="dk1"/>
                </a:solidFill>
                <a:latin typeface="Roboto Medium"/>
                <a:ea typeface="Roboto Medium"/>
                <a:cs typeface="Roboto Medium"/>
                <a:sym typeface="Roboto Medium"/>
              </a:rPr>
              <a:t>Date - Date</a:t>
            </a:r>
            <a:endParaRPr sz="700">
              <a:solidFill>
                <a:schemeClr val="dk1"/>
              </a:solidFill>
              <a:latin typeface="Roboto Medium"/>
              <a:ea typeface="Roboto Medium"/>
              <a:cs typeface="Roboto Medium"/>
              <a:sym typeface="Roboto Medium"/>
            </a:endParaRPr>
          </a:p>
        </p:txBody>
      </p:sp>
      <p:sp>
        <p:nvSpPr>
          <p:cNvPr id="203" name="Google Shape;203;p21"/>
          <p:cNvSpPr/>
          <p:nvPr/>
        </p:nvSpPr>
        <p:spPr>
          <a:xfrm>
            <a:off x="4306950" y="1474050"/>
            <a:ext cx="895500" cy="323400"/>
          </a:xfrm>
          <a:prstGeom prst="rect">
            <a:avLst/>
          </a:prstGeom>
          <a:solidFill>
            <a:srgbClr val="F5CD1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Roboto Black"/>
                <a:ea typeface="Roboto Black"/>
                <a:cs typeface="Roboto Black"/>
                <a:sym typeface="Roboto Black"/>
              </a:rPr>
              <a:t>Stage 3</a:t>
            </a:r>
            <a:endParaRPr sz="1000">
              <a:solidFill>
                <a:schemeClr val="dk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700">
                <a:solidFill>
                  <a:schemeClr val="dk1"/>
                </a:solidFill>
                <a:latin typeface="Roboto Medium"/>
                <a:ea typeface="Roboto Medium"/>
                <a:cs typeface="Roboto Medium"/>
                <a:sym typeface="Roboto Medium"/>
              </a:rPr>
              <a:t>Date - Date</a:t>
            </a:r>
            <a:endParaRPr sz="700">
              <a:solidFill>
                <a:schemeClr val="dk1"/>
              </a:solidFill>
              <a:latin typeface="Roboto Medium"/>
              <a:ea typeface="Roboto Medium"/>
              <a:cs typeface="Roboto Medium"/>
              <a:sym typeface="Roboto Medium"/>
            </a:endParaRPr>
          </a:p>
        </p:txBody>
      </p:sp>
      <p:sp>
        <p:nvSpPr>
          <p:cNvPr id="204" name="Google Shape;204;p21"/>
          <p:cNvSpPr txBox="1"/>
          <p:nvPr>
            <p:ph idx="1" type="body"/>
          </p:nvPr>
        </p:nvSpPr>
        <p:spPr>
          <a:xfrm>
            <a:off x="734025" y="1544100"/>
            <a:ext cx="1504800" cy="190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i="1" lang="en" sz="1200">
                <a:solidFill>
                  <a:srgbClr val="FA7039"/>
                </a:solidFill>
                <a:latin typeface="Roboto Black"/>
                <a:ea typeface="Roboto Black"/>
                <a:cs typeface="Roboto Black"/>
                <a:sym typeface="Roboto Black"/>
              </a:rPr>
              <a:t>Where we’ve started</a:t>
            </a:r>
            <a:endParaRPr>
              <a:solidFill>
                <a:srgbClr val="FA7039"/>
              </a:solidFill>
              <a:latin typeface="Roboto Black"/>
              <a:ea typeface="Roboto Black"/>
              <a:cs typeface="Roboto Black"/>
              <a:sym typeface="Roboto Black"/>
            </a:endParaRPr>
          </a:p>
        </p:txBody>
      </p:sp>
      <p:sp>
        <p:nvSpPr>
          <p:cNvPr id="205" name="Google Shape;205;p21"/>
          <p:cNvSpPr txBox="1"/>
          <p:nvPr>
            <p:ph idx="1" type="body"/>
          </p:nvPr>
        </p:nvSpPr>
        <p:spPr>
          <a:xfrm>
            <a:off x="679725" y="2392588"/>
            <a:ext cx="558600" cy="190500"/>
          </a:xfrm>
          <a:prstGeom prst="rect">
            <a:avLst/>
          </a:prstGeom>
        </p:spPr>
        <p:txBody>
          <a:bodyPr anchorCtr="0" anchor="ctr" bIns="0" lIns="0" spcFirstLastPara="1" rIns="0" wrap="square" tIns="0">
            <a:noAutofit/>
          </a:bodyPr>
          <a:lstStyle/>
          <a:p>
            <a:pPr indent="0" lvl="0" marL="0" rtl="0" algn="l">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Product 1</a:t>
            </a:r>
            <a:endParaRPr sz="900">
              <a:solidFill>
                <a:srgbClr val="000000"/>
              </a:solidFill>
              <a:latin typeface="Roboto Black"/>
              <a:ea typeface="Roboto Black"/>
              <a:cs typeface="Roboto Black"/>
              <a:sym typeface="Roboto Black"/>
            </a:endParaRPr>
          </a:p>
        </p:txBody>
      </p:sp>
      <p:sp>
        <p:nvSpPr>
          <p:cNvPr id="206" name="Google Shape;206;p21"/>
          <p:cNvSpPr txBox="1"/>
          <p:nvPr>
            <p:ph idx="1" type="body"/>
          </p:nvPr>
        </p:nvSpPr>
        <p:spPr>
          <a:xfrm>
            <a:off x="679725" y="2928029"/>
            <a:ext cx="558600" cy="190500"/>
          </a:xfrm>
          <a:prstGeom prst="rect">
            <a:avLst/>
          </a:prstGeom>
        </p:spPr>
        <p:txBody>
          <a:bodyPr anchorCtr="0" anchor="ctr" bIns="0" lIns="0" spcFirstLastPara="1" rIns="0" wrap="square" tIns="0">
            <a:noAutofit/>
          </a:bodyPr>
          <a:lstStyle/>
          <a:p>
            <a:pPr indent="0" lvl="0" marL="0" rtl="0" algn="l">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Product 2</a:t>
            </a:r>
            <a:endParaRPr sz="900">
              <a:solidFill>
                <a:srgbClr val="000000"/>
              </a:solidFill>
              <a:latin typeface="Roboto Black"/>
              <a:ea typeface="Roboto Black"/>
              <a:cs typeface="Roboto Black"/>
              <a:sym typeface="Roboto Black"/>
            </a:endParaRPr>
          </a:p>
        </p:txBody>
      </p:sp>
      <p:sp>
        <p:nvSpPr>
          <p:cNvPr id="207" name="Google Shape;207;p21"/>
          <p:cNvSpPr txBox="1"/>
          <p:nvPr>
            <p:ph idx="1" type="body"/>
          </p:nvPr>
        </p:nvSpPr>
        <p:spPr>
          <a:xfrm>
            <a:off x="679725" y="3463471"/>
            <a:ext cx="558600" cy="190500"/>
          </a:xfrm>
          <a:prstGeom prst="rect">
            <a:avLst/>
          </a:prstGeom>
        </p:spPr>
        <p:txBody>
          <a:bodyPr anchorCtr="0" anchor="ctr" bIns="0" lIns="0" spcFirstLastPara="1" rIns="0" wrap="square" tIns="0">
            <a:noAutofit/>
          </a:bodyPr>
          <a:lstStyle/>
          <a:p>
            <a:pPr indent="0" lvl="0" marL="0" rtl="0" algn="l">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Product 3</a:t>
            </a:r>
            <a:endParaRPr sz="900">
              <a:solidFill>
                <a:srgbClr val="000000"/>
              </a:solidFill>
              <a:latin typeface="Roboto Black"/>
              <a:ea typeface="Roboto Black"/>
              <a:cs typeface="Roboto Black"/>
              <a:sym typeface="Roboto Black"/>
            </a:endParaRPr>
          </a:p>
        </p:txBody>
      </p:sp>
      <p:sp>
        <p:nvSpPr>
          <p:cNvPr id="208" name="Google Shape;208;p21"/>
          <p:cNvSpPr txBox="1"/>
          <p:nvPr>
            <p:ph idx="1" type="body"/>
          </p:nvPr>
        </p:nvSpPr>
        <p:spPr>
          <a:xfrm>
            <a:off x="1304925" y="2006913"/>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Segment 1</a:t>
            </a:r>
            <a:endParaRPr sz="900">
              <a:solidFill>
                <a:srgbClr val="000000"/>
              </a:solidFill>
              <a:latin typeface="Roboto Black"/>
              <a:ea typeface="Roboto Black"/>
              <a:cs typeface="Roboto Black"/>
              <a:sym typeface="Roboto Black"/>
            </a:endParaRPr>
          </a:p>
        </p:txBody>
      </p:sp>
      <p:sp>
        <p:nvSpPr>
          <p:cNvPr id="209" name="Google Shape;209;p21"/>
          <p:cNvSpPr txBox="1"/>
          <p:nvPr>
            <p:ph idx="1" type="body"/>
          </p:nvPr>
        </p:nvSpPr>
        <p:spPr>
          <a:xfrm>
            <a:off x="2116500" y="2006913"/>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Segment 2</a:t>
            </a:r>
            <a:endParaRPr sz="900">
              <a:solidFill>
                <a:srgbClr val="000000"/>
              </a:solidFill>
              <a:latin typeface="Roboto Black"/>
              <a:ea typeface="Roboto Black"/>
              <a:cs typeface="Roboto Black"/>
              <a:sym typeface="Roboto Black"/>
            </a:endParaRPr>
          </a:p>
        </p:txBody>
      </p:sp>
      <p:sp>
        <p:nvSpPr>
          <p:cNvPr id="210" name="Google Shape;210;p21"/>
          <p:cNvSpPr txBox="1"/>
          <p:nvPr>
            <p:ph idx="1" type="body"/>
          </p:nvPr>
        </p:nvSpPr>
        <p:spPr>
          <a:xfrm>
            <a:off x="2928075" y="2006913"/>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Segment 3</a:t>
            </a:r>
            <a:endParaRPr sz="900">
              <a:solidFill>
                <a:srgbClr val="000000"/>
              </a:solidFill>
              <a:latin typeface="Roboto Black"/>
              <a:ea typeface="Roboto Black"/>
              <a:cs typeface="Roboto Black"/>
              <a:sym typeface="Roboto Black"/>
            </a:endParaRPr>
          </a:p>
        </p:txBody>
      </p:sp>
      <p:sp>
        <p:nvSpPr>
          <p:cNvPr id="211" name="Google Shape;211;p21"/>
          <p:cNvSpPr txBox="1"/>
          <p:nvPr>
            <p:ph idx="1" type="body"/>
          </p:nvPr>
        </p:nvSpPr>
        <p:spPr>
          <a:xfrm>
            <a:off x="3739650" y="2006913"/>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Segment 4</a:t>
            </a:r>
            <a:endParaRPr sz="900">
              <a:solidFill>
                <a:srgbClr val="000000"/>
              </a:solidFill>
              <a:latin typeface="Roboto Black"/>
              <a:ea typeface="Roboto Black"/>
              <a:cs typeface="Roboto Black"/>
              <a:sym typeface="Roboto Black"/>
            </a:endParaRPr>
          </a:p>
        </p:txBody>
      </p:sp>
      <p:sp>
        <p:nvSpPr>
          <p:cNvPr id="212" name="Google Shape;212;p21"/>
          <p:cNvSpPr txBox="1"/>
          <p:nvPr>
            <p:ph idx="1" type="body"/>
          </p:nvPr>
        </p:nvSpPr>
        <p:spPr>
          <a:xfrm>
            <a:off x="4553175" y="2006913"/>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Segment 5</a:t>
            </a:r>
            <a:endParaRPr sz="900">
              <a:solidFill>
                <a:srgbClr val="000000"/>
              </a:solidFill>
              <a:latin typeface="Roboto Black"/>
              <a:ea typeface="Roboto Black"/>
              <a:cs typeface="Roboto Black"/>
              <a:sym typeface="Roboto Black"/>
            </a:endParaRPr>
          </a:p>
        </p:txBody>
      </p:sp>
      <p:sp>
        <p:nvSpPr>
          <p:cNvPr id="213" name="Google Shape;213;p21"/>
          <p:cNvSpPr txBox="1"/>
          <p:nvPr>
            <p:ph idx="1" type="body"/>
          </p:nvPr>
        </p:nvSpPr>
        <p:spPr>
          <a:xfrm>
            <a:off x="5362800" y="2006913"/>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Ecosystem</a:t>
            </a:r>
            <a:endParaRPr sz="900">
              <a:solidFill>
                <a:srgbClr val="000000"/>
              </a:solidFill>
              <a:latin typeface="Roboto Black"/>
              <a:ea typeface="Roboto Black"/>
              <a:cs typeface="Roboto Black"/>
              <a:sym typeface="Roboto Black"/>
            </a:endParaRPr>
          </a:p>
        </p:txBody>
      </p:sp>
      <p:sp>
        <p:nvSpPr>
          <p:cNvPr id="214" name="Google Shape;214;p21"/>
          <p:cNvSpPr txBox="1"/>
          <p:nvPr>
            <p:ph idx="1" type="body"/>
          </p:nvPr>
        </p:nvSpPr>
        <p:spPr>
          <a:xfrm>
            <a:off x="6220050" y="2006913"/>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Market</a:t>
            </a:r>
            <a:endParaRPr sz="900">
              <a:solidFill>
                <a:srgbClr val="000000"/>
              </a:solidFill>
              <a:latin typeface="Roboto Black"/>
              <a:ea typeface="Roboto Black"/>
              <a:cs typeface="Roboto Black"/>
              <a:sym typeface="Roboto Black"/>
            </a:endParaRPr>
          </a:p>
        </p:txBody>
      </p:sp>
      <p:sp>
        <p:nvSpPr>
          <p:cNvPr id="215" name="Google Shape;215;p21"/>
          <p:cNvSpPr txBox="1"/>
          <p:nvPr>
            <p:ph idx="1" type="body"/>
          </p:nvPr>
        </p:nvSpPr>
        <p:spPr>
          <a:xfrm>
            <a:off x="7077300" y="2006913"/>
            <a:ext cx="752400" cy="190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Pricing</a:t>
            </a:r>
            <a:endParaRPr sz="900">
              <a:solidFill>
                <a:srgbClr val="000000"/>
              </a:solidFill>
              <a:latin typeface="Roboto Black"/>
              <a:ea typeface="Roboto Black"/>
              <a:cs typeface="Roboto Black"/>
              <a:sym typeface="Roboto Black"/>
            </a:endParaRPr>
          </a:p>
        </p:txBody>
      </p:sp>
      <p:sp>
        <p:nvSpPr>
          <p:cNvPr id="216" name="Google Shape;216;p21"/>
          <p:cNvSpPr txBox="1"/>
          <p:nvPr>
            <p:ph idx="1" type="body"/>
          </p:nvPr>
        </p:nvSpPr>
        <p:spPr>
          <a:xfrm>
            <a:off x="6316950" y="2392588"/>
            <a:ext cx="5586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$3B</a:t>
            </a:r>
            <a:endParaRPr sz="900">
              <a:solidFill>
                <a:srgbClr val="000000"/>
              </a:solidFill>
              <a:latin typeface="Roboto Black"/>
              <a:ea typeface="Roboto Black"/>
              <a:cs typeface="Roboto Black"/>
              <a:sym typeface="Roboto Black"/>
            </a:endParaRPr>
          </a:p>
        </p:txBody>
      </p:sp>
      <p:sp>
        <p:nvSpPr>
          <p:cNvPr id="217" name="Google Shape;217;p21"/>
          <p:cNvSpPr txBox="1"/>
          <p:nvPr>
            <p:ph idx="1" type="body"/>
          </p:nvPr>
        </p:nvSpPr>
        <p:spPr>
          <a:xfrm>
            <a:off x="6316950" y="2928029"/>
            <a:ext cx="5586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$4B</a:t>
            </a:r>
            <a:endParaRPr sz="900">
              <a:solidFill>
                <a:srgbClr val="000000"/>
              </a:solidFill>
              <a:latin typeface="Roboto Black"/>
              <a:ea typeface="Roboto Black"/>
              <a:cs typeface="Roboto Black"/>
              <a:sym typeface="Roboto Black"/>
            </a:endParaRPr>
          </a:p>
        </p:txBody>
      </p:sp>
      <p:sp>
        <p:nvSpPr>
          <p:cNvPr id="218" name="Google Shape;218;p21"/>
          <p:cNvSpPr txBox="1"/>
          <p:nvPr>
            <p:ph idx="1" type="body"/>
          </p:nvPr>
        </p:nvSpPr>
        <p:spPr>
          <a:xfrm>
            <a:off x="6316950" y="3463471"/>
            <a:ext cx="5586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$13B</a:t>
            </a:r>
            <a:endParaRPr sz="900">
              <a:solidFill>
                <a:srgbClr val="000000"/>
              </a:solidFill>
              <a:latin typeface="Roboto Black"/>
              <a:ea typeface="Roboto Black"/>
              <a:cs typeface="Roboto Black"/>
              <a:sym typeface="Roboto Black"/>
            </a:endParaRPr>
          </a:p>
        </p:txBody>
      </p:sp>
      <p:sp>
        <p:nvSpPr>
          <p:cNvPr id="219" name="Google Shape;219;p21"/>
          <p:cNvSpPr txBox="1"/>
          <p:nvPr>
            <p:ph idx="1" type="body"/>
          </p:nvPr>
        </p:nvSpPr>
        <p:spPr>
          <a:xfrm>
            <a:off x="6316950" y="3948063"/>
            <a:ext cx="5586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900">
                <a:solidFill>
                  <a:srgbClr val="000000"/>
                </a:solidFill>
                <a:latin typeface="Roboto Black"/>
                <a:ea typeface="Roboto Black"/>
                <a:cs typeface="Roboto Black"/>
                <a:sym typeface="Roboto Black"/>
              </a:rPr>
              <a:t>$20B+</a:t>
            </a:r>
            <a:endParaRPr sz="900">
              <a:solidFill>
                <a:srgbClr val="000000"/>
              </a:solidFill>
              <a:latin typeface="Roboto Black"/>
              <a:ea typeface="Roboto Black"/>
              <a:cs typeface="Roboto Black"/>
              <a:sym typeface="Roboto Black"/>
            </a:endParaRPr>
          </a:p>
        </p:txBody>
      </p:sp>
      <p:sp>
        <p:nvSpPr>
          <p:cNvPr id="220" name="Google Shape;220;p21"/>
          <p:cNvSpPr txBox="1"/>
          <p:nvPr>
            <p:ph idx="1" type="body"/>
          </p:nvPr>
        </p:nvSpPr>
        <p:spPr>
          <a:xfrm>
            <a:off x="7077300" y="2449738"/>
            <a:ext cx="7524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Per user/month</a:t>
            </a:r>
            <a:endParaRPr i="1" sz="800">
              <a:solidFill>
                <a:srgbClr val="9E9E9E"/>
              </a:solidFill>
              <a:latin typeface="Roboto"/>
              <a:ea typeface="Roboto"/>
              <a:cs typeface="Roboto"/>
              <a:sym typeface="Roboto"/>
            </a:endParaRPr>
          </a:p>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($x-x)</a:t>
            </a:r>
            <a:endParaRPr i="1" sz="800">
              <a:solidFill>
                <a:srgbClr val="9E9E9E"/>
              </a:solidFill>
              <a:latin typeface="Roboto"/>
              <a:ea typeface="Roboto"/>
              <a:cs typeface="Roboto"/>
              <a:sym typeface="Roboto"/>
            </a:endParaRPr>
          </a:p>
        </p:txBody>
      </p:sp>
      <p:sp>
        <p:nvSpPr>
          <p:cNvPr id="221" name="Google Shape;221;p21"/>
          <p:cNvSpPr txBox="1"/>
          <p:nvPr>
            <p:ph idx="1" type="body"/>
          </p:nvPr>
        </p:nvSpPr>
        <p:spPr>
          <a:xfrm>
            <a:off x="7077300" y="2985179"/>
            <a:ext cx="7524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Per transaction</a:t>
            </a:r>
            <a:endParaRPr i="1" sz="800">
              <a:solidFill>
                <a:srgbClr val="9E9E9E"/>
              </a:solidFill>
              <a:latin typeface="Roboto"/>
              <a:ea typeface="Roboto"/>
              <a:cs typeface="Roboto"/>
              <a:sym typeface="Roboto"/>
            </a:endParaRPr>
          </a:p>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($x-x)</a:t>
            </a:r>
            <a:endParaRPr i="1" sz="800">
              <a:solidFill>
                <a:srgbClr val="9E9E9E"/>
              </a:solidFill>
              <a:latin typeface="Roboto"/>
              <a:ea typeface="Roboto"/>
              <a:cs typeface="Roboto"/>
              <a:sym typeface="Roboto"/>
            </a:endParaRPr>
          </a:p>
        </p:txBody>
      </p:sp>
      <p:sp>
        <p:nvSpPr>
          <p:cNvPr id="222" name="Google Shape;222;p21"/>
          <p:cNvSpPr txBox="1"/>
          <p:nvPr>
            <p:ph idx="1" type="body"/>
          </p:nvPr>
        </p:nvSpPr>
        <p:spPr>
          <a:xfrm>
            <a:off x="7077300" y="3520621"/>
            <a:ext cx="752400" cy="19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 of premium</a:t>
            </a:r>
            <a:endParaRPr i="1" sz="800">
              <a:solidFill>
                <a:srgbClr val="9E9E9E"/>
              </a:solidFill>
              <a:latin typeface="Roboto"/>
              <a:ea typeface="Roboto"/>
              <a:cs typeface="Roboto"/>
              <a:sym typeface="Roboto"/>
            </a:endParaRPr>
          </a:p>
          <a:p>
            <a:pPr indent="0" lvl="0" marL="0" rtl="0" algn="ctr">
              <a:lnSpc>
                <a:spcPct val="100000"/>
              </a:lnSpc>
              <a:spcBef>
                <a:spcPts val="0"/>
              </a:spcBef>
              <a:spcAft>
                <a:spcPts val="0"/>
              </a:spcAft>
              <a:buNone/>
            </a:pPr>
            <a:r>
              <a:rPr i="1" lang="en" sz="800">
                <a:solidFill>
                  <a:srgbClr val="9E9E9E"/>
                </a:solidFill>
                <a:latin typeface="Roboto"/>
                <a:ea typeface="Roboto"/>
                <a:cs typeface="Roboto"/>
                <a:sym typeface="Roboto"/>
              </a:rPr>
              <a:t>($x-x)</a:t>
            </a:r>
            <a:endParaRPr i="1" sz="800">
              <a:solidFill>
                <a:srgbClr val="9E9E9E"/>
              </a:solidFill>
              <a:latin typeface="Roboto"/>
              <a:ea typeface="Roboto"/>
              <a:cs typeface="Roboto"/>
              <a:sym typeface="Roboto"/>
            </a:endParaRPr>
          </a:p>
        </p:txBody>
      </p:sp>
      <p:sp>
        <p:nvSpPr>
          <p:cNvPr id="223" name="Google Shape;223;p21"/>
          <p:cNvSpPr/>
          <p:nvPr/>
        </p:nvSpPr>
        <p:spPr>
          <a:xfrm>
            <a:off x="914400" y="1797450"/>
            <a:ext cx="331361" cy="381000"/>
          </a:xfrm>
          <a:custGeom>
            <a:rect b="b" l="l" r="r" t="t"/>
            <a:pathLst>
              <a:path extrusionOk="0" h="15240" w="12573">
                <a:moveTo>
                  <a:pt x="0" y="0"/>
                </a:moveTo>
                <a:cubicBezTo>
                  <a:pt x="2083" y="6248"/>
                  <a:pt x="6325" y="13157"/>
                  <a:pt x="12573" y="15240"/>
                </a:cubicBezTo>
              </a:path>
            </a:pathLst>
          </a:custGeom>
          <a:noFill/>
          <a:ln cap="flat" cmpd="sng" w="19050">
            <a:solidFill>
              <a:srgbClr val="FA7039"/>
            </a:solidFill>
            <a:prstDash val="solid"/>
            <a:round/>
            <a:headEnd len="med" w="med" type="none"/>
            <a:tailEnd len="med" w="med" type="triangle"/>
          </a:ln>
        </p:spPr>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