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6" r:id="rId2"/>
    <p:sldId id="290" r:id="rId3"/>
    <p:sldId id="282" r:id="rId4"/>
    <p:sldId id="291" r:id="rId5"/>
    <p:sldId id="295" r:id="rId6"/>
    <p:sldId id="292" r:id="rId7"/>
    <p:sldId id="293" r:id="rId8"/>
    <p:sldId id="294" r:id="rId9"/>
    <p:sldId id="300" r:id="rId10"/>
    <p:sldId id="296" r:id="rId11"/>
    <p:sldId id="297" r:id="rId12"/>
    <p:sldId id="301" r:id="rId13"/>
    <p:sldId id="302" r:id="rId14"/>
    <p:sldId id="284" r:id="rId15"/>
    <p:sldId id="303" r:id="rId16"/>
    <p:sldId id="299" r:id="rId17"/>
    <p:sldId id="298" r:id="rId18"/>
    <p:sldId id="283" r:id="rId19"/>
    <p:sldId id="285" r:id="rId20"/>
    <p:sldId id="286" r:id="rId2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7" d="100"/>
          <a:sy n="57" d="100"/>
        </p:scale>
        <p:origin x="872" y="1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2F59B-F2E7-4552-8B9A-6EEF0794293A}" type="datetimeFigureOut">
              <a:rPr lang="ko-KR" altLang="en-US" smtClean="0"/>
              <a:t>2020-08-30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AFE15-9EDC-41A2-95BC-32EC19C6BEB7}" type="slidenum">
              <a:rPr lang="ko-KR" altLang="en-US" smtClean="0"/>
              <a:t>‹#›</a:t>
            </a:fld>
            <a:endParaRPr lang="ko-KR" altLang="en-US"/>
          </a:p>
        </p:txBody>
      </p:sp>
    </p:spTree>
    <p:extLst>
      <p:ext uri="{BB962C8B-B14F-4D97-AF65-F5344CB8AC3E}">
        <p14:creationId xmlns:p14="http://schemas.microsoft.com/office/powerpoint/2010/main" val="193132816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“The Global Ecocide of korea companies” That’s my theme topic on second AYARF. I try to see ecological distruption and </a:t>
            </a:r>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ecosystem exploitation</a:t>
            </a:r>
            <a:r>
              <a:rPr lang="en-US" altLang="ko-KR"/>
              <a:t> on Asia, and focus on Korean enterprise’s</a:t>
            </a:r>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 chemical accident, overseas coal power plants investment, and land exploitation of palm oil farm.</a:t>
            </a:r>
            <a:r>
              <a:rPr lang="ko-KR" altLang="en-US"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 </a:t>
            </a:r>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Key question is that ‘Why are Korean companies notorious as villains, especially in the destruction of the global ecosystem? What is the structural cause of them?" Korean companies are making Asia as hell now.</a:t>
            </a:r>
            <a:r>
              <a:rPr lang="en-US" altLang="ko-KR" sz="1200">
                <a:latin typeface="맑은 고딕" panose="020B0503020000020004" pitchFamily="50" charset="-127"/>
                <a:ea typeface="맑은 고딕" panose="020B0503020000020004" pitchFamily="50" charset="-127"/>
                <a:cs typeface="Times New Roman" panose="02020603050405020304" pitchFamily="18" charset="0"/>
              </a:rPr>
              <a:t> You will see the mulititude case. </a:t>
            </a:r>
            <a:endPar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endParaRPr>
          </a:p>
        </p:txBody>
      </p:sp>
      <p:sp>
        <p:nvSpPr>
          <p:cNvPr id="4" name="슬라이드 번호 개체 틀 3"/>
          <p:cNvSpPr>
            <a:spLocks noGrp="1"/>
          </p:cNvSpPr>
          <p:nvPr>
            <p:ph type="sldNum" sz="quarter" idx="5"/>
          </p:nvPr>
        </p:nvSpPr>
        <p:spPr/>
        <p:txBody>
          <a:bodyPr/>
          <a:lstStyle/>
          <a:p>
            <a:fld id="{87D21BF8-5C2B-4273-AE25-B7FB159B2647}" type="slidenum">
              <a:rPr lang="ko-KR" altLang="en-US" smtClean="0"/>
              <a:t>1</a:t>
            </a:fld>
            <a:endParaRPr lang="ko-KR" altLang="en-US"/>
          </a:p>
        </p:txBody>
      </p:sp>
    </p:spTree>
    <p:extLst>
      <p:ext uri="{BB962C8B-B14F-4D97-AF65-F5344CB8AC3E}">
        <p14:creationId xmlns:p14="http://schemas.microsoft.com/office/powerpoint/2010/main" val="3982582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First case, </a:t>
            </a:r>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Korindo and Posco international, Samsung’s illegal land exploitation of Indonesia Papua, </a:t>
            </a:r>
            <a:endParaRPr lang="ko-KR" altLang="en-US"/>
          </a:p>
        </p:txBody>
      </p:sp>
      <p:sp>
        <p:nvSpPr>
          <p:cNvPr id="4" name="슬라이드 번호 개체 틀 3"/>
          <p:cNvSpPr>
            <a:spLocks noGrp="1"/>
          </p:cNvSpPr>
          <p:nvPr>
            <p:ph type="sldNum" sz="quarter" idx="5"/>
          </p:nvPr>
        </p:nvSpPr>
        <p:spPr/>
        <p:txBody>
          <a:bodyPr/>
          <a:lstStyle/>
          <a:p>
            <a:fld id="{87D21BF8-5C2B-4273-AE25-B7FB159B2647}" type="slidenum">
              <a:rPr lang="ko-KR" altLang="en-US" smtClean="0"/>
              <a:t>3</a:t>
            </a:fld>
            <a:endParaRPr lang="ko-KR" altLang="en-US"/>
          </a:p>
        </p:txBody>
      </p:sp>
    </p:spTree>
    <p:extLst>
      <p:ext uri="{BB962C8B-B14F-4D97-AF65-F5344CB8AC3E}">
        <p14:creationId xmlns:p14="http://schemas.microsoft.com/office/powerpoint/2010/main" val="270388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Third, </a:t>
            </a:r>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LG Chem's India Bikashapatnam gas disaster</a:t>
            </a:r>
          </a:p>
          <a:p>
            <a:endPar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endParaRPr>
          </a:p>
          <a:p>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based on these cases, I try to make a theoretical solution, a theory that can analyze these accidents critically. At the same time, I'm going to research, make it public, and active. I want to gather people in AYARF and expand my vision. I must inform this tregdy, Everyone who use and buy these companies product, you have obligation to knw truth. And I don’t forgive these companies, Break Green washing. </a:t>
            </a:r>
            <a:endParaRPr lang="ko-KR" altLang="en-US"/>
          </a:p>
        </p:txBody>
      </p:sp>
      <p:sp>
        <p:nvSpPr>
          <p:cNvPr id="4" name="슬라이드 번호 개체 틀 3"/>
          <p:cNvSpPr>
            <a:spLocks noGrp="1"/>
          </p:cNvSpPr>
          <p:nvPr>
            <p:ph type="sldNum" sz="quarter" idx="5"/>
          </p:nvPr>
        </p:nvSpPr>
        <p:spPr/>
        <p:txBody>
          <a:bodyPr/>
          <a:lstStyle/>
          <a:p>
            <a:fld id="{87D21BF8-5C2B-4273-AE25-B7FB159B2647}" type="slidenum">
              <a:rPr lang="ko-KR" altLang="en-US" smtClean="0"/>
              <a:t>14</a:t>
            </a:fld>
            <a:endParaRPr lang="ko-KR" altLang="en-US"/>
          </a:p>
        </p:txBody>
      </p:sp>
    </p:spTree>
    <p:extLst>
      <p:ext uri="{BB962C8B-B14F-4D97-AF65-F5344CB8AC3E}">
        <p14:creationId xmlns:p14="http://schemas.microsoft.com/office/powerpoint/2010/main" val="859107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a:solidFill>
                  <a:srgbClr val="2A4F1C"/>
                </a:solidFill>
                <a:effectLst/>
                <a:latin typeface="Garamond" panose="02020404030301010803" pitchFamily="18" charset="0"/>
                <a:ea typeface="바탕" panose="02030600000101010101" pitchFamily="18" charset="-127"/>
                <a:cs typeface="Arial" panose="020B0604020202020204" pitchFamily="34" charset="0"/>
              </a:rPr>
              <a:t>Second case. Kepco and Doosan, Samsung’s overseas coal power plant investment structure decision. </a:t>
            </a:r>
            <a:endParaRPr lang="ko-KR" altLang="en-US"/>
          </a:p>
        </p:txBody>
      </p:sp>
      <p:sp>
        <p:nvSpPr>
          <p:cNvPr id="4" name="슬라이드 번호 개체 틀 3"/>
          <p:cNvSpPr>
            <a:spLocks noGrp="1"/>
          </p:cNvSpPr>
          <p:nvPr>
            <p:ph type="sldNum" sz="quarter" idx="5"/>
          </p:nvPr>
        </p:nvSpPr>
        <p:spPr/>
        <p:txBody>
          <a:bodyPr/>
          <a:lstStyle/>
          <a:p>
            <a:fld id="{87D21BF8-5C2B-4273-AE25-B7FB159B2647}" type="slidenum">
              <a:rPr lang="ko-KR" altLang="en-US" smtClean="0"/>
              <a:t>18</a:t>
            </a:fld>
            <a:endParaRPr lang="ko-KR" altLang="en-US"/>
          </a:p>
        </p:txBody>
      </p:sp>
    </p:spTree>
    <p:extLst>
      <p:ext uri="{BB962C8B-B14F-4D97-AF65-F5344CB8AC3E}">
        <p14:creationId xmlns:p14="http://schemas.microsoft.com/office/powerpoint/2010/main" val="284583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341B96-33BF-4EA4-9B82-9A16C37250C7}"/>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4172A021-0EF3-4272-A278-1FFCA901F1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C457EEBC-996B-466B-8416-1A8D366A242A}"/>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A2BDA911-DEB6-4D0D-A89F-79194CE91DF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63CA6E03-FE12-4B56-9BC8-FE22DA73E805}"/>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304076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8A4C4A8-12AB-4F42-B113-421D82C69678}"/>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E434B027-9CB7-48B9-80A3-43FDB5B1256D}"/>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7F23D0C2-17B4-4263-B19B-649E91245B20}"/>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250538D8-E3AA-4CD1-BFA6-16372EE22138}"/>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A85DEBF-7768-4C01-B3CF-6D1DDA29511F}"/>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42662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1D7C7B5C-A0BD-46D6-8952-7ED1175DD73D}"/>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E7655C3F-A20D-40B3-A685-958C0A4E8CE1}"/>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BDE55602-ACCC-4A96-B127-34BC15E55D56}"/>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169BAB22-76A9-4956-98FC-E5C1614EC63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49B41115-AEFD-4FBE-AB7C-9FBA908676C6}"/>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161054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B61B4A4-0227-4FDA-A763-E47E25BDB70B}"/>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5C9FA1D-32F5-4918-8E2F-713E4E36B1E2}"/>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316C00A0-01BB-468D-803A-CE34437AD9A4}"/>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54D495A9-632E-4A12-A958-F6E42B07071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3005ADE-CFD2-4A2B-AB90-30AD92381CB9}"/>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75383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11BBEA-2D0F-4579-8E88-BBB24D1979D8}"/>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4EA3F750-089D-4864-88CD-B3A507C5E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A579EB87-1CD2-4AD4-B186-8F0E7F57830B}"/>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5CEE314E-E929-4142-B564-09144D1C26D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877535B-C4A1-4967-B345-B1A971245FCA}"/>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108501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2F5096D-C6D3-4DC2-ADE8-606A31D791DC}"/>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09DA6D00-1D1A-44B3-8AEB-55B808165EF2}"/>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8E92E485-E30B-4E03-A239-71971D4E6DEF}"/>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5A3DFE67-7F4B-4A47-8505-BD53920F5A4C}"/>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6" name="바닥글 개체 틀 5">
            <a:extLst>
              <a:ext uri="{FF2B5EF4-FFF2-40B4-BE49-F238E27FC236}">
                <a16:creationId xmlns:a16="http://schemas.microsoft.com/office/drawing/2014/main" id="{BBA568E1-B4DD-49B7-AC59-3CC965954DE2}"/>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469E61EF-8CC3-42E9-8ACF-CE4286299EA7}"/>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547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C38C172-5234-4DA1-92B9-C33C608FAD88}"/>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B925E27F-9066-4D1D-BE62-D70C0C07A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94496615-77ED-409F-A97D-13C6B2217035}"/>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1DB56FE2-3614-43D4-9B86-B9DFC09B4D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D283D0EA-BC82-4F09-965D-0ED4A87C47BC}"/>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626BCB24-17A2-41E8-94D0-9A9114ED838B}"/>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8" name="바닥글 개체 틀 7">
            <a:extLst>
              <a:ext uri="{FF2B5EF4-FFF2-40B4-BE49-F238E27FC236}">
                <a16:creationId xmlns:a16="http://schemas.microsoft.com/office/drawing/2014/main" id="{4BE893B9-E0FC-4487-B64C-0607B1650C1E}"/>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8D7BC5D8-6AF3-4364-96EE-081F2A0BB3F3}"/>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2527852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702F192-E3EB-487B-86CE-FCC2F08E644F}"/>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35385EE2-9AAC-4D84-A329-09B7495E946A}"/>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4" name="바닥글 개체 틀 3">
            <a:extLst>
              <a:ext uri="{FF2B5EF4-FFF2-40B4-BE49-F238E27FC236}">
                <a16:creationId xmlns:a16="http://schemas.microsoft.com/office/drawing/2014/main" id="{63E89CE9-64D1-455B-8601-736B0D5ABB7E}"/>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DB9C8DA5-C727-4292-92FE-C5CA47214042}"/>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70243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0D8F029B-2DF6-4499-AA56-4BD566D47764}"/>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3" name="바닥글 개체 틀 2">
            <a:extLst>
              <a:ext uri="{FF2B5EF4-FFF2-40B4-BE49-F238E27FC236}">
                <a16:creationId xmlns:a16="http://schemas.microsoft.com/office/drawing/2014/main" id="{BC32535E-42E6-4FEA-88F3-1A7949A60E05}"/>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C95A5F21-EC1A-40AB-A9AD-D35D94059BA7}"/>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311671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1F8C641-F140-4CDA-AE0E-D5FC64038264}"/>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70452751-F36B-4489-9AA2-CCC4FE9FEB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15E98EFA-467C-41F6-BDD8-3FBA653F3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CD132D08-3265-4B04-BF1C-1C83A23755B6}"/>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6" name="바닥글 개체 틀 5">
            <a:extLst>
              <a:ext uri="{FF2B5EF4-FFF2-40B4-BE49-F238E27FC236}">
                <a16:creationId xmlns:a16="http://schemas.microsoft.com/office/drawing/2014/main" id="{73CBE1F1-609C-44D8-B405-01582EC497EA}"/>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E7D55BED-9424-4647-9FA9-DF57E940D33E}"/>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82182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3F4827F-8992-4385-9A87-F1EAF98438A6}"/>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E2BFB6A9-497A-4E63-9B10-4367044623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1CEA434F-297D-486C-90A4-F445CAC9B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449846C7-A4C4-42C5-A29A-892045B556BA}"/>
              </a:ext>
            </a:extLst>
          </p:cNvPr>
          <p:cNvSpPr>
            <a:spLocks noGrp="1"/>
          </p:cNvSpPr>
          <p:nvPr>
            <p:ph type="dt" sz="half" idx="10"/>
          </p:nvPr>
        </p:nvSpPr>
        <p:spPr/>
        <p:txBody>
          <a:bodyPr/>
          <a:lstStyle/>
          <a:p>
            <a:fld id="{185CB10A-CEEA-4088-A2D2-511E6A0AA08A}" type="datetimeFigureOut">
              <a:rPr lang="ko-KR" altLang="en-US" smtClean="0"/>
              <a:t>2020-08-30</a:t>
            </a:fld>
            <a:endParaRPr lang="ko-KR" altLang="en-US"/>
          </a:p>
        </p:txBody>
      </p:sp>
      <p:sp>
        <p:nvSpPr>
          <p:cNvPr id="6" name="바닥글 개체 틀 5">
            <a:extLst>
              <a:ext uri="{FF2B5EF4-FFF2-40B4-BE49-F238E27FC236}">
                <a16:creationId xmlns:a16="http://schemas.microsoft.com/office/drawing/2014/main" id="{AED358B8-288E-493B-942E-F368E4B76F13}"/>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D188FE38-3634-4437-9E49-B8DA7ECC8F9F}"/>
              </a:ext>
            </a:extLst>
          </p:cNvPr>
          <p:cNvSpPr>
            <a:spLocks noGrp="1"/>
          </p:cNvSpPr>
          <p:nvPr>
            <p:ph type="sldNum" sz="quarter" idx="12"/>
          </p:nvPr>
        </p:nvSpPr>
        <p:spPr/>
        <p:txBody>
          <a:body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413679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36C26DE-BA77-4FE0-B227-96AB85A87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282F37A0-11AC-43D4-B524-63C25C8A9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5CACE651-4719-4F30-8930-D837E01C2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CB10A-CEEA-4088-A2D2-511E6A0AA08A}" type="datetimeFigureOut">
              <a:rPr lang="ko-KR" altLang="en-US" smtClean="0"/>
              <a:t>2020-08-30</a:t>
            </a:fld>
            <a:endParaRPr lang="ko-KR" altLang="en-US"/>
          </a:p>
        </p:txBody>
      </p:sp>
      <p:sp>
        <p:nvSpPr>
          <p:cNvPr id="5" name="바닥글 개체 틀 4">
            <a:extLst>
              <a:ext uri="{FF2B5EF4-FFF2-40B4-BE49-F238E27FC236}">
                <a16:creationId xmlns:a16="http://schemas.microsoft.com/office/drawing/2014/main" id="{D302BC8E-F22C-4821-839A-141AA30D8E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E62D2AB5-E1BD-4BE1-9F1E-29BD29E67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B7BC8-0CC8-4C2E-AE87-14B1AA8BFA54}" type="slidenum">
              <a:rPr lang="ko-KR" altLang="en-US" smtClean="0"/>
              <a:t>‹#›</a:t>
            </a:fld>
            <a:endParaRPr lang="ko-KR" altLang="en-US"/>
          </a:p>
        </p:txBody>
      </p:sp>
    </p:spTree>
    <p:extLst>
      <p:ext uri="{BB962C8B-B14F-4D97-AF65-F5344CB8AC3E}">
        <p14:creationId xmlns:p14="http://schemas.microsoft.com/office/powerpoint/2010/main" val="3848822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hyperlink" Target="https://www.bbc.com/korean/news-52570235"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bbc.com/korean/news-5257023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rHaDN4_jYmk?start=336&amp;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2dNJXCt5-bQ?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pil.or.kr/wp-content/uploads/2020/08/%e1%84%86%e1%85%a1%e1%84%8c%e1%85%b5%e1%84%86%e1%85%a1%e1%86%a8%e1%84%89%e1%85%a1%e1%84%82%e1%85%a3%e1%86%bc.pdf"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MhJEC903-I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601A9CF1-D653-4B59-8AF4-2BF2E887A0DE}"/>
              </a:ext>
            </a:extLst>
          </p:cNvPr>
          <p:cNvSpPr>
            <a:spLocks noGrp="1"/>
          </p:cNvSpPr>
          <p:nvPr>
            <p:ph idx="1"/>
          </p:nvPr>
        </p:nvSpPr>
        <p:spPr>
          <a:xfrm>
            <a:off x="343080" y="17876"/>
            <a:ext cx="11497580" cy="6412812"/>
          </a:xfrm>
        </p:spPr>
        <p:txBody>
          <a:bodyPr>
            <a:noAutofit/>
          </a:bodyPr>
          <a:lstStyle/>
          <a:p>
            <a:pPr marL="0" indent="0">
              <a:lnSpc>
                <a:spcPct val="100000"/>
              </a:lnSpc>
              <a:spcBef>
                <a:spcPts val="0"/>
              </a:spcBef>
              <a:spcAft>
                <a:spcPts val="600"/>
              </a:spcAft>
              <a:buNone/>
            </a:pPr>
            <a:r>
              <a:rPr lang="en-US" altLang="ko-KR" sz="1600" b="1">
                <a:solidFill>
                  <a:srgbClr val="2A4F1C"/>
                </a:solidFill>
                <a:effectLst/>
                <a:latin typeface="Garamond" panose="02020404030301010803" pitchFamily="18" charset="0"/>
                <a:ea typeface="바탕" panose="02030600000101010101" pitchFamily="18" charset="-127"/>
                <a:cs typeface="Arial" panose="020B0604020202020204" pitchFamily="34" charset="0"/>
              </a:rPr>
              <a:t>AYARF Research Proposal</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marL="0" indent="0" algn="ctr">
              <a:lnSpc>
                <a:spcPct val="100000"/>
              </a:lnSpc>
              <a:spcAft>
                <a:spcPts val="600"/>
              </a:spcAft>
              <a:buNone/>
            </a:pPr>
            <a:r>
              <a:rPr lang="ko-KR" altLang="ko-KR" sz="2400" b="1">
                <a:effectLst/>
                <a:latin typeface="Garamond" panose="02020404030301010803" pitchFamily="18" charset="0"/>
                <a:ea typeface="바탕" panose="02030600000101010101" pitchFamily="18" charset="-127"/>
                <a:cs typeface="Arial" panose="020B0604020202020204" pitchFamily="34" charset="0"/>
              </a:rPr>
              <a:t>‘</a:t>
            </a:r>
            <a:r>
              <a:rPr lang="en-US" altLang="ko-KR" sz="2400" b="1">
                <a:effectLst/>
                <a:latin typeface="Garamond" panose="02020404030301010803" pitchFamily="18" charset="0"/>
                <a:ea typeface="바탕" panose="02030600000101010101" pitchFamily="18" charset="-127"/>
                <a:cs typeface="Arial" panose="020B0604020202020204" pitchFamily="34" charset="0"/>
              </a:rPr>
              <a:t>The Global Ecocide Of Korean Companies’</a:t>
            </a:r>
          </a:p>
          <a:p>
            <a:pPr>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I note three incidents this year: LG Chem's India Bikashapatnam gas disaster(5.7), Kepco and Dosan’s overseas coal power plant investment structure decision. Korindo and Posco international’s illegal land exploitation of Indonesia Papua. Besides, there is Samsung's suppression of Vietnamese factory workers and sexual exploitation. SK’s collapse of the Laos dam in 2018.</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So, the 2nd AYARF theme will be "The global ecocide, also known as ecosystem exploitation of Korea companies – Focus on chemical accident, overseas coal power plants investment, and land exploitation of palm oil farm."</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Key question is that ‘Why are Korean companies notorious as villains, especially in the destruction of the global ecosystem? What is the structural cause of them?" Korean companies are making Asia as hell now.</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indent="508000">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A huge paradox is at the center of this problem. First, the stock market does not reflect the influence of ecocide. Second, ‘greenwashing’ works well in this process. Third, public financial institutions and private companies are operative together, such as project financing. Fourth, the company’s ecosystem destruction is committed to ‘double standard’. Fifth, there is a back-scratching alliance in the local corrupt government. </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These are the causes. First, the corporate governance structure of Korean companies, called 'bulletproof clothing', the exclusive power of the owner. Second, the investment structure of private companies and public institutions, which evaluated only by profitability. Third, the Korean government's protection companies and connivance when the accident begins. Fourth, the lack of media awareness and be bought off. Fifth, the lack of power capacity in civil society.</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a:lnSpc>
                <a:spcPct val="100000"/>
              </a:lnSpc>
              <a:spcBef>
                <a:spcPts val="0"/>
              </a:spcBef>
              <a:spcAft>
                <a:spcPts val="600"/>
              </a:spcAft>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The following are the alternatives I suggest. First, change corporate governance, the introduction of a joint labor-management decision system. Second, the expansion of sustainable, ESG, SRI investment and regulation policy changed. Third, the expansion of land tax and carbon tax. Fourth, the protection of the rights of indigenous peoples, the application of Georgism. Fifth, the expanded Global Green New Deal, not the National Green New Deal.</a:t>
            </a:r>
            <a:endParaRPr lang="ko-KR" altLang="ko-KR" sz="1600">
              <a:effectLst/>
              <a:latin typeface="맑은 고딕" panose="020B0503020000020004" pitchFamily="50" charset="-127"/>
              <a:ea typeface="맑은 고딕" panose="020B0503020000020004" pitchFamily="50" charset="-127"/>
              <a:cs typeface="Times New Roman" panose="02020603050405020304" pitchFamily="18" charset="0"/>
            </a:endParaRPr>
          </a:p>
          <a:p>
            <a:pPr>
              <a:lnSpc>
                <a:spcPct val="100000"/>
              </a:lnSpc>
              <a:spcBef>
                <a:spcPts val="0"/>
              </a:spcBef>
            </a:pPr>
            <a:r>
              <a:rPr lang="en-US" altLang="ko-KR" sz="1600">
                <a:solidFill>
                  <a:srgbClr val="2A4F1C"/>
                </a:solidFill>
                <a:effectLst/>
                <a:latin typeface="Garamond" panose="02020404030301010803" pitchFamily="18" charset="0"/>
                <a:ea typeface="바탕" panose="02030600000101010101" pitchFamily="18" charset="-127"/>
                <a:cs typeface="Arial" panose="020B0604020202020204" pitchFamily="34" charset="0"/>
              </a:rPr>
              <a:t>        Ultimately, I’m looking forward to watching cases of exploitation by Korean companies around the world. And based on these cases, I try to make a theoretical solution, a theory that can analyze these situations critically. At the same time, I'm going to research, make it public, and active. I want to gather people in AYARF and expand my vision. </a:t>
            </a:r>
            <a:endParaRPr lang="ko-KR" altLang="en-US" sz="1600"/>
          </a:p>
        </p:txBody>
      </p:sp>
    </p:spTree>
    <p:extLst>
      <p:ext uri="{BB962C8B-B14F-4D97-AF65-F5344CB8AC3E}">
        <p14:creationId xmlns:p14="http://schemas.microsoft.com/office/powerpoint/2010/main" val="4196750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F31EE0D-1469-4FA1-B8CD-1A35EAE3C0D6}"/>
              </a:ext>
            </a:extLst>
          </p:cNvPr>
          <p:cNvSpPr>
            <a:spLocks noGrp="1"/>
          </p:cNvSpPr>
          <p:nvPr>
            <p:ph type="title"/>
          </p:nvPr>
        </p:nvSpPr>
        <p:spPr>
          <a:xfrm>
            <a:off x="626327" y="220159"/>
            <a:ext cx="10515600" cy="1325563"/>
          </a:xfrm>
        </p:spPr>
        <p:txBody>
          <a:bodyPr/>
          <a:lstStyle/>
          <a:p>
            <a:r>
              <a:rPr lang="en-US" altLang="ko-KR"/>
              <a:t>Green Washing</a:t>
            </a:r>
            <a:endParaRPr lang="ko-KR" altLang="en-US"/>
          </a:p>
        </p:txBody>
      </p:sp>
      <p:pic>
        <p:nvPicPr>
          <p:cNvPr id="5" name="그림 4">
            <a:extLst>
              <a:ext uri="{FF2B5EF4-FFF2-40B4-BE49-F238E27FC236}">
                <a16:creationId xmlns:a16="http://schemas.microsoft.com/office/drawing/2014/main" id="{6846CF00-EEFD-46BD-BE88-B3D4953B62CF}"/>
              </a:ext>
            </a:extLst>
          </p:cNvPr>
          <p:cNvPicPr>
            <a:picLocks noChangeAspect="1"/>
          </p:cNvPicPr>
          <p:nvPr/>
        </p:nvPicPr>
        <p:blipFill>
          <a:blip r:embed="rId2"/>
          <a:stretch>
            <a:fillRect/>
          </a:stretch>
        </p:blipFill>
        <p:spPr>
          <a:xfrm>
            <a:off x="521986" y="1690688"/>
            <a:ext cx="7191640" cy="4342122"/>
          </a:xfrm>
          <a:prstGeom prst="rect">
            <a:avLst/>
          </a:prstGeom>
        </p:spPr>
      </p:pic>
      <p:pic>
        <p:nvPicPr>
          <p:cNvPr id="7" name="그림 6">
            <a:extLst>
              <a:ext uri="{FF2B5EF4-FFF2-40B4-BE49-F238E27FC236}">
                <a16:creationId xmlns:a16="http://schemas.microsoft.com/office/drawing/2014/main" id="{E2A96919-695E-4066-ADE8-C408A2C4C45A}"/>
              </a:ext>
            </a:extLst>
          </p:cNvPr>
          <p:cNvPicPr>
            <a:picLocks noChangeAspect="1"/>
          </p:cNvPicPr>
          <p:nvPr/>
        </p:nvPicPr>
        <p:blipFill>
          <a:blip r:embed="rId3"/>
          <a:stretch>
            <a:fillRect/>
          </a:stretch>
        </p:blipFill>
        <p:spPr>
          <a:xfrm>
            <a:off x="7757050" y="0"/>
            <a:ext cx="4434950" cy="6858000"/>
          </a:xfrm>
          <a:prstGeom prst="rect">
            <a:avLst/>
          </a:prstGeom>
        </p:spPr>
      </p:pic>
    </p:spTree>
    <p:extLst>
      <p:ext uri="{BB962C8B-B14F-4D97-AF65-F5344CB8AC3E}">
        <p14:creationId xmlns:p14="http://schemas.microsoft.com/office/powerpoint/2010/main" val="205193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CCB11466-A329-46BB-A92E-89B83DFF04BF}"/>
              </a:ext>
            </a:extLst>
          </p:cNvPr>
          <p:cNvPicPr>
            <a:picLocks noGrp="1" noChangeAspect="1"/>
          </p:cNvPicPr>
          <p:nvPr>
            <p:ph idx="1"/>
          </p:nvPr>
        </p:nvPicPr>
        <p:blipFill>
          <a:blip r:embed="rId2"/>
          <a:stretch>
            <a:fillRect/>
          </a:stretch>
        </p:blipFill>
        <p:spPr>
          <a:xfrm>
            <a:off x="5804166" y="557561"/>
            <a:ext cx="6175962" cy="5742878"/>
          </a:xfrm>
        </p:spPr>
      </p:pic>
      <p:pic>
        <p:nvPicPr>
          <p:cNvPr id="7" name="그림 6">
            <a:extLst>
              <a:ext uri="{FF2B5EF4-FFF2-40B4-BE49-F238E27FC236}">
                <a16:creationId xmlns:a16="http://schemas.microsoft.com/office/drawing/2014/main" id="{686F41F6-EE45-4D0F-8364-99A446C8E73B}"/>
              </a:ext>
            </a:extLst>
          </p:cNvPr>
          <p:cNvPicPr>
            <a:picLocks noChangeAspect="1"/>
          </p:cNvPicPr>
          <p:nvPr/>
        </p:nvPicPr>
        <p:blipFill>
          <a:blip r:embed="rId3"/>
          <a:stretch>
            <a:fillRect/>
          </a:stretch>
        </p:blipFill>
        <p:spPr>
          <a:xfrm>
            <a:off x="356838" y="1143166"/>
            <a:ext cx="5342867" cy="5079213"/>
          </a:xfrm>
          <a:prstGeom prst="rect">
            <a:avLst/>
          </a:prstGeom>
        </p:spPr>
      </p:pic>
    </p:spTree>
    <p:extLst>
      <p:ext uri="{BB962C8B-B14F-4D97-AF65-F5344CB8AC3E}">
        <p14:creationId xmlns:p14="http://schemas.microsoft.com/office/powerpoint/2010/main" val="21497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50D9001-946D-4C14-8661-ED9234FFB1DF}"/>
              </a:ext>
            </a:extLst>
          </p:cNvPr>
          <p:cNvSpPr>
            <a:spLocks noGrp="1"/>
          </p:cNvSpPr>
          <p:nvPr>
            <p:ph type="title"/>
          </p:nvPr>
        </p:nvSpPr>
        <p:spPr/>
        <p:txBody>
          <a:bodyPr/>
          <a:lstStyle/>
          <a:p>
            <a:endParaRPr lang="ko-KR" altLang="en-US"/>
          </a:p>
        </p:txBody>
      </p:sp>
      <p:pic>
        <p:nvPicPr>
          <p:cNvPr id="5" name="그림 4">
            <a:extLst>
              <a:ext uri="{FF2B5EF4-FFF2-40B4-BE49-F238E27FC236}">
                <a16:creationId xmlns:a16="http://schemas.microsoft.com/office/drawing/2014/main" id="{ED7E5258-8C1B-4FFD-A414-507EB5552D05}"/>
              </a:ext>
            </a:extLst>
          </p:cNvPr>
          <p:cNvPicPr>
            <a:picLocks noChangeAspect="1"/>
          </p:cNvPicPr>
          <p:nvPr/>
        </p:nvPicPr>
        <p:blipFill>
          <a:blip r:embed="rId2"/>
          <a:stretch>
            <a:fillRect/>
          </a:stretch>
        </p:blipFill>
        <p:spPr>
          <a:xfrm>
            <a:off x="5762728" y="892097"/>
            <a:ext cx="5997569" cy="4828478"/>
          </a:xfrm>
          <a:prstGeom prst="rect">
            <a:avLst/>
          </a:prstGeom>
        </p:spPr>
      </p:pic>
      <p:pic>
        <p:nvPicPr>
          <p:cNvPr id="1026" name="Picture 2" descr="팜스토리(옛 서울사료)가 지난달 러시아 연해주에서 운영 중인 농장에서 트랙터를 이용해 대두(콩) 씨를 뿌리고 있다. [사진 제공 = 팜스토리]">
            <a:extLst>
              <a:ext uri="{FF2B5EF4-FFF2-40B4-BE49-F238E27FC236}">
                <a16:creationId xmlns:a16="http://schemas.microsoft.com/office/drawing/2014/main" id="{261DF1F9-8A23-4268-BD6C-F02A40D1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2" y="1690688"/>
            <a:ext cx="5527582" cy="4719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6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6C66D65-8A9A-44E6-837B-5289CDF2BB14}"/>
              </a:ext>
            </a:extLst>
          </p:cNvPr>
          <p:cNvSpPr>
            <a:spLocks noGrp="1"/>
          </p:cNvSpPr>
          <p:nvPr>
            <p:ph type="title"/>
          </p:nvPr>
        </p:nvSpPr>
        <p:spPr/>
        <p:txBody>
          <a:bodyPr/>
          <a:lstStyle/>
          <a:p>
            <a:endParaRPr lang="ko-KR" altLang="en-US"/>
          </a:p>
        </p:txBody>
      </p:sp>
      <p:pic>
        <p:nvPicPr>
          <p:cNvPr id="5" name="내용 개체 틀 4">
            <a:extLst>
              <a:ext uri="{FF2B5EF4-FFF2-40B4-BE49-F238E27FC236}">
                <a16:creationId xmlns:a16="http://schemas.microsoft.com/office/drawing/2014/main" id="{C02F5C80-892A-4A1C-9A7D-5CFC702EF8E4}"/>
              </a:ext>
            </a:extLst>
          </p:cNvPr>
          <p:cNvPicPr>
            <a:picLocks noGrp="1" noChangeAspect="1"/>
          </p:cNvPicPr>
          <p:nvPr>
            <p:ph idx="1"/>
          </p:nvPr>
        </p:nvPicPr>
        <p:blipFill>
          <a:blip r:embed="rId2"/>
          <a:stretch>
            <a:fillRect/>
          </a:stretch>
        </p:blipFill>
        <p:spPr>
          <a:xfrm>
            <a:off x="5263376" y="365125"/>
            <a:ext cx="6385317" cy="6456834"/>
          </a:xfrm>
        </p:spPr>
      </p:pic>
      <p:pic>
        <p:nvPicPr>
          <p:cNvPr id="7" name="그림 6">
            <a:extLst>
              <a:ext uri="{FF2B5EF4-FFF2-40B4-BE49-F238E27FC236}">
                <a16:creationId xmlns:a16="http://schemas.microsoft.com/office/drawing/2014/main" id="{D6F1255B-B599-4F0F-8051-36AE79F3A3F8}"/>
              </a:ext>
            </a:extLst>
          </p:cNvPr>
          <p:cNvPicPr>
            <a:picLocks noChangeAspect="1"/>
          </p:cNvPicPr>
          <p:nvPr/>
        </p:nvPicPr>
        <p:blipFill>
          <a:blip r:embed="rId3"/>
          <a:stretch>
            <a:fillRect/>
          </a:stretch>
        </p:blipFill>
        <p:spPr>
          <a:xfrm>
            <a:off x="116082" y="3593542"/>
            <a:ext cx="5147294" cy="3111190"/>
          </a:xfrm>
          <a:prstGeom prst="rect">
            <a:avLst/>
          </a:prstGeom>
        </p:spPr>
      </p:pic>
      <p:pic>
        <p:nvPicPr>
          <p:cNvPr id="9" name="그림 8">
            <a:extLst>
              <a:ext uri="{FF2B5EF4-FFF2-40B4-BE49-F238E27FC236}">
                <a16:creationId xmlns:a16="http://schemas.microsoft.com/office/drawing/2014/main" id="{073C8469-5B1D-4231-87F2-BF1103D4B3A1}"/>
              </a:ext>
            </a:extLst>
          </p:cNvPr>
          <p:cNvPicPr>
            <a:picLocks noChangeAspect="1"/>
          </p:cNvPicPr>
          <p:nvPr/>
        </p:nvPicPr>
        <p:blipFill>
          <a:blip r:embed="rId4"/>
          <a:stretch>
            <a:fillRect/>
          </a:stretch>
        </p:blipFill>
        <p:spPr>
          <a:xfrm>
            <a:off x="219733" y="135145"/>
            <a:ext cx="4939991" cy="3481650"/>
          </a:xfrm>
          <a:prstGeom prst="rect">
            <a:avLst/>
          </a:prstGeom>
        </p:spPr>
      </p:pic>
    </p:spTree>
    <p:extLst>
      <p:ext uri="{BB962C8B-B14F-4D97-AF65-F5344CB8AC3E}">
        <p14:creationId xmlns:p14="http://schemas.microsoft.com/office/powerpoint/2010/main" val="290943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13DADC0-7D6C-4CB2-B748-C0D0274A9091}"/>
              </a:ext>
            </a:extLst>
          </p:cNvPr>
          <p:cNvSpPr>
            <a:spLocks noGrp="1"/>
          </p:cNvSpPr>
          <p:nvPr>
            <p:ph type="title"/>
          </p:nvPr>
        </p:nvSpPr>
        <p:spPr/>
        <p:txBody>
          <a:bodyPr/>
          <a:lstStyle/>
          <a:p>
            <a:endParaRPr lang="ko-KR" altLang="en-US"/>
          </a:p>
        </p:txBody>
      </p:sp>
      <p:pic>
        <p:nvPicPr>
          <p:cNvPr id="19458" name="Picture 2" descr="Vizag gas leak: LG Polymers India has absolute liability for loss of ...">
            <a:extLst>
              <a:ext uri="{FF2B5EF4-FFF2-40B4-BE49-F238E27FC236}">
                <a16:creationId xmlns:a16="http://schemas.microsoft.com/office/drawing/2014/main" id="{77DC3831-D613-4B1B-A051-2B937E256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23723" cy="342928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oxic gas leak at LG Chem Indian plant kills 11, about 1000 ill ...">
            <a:extLst>
              <a:ext uri="{FF2B5EF4-FFF2-40B4-BE49-F238E27FC236}">
                <a16:creationId xmlns:a16="http://schemas.microsoft.com/office/drawing/2014/main" id="{7174BE2E-C2FE-4D5D-93E8-A09B063CC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723" y="3090377"/>
            <a:ext cx="6068277" cy="4043453"/>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everal people dead after gas leak at chemical plant in India ...">
            <a:extLst>
              <a:ext uri="{FF2B5EF4-FFF2-40B4-BE49-F238E27FC236}">
                <a16:creationId xmlns:a16="http://schemas.microsoft.com/office/drawing/2014/main" id="{87F1C7BB-21AB-4DAD-BB55-D7B4C6427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723" y="-2025"/>
            <a:ext cx="6106945" cy="342928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sakhapatnam: Gas fumes leak again at a chemical plant 22 hours ...">
            <a:extLst>
              <a:ext uri="{FF2B5EF4-FFF2-40B4-BE49-F238E27FC236}">
                <a16:creationId xmlns:a16="http://schemas.microsoft.com/office/drawing/2014/main" id="{26EB1E2F-07B5-4380-A6E7-07DE00AA0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491" y="3425414"/>
            <a:ext cx="6974815" cy="3432586"/>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6C43582E-38EB-4EB9-B152-23F8B1968AFB}"/>
              </a:ext>
            </a:extLst>
          </p:cNvPr>
          <p:cNvPicPr>
            <a:picLocks noChangeAspect="1"/>
          </p:cNvPicPr>
          <p:nvPr/>
        </p:nvPicPr>
        <p:blipFill>
          <a:blip r:embed="rId7"/>
          <a:stretch>
            <a:fillRect/>
          </a:stretch>
        </p:blipFill>
        <p:spPr>
          <a:xfrm>
            <a:off x="3925234" y="2787299"/>
            <a:ext cx="4319642" cy="1549795"/>
          </a:xfrm>
          <a:prstGeom prst="rect">
            <a:avLst/>
          </a:prstGeom>
        </p:spPr>
      </p:pic>
      <p:sp>
        <p:nvSpPr>
          <p:cNvPr id="9" name="TextBox 8">
            <a:extLst>
              <a:ext uri="{FF2B5EF4-FFF2-40B4-BE49-F238E27FC236}">
                <a16:creationId xmlns:a16="http://schemas.microsoft.com/office/drawing/2014/main" id="{64A7F27A-B00F-4C67-8258-EA88A430430F}"/>
              </a:ext>
            </a:extLst>
          </p:cNvPr>
          <p:cNvSpPr txBox="1"/>
          <p:nvPr/>
        </p:nvSpPr>
        <p:spPr>
          <a:xfrm>
            <a:off x="212324" y="120485"/>
            <a:ext cx="6537276" cy="954107"/>
          </a:xfrm>
          <a:prstGeom prst="rect">
            <a:avLst/>
          </a:prstGeom>
          <a:noFill/>
        </p:spPr>
        <p:txBody>
          <a:bodyPr wrap="square">
            <a:spAutoFit/>
          </a:bodyPr>
          <a:lstStyle/>
          <a:p>
            <a:r>
              <a:rPr lang="en-US" altLang="ko-KR" sz="2800" b="1" i="0">
                <a:solidFill>
                  <a:schemeClr val="bg1"/>
                </a:solidFill>
                <a:effectLst/>
                <a:latin typeface="Arial" panose="020B0604020202020204" pitchFamily="34" charset="0"/>
              </a:rPr>
              <a:t>Case study 2: Chemical disaster in India by LG Chem</a:t>
            </a:r>
            <a:endParaRPr lang="ko-KR" altLang="en-US" sz="2800" b="1">
              <a:solidFill>
                <a:schemeClr val="bg1"/>
              </a:solidFill>
            </a:endParaRPr>
          </a:p>
        </p:txBody>
      </p:sp>
    </p:spTree>
    <p:extLst>
      <p:ext uri="{BB962C8B-B14F-4D97-AF65-F5344CB8AC3E}">
        <p14:creationId xmlns:p14="http://schemas.microsoft.com/office/powerpoint/2010/main" val="1683011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317E232-4DF8-4A18-B791-B34ACC8E89E3}"/>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AC376A39-8156-4CD7-ACD3-81C9598F8A0C}"/>
              </a:ext>
            </a:extLst>
          </p:cNvPr>
          <p:cNvSpPr>
            <a:spLocks noGrp="1"/>
          </p:cNvSpPr>
          <p:nvPr>
            <p:ph idx="1"/>
          </p:nvPr>
        </p:nvSpPr>
        <p:spPr/>
        <p:txBody>
          <a:bodyPr/>
          <a:lstStyle/>
          <a:p>
            <a:endParaRPr lang="ko-KR" altLang="en-US"/>
          </a:p>
        </p:txBody>
      </p:sp>
      <p:pic>
        <p:nvPicPr>
          <p:cNvPr id="5" name="그림 4">
            <a:extLst>
              <a:ext uri="{FF2B5EF4-FFF2-40B4-BE49-F238E27FC236}">
                <a16:creationId xmlns:a16="http://schemas.microsoft.com/office/drawing/2014/main" id="{A60FA26E-E84E-4923-9D1D-86A3141C3204}"/>
              </a:ext>
            </a:extLst>
          </p:cNvPr>
          <p:cNvPicPr>
            <a:picLocks noChangeAspect="1"/>
          </p:cNvPicPr>
          <p:nvPr/>
        </p:nvPicPr>
        <p:blipFill>
          <a:blip r:embed="rId2"/>
          <a:stretch>
            <a:fillRect/>
          </a:stretch>
        </p:blipFill>
        <p:spPr>
          <a:xfrm>
            <a:off x="267629" y="230292"/>
            <a:ext cx="11444868" cy="6397416"/>
          </a:xfrm>
          <a:prstGeom prst="rect">
            <a:avLst/>
          </a:prstGeom>
        </p:spPr>
      </p:pic>
      <p:sp>
        <p:nvSpPr>
          <p:cNvPr id="7" name="TextBox 6">
            <a:extLst>
              <a:ext uri="{FF2B5EF4-FFF2-40B4-BE49-F238E27FC236}">
                <a16:creationId xmlns:a16="http://schemas.microsoft.com/office/drawing/2014/main" id="{CF83DDFB-4B20-4607-AE91-0A7A4BB3ADF7}"/>
              </a:ext>
            </a:extLst>
          </p:cNvPr>
          <p:cNvSpPr txBox="1"/>
          <p:nvPr/>
        </p:nvSpPr>
        <p:spPr>
          <a:xfrm>
            <a:off x="627257" y="6123543"/>
            <a:ext cx="6094140" cy="369332"/>
          </a:xfrm>
          <a:prstGeom prst="rect">
            <a:avLst/>
          </a:prstGeom>
          <a:noFill/>
        </p:spPr>
        <p:txBody>
          <a:bodyPr wrap="square">
            <a:spAutoFit/>
          </a:bodyPr>
          <a:lstStyle/>
          <a:p>
            <a:r>
              <a:rPr lang="en-US" altLang="ko-KR">
                <a:hlinkClick r:id="rId3"/>
              </a:rPr>
              <a:t>https://www.bbc.com/korean/news-52570235</a:t>
            </a:r>
            <a:endParaRPr lang="ko-KR" altLang="en-US"/>
          </a:p>
        </p:txBody>
      </p:sp>
    </p:spTree>
    <p:extLst>
      <p:ext uri="{BB962C8B-B14F-4D97-AF65-F5344CB8AC3E}">
        <p14:creationId xmlns:p14="http://schemas.microsoft.com/office/powerpoint/2010/main" val="3867637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5075D3A-0CF1-459D-BABE-A47D93DD92F0}"/>
              </a:ext>
            </a:extLst>
          </p:cNvPr>
          <p:cNvSpPr>
            <a:spLocks noGrp="1"/>
          </p:cNvSpPr>
          <p:nvPr>
            <p:ph type="title"/>
          </p:nvPr>
        </p:nvSpPr>
        <p:spPr/>
        <p:txBody>
          <a:bodyPr/>
          <a:lstStyle/>
          <a:p>
            <a:endParaRPr lang="ko-KR" altLang="en-US"/>
          </a:p>
        </p:txBody>
      </p:sp>
      <p:sp>
        <p:nvSpPr>
          <p:cNvPr id="5" name="TextBox 4">
            <a:extLst>
              <a:ext uri="{FF2B5EF4-FFF2-40B4-BE49-F238E27FC236}">
                <a16:creationId xmlns:a16="http://schemas.microsoft.com/office/drawing/2014/main" id="{1F7DCF3D-88EA-4E4F-BFB0-7AF1636691B0}"/>
              </a:ext>
            </a:extLst>
          </p:cNvPr>
          <p:cNvSpPr txBox="1"/>
          <p:nvPr/>
        </p:nvSpPr>
        <p:spPr>
          <a:xfrm>
            <a:off x="1860" y="6492875"/>
            <a:ext cx="6094140" cy="369332"/>
          </a:xfrm>
          <a:prstGeom prst="rect">
            <a:avLst/>
          </a:prstGeom>
          <a:noFill/>
        </p:spPr>
        <p:txBody>
          <a:bodyPr wrap="square">
            <a:spAutoFit/>
          </a:bodyPr>
          <a:lstStyle/>
          <a:p>
            <a:r>
              <a:rPr lang="en-US" altLang="ko-KR">
                <a:hlinkClick r:id="rId2"/>
              </a:rPr>
              <a:t>https://www.bbc.com/korean/news-52570235</a:t>
            </a:r>
            <a:endParaRPr lang="ko-KR" altLang="en-US"/>
          </a:p>
        </p:txBody>
      </p:sp>
      <p:pic>
        <p:nvPicPr>
          <p:cNvPr id="7" name="그림 6">
            <a:extLst>
              <a:ext uri="{FF2B5EF4-FFF2-40B4-BE49-F238E27FC236}">
                <a16:creationId xmlns:a16="http://schemas.microsoft.com/office/drawing/2014/main" id="{25887F7A-CC3F-44BD-9C50-E65C755DF208}"/>
              </a:ext>
            </a:extLst>
          </p:cNvPr>
          <p:cNvPicPr>
            <a:picLocks noChangeAspect="1"/>
          </p:cNvPicPr>
          <p:nvPr/>
        </p:nvPicPr>
        <p:blipFill>
          <a:blip r:embed="rId3"/>
          <a:stretch>
            <a:fillRect/>
          </a:stretch>
        </p:blipFill>
        <p:spPr>
          <a:xfrm>
            <a:off x="336254" y="241136"/>
            <a:ext cx="11519492" cy="6375728"/>
          </a:xfrm>
          <a:prstGeom prst="rect">
            <a:avLst/>
          </a:prstGeom>
        </p:spPr>
      </p:pic>
    </p:spTree>
    <p:extLst>
      <p:ext uri="{BB962C8B-B14F-4D97-AF65-F5344CB8AC3E}">
        <p14:creationId xmlns:p14="http://schemas.microsoft.com/office/powerpoint/2010/main" val="117699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내용 개체 틀 4">
            <a:extLst>
              <a:ext uri="{FF2B5EF4-FFF2-40B4-BE49-F238E27FC236}">
                <a16:creationId xmlns:a16="http://schemas.microsoft.com/office/drawing/2014/main" id="{C41537EA-29C6-4B62-8072-372911076A9D}"/>
              </a:ext>
            </a:extLst>
          </p:cNvPr>
          <p:cNvPicPr>
            <a:picLocks noGrp="1" noChangeAspect="1"/>
          </p:cNvPicPr>
          <p:nvPr>
            <p:ph idx="1"/>
          </p:nvPr>
        </p:nvPicPr>
        <p:blipFill rotWithShape="1">
          <a:blip r:embed="rId2"/>
          <a:srcRect b="11434"/>
          <a:stretch/>
        </p:blipFill>
        <p:spPr>
          <a:xfrm>
            <a:off x="20" y="1282"/>
            <a:ext cx="12191980" cy="6856718"/>
          </a:xfrm>
          <a:prstGeom prst="rect">
            <a:avLst/>
          </a:prstGeom>
        </p:spPr>
      </p:pic>
    </p:spTree>
    <p:extLst>
      <p:ext uri="{BB962C8B-B14F-4D97-AF65-F5344CB8AC3E}">
        <p14:creationId xmlns:p14="http://schemas.microsoft.com/office/powerpoint/2010/main" val="115149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두산중공업 상반기 신입채용[~15.03.02] - Get a Job Tistory">
            <a:extLst>
              <a:ext uri="{FF2B5EF4-FFF2-40B4-BE49-F238E27FC236}">
                <a16:creationId xmlns:a16="http://schemas.microsoft.com/office/drawing/2014/main" id="{8EDB76DB-6A1C-4295-AFE7-DC10DC2B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485"/>
          <a:stretch/>
        </p:blipFill>
        <p:spPr bwMode="auto">
          <a:xfrm>
            <a:off x="137634" y="4439778"/>
            <a:ext cx="2373639" cy="142355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17545B14-FCF9-4FBD-8E19-D65EEFEC4A3E}"/>
              </a:ext>
            </a:extLst>
          </p:cNvPr>
          <p:cNvSpPr>
            <a:spLocks noGrp="1"/>
          </p:cNvSpPr>
          <p:nvPr>
            <p:ph type="title"/>
          </p:nvPr>
        </p:nvSpPr>
        <p:spPr/>
        <p:txBody>
          <a:bodyPr/>
          <a:lstStyle/>
          <a:p>
            <a:endParaRPr lang="ko-KR" altLang="en-US"/>
          </a:p>
        </p:txBody>
      </p:sp>
      <p:pic>
        <p:nvPicPr>
          <p:cNvPr id="6146" name="Picture 2" descr="국제환경단체 &quot;文 대통령님 이게 그린뉴딜입니까?&quot; 해외석탄사업 투자 ...">
            <a:extLst>
              <a:ext uri="{FF2B5EF4-FFF2-40B4-BE49-F238E27FC236}">
                <a16:creationId xmlns:a16="http://schemas.microsoft.com/office/drawing/2014/main" id="{DE7F3834-DE5F-44F1-9600-59E2A2F26D3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20343" y="-5236"/>
            <a:ext cx="3969380" cy="68492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경향포토]한전의 해외석탄투자 중단 요구 - 경향신문">
            <a:extLst>
              <a:ext uri="{FF2B5EF4-FFF2-40B4-BE49-F238E27FC236}">
                <a16:creationId xmlns:a16="http://schemas.microsoft.com/office/drawing/2014/main" id="{08093240-E197-417A-9899-D9AA81C73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5343" y="3219450"/>
            <a:ext cx="57150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hina cuts pollution at home, grows coal abroad">
            <a:extLst>
              <a:ext uri="{FF2B5EF4-FFF2-40B4-BE49-F238E27FC236}">
                <a16:creationId xmlns:a16="http://schemas.microsoft.com/office/drawing/2014/main" id="{1AD1F37C-8E99-49F1-8D6D-523BDC9704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6" y="0"/>
            <a:ext cx="8351529" cy="459334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삼성 갤럭시 익스프레스 - 위키백과, 우리 모두의 백과사전">
            <a:extLst>
              <a:ext uri="{FF2B5EF4-FFF2-40B4-BE49-F238E27FC236}">
                <a16:creationId xmlns:a16="http://schemas.microsoft.com/office/drawing/2014/main" id="{B0A90674-DA06-45DF-AE57-2CFDB440D5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62" y="5915463"/>
            <a:ext cx="2470974" cy="81732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한전, 말레이시아 가스복합발전소 생산전력 21년 치 판매 완료 | 연합뉴스">
            <a:extLst>
              <a:ext uri="{FF2B5EF4-FFF2-40B4-BE49-F238E27FC236}">
                <a16:creationId xmlns:a16="http://schemas.microsoft.com/office/drawing/2014/main" id="{3ED87A9D-EE52-4F54-A5E6-BD440CFE67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089" t="11744" r="23227" b="14691"/>
          <a:stretch/>
        </p:blipFill>
        <p:spPr bwMode="auto">
          <a:xfrm>
            <a:off x="2605343" y="4614281"/>
            <a:ext cx="3146528" cy="225069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한국수출입은행 | 일반현황 | ALIO : 공공기관 경영정보 공개시스템">
            <a:extLst>
              <a:ext uri="{FF2B5EF4-FFF2-40B4-BE49-F238E27FC236}">
                <a16:creationId xmlns:a16="http://schemas.microsoft.com/office/drawing/2014/main" id="{ADED6789-E533-4399-8E33-4F483122AD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5244" y="5968740"/>
            <a:ext cx="2661727" cy="8826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471ACF-3154-4496-97A5-D72102193655}"/>
              </a:ext>
            </a:extLst>
          </p:cNvPr>
          <p:cNvSpPr txBox="1"/>
          <p:nvPr/>
        </p:nvSpPr>
        <p:spPr>
          <a:xfrm>
            <a:off x="137634" y="179024"/>
            <a:ext cx="6475862" cy="2062103"/>
          </a:xfrm>
          <a:prstGeom prst="rect">
            <a:avLst/>
          </a:prstGeom>
          <a:noFill/>
        </p:spPr>
        <p:txBody>
          <a:bodyPr wrap="square">
            <a:spAutoFit/>
          </a:bodyPr>
          <a:lstStyle/>
          <a:p>
            <a:r>
              <a:rPr lang="en-US" altLang="ko-KR" sz="3200" b="1" i="0">
                <a:solidFill>
                  <a:schemeClr val="bg1"/>
                </a:solidFill>
                <a:effectLst/>
                <a:latin typeface="Arial" panose="020B0604020202020204" pitchFamily="34" charset="0"/>
              </a:rPr>
              <a:t>Case study 3: Overseas coal power plants investment in Vetnam, Pillipins, Indonesia by Kepco, Doosan, Samsung</a:t>
            </a:r>
            <a:endParaRPr lang="ko-KR" altLang="en-US" sz="3200" b="1">
              <a:solidFill>
                <a:schemeClr val="bg1"/>
              </a:solidFill>
            </a:endParaRPr>
          </a:p>
        </p:txBody>
      </p:sp>
    </p:spTree>
    <p:extLst>
      <p:ext uri="{BB962C8B-B14F-4D97-AF65-F5344CB8AC3E}">
        <p14:creationId xmlns:p14="http://schemas.microsoft.com/office/powerpoint/2010/main" val="280851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2AD2143-925F-48CE-B9BD-90B7C2E7E269}"/>
              </a:ext>
            </a:extLst>
          </p:cNvPr>
          <p:cNvSpPr>
            <a:spLocks noGrp="1"/>
          </p:cNvSpPr>
          <p:nvPr>
            <p:ph type="title"/>
          </p:nvPr>
        </p:nvSpPr>
        <p:spPr/>
        <p:txBody>
          <a:bodyPr/>
          <a:lstStyle/>
          <a:p>
            <a:endParaRPr lang="ko-KR" altLang="en-US"/>
          </a:p>
        </p:txBody>
      </p:sp>
      <p:pic>
        <p:nvPicPr>
          <p:cNvPr id="5" name="내용 개체 틀 4">
            <a:extLst>
              <a:ext uri="{FF2B5EF4-FFF2-40B4-BE49-F238E27FC236}">
                <a16:creationId xmlns:a16="http://schemas.microsoft.com/office/drawing/2014/main" id="{24FF94D9-48B8-4379-9A8A-7111FD3B4A04}"/>
              </a:ext>
            </a:extLst>
          </p:cNvPr>
          <p:cNvPicPr>
            <a:picLocks noGrp="1" noChangeAspect="1"/>
          </p:cNvPicPr>
          <p:nvPr>
            <p:ph idx="1"/>
          </p:nvPr>
        </p:nvPicPr>
        <p:blipFill>
          <a:blip r:embed="rId2"/>
          <a:stretch>
            <a:fillRect/>
          </a:stretch>
        </p:blipFill>
        <p:spPr>
          <a:xfrm>
            <a:off x="5034264" y="2914458"/>
            <a:ext cx="6631770" cy="3404887"/>
          </a:xfrm>
        </p:spPr>
      </p:pic>
      <p:pic>
        <p:nvPicPr>
          <p:cNvPr id="7" name="그림 6">
            <a:extLst>
              <a:ext uri="{FF2B5EF4-FFF2-40B4-BE49-F238E27FC236}">
                <a16:creationId xmlns:a16="http://schemas.microsoft.com/office/drawing/2014/main" id="{A0B6952F-E035-4E55-9F28-9361B0DBDF9B}"/>
              </a:ext>
            </a:extLst>
          </p:cNvPr>
          <p:cNvPicPr>
            <a:picLocks noChangeAspect="1"/>
          </p:cNvPicPr>
          <p:nvPr/>
        </p:nvPicPr>
        <p:blipFill>
          <a:blip r:embed="rId3"/>
          <a:stretch>
            <a:fillRect/>
          </a:stretch>
        </p:blipFill>
        <p:spPr>
          <a:xfrm>
            <a:off x="210923" y="1159727"/>
            <a:ext cx="4631505" cy="2698594"/>
          </a:xfrm>
          <a:prstGeom prst="rect">
            <a:avLst/>
          </a:prstGeom>
        </p:spPr>
      </p:pic>
    </p:spTree>
    <p:extLst>
      <p:ext uri="{BB962C8B-B14F-4D97-AF65-F5344CB8AC3E}">
        <p14:creationId xmlns:p14="http://schemas.microsoft.com/office/powerpoint/2010/main" val="152702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D0F4C93C-C27E-41ED-80DA-3859A99705DC}"/>
              </a:ext>
            </a:extLst>
          </p:cNvPr>
          <p:cNvSpPr>
            <a:spLocks noGrp="1"/>
          </p:cNvSpPr>
          <p:nvPr>
            <p:ph idx="1"/>
          </p:nvPr>
        </p:nvSpPr>
        <p:spPr/>
        <p:txBody>
          <a:bodyPr>
            <a:normAutofit/>
          </a:bodyPr>
          <a:lstStyle/>
          <a:p>
            <a:pPr marL="342900" rtl="0" fontAlgn="ctr">
              <a:spcBef>
                <a:spcPts val="0"/>
              </a:spcBef>
              <a:spcAft>
                <a:spcPts val="0"/>
              </a:spcAft>
              <a:buFont typeface="+mj-lt"/>
              <a:buAutoNum type="arabicPeriod"/>
            </a:pPr>
            <a:r>
              <a:rPr lang="en-US" altLang="ko-KR" sz="3000" b="0" i="0">
                <a:effectLst/>
                <a:latin typeface="맑은 고딕" panose="020B0503020000020004" pitchFamily="50" charset="-127"/>
              </a:rPr>
              <a:t>What is ecocide?</a:t>
            </a:r>
          </a:p>
          <a:p>
            <a:pPr marL="742950" lvl="1" indent="-285750" rtl="0" fontAlgn="ctr">
              <a:spcBef>
                <a:spcPts val="0"/>
              </a:spcBef>
              <a:spcAft>
                <a:spcPts val="0"/>
              </a:spcAft>
              <a:buFont typeface="+mj-lt"/>
              <a:buAutoNum type="alphaLcPeriod"/>
            </a:pPr>
            <a:r>
              <a:rPr lang="en-US" altLang="ko-KR" sz="3000" b="0" i="0">
                <a:effectLst/>
                <a:latin typeface="맑은 고딕" panose="020B0503020000020004" pitchFamily="50" charset="-127"/>
              </a:rPr>
              <a:t>Definition</a:t>
            </a:r>
          </a:p>
          <a:p>
            <a:pPr marL="1143000" lvl="2" indent="-228600" rtl="0" fontAlgn="ctr">
              <a:spcBef>
                <a:spcPts val="0"/>
              </a:spcBef>
              <a:spcAft>
                <a:spcPts val="0"/>
              </a:spcAft>
              <a:buFont typeface="+mj-lt"/>
              <a:buAutoNum type="romanLcPeriod"/>
            </a:pPr>
            <a:r>
              <a:rPr lang="x-none" altLang="ko-KR" sz="3000" b="0" i="0">
                <a:effectLst/>
                <a:latin typeface="맑은 고딕" panose="020B0503020000020004" pitchFamily="50" charset="-127"/>
              </a:rPr>
              <a:t>Ecocide is criminalized human activity that violates the principles of environmental justice, such as causing extensive damage or destroying ecosystems or harming the health and well-being of a species (including humans).</a:t>
            </a:r>
            <a:r>
              <a:rPr lang="en-US" altLang="ko-KR" sz="3000" b="0" i="0">
                <a:effectLst/>
                <a:latin typeface="맑은 고딕" panose="020B0503020000020004" pitchFamily="50" charset="-127"/>
              </a:rPr>
              <a:t> (Wikipedia)</a:t>
            </a:r>
          </a:p>
          <a:p>
            <a:pPr marL="1143000" lvl="2" indent="-228600" rtl="0" fontAlgn="ctr">
              <a:spcBef>
                <a:spcPts val="0"/>
              </a:spcBef>
              <a:spcAft>
                <a:spcPts val="0"/>
              </a:spcAft>
              <a:buFont typeface="+mj-lt"/>
              <a:buAutoNum type="romanLcPeriod"/>
            </a:pPr>
            <a:r>
              <a:rPr lang="en-US" altLang="ko-KR" sz="3000">
                <a:latin typeface="맑은 고딕" panose="020B0503020000020004" pitchFamily="50" charset="-127"/>
              </a:rPr>
              <a:t>…</a:t>
            </a:r>
            <a:endParaRPr lang="en-US" altLang="ko-KR" sz="3000" b="0" i="0">
              <a:effectLst/>
              <a:latin typeface="맑은 고딕" panose="020B0503020000020004" pitchFamily="50" charset="-127"/>
            </a:endParaRPr>
          </a:p>
          <a:p>
            <a:endParaRPr lang="ko-KR" altLang="en-US" sz="3000"/>
          </a:p>
        </p:txBody>
      </p:sp>
    </p:spTree>
    <p:extLst>
      <p:ext uri="{BB962C8B-B14F-4D97-AF65-F5344CB8AC3E}">
        <p14:creationId xmlns:p14="http://schemas.microsoft.com/office/powerpoint/2010/main" val="426973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온라인 미디어 3" title="'그린뉴딜은 국내정책'일 뿐이라는 수출입은행, 설마 농담이시죠?">
            <a:hlinkClick r:id="" action="ppaction://media"/>
            <a:extLst>
              <a:ext uri="{FF2B5EF4-FFF2-40B4-BE49-F238E27FC236}">
                <a16:creationId xmlns:a16="http://schemas.microsoft.com/office/drawing/2014/main" id="{9A20C136-F527-46FB-A1F2-E61B06249B6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5A8A5BA-5105-4FC6-B6CC-CCE023AEE79E}"/>
              </a:ext>
            </a:extLst>
          </p:cNvPr>
          <p:cNvSpPr txBox="1"/>
          <p:nvPr/>
        </p:nvSpPr>
        <p:spPr>
          <a:xfrm>
            <a:off x="324853" y="3672385"/>
            <a:ext cx="6097604" cy="923330"/>
          </a:xfrm>
          <a:prstGeom prst="rect">
            <a:avLst/>
          </a:prstGeom>
          <a:noFill/>
        </p:spPr>
        <p:txBody>
          <a:bodyPr wrap="square">
            <a:spAutoFit/>
          </a:bodyPr>
          <a:lstStyle/>
          <a:p>
            <a:r>
              <a:rPr lang="en-US" altLang="ko-KR" b="0" i="0">
                <a:solidFill>
                  <a:srgbClr val="FFFFFF"/>
                </a:solidFill>
                <a:effectLst/>
                <a:latin typeface="Roboto"/>
              </a:rPr>
              <a:t>"</a:t>
            </a:r>
            <a:r>
              <a:rPr lang="ko-KR" altLang="en-US" b="0" i="0">
                <a:solidFill>
                  <a:srgbClr val="FFFFFF"/>
                </a:solidFill>
                <a:effectLst/>
                <a:latin typeface="Roboto"/>
              </a:rPr>
              <a:t>그린뉴딜은 국내정책</a:t>
            </a:r>
            <a:r>
              <a:rPr lang="en-US" altLang="ko-KR" b="0" i="0">
                <a:solidFill>
                  <a:srgbClr val="FFFFFF"/>
                </a:solidFill>
                <a:effectLst/>
                <a:latin typeface="Roboto"/>
              </a:rPr>
              <a:t>"</a:t>
            </a:r>
            <a:r>
              <a:rPr lang="ko-KR" altLang="en-US" b="0" i="0">
                <a:solidFill>
                  <a:srgbClr val="FFFFFF"/>
                </a:solidFill>
                <a:effectLst/>
                <a:latin typeface="Roboto"/>
              </a:rPr>
              <a:t>이고 수출입은행의 해외석탄화력발전 지원은 </a:t>
            </a:r>
            <a:r>
              <a:rPr lang="en-US" altLang="ko-KR" b="0" i="0">
                <a:solidFill>
                  <a:srgbClr val="FFFFFF"/>
                </a:solidFill>
                <a:effectLst/>
                <a:latin typeface="Roboto"/>
              </a:rPr>
              <a:t>"</a:t>
            </a:r>
            <a:r>
              <a:rPr lang="ko-KR" altLang="en-US" b="0" i="0">
                <a:solidFill>
                  <a:srgbClr val="FFFFFF"/>
                </a:solidFill>
                <a:effectLst/>
                <a:latin typeface="Roboto"/>
              </a:rPr>
              <a:t>대외 경제정책</a:t>
            </a:r>
            <a:r>
              <a:rPr lang="en-US" altLang="ko-KR" b="0" i="0">
                <a:solidFill>
                  <a:srgbClr val="FFFFFF"/>
                </a:solidFill>
                <a:effectLst/>
                <a:latin typeface="Roboto"/>
              </a:rPr>
              <a:t>"</a:t>
            </a:r>
            <a:r>
              <a:rPr lang="ko-KR" altLang="en-US" b="0" i="0">
                <a:solidFill>
                  <a:srgbClr val="FFFFFF"/>
                </a:solidFill>
                <a:effectLst/>
                <a:latin typeface="Roboto"/>
              </a:rPr>
              <a:t>이라는 수출입은행의 견해에 결코 동의하지 않습니다</a:t>
            </a:r>
            <a:r>
              <a:rPr lang="en-US" altLang="ko-KR" b="0" i="0">
                <a:solidFill>
                  <a:srgbClr val="FFFFFF"/>
                </a:solidFill>
                <a:effectLst/>
                <a:latin typeface="Roboto"/>
              </a:rPr>
              <a:t>.</a:t>
            </a:r>
            <a:endParaRPr lang="ko-KR" altLang="en-US"/>
          </a:p>
        </p:txBody>
      </p:sp>
    </p:spTree>
    <p:extLst>
      <p:ext uri="{BB962C8B-B14F-4D97-AF65-F5344CB8AC3E}">
        <p14:creationId xmlns:p14="http://schemas.microsoft.com/office/powerpoint/2010/main" val="32202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3A3644-BCEB-4CFE-82BC-D1DA447C4CC7}"/>
              </a:ext>
            </a:extLst>
          </p:cNvPr>
          <p:cNvSpPr>
            <a:spLocks noGrp="1"/>
          </p:cNvSpPr>
          <p:nvPr>
            <p:ph type="title"/>
          </p:nvPr>
        </p:nvSpPr>
        <p:spPr/>
        <p:txBody>
          <a:bodyPr/>
          <a:lstStyle/>
          <a:p>
            <a:endParaRPr lang="ko-KR" altLang="en-US"/>
          </a:p>
        </p:txBody>
      </p:sp>
      <p:pic>
        <p:nvPicPr>
          <p:cNvPr id="1026" name="Picture 2" descr="한국계 기업의 인도네시아 팜오일 농장에 대한 인도네시아 정부의 감찰 ...">
            <a:extLst>
              <a:ext uri="{FF2B5EF4-FFF2-40B4-BE49-F238E27FC236}">
                <a16:creationId xmlns:a16="http://schemas.microsoft.com/office/drawing/2014/main" id="{17A95996-1734-4583-8E9E-8FB1F20D87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642360"/>
            <a:ext cx="5730240" cy="321564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GRAIN | 번역]해외로까지 확장한 대우의 기업식 농업">
            <a:extLst>
              <a:ext uri="{FF2B5EF4-FFF2-40B4-BE49-F238E27FC236}">
                <a16:creationId xmlns:a16="http://schemas.microsoft.com/office/drawing/2014/main" id="{A791E381-D97B-4DC9-9E4D-A567026EBC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3074" name="Picture 2" descr="GRAIN | 번역]해외로까지 확장한 대우의 기업식 농업">
            <a:extLst>
              <a:ext uri="{FF2B5EF4-FFF2-40B4-BE49-F238E27FC236}">
                <a16:creationId xmlns:a16="http://schemas.microsoft.com/office/drawing/2014/main" id="{013CBA14-EC2E-41EA-A76D-22E1C8BA8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5301"/>
            <a:ext cx="6889640" cy="3871978"/>
          </a:xfrm>
          <a:prstGeom prst="rect">
            <a:avLst/>
          </a:prstGeom>
          <a:noFill/>
          <a:extLst>
            <a:ext uri="{909E8E84-426E-40DD-AFC4-6F175D3DCCD1}">
              <a14:hiddenFill xmlns:a14="http://schemas.microsoft.com/office/drawing/2010/main">
                <a:solidFill>
                  <a:srgbClr val="FFFFFF"/>
                </a:solidFill>
              </a14:hiddenFill>
            </a:ext>
          </a:extLst>
        </p:spPr>
      </p:pic>
      <p:pic>
        <p:nvPicPr>
          <p:cNvPr id="5" name="그림 4">
            <a:extLst>
              <a:ext uri="{FF2B5EF4-FFF2-40B4-BE49-F238E27FC236}">
                <a16:creationId xmlns:a16="http://schemas.microsoft.com/office/drawing/2014/main" id="{DEAA9320-D127-44D4-9814-F16723063F57}"/>
              </a:ext>
            </a:extLst>
          </p:cNvPr>
          <p:cNvPicPr>
            <a:picLocks noChangeAspect="1"/>
          </p:cNvPicPr>
          <p:nvPr/>
        </p:nvPicPr>
        <p:blipFill>
          <a:blip r:embed="rId5"/>
          <a:stretch>
            <a:fillRect/>
          </a:stretch>
        </p:blipFill>
        <p:spPr>
          <a:xfrm>
            <a:off x="-128322" y="-536793"/>
            <a:ext cx="6160161" cy="4107820"/>
          </a:xfrm>
          <a:prstGeom prst="rect">
            <a:avLst/>
          </a:prstGeom>
        </p:spPr>
      </p:pic>
      <p:pic>
        <p:nvPicPr>
          <p:cNvPr id="4098" name="Picture 2">
            <a:extLst>
              <a:ext uri="{FF2B5EF4-FFF2-40B4-BE49-F238E27FC236}">
                <a16:creationId xmlns:a16="http://schemas.microsoft.com/office/drawing/2014/main" id="{E12077A1-57AC-46A8-9736-C2F06672F1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18774"/>
            <a:ext cx="6031839" cy="4021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위장환경주의 (2018) - 왓챠피디아">
            <a:extLst>
              <a:ext uri="{FF2B5EF4-FFF2-40B4-BE49-F238E27FC236}">
                <a16:creationId xmlns:a16="http://schemas.microsoft.com/office/drawing/2014/main" id="{18CA51A6-3F13-4FCA-AAF8-6BFC31C24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269" y="3581400"/>
            <a:ext cx="6296212" cy="366343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구인 - 업체 &gt; 코린도 그룹">
            <a:extLst>
              <a:ext uri="{FF2B5EF4-FFF2-40B4-BE49-F238E27FC236}">
                <a16:creationId xmlns:a16="http://schemas.microsoft.com/office/drawing/2014/main" id="{067FFAA6-6ADA-4F74-9C6A-7EA526AF9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1075" y="5184266"/>
            <a:ext cx="2223033" cy="149794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포스코대우, 포스코인터내셔널로 새 출발">
            <a:extLst>
              <a:ext uri="{FF2B5EF4-FFF2-40B4-BE49-F238E27FC236}">
                <a16:creationId xmlns:a16="http://schemas.microsoft.com/office/drawing/2014/main" id="{03A2E3EF-FBD1-49DC-A6DF-9FE345ED83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8562" y="5662570"/>
            <a:ext cx="3809636" cy="10196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삼성 갤럭시 익스프레스 - 위키백과, 우리 모두의 백과사전">
            <a:extLst>
              <a:ext uri="{FF2B5EF4-FFF2-40B4-BE49-F238E27FC236}">
                <a16:creationId xmlns:a16="http://schemas.microsoft.com/office/drawing/2014/main" id="{A4756C49-1870-4B37-A4E1-AA499B11E8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1277" y="5704659"/>
            <a:ext cx="2982533" cy="986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내용 개체 틀 4">
            <a:extLst>
              <a:ext uri="{FF2B5EF4-FFF2-40B4-BE49-F238E27FC236}">
                <a16:creationId xmlns:a16="http://schemas.microsoft.com/office/drawing/2014/main" id="{9453AA6D-DB62-4144-9515-5A92FC260588}"/>
              </a:ext>
            </a:extLst>
          </p:cNvPr>
          <p:cNvPicPr>
            <a:picLocks noGrp="1" noChangeAspect="1"/>
          </p:cNvPicPr>
          <p:nvPr>
            <p:ph idx="1"/>
          </p:nvPr>
        </p:nvPicPr>
        <p:blipFill>
          <a:blip r:embed="rId2"/>
          <a:stretch>
            <a:fillRect/>
          </a:stretch>
        </p:blipFill>
        <p:spPr>
          <a:xfrm>
            <a:off x="6160316" y="1157529"/>
            <a:ext cx="5699345" cy="5235267"/>
          </a:xfrm>
        </p:spPr>
      </p:pic>
      <p:pic>
        <p:nvPicPr>
          <p:cNvPr id="7" name="Picture 2" descr="구인 - 업체 &gt; 코린도 그룹">
            <a:extLst>
              <a:ext uri="{FF2B5EF4-FFF2-40B4-BE49-F238E27FC236}">
                <a16:creationId xmlns:a16="http://schemas.microsoft.com/office/drawing/2014/main" id="{C1770487-1538-4FF6-96F3-63BEB57D2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01" y="0"/>
            <a:ext cx="2223033" cy="1497942"/>
          </a:xfrm>
          <a:prstGeom prst="rect">
            <a:avLst/>
          </a:prstGeom>
          <a:noFill/>
          <a:extLst>
            <a:ext uri="{909E8E84-426E-40DD-AFC4-6F175D3DCCD1}">
              <a14:hiddenFill xmlns:a14="http://schemas.microsoft.com/office/drawing/2010/main">
                <a:solidFill>
                  <a:srgbClr val="FFFFFF"/>
                </a:solidFill>
              </a14:hiddenFill>
            </a:ext>
          </a:extLst>
        </p:spPr>
      </p:pic>
      <p:pic>
        <p:nvPicPr>
          <p:cNvPr id="9" name="그림 8">
            <a:extLst>
              <a:ext uri="{FF2B5EF4-FFF2-40B4-BE49-F238E27FC236}">
                <a16:creationId xmlns:a16="http://schemas.microsoft.com/office/drawing/2014/main" id="{854873D5-D227-46F9-B67E-D1602729CA34}"/>
              </a:ext>
            </a:extLst>
          </p:cNvPr>
          <p:cNvPicPr>
            <a:picLocks noChangeAspect="1"/>
          </p:cNvPicPr>
          <p:nvPr/>
        </p:nvPicPr>
        <p:blipFill>
          <a:blip r:embed="rId4"/>
          <a:stretch>
            <a:fillRect/>
          </a:stretch>
        </p:blipFill>
        <p:spPr>
          <a:xfrm>
            <a:off x="202201" y="1357161"/>
            <a:ext cx="5893799" cy="4252647"/>
          </a:xfrm>
          <a:prstGeom prst="rect">
            <a:avLst/>
          </a:prstGeom>
        </p:spPr>
      </p:pic>
    </p:spTree>
    <p:extLst>
      <p:ext uri="{BB962C8B-B14F-4D97-AF65-F5344CB8AC3E}">
        <p14:creationId xmlns:p14="http://schemas.microsoft.com/office/powerpoint/2010/main" val="3182800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CDD3566-74F6-46E7-91D4-6F35501DC9BB}"/>
              </a:ext>
            </a:extLst>
          </p:cNvPr>
          <p:cNvSpPr>
            <a:spLocks noGrp="1"/>
          </p:cNvSpPr>
          <p:nvPr>
            <p:ph type="title"/>
          </p:nvPr>
        </p:nvSpPr>
        <p:spPr/>
        <p:txBody>
          <a:bodyPr/>
          <a:lstStyle/>
          <a:p>
            <a:endParaRPr lang="ko-KR" altLang="en-US"/>
          </a:p>
        </p:txBody>
      </p:sp>
      <p:pic>
        <p:nvPicPr>
          <p:cNvPr id="4" name="온라인 미디어 3" title="Mongabay Explains: What is the controversy around palm oil?">
            <a:hlinkClick r:id="" action="ppaction://media"/>
            <a:extLst>
              <a:ext uri="{FF2B5EF4-FFF2-40B4-BE49-F238E27FC236}">
                <a16:creationId xmlns:a16="http://schemas.microsoft.com/office/drawing/2014/main" id="{E7CA7607-491E-4CEE-A585-873FE492480A}"/>
              </a:ext>
            </a:extLst>
          </p:cNvPr>
          <p:cNvPicPr>
            <a:picLocks noGrp="1" noRot="1" noChangeAspect="1"/>
          </p:cNvPicPr>
          <p:nvPr>
            <p:ph idx="1"/>
            <a:videoFile r:link="rId1"/>
          </p:nvPr>
        </p:nvPicPr>
        <p:blipFill>
          <a:blip r:embed="rId3"/>
          <a:stretch>
            <a:fillRect/>
          </a:stretch>
        </p:blipFill>
        <p:spPr>
          <a:xfrm>
            <a:off x="0" y="0"/>
            <a:ext cx="12192000" cy="6857844"/>
          </a:xfrm>
          <a:prstGeom prst="rect">
            <a:avLst/>
          </a:prstGeom>
        </p:spPr>
      </p:pic>
    </p:spTree>
    <p:extLst>
      <p:ext uri="{BB962C8B-B14F-4D97-AF65-F5344CB8AC3E}">
        <p14:creationId xmlns:p14="http://schemas.microsoft.com/office/powerpoint/2010/main" val="26024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내용 개체 틀 8">
            <a:extLst>
              <a:ext uri="{FF2B5EF4-FFF2-40B4-BE49-F238E27FC236}">
                <a16:creationId xmlns:a16="http://schemas.microsoft.com/office/drawing/2014/main" id="{0FEE8C8F-5C67-4D47-9149-85D4C5F06074}"/>
              </a:ext>
            </a:extLst>
          </p:cNvPr>
          <p:cNvPicPr>
            <a:picLocks noGrp="1" noChangeAspect="1"/>
          </p:cNvPicPr>
          <p:nvPr>
            <p:ph idx="1"/>
          </p:nvPr>
        </p:nvPicPr>
        <p:blipFill>
          <a:blip r:embed="rId2"/>
          <a:stretch>
            <a:fillRect/>
          </a:stretch>
        </p:blipFill>
        <p:spPr>
          <a:xfrm>
            <a:off x="4885263" y="1253331"/>
            <a:ext cx="6896059" cy="4975948"/>
          </a:xfrm>
        </p:spPr>
      </p:pic>
      <p:sp>
        <p:nvSpPr>
          <p:cNvPr id="5" name="TextBox 4">
            <a:extLst>
              <a:ext uri="{FF2B5EF4-FFF2-40B4-BE49-F238E27FC236}">
                <a16:creationId xmlns:a16="http://schemas.microsoft.com/office/drawing/2014/main" id="{5DE5163E-5B54-403C-81CA-264108B9CF9B}"/>
              </a:ext>
            </a:extLst>
          </p:cNvPr>
          <p:cNvSpPr txBox="1"/>
          <p:nvPr/>
        </p:nvSpPr>
        <p:spPr>
          <a:xfrm>
            <a:off x="5965256" y="6809689"/>
            <a:ext cx="6097604" cy="1477328"/>
          </a:xfrm>
          <a:prstGeom prst="rect">
            <a:avLst/>
          </a:prstGeom>
          <a:noFill/>
        </p:spPr>
        <p:txBody>
          <a:bodyPr wrap="square">
            <a:spAutoFit/>
          </a:bodyPr>
          <a:lstStyle/>
          <a:p>
            <a:r>
              <a:rPr lang="en-US" altLang="ko-KR">
                <a:hlinkClick r:id="rId3"/>
              </a:rPr>
              <a:t>https://apil.or.kr/wp-content/uploads/2020/08/%e1%84%86%e1%85%a1%e1%84%8c%e1%85%b5%e1%84%86%e1%85%a1%e1%86%a8%e1%84%89%e1%85%a1%e1%84%82%e1%85%a3%e1%86%bc.pdf</a:t>
            </a:r>
            <a:endParaRPr lang="ko-KR" altLang="en-US"/>
          </a:p>
        </p:txBody>
      </p:sp>
      <p:pic>
        <p:nvPicPr>
          <p:cNvPr id="7" name="그림 6">
            <a:extLst>
              <a:ext uri="{FF2B5EF4-FFF2-40B4-BE49-F238E27FC236}">
                <a16:creationId xmlns:a16="http://schemas.microsoft.com/office/drawing/2014/main" id="{F468AF7D-C777-4B25-83EB-6C3ED7D6C1AB}"/>
              </a:ext>
            </a:extLst>
          </p:cNvPr>
          <p:cNvPicPr>
            <a:picLocks noChangeAspect="1"/>
          </p:cNvPicPr>
          <p:nvPr/>
        </p:nvPicPr>
        <p:blipFill>
          <a:blip r:embed="rId4"/>
          <a:stretch>
            <a:fillRect/>
          </a:stretch>
        </p:blipFill>
        <p:spPr>
          <a:xfrm>
            <a:off x="0" y="0"/>
            <a:ext cx="4755162" cy="6858000"/>
          </a:xfrm>
          <a:prstGeom prst="rect">
            <a:avLst/>
          </a:prstGeom>
        </p:spPr>
      </p:pic>
      <p:sp>
        <p:nvSpPr>
          <p:cNvPr id="10" name="TextBox 9">
            <a:extLst>
              <a:ext uri="{FF2B5EF4-FFF2-40B4-BE49-F238E27FC236}">
                <a16:creationId xmlns:a16="http://schemas.microsoft.com/office/drawing/2014/main" id="{5749DD37-3883-4492-8AD2-677053437A58}"/>
              </a:ext>
            </a:extLst>
          </p:cNvPr>
          <p:cNvSpPr txBox="1"/>
          <p:nvPr/>
        </p:nvSpPr>
        <p:spPr>
          <a:xfrm>
            <a:off x="5303520" y="635267"/>
            <a:ext cx="5655632" cy="369332"/>
          </a:xfrm>
          <a:prstGeom prst="rect">
            <a:avLst/>
          </a:prstGeom>
          <a:noFill/>
        </p:spPr>
        <p:txBody>
          <a:bodyPr wrap="square" rtlCol="0">
            <a:spAutoFit/>
          </a:bodyPr>
          <a:lstStyle/>
          <a:p>
            <a:r>
              <a:rPr lang="en-US" altLang="ko-KR" b="1"/>
              <a:t>Right of Indigenous people </a:t>
            </a:r>
            <a:r>
              <a:rPr lang="ko-KR" altLang="en-US" b="1"/>
              <a:t>토착민의 권리</a:t>
            </a:r>
          </a:p>
        </p:txBody>
      </p:sp>
      <p:sp>
        <p:nvSpPr>
          <p:cNvPr id="14" name="TextBox 13">
            <a:extLst>
              <a:ext uri="{FF2B5EF4-FFF2-40B4-BE49-F238E27FC236}">
                <a16:creationId xmlns:a16="http://schemas.microsoft.com/office/drawing/2014/main" id="{493B0EF7-E4A4-4A70-878C-5B580BE37588}"/>
              </a:ext>
            </a:extLst>
          </p:cNvPr>
          <p:cNvSpPr txBox="1"/>
          <p:nvPr/>
        </p:nvSpPr>
        <p:spPr>
          <a:xfrm>
            <a:off x="1274876" y="4578401"/>
            <a:ext cx="6161964" cy="646331"/>
          </a:xfrm>
          <a:prstGeom prst="rect">
            <a:avLst/>
          </a:prstGeom>
          <a:noFill/>
        </p:spPr>
        <p:txBody>
          <a:bodyPr wrap="square">
            <a:spAutoFit/>
          </a:bodyPr>
          <a:lstStyle/>
          <a:p>
            <a:r>
              <a:rPr lang="ko-KR" altLang="en-US" sz="3600" b="1">
                <a:solidFill>
                  <a:schemeClr val="bg1"/>
                </a:solidFill>
              </a:rPr>
              <a:t>Last hunt</a:t>
            </a:r>
          </a:p>
        </p:txBody>
      </p:sp>
    </p:spTree>
    <p:extLst>
      <p:ext uri="{BB962C8B-B14F-4D97-AF65-F5344CB8AC3E}">
        <p14:creationId xmlns:p14="http://schemas.microsoft.com/office/powerpoint/2010/main" val="254195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9890688-8ACF-48AF-9F74-AE89894BC07E}"/>
              </a:ext>
            </a:extLst>
          </p:cNvPr>
          <p:cNvSpPr>
            <a:spLocks noGrp="1"/>
          </p:cNvSpPr>
          <p:nvPr>
            <p:ph type="title"/>
          </p:nvPr>
        </p:nvSpPr>
        <p:spPr/>
        <p:txBody>
          <a:bodyPr/>
          <a:lstStyle/>
          <a:p>
            <a:endParaRPr lang="ko-KR" altLang="en-US"/>
          </a:p>
        </p:txBody>
      </p:sp>
      <p:pic>
        <p:nvPicPr>
          <p:cNvPr id="4" name="온라인 미디어 3" title="한국 기업의 투자가 파푸아 토착민에게 미친 영향 - 팜유가 뭐길래">
            <a:hlinkClick r:id="" action="ppaction://media"/>
            <a:extLst>
              <a:ext uri="{FF2B5EF4-FFF2-40B4-BE49-F238E27FC236}">
                <a16:creationId xmlns:a16="http://schemas.microsoft.com/office/drawing/2014/main" id="{12D2A209-84B3-4F94-9083-430AD68E9940}"/>
              </a:ext>
            </a:extLst>
          </p:cNvPr>
          <p:cNvPicPr>
            <a:picLocks noGrp="1" noRot="1" noChangeAspect="1"/>
          </p:cNvPicPr>
          <p:nvPr>
            <p:ph idx="1"/>
            <a:videoFile r:link="rId1"/>
          </p:nvPr>
        </p:nvPicPr>
        <p:blipFill>
          <a:blip r:embed="rId3"/>
          <a:stretch>
            <a:fillRect/>
          </a:stretch>
        </p:blipFill>
        <p:spPr>
          <a:xfrm>
            <a:off x="-11151" y="0"/>
            <a:ext cx="12192277" cy="6858000"/>
          </a:xfrm>
          <a:prstGeom prst="rect">
            <a:avLst/>
          </a:prstGeom>
        </p:spPr>
      </p:pic>
    </p:spTree>
    <p:extLst>
      <p:ext uri="{BB962C8B-B14F-4D97-AF65-F5344CB8AC3E}">
        <p14:creationId xmlns:p14="http://schemas.microsoft.com/office/powerpoint/2010/main" val="16490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BD1892E-9660-4162-9971-A2D74A8B72D9}"/>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5F4BABAA-F4AB-4F64-96DC-1767195F648B}"/>
              </a:ext>
            </a:extLst>
          </p:cNvPr>
          <p:cNvSpPr>
            <a:spLocks noGrp="1"/>
          </p:cNvSpPr>
          <p:nvPr>
            <p:ph idx="1"/>
          </p:nvPr>
        </p:nvSpPr>
        <p:spPr/>
        <p:txBody>
          <a:bodyPr/>
          <a:lstStyle/>
          <a:p>
            <a:endParaRPr lang="ko-KR" altLang="en-US"/>
          </a:p>
        </p:txBody>
      </p:sp>
      <p:pic>
        <p:nvPicPr>
          <p:cNvPr id="5" name="그림 4">
            <a:extLst>
              <a:ext uri="{FF2B5EF4-FFF2-40B4-BE49-F238E27FC236}">
                <a16:creationId xmlns:a16="http://schemas.microsoft.com/office/drawing/2014/main" id="{AE421EF4-4ED1-4DF4-9818-FD4F9B76F7CB}"/>
              </a:ext>
            </a:extLst>
          </p:cNvPr>
          <p:cNvPicPr>
            <a:picLocks noChangeAspect="1"/>
          </p:cNvPicPr>
          <p:nvPr/>
        </p:nvPicPr>
        <p:blipFill>
          <a:blip r:embed="rId2"/>
          <a:stretch>
            <a:fillRect/>
          </a:stretch>
        </p:blipFill>
        <p:spPr>
          <a:xfrm>
            <a:off x="167496" y="168639"/>
            <a:ext cx="4582923" cy="6493650"/>
          </a:xfrm>
          <a:prstGeom prst="rect">
            <a:avLst/>
          </a:prstGeom>
        </p:spPr>
      </p:pic>
      <p:pic>
        <p:nvPicPr>
          <p:cNvPr id="7" name="그림 6">
            <a:extLst>
              <a:ext uri="{FF2B5EF4-FFF2-40B4-BE49-F238E27FC236}">
                <a16:creationId xmlns:a16="http://schemas.microsoft.com/office/drawing/2014/main" id="{A73F26A5-5652-471B-9BD2-E9933077D17E}"/>
              </a:ext>
            </a:extLst>
          </p:cNvPr>
          <p:cNvPicPr>
            <a:picLocks noChangeAspect="1"/>
          </p:cNvPicPr>
          <p:nvPr/>
        </p:nvPicPr>
        <p:blipFill>
          <a:blip r:embed="rId3"/>
          <a:stretch>
            <a:fillRect/>
          </a:stretch>
        </p:blipFill>
        <p:spPr>
          <a:xfrm>
            <a:off x="4750418" y="365125"/>
            <a:ext cx="7107301" cy="5712290"/>
          </a:xfrm>
          <a:prstGeom prst="rect">
            <a:avLst/>
          </a:prstGeom>
        </p:spPr>
      </p:pic>
    </p:spTree>
    <p:extLst>
      <p:ext uri="{BB962C8B-B14F-4D97-AF65-F5344CB8AC3E}">
        <p14:creationId xmlns:p14="http://schemas.microsoft.com/office/powerpoint/2010/main" val="174658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6E990E3-E2D3-4D72-9CA6-32336095BB57}"/>
              </a:ext>
            </a:extLst>
          </p:cNvPr>
          <p:cNvSpPr>
            <a:spLocks noGrp="1"/>
          </p:cNvSpPr>
          <p:nvPr>
            <p:ph type="title"/>
          </p:nvPr>
        </p:nvSpPr>
        <p:spPr/>
        <p:txBody>
          <a:bodyPr/>
          <a:lstStyle/>
          <a:p>
            <a:endParaRPr lang="ko-KR" altLang="en-US"/>
          </a:p>
        </p:txBody>
      </p:sp>
      <p:pic>
        <p:nvPicPr>
          <p:cNvPr id="11" name="내용 개체 틀 10">
            <a:extLst>
              <a:ext uri="{FF2B5EF4-FFF2-40B4-BE49-F238E27FC236}">
                <a16:creationId xmlns:a16="http://schemas.microsoft.com/office/drawing/2014/main" id="{5BFCDF10-AA63-4699-9B4F-DC4BF1376452}"/>
              </a:ext>
            </a:extLst>
          </p:cNvPr>
          <p:cNvPicPr>
            <a:picLocks noGrp="1" noChangeAspect="1"/>
          </p:cNvPicPr>
          <p:nvPr>
            <p:ph idx="1"/>
          </p:nvPr>
        </p:nvPicPr>
        <p:blipFill>
          <a:blip r:embed="rId2"/>
          <a:stretch>
            <a:fillRect/>
          </a:stretch>
        </p:blipFill>
        <p:spPr>
          <a:xfrm>
            <a:off x="-1" y="0"/>
            <a:ext cx="4834579" cy="6858000"/>
          </a:xfrm>
        </p:spPr>
      </p:pic>
      <p:pic>
        <p:nvPicPr>
          <p:cNvPr id="13" name="그림 12">
            <a:extLst>
              <a:ext uri="{FF2B5EF4-FFF2-40B4-BE49-F238E27FC236}">
                <a16:creationId xmlns:a16="http://schemas.microsoft.com/office/drawing/2014/main" id="{C6CC3DA8-C1E0-4F0E-A225-41892C46AA67}"/>
              </a:ext>
            </a:extLst>
          </p:cNvPr>
          <p:cNvPicPr>
            <a:picLocks noChangeAspect="1"/>
          </p:cNvPicPr>
          <p:nvPr/>
        </p:nvPicPr>
        <p:blipFill>
          <a:blip r:embed="rId3"/>
          <a:stretch>
            <a:fillRect/>
          </a:stretch>
        </p:blipFill>
        <p:spPr>
          <a:xfrm>
            <a:off x="4525152" y="490654"/>
            <a:ext cx="7561308" cy="5508702"/>
          </a:xfrm>
          <a:prstGeom prst="rect">
            <a:avLst/>
          </a:prstGeom>
        </p:spPr>
      </p:pic>
    </p:spTree>
    <p:extLst>
      <p:ext uri="{BB962C8B-B14F-4D97-AF65-F5344CB8AC3E}">
        <p14:creationId xmlns:p14="http://schemas.microsoft.com/office/powerpoint/2010/main" val="59082991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872</Words>
  <Application>Microsoft Office PowerPoint</Application>
  <PresentationFormat>와이드스크린</PresentationFormat>
  <Paragraphs>32</Paragraphs>
  <Slides>20</Slides>
  <Notes>4</Notes>
  <HiddenSlides>0</HiddenSlides>
  <MMClips>3</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20</vt:i4>
      </vt:variant>
    </vt:vector>
  </HeadingPairs>
  <TitlesOfParts>
    <vt:vector size="25" baseType="lpstr">
      <vt:lpstr>Roboto</vt:lpstr>
      <vt:lpstr>맑은 고딕</vt:lpstr>
      <vt:lpstr>Arial</vt:lpstr>
      <vt:lpstr>Garamond</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Green Washing</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JANG YUNSEOK</dc:creator>
  <cp:lastModifiedBy>JANG YUNSEOK</cp:lastModifiedBy>
  <cp:revision>1</cp:revision>
  <dcterms:created xsi:type="dcterms:W3CDTF">2020-08-30T01:31:24Z</dcterms:created>
  <dcterms:modified xsi:type="dcterms:W3CDTF">2020-08-30T02:00:05Z</dcterms:modified>
</cp:coreProperties>
</file>