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64" r:id="rId3"/>
    <p:sldId id="258" r:id="rId4"/>
    <p:sldId id="257" r:id="rId5"/>
    <p:sldId id="26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42320776-619C-4BAB-845C-80F7B59164DB}" styleName="Generic Style 2- Body/Background Dark Color 1">
    <a:tblBg>
      <a:fillRef idx="3">
        <a:schemeClr val="lt1"/>
      </a:fillRef>
      <a:effectRef idx="3">
        <a:schemeClr val="l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lt1">
                <a:tint val="50000"/>
              </a:schemeClr>
            </a:lnRef>
          </a:left>
          <a:right>
            <a:lnRef idx="1">
              <a:schemeClr val="lt1">
                <a:tint val="50000"/>
              </a:schemeClr>
            </a:lnRef>
          </a:right>
          <a:top>
            <a:lnRef idx="1">
              <a:schemeClr val="lt1">
                <a:tint val="50000"/>
              </a:schemeClr>
            </a:lnRef>
          </a:top>
          <a:bottom>
            <a:lnRef idx="1">
              <a:schemeClr val="lt1">
                <a:tint val="50000"/>
              </a:schemeClr>
            </a:lnRef>
          </a:bottom>
          <a:insideH>
            <a:lnRef idx="0">
              <a:schemeClr val="dk1"/>
            </a:lnRef>
          </a:insideH>
          <a:insideV>
            <a:lnRef idx="0">
              <a:schemeClr val="dk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>
        <a:fontRef idx="minor">
          <a:schemeClr val="dk1"/>
        </a:fontRef>
      </a:tcTxStyle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0">
              <a:schemeClr val="lt1"/>
            </a:lnRef>
          </a:top>
        </a:tcBdr>
        <a:fill>
          <a:solidFill>
            <a:schemeClr val="lt1">
              <a:shade val="60000"/>
            </a:schemeClr>
          </a:solidFill>
        </a:fill>
      </a:tcStyle>
    </a:lastRow>
    <a:seCell>
      <a:tcTxStyle/>
      <a:tcStyle>
        <a:tcBdr>
          <a:left>
            <a:lnRef idx="2">
              <a:schemeClr val="lt1"/>
            </a:lnRef>
          </a:left>
          <a:top>
            <a:ln>
              <a:noFill/>
            </a:ln>
          </a:top>
        </a:tcBdr>
      </a:tcStyle>
    </a:seCell>
    <a:swCell>
      <a:tcTxStyle/>
      <a:tcStyle>
        <a:tcBdr>
          <a:right>
            <a:lnRef idx="2">
              <a:schemeClr val="lt1"/>
            </a:lnRef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0">
              <a:schemeClr val="lt1"/>
            </a:lnRef>
          </a:bottom>
        </a:tcBdr>
        <a:fill>
          <a:noFill/>
        </a:fill>
      </a:tcStyle>
    </a:firstRow>
    <a:neCell>
      <a:tcTxStyle/>
      <a:tcStyle>
        <a:tcBdr>
          <a:bottom>
            <a:ln>
              <a:noFill/>
            </a:ln>
          </a:bottom>
        </a:tcBdr>
      </a:tcStyle>
    </a:neCell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F0A0EA-C916-463C-A3AD-4CCFBD9124EA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1"/>
      </a:tcTxStyle>
      <a:tcStyle>
        <a:tcBdr>
          <a:top>
            <a:ln w="6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1">
          <a:shade val="40000"/>
        </a:schemeClr>
      </a:tcTxStyle>
      <a:tcStyle>
        <a:tcBdr/>
        <a:fill>
          <a:solidFill>
            <a:schemeClr val="accent1">
              <a:alpha val="4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816348" y="1521105"/>
            <a:ext cx="10993529" cy="1743168"/>
          </a:xfrm>
        </p:spPr>
        <p:txBody>
          <a:bodyPr>
            <a:noAutofit/>
          </a:bodyPr>
          <a:p>
            <a:pPr lvl="0">
              <a:defRPr/>
            </a:pPr>
            <a:r>
              <a:rPr lang="ko-KR" altLang="en-US" sz="5000">
                <a:solidFill>
                  <a:srgbClr val="ff0000"/>
                </a:solidFill>
              </a:rPr>
              <a:t>문학 감상과 공부법이 딱히 없지만</a:t>
            </a:r>
            <a:r>
              <a:rPr lang="en-US" altLang="ko-KR" sz="5000">
                <a:solidFill>
                  <a:srgbClr val="ff0000"/>
                </a:solidFill>
              </a:rPr>
              <a:t>...</a:t>
            </a:r>
            <a:endParaRPr lang="en-US" altLang="ko-KR" sz="5000">
              <a:solidFill>
                <a:srgbClr val="ff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p>
            <a:pPr lvl="0">
              <a:defRPr/>
            </a:pPr>
            <a:r>
              <a:rPr lang="en-US" altLang="ko-KR" sz="6300">
                <a:solidFill>
                  <a:srgbClr val="3057b9"/>
                </a:solidFill>
              </a:rPr>
              <a:t>“</a:t>
            </a:r>
            <a:r>
              <a:rPr lang="ko-KR" altLang="en-US" sz="6300">
                <a:solidFill>
                  <a:srgbClr val="3057b9"/>
                </a:solidFill>
              </a:rPr>
              <a:t>하다 보면 알게 될 거야</a:t>
            </a:r>
            <a:r>
              <a:rPr lang="en-US" altLang="ko-KR" sz="6300">
                <a:solidFill>
                  <a:srgbClr val="3057b9"/>
                </a:solidFill>
              </a:rPr>
              <a:t>.”</a:t>
            </a:r>
            <a:endParaRPr lang="en-US" altLang="ko-KR" sz="6300">
              <a:solidFill>
                <a:srgbClr val="3057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8341" y="1441978"/>
            <a:ext cx="11892696" cy="43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215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03" y="756443"/>
            <a:ext cx="12074528" cy="51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67532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8869" y="1233579"/>
            <a:ext cx="3548929" cy="55127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02017" y="171698"/>
            <a:ext cx="5174764" cy="337101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02017" y="3627926"/>
            <a:ext cx="5200366" cy="2958347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3139" y="229409"/>
          <a:ext cx="5060388" cy="861097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5060388"/>
              </a:tblGrid>
              <a:tr h="861097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3400" spc="0">
                          <a:solidFill>
                            <a:schemeClr val="lt1"/>
                          </a:solidFill>
                        </a:rPr>
                        <a:t> 이든이는 왜 오열했을까</a:t>
                      </a:r>
                      <a:r>
                        <a:rPr lang="en-US" altLang="ko-KR" sz="3400" spc="0">
                          <a:solidFill>
                            <a:schemeClr val="lt1"/>
                          </a:solidFill>
                        </a:rPr>
                        <a:t>?</a:t>
                      </a:r>
                      <a:endParaRPr lang="en-US" altLang="ko-KR" sz="3400" spc="0">
                        <a:solidFill>
                          <a:schemeClr val="lt1"/>
                        </a:solidFill>
                      </a:endParaRPr>
                    </a:p>
                  </a:txBody>
                  <a:tcPr marL="91440" marR="9144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2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0" presetClass="entr" presetSubtype="4" fill="hold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7489" y="533928"/>
            <a:ext cx="6077753" cy="5866353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487865" y="1276318"/>
          <a:ext cx="3764280" cy="4020608"/>
        </p:xfrm>
        <a:graphic>
          <a:graphicData uri="http://schemas.openxmlformats.org/drawingml/2006/table">
            <a:tbl>
              <a:tblPr firstRow="1" bandRow="1">
                <a:tableStyleId>{BDF0A0EA-C916-463C-A3AD-4CCFBD9124EA}</a:tableStyleId>
              </a:tblPr>
              <a:tblGrid>
                <a:gridCol w="3764280"/>
              </a:tblGrid>
              <a:tr h="79860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indent="-19050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pc="-40"/>
                        <a:t>   </a:t>
                      </a:r>
                      <a:r>
                        <a:rPr lang="ko-KR" altLang="en-US" sz="1900" spc="-40">
                          <a:solidFill>
                            <a:srgbClr val="ff0000"/>
                          </a:solidFill>
                        </a:rPr>
                        <a:t>심훈의 </a:t>
                      </a:r>
                      <a:r>
                        <a:rPr lang="en-US" altLang="ko-KR" sz="1900" spc="-4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ko-KR" altLang="en-US" sz="1900" spc="-40">
                          <a:solidFill>
                            <a:srgbClr val="ff0000"/>
                          </a:solidFill>
                        </a:rPr>
                        <a:t>그날이 오면</a:t>
                      </a:r>
                      <a:r>
                        <a:rPr lang="en-US" altLang="ko-KR" sz="1900" spc="-4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ko-KR" altLang="en-US" sz="1900" spc="-40">
                          <a:solidFill>
                            <a:srgbClr val="ff0000"/>
                          </a:solidFill>
                        </a:rPr>
                        <a:t> 감상하기</a:t>
                      </a:r>
                      <a:endParaRPr lang="ko-KR" altLang="en-US" sz="1900" spc="-40">
                        <a:solidFill>
                          <a:srgbClr val="ff0000"/>
                        </a:solidFill>
                      </a:endParaRPr>
                    </a:p>
                  </a:txBody>
                  <a:tcPr marL="91440" marR="91440" anchor="ctr"/>
                </a:tc>
              </a:tr>
              <a:tr h="805500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marL="571500" lvl="0" indent="-1905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b="1" spc="-40">
                          <a:latin typeface="함초롬돋움"/>
                          <a:ea typeface="함초롬돋움"/>
                          <a:cs typeface="함초롬돋움"/>
                        </a:rPr>
                        <a:t>1.</a:t>
                      </a:r>
                      <a:r>
                        <a:rPr lang="ko-KR" altLang="en-US" b="1" spc="-40">
                          <a:latin typeface="함초롬돋움"/>
                          <a:ea typeface="함초롬돋움"/>
                          <a:cs typeface="함초롬돋움"/>
                        </a:rPr>
                        <a:t> </a:t>
                      </a:r>
                      <a:r>
                        <a:rPr b="1" spc="-40" baseline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화자는</a:t>
                      </a:r>
                      <a:r>
                        <a:rPr lang="en-US" altLang="ko-KR" b="1" spc="-40" baseline="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?</a:t>
                      </a:r>
                      <a:endParaRPr lang="en-US" altLang="ko-KR" b="1" spc="-40" baseline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/>
                </a:tc>
              </a:tr>
              <a:tr h="805500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indent="-19050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b="1" spc="-40">
                          <a:latin typeface="함초롬돋움"/>
                          <a:ea typeface="함초롬돋움"/>
                          <a:cs typeface="함초롬돋움"/>
                        </a:rPr>
                        <a:t>      </a:t>
                      </a:r>
                      <a:r>
                        <a:rPr lang="en-US" altLang="ko-KR" b="1" spc="-40">
                          <a:latin typeface="함초롬돋움"/>
                          <a:ea typeface="함초롬돋움"/>
                          <a:cs typeface="함초롬돋움"/>
                        </a:rPr>
                        <a:t>2.</a:t>
                      </a:r>
                      <a:r>
                        <a:rPr lang="ko-KR" altLang="en-US" b="1" spc="-40">
                          <a:latin typeface="함초롬돋움"/>
                          <a:ea typeface="함초롬돋움"/>
                          <a:cs typeface="함초롬돋움"/>
                        </a:rPr>
                        <a:t> 화자의 상황은</a:t>
                      </a:r>
                      <a:r>
                        <a:rPr lang="en-US" altLang="ko-KR" b="1" spc="-40">
                          <a:latin typeface="함초롬돋움"/>
                          <a:ea typeface="함초롬돋움"/>
                          <a:cs typeface="함초롬돋움"/>
                        </a:rPr>
                        <a:t>?</a:t>
                      </a:r>
                      <a:endParaRPr lang="en-US" altLang="ko-KR" b="1" spc="-40"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/>
                </a:tc>
              </a:tr>
              <a:tr h="805500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indent="-19050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b="1" spc="-40">
                          <a:latin typeface="함초롬돋움"/>
                          <a:ea typeface="함초롬돋움"/>
                          <a:cs typeface="함초롬돋움"/>
                        </a:rPr>
                        <a:t>      </a:t>
                      </a:r>
                      <a:r>
                        <a:rPr lang="en-US" altLang="ko-KR" b="1" spc="-40">
                          <a:latin typeface="함초롬돋움"/>
                          <a:ea typeface="함초롬돋움"/>
                          <a:cs typeface="함초롬돋움"/>
                        </a:rPr>
                        <a:t>3.</a:t>
                      </a:r>
                      <a:r>
                        <a:rPr lang="ko-KR" altLang="en-US" b="1" spc="-40">
                          <a:latin typeface="함초롬돋움"/>
                          <a:ea typeface="함초롬돋움"/>
                          <a:cs typeface="함초롬돋움"/>
                        </a:rPr>
                        <a:t> 화자의 정서와 태도는</a:t>
                      </a:r>
                      <a:r>
                        <a:rPr lang="en-US" altLang="ko-KR" b="1" spc="-40">
                          <a:latin typeface="함초롬돋움"/>
                          <a:ea typeface="함초롬돋움"/>
                          <a:cs typeface="함초롬돋움"/>
                        </a:rPr>
                        <a:t>?</a:t>
                      </a:r>
                      <a:endParaRPr lang="en-US" altLang="ko-KR" b="1" spc="-40"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/>
                </a:tc>
              </a:tr>
              <a:tr h="805500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indent="-19050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b="1" spc="-40">
                          <a:latin typeface="함초롬돋움"/>
                          <a:ea typeface="함초롬돋움"/>
                          <a:cs typeface="함초롬돋움"/>
                        </a:rPr>
                        <a:t>      </a:t>
                      </a:r>
                      <a:r>
                        <a:rPr lang="en-US" altLang="ko-KR" b="1" spc="-40">
                          <a:latin typeface="함초롬돋움"/>
                          <a:ea typeface="함초롬돋움"/>
                          <a:cs typeface="함초롬돋움"/>
                        </a:rPr>
                        <a:t>4.</a:t>
                      </a:r>
                      <a:r>
                        <a:rPr lang="ko-KR" altLang="en-US" b="1" spc="-40">
                          <a:latin typeface="함초롬돋움"/>
                          <a:ea typeface="함초롬돋움"/>
                          <a:cs typeface="함초롬돋움"/>
                        </a:rPr>
                        <a:t> 시인은 왜 이 시를 썼을까</a:t>
                      </a:r>
                      <a:r>
                        <a:rPr lang="en-US" altLang="ko-KR" b="1" spc="-40">
                          <a:latin typeface="함초롬돋움"/>
                          <a:ea typeface="함초롬돋움"/>
                          <a:cs typeface="함초롬돋움"/>
                        </a:rPr>
                        <a:t>?</a:t>
                      </a:r>
                      <a:endParaRPr lang="en-US" altLang="ko-KR" b="1" spc="-40"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990090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</ep:Words>
  <ep:PresentationFormat>화면 슬라이드 쇼(4:3)</ep:PresentationFormat>
  <ep:Paragraphs>2</ep:Paragraphs>
  <ep:Slides>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한컴오피스</vt:lpstr>
      <vt:lpstr>문학 감상과 공부법이 딱히 없지만...</vt:lpstr>
      <vt:lpstr>슬라이드 2</vt:lpstr>
      <vt:lpstr>슬라이드 3</vt:lpstr>
      <vt:lpstr>슬라이드 4</vt:lpstr>
      <vt:lpstr>슬라이드 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2025-03-04T07:20:44.154</dcterms:created>
  <dc:creator>T16</dc:creator>
  <cp:lastModifiedBy>P17</cp:lastModifiedBy>
  <dcterms:modified xsi:type="dcterms:W3CDTF">2025-03-05T11:43:41.405</dcterms:modified>
  <cp:revision>28</cp:revision>
  <cp:version>13.0.0.1408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