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3173" r:id="rId2"/>
    <p:sldId id="6514" r:id="rId3"/>
    <p:sldId id="6522" r:id="rId4"/>
    <p:sldId id="6426" r:id="rId5"/>
    <p:sldId id="6453" r:id="rId6"/>
    <p:sldId id="6462" r:id="rId7"/>
    <p:sldId id="6450" r:id="rId8"/>
    <p:sldId id="6451" r:id="rId9"/>
    <p:sldId id="6452" r:id="rId10"/>
    <p:sldId id="6396" r:id="rId11"/>
    <p:sldId id="6449" r:id="rId12"/>
    <p:sldId id="6390" r:id="rId13"/>
    <p:sldId id="6429" r:id="rId14"/>
    <p:sldId id="6431" r:id="rId15"/>
    <p:sldId id="6454" r:id="rId16"/>
    <p:sldId id="6407" r:id="rId17"/>
    <p:sldId id="6432" r:id="rId18"/>
    <p:sldId id="6455" r:id="rId19"/>
    <p:sldId id="6397" r:id="rId20"/>
    <p:sldId id="6441" r:id="rId21"/>
    <p:sldId id="6420" r:id="rId22"/>
    <p:sldId id="6447" r:id="rId23"/>
    <p:sldId id="6456" r:id="rId24"/>
    <p:sldId id="6422" r:id="rId25"/>
    <p:sldId id="6415" r:id="rId26"/>
    <p:sldId id="6434" r:id="rId27"/>
    <p:sldId id="6404" r:id="rId28"/>
    <p:sldId id="6423" r:id="rId29"/>
    <p:sldId id="6459" r:id="rId30"/>
    <p:sldId id="6460" r:id="rId31"/>
    <p:sldId id="6435" r:id="rId32"/>
    <p:sldId id="6389" r:id="rId33"/>
    <p:sldId id="6515" r:id="rId34"/>
    <p:sldId id="6384" r:id="rId35"/>
    <p:sldId id="6516" r:id="rId36"/>
    <p:sldId id="313" r:id="rId37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B693E08-6C53-41D6-9B95-95007BCCB349}">
          <p14:sldIdLst>
            <p14:sldId id="3173"/>
            <p14:sldId id="6514"/>
            <p14:sldId id="6522"/>
            <p14:sldId id="6426"/>
            <p14:sldId id="6453"/>
            <p14:sldId id="6462"/>
            <p14:sldId id="6450"/>
            <p14:sldId id="6451"/>
            <p14:sldId id="6452"/>
            <p14:sldId id="6396"/>
            <p14:sldId id="6449"/>
            <p14:sldId id="6390"/>
            <p14:sldId id="6429"/>
            <p14:sldId id="6431"/>
            <p14:sldId id="6454"/>
            <p14:sldId id="6407"/>
            <p14:sldId id="6432"/>
            <p14:sldId id="6455"/>
            <p14:sldId id="6397"/>
            <p14:sldId id="6441"/>
            <p14:sldId id="6420"/>
            <p14:sldId id="6447"/>
            <p14:sldId id="6456"/>
            <p14:sldId id="6422"/>
            <p14:sldId id="6415"/>
            <p14:sldId id="6434"/>
            <p14:sldId id="6404"/>
            <p14:sldId id="6423"/>
            <p14:sldId id="6459"/>
            <p14:sldId id="6460"/>
            <p14:sldId id="6435"/>
            <p14:sldId id="6389"/>
            <p14:sldId id="6515"/>
            <p14:sldId id="6384"/>
            <p14:sldId id="6516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0" userDrawn="1">
          <p15:clr>
            <a:srgbClr val="A4A3A4"/>
          </p15:clr>
        </p15:guide>
        <p15:guide id="3" pos="3795" userDrawn="1">
          <p15:clr>
            <a:srgbClr val="A4A3A4"/>
          </p15:clr>
        </p15:guide>
        <p15:guide id="4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5FB8C"/>
    <a:srgbClr val="31870F"/>
    <a:srgbClr val="3AAFEA"/>
    <a:srgbClr val="45B4EB"/>
    <a:srgbClr val="070157"/>
    <a:srgbClr val="040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15" autoAdjust="0"/>
    <p:restoredTop sz="82281" autoAdjust="0"/>
  </p:normalViewPr>
  <p:slideViewPr>
    <p:cSldViewPr>
      <p:cViewPr varScale="1">
        <p:scale>
          <a:sx n="75" d="100"/>
          <a:sy n="75" d="100"/>
        </p:scale>
        <p:origin x="1032" y="160"/>
      </p:cViewPr>
      <p:guideLst>
        <p:guide orient="horz" pos="1026"/>
        <p:guide pos="30"/>
        <p:guide pos="3795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43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73" cy="496016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1119" y="2"/>
            <a:ext cx="2944972" cy="496016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9F1A1D60-3142-46D8-8002-31C4570460D0}" type="datetimeFigureOut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626"/>
            <a:ext cx="2944973" cy="49601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1119" y="9430626"/>
            <a:ext cx="2944972" cy="49601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7047ACDC-F970-4126-B3F5-7815B6BFA82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734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41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010BD6EB-6E7E-46DC-A866-2244BFEB1AC9}" type="datetimeFigureOut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6"/>
            <a:ext cx="5438140" cy="4467702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60" cy="49641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60" cy="49641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DE811552-9FDE-4D55-8620-A84C183F6D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73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adaily.co.kr/archives/158264?fbclid=IwAR3z0GSTzliPEbdfnx4BssaTUz-zdeirNYyE_1MK7EVtmrMxk8jvA_2oUyI" TargetMode="External"/><Relationship Id="rId3" Type="http://schemas.openxmlformats.org/officeDocument/2006/relationships/hyperlink" Target="https://marketingbr.tistory.com/79" TargetMode="External"/><Relationship Id="rId7" Type="http://schemas.openxmlformats.org/officeDocument/2006/relationships/hyperlink" Target="https://www.wired.com/story/ces-2020-preview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2.frost.com/frost-perspectives/frost-sullivan-ces-2020-roundup-a-roadmap-for-mobility-packed-with-a-pinch-of-realism-disruption-and-extraordinary-opportunities/" TargetMode="External"/><Relationship Id="rId5" Type="http://schemas.openxmlformats.org/officeDocument/2006/relationships/hyperlink" Target="https://blog.naver.com/skaibril/221771425167" TargetMode="External"/><Relationship Id="rId4" Type="http://schemas.openxmlformats.org/officeDocument/2006/relationships/hyperlink" Target="http://www.digitaltoday.co.kr/event/conference01.html?fbclid=IwAR0Ca3ChJv9Ar_0zFuIrqRqx_t8HLGjAVcURpWa0jTnzMTe6bxjq6Yj3A1Q#conference2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3D03-C86A-4531-B6D3-2A7E5265409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32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3D03-C86A-4531-B6D3-2A7E5265409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664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264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163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1552-9FDE-4D55-8620-A84C183F6D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741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21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867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440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3D03-C86A-4531-B6D3-2A7E5265409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16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881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85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hlinkClick r:id="rId3"/>
              </a:rPr>
              <a:t>;][	</a:t>
            </a:r>
            <a:r>
              <a:rPr lang="ko-KR" altLang="en-US" dirty="0">
                <a:hlinkClick r:id="rId3"/>
              </a:rPr>
              <a:t>ㅂㄴㅗㅡㅎㅍ </a:t>
            </a:r>
            <a:r>
              <a:rPr lang="en-US" altLang="ko-KR" dirty="0">
                <a:hlinkClick r:id="" action="ppaction://noaction"/>
              </a:rPr>
              <a:t>-987</a:t>
            </a:r>
          </a:p>
          <a:p>
            <a:r>
              <a:rPr lang="en-US" altLang="ko-KR" dirty="0">
                <a:hlinkClick r:id="" action="ppaction://noaction"/>
              </a:rPr>
              <a:t>https://marketingbr.tistory.com/79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http://www.digitaltoday.co.kr/event/conference01.html?fbclid=IwAR0Ca3ChJv9Ar_0zFuIrqRqx_t8HLGjAVcURpWa0jTnzMTe6bxjq6Yj3A1Q#conference2</a:t>
            </a:r>
            <a:endParaRPr lang="en-US" altLang="ko-KR" dirty="0"/>
          </a:p>
          <a:p>
            <a:endParaRPr kumimoji="1" lang="en-US" altLang="ko-KR" dirty="0"/>
          </a:p>
          <a:p>
            <a:pPr marL="0" marR="0" lvl="0" indent="0" algn="l" defTabSz="68576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hlinkClick r:id="rId3"/>
              </a:rPr>
              <a:t>;][	</a:t>
            </a:r>
            <a:r>
              <a:rPr lang="ko-KR" altLang="en-US" dirty="0">
                <a:hlinkClick r:id="rId3"/>
              </a:rPr>
              <a:t>ㅂㄴㅗㅡㅎㅍ </a:t>
            </a:r>
            <a:r>
              <a:rPr lang="en-US" altLang="ko-KR" dirty="0">
                <a:hlinkClick r:id="" action="ppaction://noaction"/>
              </a:rPr>
              <a:t>-987</a:t>
            </a:r>
            <a:r>
              <a:rPr lang="en-US" altLang="ko-KR" sz="900" dirty="0">
                <a:hlinkClick r:id="rId5"/>
              </a:rPr>
              <a:t>https://blog.naver.com/skaibril/221771425167</a:t>
            </a:r>
            <a:r>
              <a:rPr lang="en-US" altLang="ko-KR" sz="900" dirty="0"/>
              <a:t>very nice </a:t>
            </a:r>
            <a:r>
              <a:rPr lang="en-US" altLang="ko-KR" dirty="0">
                <a:hlinkClick r:id="rId6"/>
              </a:rPr>
              <a:t>https://ww2.frost.com/frost-perspectives/frost-sullivan-ces-2020-roundup-a-roadmap-for-mobility-packed-with-a-pinch-of-realism-disruption-and-extraordinary-opportunities/</a:t>
            </a:r>
            <a:endParaRPr lang="en-US" altLang="ko-KR" dirty="0"/>
          </a:p>
          <a:p>
            <a:pPr marL="0" marR="0" lvl="0" indent="0" algn="l" defTabSz="68576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hlinkClick r:id="" action="ppaction://noaction"/>
            </a:endParaRPr>
          </a:p>
          <a:p>
            <a:r>
              <a:rPr lang="en-US" altLang="ko-KR" dirty="0">
                <a:hlinkClick r:id="" action="ppaction://noaction"/>
              </a:rPr>
              <a:t>https://marketingbr.tistory.com/79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http://www.digitaltoday.co.kr/event/conference01.html?fbclid=IwAR0Ca3ChJv9Ar_0zFuIrqRqx_t8HLGjAVcURpWa0jTnzMTe6bxjq6Yj3A1Q#conference2</a:t>
            </a:r>
            <a:endParaRPr lang="en-US" altLang="ko-KR" dirty="0"/>
          </a:p>
          <a:p>
            <a:endParaRPr kumimoji="1" lang="en-US" altLang="ko-KR" dirty="0"/>
          </a:p>
          <a:p>
            <a:r>
              <a:rPr kumimoji="1" lang="ko-KR" altLang="en-US" dirty="0" err="1"/>
              <a:t>다양하신</a:t>
            </a:r>
            <a:r>
              <a:rPr kumimoji="1" lang="ko-KR" altLang="en-US" dirty="0"/>
              <a:t> 분들이 참석해서 </a:t>
            </a:r>
            <a:r>
              <a:rPr kumimoji="1" lang="en-US" altLang="ko-KR" dirty="0"/>
              <a:t>…</a:t>
            </a:r>
            <a:r>
              <a:rPr kumimoji="1" lang="ko-KR" altLang="en-US" dirty="0"/>
              <a:t> 다시 바꿈 </a:t>
            </a:r>
            <a:endParaRPr kumimoji="1" lang="en-US" altLang="ko-KR" dirty="0"/>
          </a:p>
          <a:p>
            <a:r>
              <a:rPr kumimoji="1" lang="en-US" altLang="ko-KR" dirty="0"/>
              <a:t>Dominant player</a:t>
            </a:r>
            <a:r>
              <a:rPr kumimoji="1" lang="ko-KR" altLang="en-US" dirty="0"/>
              <a:t>들께서</a:t>
            </a:r>
            <a:r>
              <a:rPr kumimoji="1" lang="en-US" altLang="ko-KR" dirty="0"/>
              <a:t>..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ko-KR" altLang="en-US" dirty="0" err="1"/>
              <a:t>다양하신</a:t>
            </a:r>
            <a:r>
              <a:rPr kumimoji="1" lang="ko-KR" altLang="en-US" dirty="0"/>
              <a:t> 분들이 참석해서 </a:t>
            </a:r>
            <a:r>
              <a:rPr kumimoji="1" lang="en-US" altLang="ko-KR" dirty="0"/>
              <a:t>…</a:t>
            </a:r>
            <a:r>
              <a:rPr kumimoji="1" lang="ko-KR" altLang="en-US" dirty="0"/>
              <a:t> 다시 바꿈 </a:t>
            </a:r>
            <a:endParaRPr kumimoji="1" lang="en-US" altLang="ko-KR" dirty="0"/>
          </a:p>
          <a:p>
            <a:r>
              <a:rPr kumimoji="1" lang="en-US" altLang="ko-KR" dirty="0"/>
              <a:t>Dominant player</a:t>
            </a:r>
            <a:r>
              <a:rPr kumimoji="1" lang="ko-KR" altLang="en-US" dirty="0"/>
              <a:t>들께서</a:t>
            </a:r>
            <a:r>
              <a:rPr kumimoji="1" lang="en-US" altLang="ko-KR" dirty="0"/>
              <a:t>..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hlinkClick r:id="rId7"/>
              </a:rPr>
              <a:t>https://www.wired.com/story/ces-2020-preview/</a:t>
            </a:r>
            <a:endParaRPr lang="en-US" altLang="ko-KR" dirty="0"/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hlinkClick r:id="rId8"/>
              </a:rPr>
              <a:t>https://www.roadaily.co.kr/archives/158264?fbclid=IwAR3z0GSTzliPEbdfnx4BssaTUz-zdeirNYyE_1MK7EVtmrMxk8jvA_2oUyI</a:t>
            </a:r>
            <a:endParaRPr lang="ko-KR" altLang="en-US" dirty="0"/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kumimoji="1" lang="en-US" altLang="ko-KR" dirty="0"/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2020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자율적이고 온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디맨드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커넥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티드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라이프 스타일을 중심으로 즉각적이고 실제적인 사용 사례를 살펴 보는 자동차 산업과 밀접한 관계를 맺었습니다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새로운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지침을 업데이트하는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외에도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 &amp; Sullivan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팀은 전통적으로 신중하고 기술을 느리게 채택한 자동차 업계의 플레이어가 어떻게 사고 방식에 막대한 변화를 가져올 지 이해하기 위해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들어갔습니다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개념은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공급 업체가 보여 주지만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 Musk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같은 시장을 파괴 한 사람은 아무도 없습니다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통한 기술 구현에 대한 모든 생산 문제와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비판을받은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후이 회사는 현재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달러의 가치를 얻고 있으며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모빌리티 산업의 애플이 될 것으로 기대할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프로스트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앤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설리번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팀이 향후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동안 업계가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/ ACES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세계의 진화를 어떻게 인식하고 있는지 알아 내기 위해 몇 마일을 밟았을 때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모빌리티의 미래를 형성하는 데 가장 중요한 세 가지 테마는 다음과 같습니다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– 5G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소비자 경험을 재정의하고 자동차 산업 전반의 디지털 혁신을 주도 할 혁신을 추진할 것으로 믿습니다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우리는이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기술의 진정한 잠재력을 아직 상상하지 못했습니다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 –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이상 사물 인터넷이 아니라 사물 지능 이라고 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많은 장치가 연결되고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지능화됨에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따라 주요 자동차 영역에서 플랫폼 화 개념에 대한 요구가 증가 할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즉각적인 요구 사항을 충족하기 위해 플러그 앤 플레이 솔루션을 배포하기 위해 자동 에코 시스템 간의 파트너십을 높일 것으로 예상됩니다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휴먼 디지털 라이프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실리콘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칩에서 차량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칩 시대로 전환함에 따라 생체 인식은 고유 한 고객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연결을위한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중추 신경계가 될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목표는 고객의 이동성 여정 및 디지털 라이프 스타일의 모든 측면을 완벽하게 사용자 정의하는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메르세데스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벤츠의 비전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AVTR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개념은 인간의 디지털 생활의 좋은 예입니다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아래는 위의 세 가지 테마가 공통적 인 스레드를 갖는 쇼에서 관찰 된 주요 트렌드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학습입니다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소프트웨어 정의 플랫폼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시장 출시 시간 단축을 위해 차세대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사용하는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이번 전시회의 주요 하이라이트 중 하나는 자동차 제조업체가 차량을 자율 주행 자동차로 전환 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수있는보다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전력 효율적인 플랫폼 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Qualcomm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Snapdragon Ride Platform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Snapdragon Ride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L1 ~ L5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L1 / L2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액티브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세이프티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ADAS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기능에서 도시 주행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로보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택시 및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로보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물류와 같은 사용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사례를위한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완전 자율 주행까지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L1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L5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기능을 배포 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 AGX Orin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발표 한 엔비디아와의 경쟁이 분명한데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Qualcomm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700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비해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달성했습니다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게임의 기준을 극적으로 높이며 이러한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나란히 실행하는 차량 성능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(2022/2023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시간대 예상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목격하는 것이 흥미로울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Bertrandt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완전히 자체 개발 한 차량 플랫폼 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HARRI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플랫폼을 통해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처음으로 등장하여 데이터 처리 및 직관적 인 소프트웨어가 디지털화의 핵심 구성 요소 인 방법을 보여줍니다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그들의 목표는 엔지니어링 서비스에 대한 수십 년의 경험과 함께이 플랫폼에 라이센스를 부여하는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결론을 내리는 것은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MaaS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공간에 진입하려는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공급 업체 또는 기술 제공 업체가 흥미로운 파트너가 될 것이라는 결론입니다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Bosch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Benteler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선보인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BEV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대한 유사한 라이센스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모델이있었습니다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산업이 차량 중심에서 서비스 중심으로 이동함에 따라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 &amp; Sullivan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분석에 따르면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융합의 미래를 준비하기 위해 새로운 디지털 플랫폼을 개발하거나 라이센스를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부여해야합니다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콕핏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디스플레이를위한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넓고 넓은 부동산 대시 보드 계속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UX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언어는 여전히 만족했지만 디스플레이 부동산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쇼케이스를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보는 것은 매력적이었습니다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아우디는 온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디맨드로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디스플레이를 선보였는데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가지 방식으로 두 가지 디스플레이 레이어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투명한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OLED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검은 색을 생성하는 추가 블랙 레이어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결합되었습니다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소비자 용 디스플레이는 진한 검은 색을 표시 할 수 없으므로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레이어가 필요합니다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필요하지 않은 표시 섹션은 투명하게 유지되어 도로를 투명하고 명확하게 볼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계기판에 부분적으로 내장되어 있으며 대시 보드의 전체 너비를 확장합니다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흥미로운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쇼케이스는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삼성과 파트너십을 맺은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혼합 현실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디스플레이로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카메라로 눈 움직임을 추적하고 초점을 다시 맞출 필요없이 눈 방향으로 이미지를 투사합니다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보쉬는 시선 추적 카메라가 없어도 계기판에 대해 유사한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개념을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인치 디스플레이는 스티어링 컨트롤을 사용하여 콘텐츠 우선 순위가 지정된 디스플레이 공간에서 계속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스타가되었습니다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전년도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쇼케이스와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다르지 않지만 새로운 발표는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ViacomCBS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파트너십을 통해 비디오 컨텐츠를 스트리밍하고 대화 형 컨텐츠를 생성하여 고객 경험을 향상시키는 개발자 프로그램이었습니다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목표는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M-Byte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미국 시장에 제공하는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크라이슬러는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Airflow Vision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개념을 선보였는데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 디자인 철학이 개념으로 남아 있더라도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쿼드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스크린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중점을 둘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쿼드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스크린 기반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라인업에 등장 할 것으로 예상합니다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인치 디스플레이는 스티어링 컨트롤을 사용하여 콘텐츠 우선 순위가 지정된 디스플레이 공간에서 계속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스타가되었습니다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전년도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쇼케이스와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다르지 않지만 새로운 발표는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ViacomCBS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파트너십을 통해 비디오 컨텐츠를 스트리밍하고 대화 형 컨텐츠를 생성하여 고객 경험을 향상시키는 개발자 프로그램이었습니다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목표는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M-Byte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미국 시장에 제공하는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크라이슬러는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Airflow Vision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개념을 선보였는데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 디자인 철학이 개념으로 남아 있더라도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쿼드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스크린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중점을 둘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쿼드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스크린 기반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라인업에 등장 할 것으로 예상합니다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인치 디스플레이는 스티어링 컨트롤을 사용하여 콘텐츠 우선 순위가 지정된 디스플레이 공간에서 계속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스타가되었습니다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전년도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쇼케이스와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다르지 않지만 새로운 발표는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ViacomCBS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파트너십을 통해 비디오 컨텐츠를 스트리밍하고 대화 형 컨텐츠를 생성하여 고객 경험을 향상시키는 개발자 프로그램이었습니다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목표는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M-Byte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미국 시장에 제공하는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크라이슬러는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Airflow Vision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개념을 선보였는데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 디자인 철학이 개념으로 남아 있더라도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쿼드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스크린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중점을 둘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쿼드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스크린 기반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라인업에 등장 할 것으로 예상합니다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발표는 비디오 컨텐츠를 스트리밍하기위한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ViacomCBS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파트너십과 고객 경험을 향상시키기 위해 대화 형 컨텐츠를 만드는 개발자 프로그램이었습니다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목표는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M-Byte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미국 시장에 제공하는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크라이슬러는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Airflow Vision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개념을 선보였는데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 디자인 철학이 개념으로 남아 있더라도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쿼드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스크린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중점을 둘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쿼드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스크린 기반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라인업에 등장 할 것으로 예상합니다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발표는 비디오 컨텐츠를 스트리밍하기위한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ViacomCBS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파트너십과 고객 경험을 향상시키기 위해 대화 형 컨텐츠를 만드는 개발자 프로그램이었습니다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목표는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M-Byte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미국 시장에 제공하는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크라이슬러는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Airflow Vision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개념을 선보였는데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 디자인 철학이 개념으로 남아 있더라도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쿼드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스크린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중점을 둘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쿼드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스크린 기반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라인업에 등장 할 것으로 예상합니다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이러한 디지털 조종석과 부동산이 프리미엄 라인업에서만 변경 될 것으로 예상 할 수 있지만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가까운 미래에 볼륨 세그먼트는 최대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인치의 중앙 디스플레이 크기를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가지게되며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핵심적인 차별화 요소로서 완전히 디지털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가능성이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아마도 어느 정도의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통합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도시 기반의 공공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민간 파트너십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PPP)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모든 이동성 플레이어의 의제에서 지속적으로 최고의 보석입니다</a:t>
            </a:r>
            <a:endParaRPr lang="ko-KR" altLang="en-US" b="0" dirty="0">
              <a:effectLst/>
            </a:endParaRP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Toyota, Ford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Honda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초점은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Toyota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Mt. Fuji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WOVEN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불렀습니다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포드는 도시가 정체를 개선 할 수 있도록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 Mobility Cloud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사용하여 모빌리티 회사가 되려는 노력을 계속하고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 Arbor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쇼케이스는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실제 교통 기회를 시뮬레이션하여 교통 혼잡을 줄이고 소액 이동성 접근성을 개선하여 더 많은 열린 주차장을 만듭니다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포드의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코크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타운 캠퍼스가 비슷한 가치 제안을 통해 더 똑똑해질 것으로 기대할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트래픽 관리와 같은 일회용 사례는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Honda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초점이되었으며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Bitsensing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같은 다른 회사는 유사한 사용 사례를 달성하기 위해 레이더와 카메라를 통합 한 혁신 상을 수상했습니다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Mobileye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차량은 주변 자산에서 더 실용적인 통찰력을 얻을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수있을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것으로 기대됩니다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도시가 비용을 지불하지 않고 데이터를 교환 할 것으로 예상되므로 공공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민간 파트너십을 통해 도시에 액세스하면 교통 정보를 통합하여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혼잡없는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사용자 및 소유권 비즈니스 모델을 조정할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은이 기회를 이용하여 도시 내에서 공유 이동성 서비스를 배포하여 이동성 서비스의 중앙 게이트웨이가 될 것으로 예상됩니다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도시의 윈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윈은 이러한 파트너십이 시작되고 제대로 작동한다면 혼잡을 보상하기 위해 새로운 인프라에 투자 할 필요가 없어지고 사고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사고를 줄이면서 매우 긍정적 인 비즈니스 성과라는 점입니다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차량 아키텍처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제어 모듈이 적은 영역 아키텍처로 전환 </a:t>
            </a:r>
            <a:endParaRPr lang="ko-KR" altLang="en-US" b="0" dirty="0">
              <a:effectLst/>
            </a:endParaRP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세계에 중요한 주요 트렌드가 있다면 고성능 중앙 컴퓨팅 플랫폼으로 나아가고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차량의 데이터 처리량 증가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복잡성 및 비용으로 인해 미래의 차량 아키텍처에는 도메인 제어 아키텍처와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이더넷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백본이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중요합니다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이로 인해 분산 계산에서 중앙 계산으로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/ 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아키텍처가 전환됩니다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그러나이 점진적인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ECU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통합은 도메인 제어 아키텍처의 중간 단계를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거치게됩니다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Valens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Aptiv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 (Smart Vehicle Architecture)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파트너십을 보여주었습니다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플랫폼은 중앙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집중식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아키텍처를 갖춘 차량의 연결 및 개별 장치 수를 줄입니다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목표는 비용을 줄이면서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중복성을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달성하는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Visteon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생산 준비가 완료된 조종실 도메인 컨트롤러 인 차세대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SmartCore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SmartCore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Qualcomm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Tencent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파트너십을 통해 새로운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GAC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 인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Aion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LX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출시 될 예정입니다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JLR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듀얼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eSIM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모뎀을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하나의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독립형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차량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DCU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SOTA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업데이트를 위해 사용되고 다른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차량 내 엔터테인먼트 및 앱 목적으로 고급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인포테인먼트를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실행하기 위해 수용됩니다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 &amp; Sullivan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자동차 제조업체가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/ 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아키텍처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통합을위한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두 가지 접근 방식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도메인 컨트롤러와 차량 영역 기반 데이터 및 의사 결정에 대한 중앙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집중식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데이터 및 의사 결정을 평가할 것으로 예상합니다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Tesla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차량의 전면 영역에서 영역 아키텍처를 달성했습니다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주문형 컨텐츠 및 고객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 —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몰입 형 경험 및 개인화를 통한 고객 연결</a:t>
            </a:r>
            <a:endParaRPr lang="ko-KR" altLang="en-US" b="0" dirty="0">
              <a:effectLst/>
            </a:endParaRP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보드 전체에 명확하고 통일 된 메시지가 있다면 바로 그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공급 업체 및 구성 요소 플레이어가 지원하는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브랜드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차별화를위한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고객 만족의 열쇠로 사용자 경험을 주시하고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컨텐츠 제공 및 최신 서비스의 핵심 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IGNITE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클라우드 플랫폼과 지속적으로 차별화되면서 영향을 미칩니다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IGNITE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마켓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플레이스는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여러 타사 서비스를 통해 개인화 된 컨텐츠를 제공하는 동시에 여러 가상 비서의 기술을 통합하여 운전자의 방해없이 이러한 서비스를 배포 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오디오 마켓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플레이스는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개인화되고 체험적인 오디오를 제공하는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HARMAN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포트폴리오의 주문형 인포테인먼트 기능입니다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프로스트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Sullivan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최근 고객의 소리 연구 결과에 따르면 미국 운전자의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 ~ 50 %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이상이 주문형 기능을 사용할 가능성이 매우 높습니다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 &amp; Sullivan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이러한 거래 비즈니스 모델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유료 서비스를 통해 서비스 수익을 창출 할 가능성이 높을 것으로 예상하여 기술 투자에 대한 전반적인 가치 제안 및 정당성을 뒷받침 할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공유 이동성의 세계에 영향을 미칠 것으로 예상되는 또 다른 아이디어는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IGNITE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플랫폼과 초 광대역 기술을 사용하는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다중 모드 경험 스택입니다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스택은 식별에 사용되는 고유 토큰을 생성하여 사용자의 개인화 된 기능 및 차량 설정에 즉시 액세스 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토큰 또는 고객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모든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입장에서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가치있는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제안입니다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Valeo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Cocoon 4.0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유사하고 흥미로운 컨셉을 선보여 개인화 된 버블 존을 만들었습니다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 &amp; Sullivan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판매 플랫폼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이라고도하는이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고객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모든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게임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체인저가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될 것으로 기대합니다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플랫폼은 브랜드 충성도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후크를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생성하면서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고객을위한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독특하고 개인화 된 경험을 배포합니다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한편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BMW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FCA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곧 출시 될 차량에서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 TV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주문형 콘텐츠를 제공하는 최초의 자동차 제조업체가 될 것으로 예상됩니다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뒷좌석 엔터테인먼트와 관련하여 중요한 차별화 요소가 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Xperi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자사의 상표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라디오 외에도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DTS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연결 라디오를 소스에서 직접 라디오 메타 데이터 솔루션으로 제공하여 데이터 소비를 최소화하면서 풍부한 컨텐츠를 제공하는 방법을 보여주었습니다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 운전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운전자 모니터링 시스템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DMS)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활성화되는 실용적 자율성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레벨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2+)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공급 업체로부터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 +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시스템을 구축 한 것을 환영한다는 표시였습니다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Veoneer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데모는 올해 쇼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쇼퍼였습니다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볼보와 공동으로 구축 한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Zenuity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플랫폼을 사용하여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 Machines,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Affectiva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Phasya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Ericsson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같은 다양한 파트너와 협력합니다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 +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시스템의 대부분은 두 가지 접근 방식을 따릅니다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사전 계획된 항로 경로 또는 가장 가능성이 높은 경로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MPP).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시스템은 또한 운전자가 시작한 차선 변경을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용이하게합니다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ZF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ZF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coASSIST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2+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배포에 집중하고 있으며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Mobileye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EyeQ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기술을 사용하는 모듈 식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2+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하드웨어 및 소프트웨어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제품군의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첫 단계입니다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ZF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1,000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달러 미만의 가격으로 아시아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을이 시스템과 통합 할 것으로 예상됩니다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Mobileye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또한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SAIC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파트너십을 발표하여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Mobileye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매핑 기술을 사용하여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 + ADAS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배치를 위해 중국을 매핑했습니다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중국에서 새로운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파트너십의 토대를 마련 할 것으로 예상됩니다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Comma.ai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또한 보조 운전 기술을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구형 차량에 차선 유지 보조 장치 및 적응 형 크루즈 컨트롤을 장착 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수있는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순수한 플러그 앤 플레이 시스템입니다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 &amp; Sullivan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은이 데이터가 실시간 피드백을 제공하고 책임을 목적으로 운전자의주의 상태를 해석하는 데 사용될 것이기 때문에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 +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배포에 중요한 구성 요소가 될 것으로 기대합니다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DMS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비준수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피드백은 안전 경고 프로토콜을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트리거하여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차량을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도로쪽으로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끌어 당기고 경고음이 울립니다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Bosch,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Xperi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기타 업체의 여러 운전자 모니터링 솔루션이 전시되어 있었으며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운전자 모니터링을 사용하여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 +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구현이 가까운 장래에 중요한 시장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기회가되는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방법을 명확하게 설명합니다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C-V2X —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회피 적 안전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측정을위한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근접 스캔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휴대 전화 사업과 마찬가지로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올해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가장 큰 주제 중 하나였으며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BMW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주요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발표가있었습니다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BMW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년부터 삼성과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iNEXT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TCU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배치 한 최초의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될 것으로 예상됩니다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Verizon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V2P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중점을 둘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V2V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 사례에는 보행자 안전 및 충돌 방지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승차 공유 픽업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하차 및 소포 배달 서비스가 포함됩니다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또한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C-V2X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네트워크로 강화 된 사고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사고 예방을 돕는 보행자 안전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V2P)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솔루션을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파나소닉은 운송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생태계를위한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확장 가능한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V2X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 인 새로운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CIRRUS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시연했습니다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클라우드 서비스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중단시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클라우드 분석 또는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엣지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분석을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사용하여이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플랫폼은 실행 가능한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V2X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데이터와 함께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기타 제어 타워를 제공 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프로스트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앤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설리번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 &amp; Sullivan)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비면허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스펙트럼에서 새로운 플레이어가 출현 할 것으로 예상하며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교외 및 농촌 지역으로 연결 서비스를 확장하는 데 도움이 될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C-V2X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교통 및 인프라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네트워크를보다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효율적으로 사용하면서 자율 주행 시장에서 핵심 센서 입력이 될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 오케스트레이션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부가 가치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서비스를위한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데이터 분석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조작 및 중립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서버를위한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컨트롤 타워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컨트롤 타워는 스마트 인프라 서비스를 구축하기위한 핵심 요소 중 하나입니다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도시에서 커넥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티드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및 자율적 솔루션을 구축 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수있는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확실한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기반이됩니다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컨트롤 타워는 전체 환경에서 실시간 데이터를 배포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모니터링 및 수집하는 데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도움이됩니다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Veoneer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데모 중에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장애물이있는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제어 타워가 설치된 미니 스마트 도시에서 차량을 모니터링하는 비슷한 아이디어를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Bosch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매장 내 트래픽 관리를 중심으로 한 부분 사용 사례와 함께 컨트롤 타워 개념을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카메라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클라우드 기반 알고리즘 및 분석을 결합하면 소매 업체는 매장 내 고객 구매 패턴 및 활동에 대한 통찰력을 제공하면서도 데이터 프라이버시를 보호 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프로스트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Marketplace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중립 서버 기능을 도입하여 차량 센서 데이터에 대한 타사의 안전하고 안전한 액세스를 지원합니다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블록 체인 기반 동의 관리는 자동차 데이터를 보호하고 사용자에게 개인 정보를 제공합니다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Daimler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중립 서버를 통해 센서 데이터에 대한 액세스를 제공하는 최초의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될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오토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모노는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주차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맵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스마트 시티 등 여러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유스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케이스를 배치 할 것으로 예상되는 중립 서버 및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익명화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엔진을 위해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Mitsubishi Motors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최신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파트너십을 발표했습니다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소비자를위한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부가 가치 서비스를 만들기 위해 이러한 파트너십을 사용하십시오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마이크로 소프트가 새로운 비즈니스 기회를 통해 이동성 경험을 변화시키는 동안 알렉사 이외의 야망에 대한 힌트  </a:t>
            </a:r>
            <a:endParaRPr lang="ko-KR" altLang="en-US" b="0" dirty="0">
              <a:effectLst/>
            </a:endParaRP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2019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확장으로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람보르기니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우라 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리비아 통합과 같은 전시회의 주요 명소 중 하나 인 차량 기능에 더 깊이 통합 된 장치에 계속 진출했습니다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아마존은 노스 홀에서 가장 큰 인기를 얻은 부스 외에도 고객의 디지털 혁신 여정을 지원하기 위해 서비스 포트폴리오를 강조하는 몇 가지 사용 사례를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자동차 제조업체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차량 서비스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텔레매틱스 공급자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소프트웨어 개발자 및 통합자가 활용할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수있는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도구를 제공하여 새로운 사용자 경험을 창출하고 시장 출시 기간을 연장하는 문제를 완화합니다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발표는 소매업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엣지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컴퓨팅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 수익 창출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기계 학습 및 자율 주행 차량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개발을위한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 등에서 시작되었습니다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가장 큰 역할은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MVCP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플랫폼으로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업계 전반에 걸쳐 여러 파트너십을 계속 맺었습니다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예측 유지 관리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차량 내 생산성 향상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고급 내비게이션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가상 개인 비서 사용 및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활용하는 데이터 마켓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플레이스와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같은 주요 시나리오는 개인화되고 편리한 다중 장치 환경을 제공합니다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Ericsson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webOS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파트너십은 특히 자동차 인텔리전트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엣지의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쇼케이스를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둘러싼 흥미 로웠으며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 컴퓨팅에서 미션 크리티컬에 이르는 모든 자동차 워크로드를 수용 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다른 흥미로운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파트너쉽은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AeroOS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플랫폼을위한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자동차 사용 사례에 대한 특별한 데모없이 많은 사람들의 기대를 약화 시켰으며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Veoneer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부스의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Polestar 2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예상되는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자동차 서비스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GAS)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렌더링을 경험하는 데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도움이되었습니다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아마존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마이크로 소프트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구글은 미래의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모빌리티를위한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필수 파트너로 자리 매김하면서 비즈니스 자동차 부문에 계속 주력 할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차량 내 상거래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손쉬운 지불 및 음성 통합으로 진화가 계속됩니다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사전 대응 및 맥락이 결여 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 1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시스템에서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2019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선보인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 2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시스템으로의 차량 내 시장의 진화를 보았습니다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올해는 음성 통합으로 시장에 진출한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또 다른 발전을 보았습니다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음성 통합 기능을 사용하면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ExxonMobil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주유소에서 인증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확인을위한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코드를 입력하거나 카드를 사용하여 비용을 지불 할 필요가 없습니다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Fiser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ExxonMobil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협력하여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가스 비용 지불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프로세스를 완료합니다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음성 활성화 연료 구매는 차량 내에 통합 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 SDK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스마트 폰을 통해 수행 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지불은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Pay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처리 될 것으로 예상되며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카드와 함께 결제 정보를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계정에 파일로 저장합니다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여러 카드를 동시에 처리 할 수 ​​없습니다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TomTom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XEVO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SDK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 Tom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내비게이션 플랫폼에 통합 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XEVO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파트너십도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함께이 파트너십의 가장 큰 장점은 위치를 찾거나 식별 할뿐만 아니라 예약 할 수 있다는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목표는 단계 수를 제한하는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Sirius XM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Telenav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 출시 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플랫폼 및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SDK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포함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시장 서비스에 음성 및 내비게이션을 통합하는 데 있어서도 비슷한 발전을 거쳤으며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유일한 차이점은 경쟁사에 비해 사용 사례 수가 적다는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커넥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티드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트래블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 Travel)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 올해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혼다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파트너십을 통해 서비스를 시작할 것으로 예상된다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 &amp; Sullivan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최근 고객의 소리 연구에 따르면 연료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충전 및 식당 예약과 같은 사용 사례가 고객보다 우선 순위가 높습니다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 시장 개념은 점점 더 많은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OEM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제공 할 것으로 예상되는 데이터 수익 창출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수단이되고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자율 셔틀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공연 경제를 가능하게하는 특수 목적 차량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자율 셔틀 개념은 일시적인 이동성 요구를 충족시킬 것으로 예상됩니다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일시적인 요구는 비즈니스 모델 및 정책의 혁신을 주도하여 공연 이동성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프리랜스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이동성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환경을 만들 것으로 예상됩니다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공연 노동자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공동 이동성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화물 자전거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전자 스쿠터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비인간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로보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포드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고층 용 드론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사용하는 주문형 최종 마일리지 배달과 같은 사용 사례가 이러한 자율적 응용의 예입니다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관련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쇼케이스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중 일부는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년까지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Telaviv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robotaxi“VW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Cedric”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배치하는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Mobileye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였으며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한국의 대구 광역시와 같은 라인업에 몇 가지 프로젝트가 더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Adient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와의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파트너십을 통해 엔터테인먼트부터 지불 옵션에 이르기까지 다양한 서비스를 보여주는 자율 주행 연결 포드 인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WebOS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애플리케이션을 기반으로 주목할만한 개념을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도요타는 올해 도쿄 올림픽에서 데뷔 할 것으로 예상되는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팔레트와 마이크로 팔레트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딜리버리 로봇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선보였다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보쉬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Bosch)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네트워크 셔틀 서비스와 주문형 이동성을 모두 지원하는 방법을 강조한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셔틀을 선보였다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 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 &amp; Sullivan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최근 보고서 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Online Food Delivery Services Market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미래는 자율 항공 및 지상 운송 방법을 결합하여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년까지 전 세계 주문의 최대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2 %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차지하여 식품 배달의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미래를보다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효율적이고 비용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경쟁력있게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만들 것으로 예상합니다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배달 방법에는 특히 물류 및 용량을 늘리기 위해 피크 타임에 타사 물류 제공 업체 및 파트 타임 배달 에이전트가 참여하여 공연 경제를 발생시킵니다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Valeo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중국 파트너 인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Meitun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현지 음식 배달 리더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Droid"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배송 셔틀을 선보였습니다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Continental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Easy Mile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제휴하여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선보였으며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Olli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Affectiva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제휴하여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2.0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버전을 선보여 승객의 얼굴과 기분을 추적 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수있었습니다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시장의 주요 목표는 여행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승객 또는 배송 횟수에 따라 적합한 비즈니스 모델에 도달하는 것입니다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플레이어가 등장 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수있는이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부문의 다른 비즈니스 각도는 차량 관리 및 다운 스트림 유지 관리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수리 서비스입니다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인포테인먼트 모듈의 플랫폼 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안전한 플러그 앤 플레이 솔루션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음성은 멀티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모달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핵심 요소 였지만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Frost &amp; Sullivan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인포테인먼트 플랫폼이 모빌리티 에코 시스템과의보다 긴밀한 통합의 열쇠가 될 것이라고 믿습니다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Blackberry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Cylance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QNX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프레임 워크에 통합하는 것은 연결된 차량의 보안을 강화하기위한 단계입니다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Blackberry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최신 사이버 보안 제품은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&amp; D Labs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이니셔티브의 일부로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자동차 제조업체와 차량 운영자 모두 운전자를 확인하고 관련 사이버 위험을 해결할 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있도록합니다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소니의 새로운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컨셉트와의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Elektrobit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(EB)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파트너십 비전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 GUIDE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플러그 앤 플레이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HMI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툴킷이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어떻게 몰입 형 사용자 경험을 위해 고유 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HMI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디자인을 렌더링하는 데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도움이되는지를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보여주는 또 하나의 사례입니다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 GUIDE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NLU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음성 인식 기술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HUD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용 증강 현실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툴킷에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이르기까지 필요한 구성 요소를 통해 필요한 런타임 환경을 제공합니다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Luxoft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파트너십은 유사한 라인을 통해 플러그 앤 플레이 플랫폼이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LG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webOS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기반으로 프로덕션 준비가 된 디지털 조종석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IVI, RSE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승차 용 플랫폼을 신속하게 배포 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수있는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방법을 보여주었습니다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플러그 앤 플레이 플랫폼은 자동차 제조업체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차량 사업자 및 공유 이동성 서비스 공급자가 사용할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수있을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것으로 기대합니다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Cerence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드라이브 플랫폼은 시선 감지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헤드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트래킹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및 음성 및 제스처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인식을위한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멀티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모달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업그레이드로 전시회에서 우리에게 가장 중요한 하이라이트 중 하나였습니다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전용 플랫폼은 안전 및 엔터테인먼트 응용 프로그램을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대상으로하는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개인 및 공유 이동성 사용자 모두에게 배포 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위의 주요 트렌드 외에도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LiDAR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제조업체는 각각의 광학 및 관련 소프트웨어 스택을 완료 한 후 전략적 파트너십을 통해 비즈니스 및 실행 단계로 이동하고 있음이 매우 분명했습니다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콘티넨탈의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스피커리스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기술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Leddartech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iNAGO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KARMA Automotive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APMA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파트너십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Arilou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버스 압축 및 인증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Yandex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자체 운전 데모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직관적 인 사운드 생성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Panasonic Automotive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eCockpit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솔루션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고정밀 위치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ADAS,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 운전 및 도로 차선 안내 시스템을 위해 현대는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Uber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함께 비행 택시를 배치하는 운송 회사가 될 수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결론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모든 것이 자동차 산업에 어떤 의미가 있습니까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전통적으로 자동차 산업은 가전 산업이 제공하는 것에 반응하는 데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또는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년이 늦었지만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특정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산업 트렌드는 자동차 산업에 기대할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수있는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것의 토대를 마련했습니다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몇 가지 유사점입니다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디스플레이가있는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접이식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화면이있는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전화기는 자동차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산업을위한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직관적 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HMI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몰입 형 컨텐츠 및 라운지 경험의 형태로 표시됩니다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BMW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Interaction EASE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: ME). OnePlus Concept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전류가 카메라를 숨기거나 표시하는 데 사용되는 스마트 폰 인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 / VR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안경은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Bosch Virtual Visor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개념의 형태로 자신을 드러내어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HUD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통한 햇빛 반사 및 정보를 방지하고 공연 작업자 및 건축 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제조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산업을위한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직관적 인 안경을 보여줍니다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.</a:t>
            </a:r>
            <a:endParaRPr lang="ko-KR" altLang="en-US" b="0" dirty="0">
              <a:effectLst/>
            </a:endParaRPr>
          </a:p>
          <a:p>
            <a:pPr rtl="0"/>
            <a:r>
              <a:rPr lang="ko-KR" altLang="en-US" b="0" dirty="0">
                <a:effectLst/>
              </a:rPr>
              <a:t> </a:t>
            </a:r>
          </a:p>
          <a:p>
            <a:pPr rtl="0"/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전반적으로 여러 방법으로 진행된 전체 쇼는 실제 사용 사례의 구체적인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쇼케이스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였지만 자동차 세계에서 애플을 기대할 수 있습니까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대부분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테슬라라고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주장합니다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단순히 브랜드 충성도 수치에 대해서만 말하는 것이 아니라 혁신 문화와 미래 트렌드와 관련된 상자를 표시하는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로드맵에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대해 이야기하고 있습니다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2020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긍정적 인 측면은 </a:t>
            </a:r>
            <a:r>
              <a:rPr lang="ko-KR" alt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레거시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브랜드가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 Z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Millennial </a:t>
            </a:r>
            <a:r>
              <a:rPr lang="ko-KR" alt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사고 방식을 포착하여 모빌리티를 흥미로운 가치 제안으로 만들면서 도시 라이프 스타일을 넘어 교외 및 시골 지역</a:t>
            </a:r>
            <a:r>
              <a:rPr lang="en-US" altLang="ko-KR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b="0" dirty="0">
              <a:effectLst/>
            </a:endParaRPr>
          </a:p>
          <a:p>
            <a:br>
              <a:rPr lang="ko-KR" altLang="en-US" dirty="0"/>
            </a:br>
            <a:endParaRPr kumimoji="1" lang="en-US" altLang="ko-KR" dirty="0"/>
          </a:p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03D03-C86A-4531-B6D3-2A7E5265409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422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altLang="ko-Kore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1552-9FDE-4D55-8620-A84C183F6D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28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898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1552-9FDE-4D55-8620-A84C183F6D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819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324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3D03-C86A-4531-B6D3-2A7E52654093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305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866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3D03-C86A-4531-B6D3-2A7E52654093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327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883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33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29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03D03-C86A-4531-B6D3-2A7E5265409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21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56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23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41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11552-9FDE-4D55-8620-A84C183F6D4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58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1552-9FDE-4D55-8620-A84C183F6D4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4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1755-53F5-44D9-9185-F4E09D020F63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13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EF-1FC2-435A-A543-8A1EA9EC7569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15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AE62-041A-494E-A304-ADF8F9D78398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96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02256" cy="634082"/>
          </a:xfrm>
          <a:solidFill>
            <a:srgbClr val="002060"/>
          </a:solidFill>
        </p:spPr>
        <p:txBody>
          <a:bodyPr>
            <a:normAutofit/>
          </a:bodyPr>
          <a:lstStyle>
            <a:lvl1pPr algn="ctr">
              <a:defRPr sz="2800" b="1">
                <a:solidFill>
                  <a:srgbClr val="65FB8C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7368" y="980728"/>
            <a:ext cx="5257800" cy="5112568"/>
          </a:xfrm>
        </p:spPr>
        <p:txBody>
          <a:bodyPr/>
          <a:lstStyle>
            <a:lvl1pPr latinLnBrk="0">
              <a:lnSpc>
                <a:spcPts val="3100"/>
              </a:lnSpc>
              <a:spcBef>
                <a:spcPts val="1000"/>
              </a:spcBef>
              <a:defRPr sz="2400"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4239D6E8-42D0-4697-8D75-F54D5EA78B16}" type="datetime1">
              <a:rPr lang="ko-KR" altLang="en-US" smtClean="0"/>
              <a:pPr/>
              <a:t>2021. 1. 31.</a:t>
            </a:fld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ko-KR" altLang="en-US"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2949" y="6696744"/>
            <a:ext cx="12192000" cy="1886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j-ea"/>
              <a:ea typeface="+mj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080" y="6592267"/>
            <a:ext cx="3276600" cy="365125"/>
          </a:xfrm>
        </p:spPr>
        <p:txBody>
          <a:bodyPr/>
          <a:lstStyle>
            <a:lvl1pPr>
              <a:defRPr>
                <a:solidFill>
                  <a:srgbClr val="65FB8C"/>
                </a:solidFill>
                <a:latin typeface="+mj-ea"/>
                <a:ea typeface="+mj-ea"/>
              </a:defRPr>
            </a:lvl1pPr>
          </a:lstStyle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ABC0-BDC7-4B27-AA8E-B6D31597861C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2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5AD6D-C03C-41D1-B40E-66F2095C4F41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31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D375-A8A3-4EBE-87B5-59EA151A7A03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77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7CA3-2C0F-42E7-99DE-0A0E68AE23B6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65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67CB-431E-4861-930E-869770F0C622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87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FB7C-BA32-4D9F-AC32-B726FE75131C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80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A7B6-D0E4-4C19-84AA-B73DF555E82C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1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1EE17-B53D-42A3-9395-967573447D35}" type="datetime1">
              <a:rPr lang="ko-KR" altLang="en-US" smtClean="0"/>
              <a:pPr/>
              <a:t>2021. 1. 31.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0DE2-A509-44CD-9953-B3AF8BDAD8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31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IKSWcnfmr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F2lp7loN3E?start=2&amp;feature=oembed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advice.com.au/900312/2021-bmw-ix-electric-suv-revealed-australian-launch-confirmed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digitaltrends.com/cars/bmw-idrive-next-gen-infotainment-system-ces-2021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OzcF7QNvw8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tyojR38K0c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lHJ9FA7q0?feature=oemb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LaX3ZSKwaw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q43DQ9yVJ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5C2A5D-AFF1-7F40-B6C5-A01C9B3BF3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573864"/>
            <a:ext cx="2743200" cy="365125"/>
          </a:xfrm>
        </p:spPr>
        <p:txBody>
          <a:bodyPr/>
          <a:lstStyle/>
          <a:p>
            <a:fld id="{927718B2-3565-4472-AA47-1507A1A4A69B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25C9472-8613-0045-AA39-84D8F8B6C8D3}"/>
              </a:ext>
            </a:extLst>
          </p:cNvPr>
          <p:cNvSpPr/>
          <p:nvPr/>
        </p:nvSpPr>
        <p:spPr>
          <a:xfrm>
            <a:off x="-1" y="1"/>
            <a:ext cx="12240683" cy="693898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3200">
              <a:solidFill>
                <a:srgbClr val="73FDD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7CFBF-6754-E14B-89C2-6F0E561B2AA8}"/>
              </a:ext>
            </a:extLst>
          </p:cNvPr>
          <p:cNvSpPr txBox="1"/>
          <p:nvPr/>
        </p:nvSpPr>
        <p:spPr>
          <a:xfrm>
            <a:off x="11668" y="1865764"/>
            <a:ext cx="12191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ko-KR" sz="5000" b="1" dirty="0">
                <a:solidFill>
                  <a:srgbClr val="73FDD6"/>
                </a:solidFill>
              </a:rPr>
              <a:t>CES 2021 </a:t>
            </a:r>
            <a:r>
              <a:rPr kumimoji="1" lang="ko-KR" altLang="en-US" sz="5000" b="1" dirty="0">
                <a:solidFill>
                  <a:srgbClr val="73FDD6"/>
                </a:solidFill>
              </a:rPr>
              <a:t>모빌리티 주요 동향 </a:t>
            </a:r>
            <a:r>
              <a:rPr kumimoji="1" lang="en-US" altLang="ko-KR" sz="5000" b="1" dirty="0">
                <a:solidFill>
                  <a:srgbClr val="73FDD6"/>
                </a:solidFill>
              </a:rPr>
              <a:t> </a:t>
            </a:r>
            <a:r>
              <a:rPr kumimoji="1" lang="ko-KR" altLang="en-US" sz="5000" b="1" dirty="0">
                <a:solidFill>
                  <a:srgbClr val="73FDD6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90B8B7-B501-EF4B-8BAB-BF385C9EF8AC}"/>
              </a:ext>
            </a:extLst>
          </p:cNvPr>
          <p:cNvSpPr txBox="1"/>
          <p:nvPr/>
        </p:nvSpPr>
        <p:spPr>
          <a:xfrm>
            <a:off x="-19057" y="4593301"/>
            <a:ext cx="12191999" cy="132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ko-KR" altLang="en-US" sz="3300" b="1" dirty="0" err="1">
                <a:solidFill>
                  <a:srgbClr val="73FDD6"/>
                </a:solidFill>
              </a:rPr>
              <a:t>차두원모빌리티연구소</a:t>
            </a:r>
            <a:endParaRPr kumimoji="1" lang="en-US" altLang="ko-KR" sz="3300" b="1" dirty="0">
              <a:solidFill>
                <a:srgbClr val="73FDD6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ko-KR" altLang="en-US" sz="2267" b="1" dirty="0">
                <a:solidFill>
                  <a:srgbClr val="65FB8C"/>
                </a:solidFill>
              </a:rPr>
              <a:t> </a:t>
            </a:r>
            <a:endParaRPr kumimoji="1" lang="en-US" altLang="ko-KR" sz="2267" b="1" dirty="0">
              <a:solidFill>
                <a:srgbClr val="65FB8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7C837-CF8E-4242-9331-F4FEAD518721}"/>
              </a:ext>
            </a:extLst>
          </p:cNvPr>
          <p:cNvSpPr txBox="1"/>
          <p:nvPr/>
        </p:nvSpPr>
        <p:spPr>
          <a:xfrm>
            <a:off x="-3379808" y="121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36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0549AB-F367-954E-BE38-FD8BF159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ko-Kore-KR" dirty="0" err="1"/>
              <a:t>BrightDrop</a:t>
            </a:r>
            <a:r>
              <a:rPr lang="en" altLang="ko-Kore-KR" dirty="0"/>
              <a:t> (Electric Delivery Vehicles)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C53E0E-B72F-6C43-B842-121815B6B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19" y="764704"/>
            <a:ext cx="6997764" cy="5112568"/>
          </a:xfrm>
        </p:spPr>
        <p:txBody>
          <a:bodyPr>
            <a:noAutofit/>
          </a:bodyPr>
          <a:lstStyle/>
          <a:p>
            <a:r>
              <a:rPr lang="en-US" altLang="ko-KR" sz="1800" dirty="0"/>
              <a:t>EV600(</a:t>
            </a:r>
            <a:r>
              <a:rPr lang="ko-KR" altLang="en-US" sz="1800" dirty="0"/>
              <a:t>트럭</a:t>
            </a:r>
            <a:r>
              <a:rPr lang="en-US" altLang="ko-KR" sz="1800" dirty="0"/>
              <a:t>)</a:t>
            </a:r>
            <a:r>
              <a:rPr lang="ko-KR" altLang="en-US" sz="1800" dirty="0"/>
              <a:t>과 </a:t>
            </a:r>
            <a:r>
              <a:rPr lang="en-US" altLang="ko-KR" sz="1800" dirty="0"/>
              <a:t>EP1</a:t>
            </a:r>
            <a:r>
              <a:rPr lang="ko-KR" altLang="en-US" sz="1800" dirty="0"/>
              <a:t>으로 구성 </a:t>
            </a:r>
            <a:endParaRPr lang="en-US" altLang="ko-KR" sz="1800" dirty="0"/>
          </a:p>
          <a:p>
            <a:r>
              <a:rPr lang="en-US" altLang="ko-KR" sz="1800" dirty="0"/>
              <a:t>EV600- </a:t>
            </a:r>
            <a:r>
              <a:rPr lang="ko-KR" altLang="en-US" sz="1800" dirty="0"/>
              <a:t>내부</a:t>
            </a:r>
            <a:r>
              <a:rPr lang="en-US" altLang="ko-KR" sz="1800" dirty="0"/>
              <a:t> 23</a:t>
            </a:r>
            <a:r>
              <a:rPr lang="ko-KR" altLang="en-US" sz="1800" dirty="0" err="1"/>
              <a:t>입방피트</a:t>
            </a:r>
            <a:r>
              <a:rPr lang="en-US" altLang="ko-KR" sz="1800" dirty="0"/>
              <a:t> (200 </a:t>
            </a:r>
            <a:r>
              <a:rPr lang="ko-KR" altLang="en-US" sz="1800" dirty="0"/>
              <a:t>파운드</a:t>
            </a:r>
            <a:r>
              <a:rPr lang="en-US" altLang="ko-KR" sz="1800" dirty="0"/>
              <a:t>)</a:t>
            </a:r>
            <a:r>
              <a:rPr lang="ko-KR" altLang="en-US" sz="1800" dirty="0"/>
              <a:t> 화물을 탑재할 수 있는 조절 가능한 선반이 장착</a:t>
            </a:r>
            <a:endParaRPr lang="en-US" altLang="ko-KR" sz="1800" dirty="0"/>
          </a:p>
          <a:p>
            <a:r>
              <a:rPr lang="en-US" altLang="ko-KR" sz="1800" dirty="0"/>
              <a:t>1</a:t>
            </a:r>
            <a:r>
              <a:rPr lang="ko-KR" altLang="en-US" sz="1800" dirty="0"/>
              <a:t>회 충전 </a:t>
            </a:r>
            <a:r>
              <a:rPr lang="en-US" altLang="ko-KR" sz="1800" dirty="0"/>
              <a:t>250</a:t>
            </a:r>
            <a:r>
              <a:rPr lang="ko-KR" altLang="en-US" sz="1800" dirty="0"/>
              <a:t>마일 주행 가능 </a:t>
            </a:r>
            <a:endParaRPr lang="en-US" altLang="ko-KR" sz="1800" dirty="0"/>
          </a:p>
          <a:p>
            <a:endParaRPr lang="en-US" altLang="ko-KR" sz="1800" dirty="0">
              <a:solidFill>
                <a:srgbClr val="050505"/>
              </a:solidFill>
              <a:latin typeface="inheri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C461A6-E397-9248-B06E-32ED456A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10</a:t>
            </a:fld>
            <a:endParaRPr lang="ko-KR" altLang="en-US" dirty="0">
              <a:solidFill>
                <a:srgbClr val="65FB8C"/>
              </a:solidFill>
            </a:endParaRPr>
          </a:p>
        </p:txBody>
      </p:sp>
      <p:pic>
        <p:nvPicPr>
          <p:cNvPr id="1026" name="Picture 2" descr="Electric van driving to deliver goods">
            <a:extLst>
              <a:ext uri="{FF2B5EF4-FFF2-40B4-BE49-F238E27FC236}">
                <a16:creationId xmlns:a16="http://schemas.microsoft.com/office/drawing/2014/main" id="{8224F3B5-EBA1-DD47-90B0-FCD538E725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11673" r="8161" b="10708"/>
          <a:stretch/>
        </p:blipFill>
        <p:spPr bwMode="auto">
          <a:xfrm>
            <a:off x="8544272" y="634083"/>
            <a:ext cx="3642898" cy="23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allet delivery">
            <a:extLst>
              <a:ext uri="{FF2B5EF4-FFF2-40B4-BE49-F238E27FC236}">
                <a16:creationId xmlns:a16="http://schemas.microsoft.com/office/drawing/2014/main" id="{368B5774-36E2-854D-AC61-4A5C8D6DB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8814" r="3468" b="10877"/>
          <a:stretch/>
        </p:blipFill>
        <p:spPr bwMode="auto">
          <a:xfrm>
            <a:off x="24751" y="3429000"/>
            <a:ext cx="4951265" cy="32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7A4F75F-A0CD-2447-8170-4C5D62FF7291}"/>
              </a:ext>
            </a:extLst>
          </p:cNvPr>
          <p:cNvSpPr txBox="1">
            <a:spLocks/>
          </p:cNvSpPr>
          <p:nvPr/>
        </p:nvSpPr>
        <p:spPr>
          <a:xfrm>
            <a:off x="5087888" y="3429000"/>
            <a:ext cx="711436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100"/>
              </a:lnSpc>
              <a:spcBef>
                <a:spcPts val="1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ko-Kore-KR" sz="1800" dirty="0"/>
              <a:t>EP1</a:t>
            </a:r>
            <a:r>
              <a:rPr lang="ko-KR" altLang="en-US" sz="1800" dirty="0"/>
              <a:t> </a:t>
            </a:r>
            <a:r>
              <a:rPr lang="en-US" altLang="ko-KR" sz="1800" dirty="0"/>
              <a:t>-</a:t>
            </a:r>
            <a:r>
              <a:rPr lang="ko-KR" altLang="en-US" sz="1800" dirty="0"/>
              <a:t> 원하는 방향으로 조작하면 </a:t>
            </a:r>
            <a:r>
              <a:rPr lang="ko-KR" altLang="en-US" sz="1800" dirty="0" err="1"/>
              <a:t>휠의</a:t>
            </a:r>
            <a:r>
              <a:rPr lang="ko-KR" altLang="en-US" sz="1800" dirty="0"/>
              <a:t> 전동 허브 모터가 작동하여 동력을 공급</a:t>
            </a:r>
            <a:endParaRPr lang="en-US" altLang="ko-KR" sz="1800" dirty="0"/>
          </a:p>
          <a:p>
            <a:r>
              <a:rPr lang="en-US" altLang="ko-KR" sz="1800" dirty="0"/>
              <a:t>EV600 </a:t>
            </a:r>
            <a:r>
              <a:rPr lang="ko-KR" altLang="en-US" sz="1800" dirty="0"/>
              <a:t>오른쪽</a:t>
            </a:r>
            <a:r>
              <a:rPr lang="en-US" altLang="ko-KR" sz="1800" dirty="0"/>
              <a:t>(</a:t>
            </a:r>
            <a:r>
              <a:rPr lang="ko-KR" altLang="en-US" sz="1800" dirty="0" err="1"/>
              <a:t>보도쪽</a:t>
            </a:r>
            <a:r>
              <a:rPr lang="en-US" altLang="ko-KR" sz="1800" dirty="0"/>
              <a:t>)</a:t>
            </a:r>
            <a:r>
              <a:rPr lang="ko-KR" altLang="en-US" sz="1800" dirty="0"/>
              <a:t>에 적재 및 하역 작업 가능한 패널이 설치 </a:t>
            </a:r>
            <a:endParaRPr lang="en-US" altLang="ko-KR" sz="1800" dirty="0"/>
          </a:p>
          <a:p>
            <a:r>
              <a:rPr lang="ko-KR" altLang="en-US" sz="1800" dirty="0" err="1"/>
              <a:t>배송원이</a:t>
            </a:r>
            <a:r>
              <a:rPr lang="ko-KR" altLang="en-US" sz="1800" dirty="0"/>
              <a:t> 물류창고나 </a:t>
            </a:r>
            <a:r>
              <a:rPr lang="ko-KR" altLang="en-US" sz="1800" dirty="0" err="1"/>
              <a:t>배송트럭</a:t>
            </a:r>
            <a:r>
              <a:rPr lang="en-US" altLang="ko-KR" sz="1800" dirty="0"/>
              <a:t>-</a:t>
            </a:r>
            <a:r>
              <a:rPr lang="ko-KR" altLang="en-US" sz="1800" dirty="0"/>
              <a:t>집 사이 퍼스트</a:t>
            </a:r>
            <a:r>
              <a:rPr lang="en-US" altLang="ko-KR" sz="1800" dirty="0"/>
              <a:t>-</a:t>
            </a:r>
            <a:r>
              <a:rPr lang="ko-KR" altLang="en-US" sz="1800" dirty="0"/>
              <a:t>라스트 마일 이동수단 </a:t>
            </a:r>
            <a:r>
              <a:rPr lang="en-US" altLang="ko-KR" sz="1800" dirty="0"/>
              <a:t>(</a:t>
            </a:r>
            <a:r>
              <a:rPr lang="ko-KR" altLang="en-US" sz="1800" dirty="0"/>
              <a:t>속도는 </a:t>
            </a:r>
            <a:r>
              <a:rPr lang="en-US" altLang="ko-KR" sz="1800" dirty="0"/>
              <a:t>3mph)</a:t>
            </a:r>
          </a:p>
          <a:p>
            <a:r>
              <a:rPr lang="en" altLang="ko-Kore-KR" sz="1800" dirty="0">
                <a:solidFill>
                  <a:srgbClr val="050505"/>
                </a:solidFill>
                <a:latin typeface="inherit"/>
              </a:rPr>
              <a:t>EP1 </a:t>
            </a:r>
            <a:r>
              <a:rPr lang="ko-KR" altLang="en-US" sz="1800" dirty="0">
                <a:solidFill>
                  <a:srgbClr val="050505"/>
                </a:solidFill>
                <a:latin typeface="inherit"/>
              </a:rPr>
              <a:t>전기 팔레트는 운전자 부하를 줄이기 위해 설계</a:t>
            </a:r>
            <a:r>
              <a:rPr lang="en-US" altLang="ko-KR" sz="1800" dirty="0">
                <a:solidFill>
                  <a:srgbClr val="050505"/>
                </a:solidFill>
                <a:latin typeface="inherit"/>
              </a:rPr>
              <a:t>, </a:t>
            </a:r>
            <a:r>
              <a:rPr lang="ko-KR" altLang="en-US" sz="1800" dirty="0">
                <a:solidFill>
                  <a:srgbClr val="050505"/>
                </a:solidFill>
                <a:latin typeface="inherit"/>
              </a:rPr>
              <a:t>최대 </a:t>
            </a:r>
            <a:r>
              <a:rPr lang="en-US" altLang="ko-KR" sz="1800" dirty="0">
                <a:solidFill>
                  <a:srgbClr val="050505"/>
                </a:solidFill>
                <a:latin typeface="inherit"/>
              </a:rPr>
              <a:t>200 </a:t>
            </a:r>
            <a:r>
              <a:rPr lang="ko-KR" altLang="en-US" sz="1800" dirty="0">
                <a:solidFill>
                  <a:srgbClr val="050505"/>
                </a:solidFill>
                <a:latin typeface="inherit"/>
              </a:rPr>
              <a:t>파운드 운반 가능</a:t>
            </a:r>
            <a:r>
              <a:rPr lang="en-US" altLang="ko-KR" sz="1800" dirty="0">
                <a:solidFill>
                  <a:srgbClr val="050505"/>
                </a:solidFill>
                <a:latin typeface="inherit"/>
              </a:rPr>
              <a:t>, </a:t>
            </a:r>
            <a:r>
              <a:rPr lang="ko-KR" altLang="en-US" sz="1800" dirty="0">
                <a:solidFill>
                  <a:srgbClr val="050505"/>
                </a:solidFill>
                <a:latin typeface="inherit"/>
              </a:rPr>
              <a:t>기존보다 하루 </a:t>
            </a:r>
            <a:r>
              <a:rPr lang="en-US" altLang="ko-KR" sz="1800" dirty="0">
                <a:solidFill>
                  <a:srgbClr val="050505"/>
                </a:solidFill>
                <a:latin typeface="inherit"/>
              </a:rPr>
              <a:t>25% </a:t>
            </a:r>
            <a:r>
              <a:rPr lang="ko-KR" altLang="en-US" sz="1800" dirty="0">
                <a:solidFill>
                  <a:srgbClr val="050505"/>
                </a:solidFill>
                <a:latin typeface="inherit"/>
              </a:rPr>
              <a:t>이상 패키지 처리 가능 </a:t>
            </a:r>
            <a:endParaRPr lang="en-US" altLang="ko-KR" sz="1800" dirty="0">
              <a:solidFill>
                <a:srgbClr val="050505"/>
              </a:solidFill>
              <a:latin typeface="inherit"/>
            </a:endParaRPr>
          </a:p>
          <a:p>
            <a:endParaRPr lang="en-US" altLang="ko-KR" sz="1800" dirty="0">
              <a:solidFill>
                <a:srgbClr val="050505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69317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온라인 미디어 4" descr="Introducing BrightDrop, an Electrified and Connected Delivery Ecosystem (Updated)">
            <a:hlinkClick r:id="" action="ppaction://media"/>
            <a:extLst>
              <a:ext uri="{FF2B5EF4-FFF2-40B4-BE49-F238E27FC236}">
                <a16:creationId xmlns:a16="http://schemas.microsoft.com/office/drawing/2014/main" id="{460013AE-7A90-0841-912D-015040318A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4395" y="0"/>
            <a:ext cx="12196395" cy="6858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E20CBA-D4CB-484B-8BAB-EBBCF5AF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11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77ECCE-DF37-864E-AA3F-420608C6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KR" dirty="0"/>
              <a:t>Cadillac </a:t>
            </a:r>
            <a:r>
              <a:rPr lang="en" altLang="ko-Kore-KR" dirty="0"/>
              <a:t>Self-Driving Party Van Concept</a:t>
            </a:r>
            <a:endParaRPr lang="en-US" altLang="ko-Kore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8E4E08-68BC-1546-BCEB-740886EF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" altLang="ko-Kore-KR" dirty="0"/>
              <a:t>PAV (Personal Autonomous Vehicle) Concept </a:t>
            </a:r>
          </a:p>
          <a:p>
            <a:pPr fontAlgn="base"/>
            <a:r>
              <a:rPr lang="en" altLang="ko-Kore-KR" dirty="0"/>
              <a:t>Spiffed-Up version of the Cruise ORIGIN</a:t>
            </a:r>
          </a:p>
          <a:p>
            <a:r>
              <a:rPr lang="ko-KR" altLang="en-US" dirty="0"/>
              <a:t>차량내부에는 응접실 형태로 </a:t>
            </a:r>
            <a:r>
              <a:rPr lang="en-US" altLang="ko-KR" dirty="0"/>
              <a:t>360</a:t>
            </a:r>
            <a:r>
              <a:rPr lang="ko-KR" altLang="en-US" dirty="0"/>
              <a:t>도 회전 좌석 설치 </a:t>
            </a:r>
            <a:endParaRPr lang="en-US" altLang="ko-KR" dirty="0"/>
          </a:p>
          <a:p>
            <a:r>
              <a:rPr lang="ko-KR" altLang="en-US" dirty="0"/>
              <a:t>제스처와 </a:t>
            </a:r>
            <a:r>
              <a:rPr lang="ko-KR" altLang="en-US" dirty="0" err="1"/>
              <a:t>음성제어를</a:t>
            </a:r>
            <a:r>
              <a:rPr lang="ko-KR" altLang="en-US" dirty="0"/>
              <a:t> 통해 조명 변경</a:t>
            </a:r>
            <a:r>
              <a:rPr lang="en-US" altLang="ko-KR" dirty="0"/>
              <a:t>,</a:t>
            </a:r>
            <a:r>
              <a:rPr lang="ko-KR" altLang="en-US" dirty="0"/>
              <a:t> 환기 등이 가능하며</a:t>
            </a:r>
            <a:r>
              <a:rPr lang="en-US" altLang="ko-KR" dirty="0"/>
              <a:t>,</a:t>
            </a:r>
            <a:r>
              <a:rPr lang="ko-KR" altLang="en-US" dirty="0"/>
              <a:t> 경로는 터치스크린으로 설정 </a:t>
            </a:r>
            <a:endParaRPr lang="en-US" altLang="ko-KR" dirty="0"/>
          </a:p>
          <a:p>
            <a:r>
              <a:rPr lang="ko-KR" altLang="en-US" dirty="0"/>
              <a:t>양산 계획 미정 </a:t>
            </a:r>
            <a:endParaRPr lang="en-US" altLang="ko-KR" dirty="0"/>
          </a:p>
          <a:p>
            <a:pPr fontAlgn="base"/>
            <a:endParaRPr lang="en" altLang="ko-Kore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8D8FFD2-0C83-EB47-A584-90B3306E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0DE2-A509-44CD-9953-B3AF8BDAD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5FB8C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5FB8C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7172" name="Picture 4" descr="Image may contain Transportation Vehicle Automobile Car Truck Pickup Truck and Tire">
            <a:extLst>
              <a:ext uri="{FF2B5EF4-FFF2-40B4-BE49-F238E27FC236}">
                <a16:creationId xmlns:a16="http://schemas.microsoft.com/office/drawing/2014/main" id="{E5E09AEF-D3DD-A943-82A3-6C7375C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052513"/>
            <a:ext cx="5674344" cy="42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7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2594" y="1"/>
            <a:ext cx="12229273" cy="6885384"/>
          </a:xfrm>
          <a:prstGeom prst="rect">
            <a:avLst/>
          </a:prstGeom>
          <a:solidFill>
            <a:srgbClr val="04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-1" y="2232248"/>
            <a:ext cx="12179407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ko-KR" altLang="en-US" sz="5500" b="1" dirty="0">
                <a:solidFill>
                  <a:srgbClr val="FFFFCC"/>
                </a:solidFill>
              </a:rPr>
              <a:t>강조되는 대형디스플레이의 </a:t>
            </a:r>
            <a:br>
              <a:rPr lang="en-US" altLang="ko-KR" sz="5500" b="1" dirty="0">
                <a:solidFill>
                  <a:srgbClr val="FFFFCC"/>
                </a:solidFill>
              </a:rPr>
            </a:br>
            <a:r>
              <a:rPr lang="ko-KR" altLang="en-US" sz="5500" b="1" dirty="0">
                <a:solidFill>
                  <a:srgbClr val="FFFFCC"/>
                </a:solidFill>
              </a:rPr>
              <a:t>사용자경험  </a:t>
            </a:r>
            <a:endParaRPr lang="en-US" altLang="ko-KR" sz="55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6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1CF74B-8177-9E43-A02A-0B698C91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ko-Kore-KR" dirty="0"/>
              <a:t>MBUX(Mercedes Benz User Experience) </a:t>
            </a:r>
            <a:r>
              <a:rPr lang="en" altLang="ko-Kore-KR" dirty="0" err="1"/>
              <a:t>Hyperscreen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0750FC-BA28-5F4F-9F29-CB8E126C1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764704"/>
            <a:ext cx="12202256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o-KR" altLang="en-US" sz="2200" dirty="0"/>
              <a:t>대형 전기차 세단 </a:t>
            </a:r>
            <a:r>
              <a:rPr lang="en-US" altLang="ko-KR" sz="2200" dirty="0"/>
              <a:t>2022</a:t>
            </a:r>
            <a:r>
              <a:rPr lang="ko-KR" altLang="en-US" sz="2200" dirty="0"/>
              <a:t>년형 </a:t>
            </a:r>
            <a:r>
              <a:rPr lang="en" altLang="ko-Kore-KR" sz="2200" dirty="0"/>
              <a:t>EQS</a:t>
            </a:r>
            <a:r>
              <a:rPr lang="ko-KR" altLang="en-US" sz="2200" dirty="0"/>
              <a:t>에 탑재할 예정 </a:t>
            </a:r>
            <a:endParaRPr lang="en-US" altLang="ko-KR" sz="2200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o-KR" altLang="en-US" sz="2200" dirty="0"/>
              <a:t>단일 </a:t>
            </a:r>
            <a:r>
              <a:rPr lang="ko-KR" altLang="en-US" sz="2200" dirty="0" err="1"/>
              <a:t>하우징에</a:t>
            </a:r>
            <a:r>
              <a:rPr lang="ko-KR" altLang="en-US" sz="2200" dirty="0"/>
              <a:t> 여러 개의 디스플레이로 구성</a:t>
            </a:r>
            <a:r>
              <a:rPr lang="en-US" altLang="ko-KR" sz="2200" dirty="0"/>
              <a:t>, </a:t>
            </a:r>
            <a:r>
              <a:rPr lang="ko-KR" altLang="en-US" sz="2200" dirty="0"/>
              <a:t>전체 </a:t>
            </a:r>
            <a:r>
              <a:rPr lang="en-US" altLang="ko-KR" sz="2200" dirty="0"/>
              <a:t>56</a:t>
            </a:r>
            <a:r>
              <a:rPr lang="ko-KR" altLang="en-US" sz="2200" dirty="0"/>
              <a:t>인치의 크기로 대시보드 전체에 장착</a:t>
            </a:r>
            <a:r>
              <a:rPr lang="en-US" altLang="ko-KR" sz="2200" dirty="0"/>
              <a:t> 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o-KR" altLang="en-US" sz="2200" dirty="0">
                <a:latin typeface="Noto Sans Light"/>
              </a:rPr>
              <a:t>차량 내부 대시보드 전면에 장착되는 곡면 디스플레이로 인공지능을 활용해 음악 선곡</a:t>
            </a:r>
            <a:r>
              <a:rPr lang="en-US" altLang="ko-KR" sz="2200" dirty="0">
                <a:latin typeface="Noto Sans Light"/>
              </a:rPr>
              <a:t>, </a:t>
            </a:r>
            <a:r>
              <a:rPr lang="ko-KR" altLang="en-US" sz="2200" dirty="0">
                <a:latin typeface="Noto Sans Light"/>
              </a:rPr>
              <a:t>내비게이션</a:t>
            </a:r>
            <a:r>
              <a:rPr lang="en-US" altLang="ko-KR" sz="2200" dirty="0">
                <a:latin typeface="Noto Sans Light"/>
              </a:rPr>
              <a:t>, </a:t>
            </a:r>
            <a:r>
              <a:rPr lang="ko-KR" altLang="en-US" sz="2200" dirty="0" err="1">
                <a:latin typeface="Noto Sans Light"/>
              </a:rPr>
              <a:t>인포테인먼트</a:t>
            </a:r>
            <a:r>
              <a:rPr lang="ko-KR" altLang="en-US" sz="2200" dirty="0">
                <a:latin typeface="Noto Sans Light"/>
              </a:rPr>
              <a:t> 기능 등을 운전자 맞춤형으로 제공</a:t>
            </a:r>
            <a:endParaRPr lang="en-US" altLang="ko-KR" sz="2200" dirty="0">
              <a:latin typeface="Noto Sans Ligh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ko-KR" sz="2200" dirty="0">
                <a:latin typeface="Noto Sans Light"/>
              </a:rPr>
              <a:t>24</a:t>
            </a:r>
            <a:r>
              <a:rPr lang="en" altLang="ko-Kore-KR" sz="2200" dirty="0">
                <a:latin typeface="Noto Sans Light"/>
              </a:rPr>
              <a:t>GB</a:t>
            </a:r>
            <a:r>
              <a:rPr lang="ko-KR" altLang="en-US" sz="2200" dirty="0">
                <a:latin typeface="Noto Sans Light"/>
              </a:rPr>
              <a:t>의 램으로 백업되는 </a:t>
            </a:r>
            <a:r>
              <a:rPr lang="en-US" altLang="ko-KR" sz="2200" dirty="0">
                <a:latin typeface="Noto Sans Light"/>
              </a:rPr>
              <a:t>8</a:t>
            </a:r>
            <a:r>
              <a:rPr lang="ko-KR" altLang="en-US" sz="2200" dirty="0">
                <a:latin typeface="Noto Sans Light"/>
              </a:rPr>
              <a:t>개의 </a:t>
            </a:r>
            <a:r>
              <a:rPr lang="en" altLang="ko-Kore-KR" sz="2200" dirty="0">
                <a:latin typeface="Noto Sans Light"/>
              </a:rPr>
              <a:t>CPU </a:t>
            </a:r>
            <a:r>
              <a:rPr lang="ko-KR" altLang="en-US" sz="2200" dirty="0">
                <a:latin typeface="Noto Sans Light"/>
              </a:rPr>
              <a:t>코어를 사용했으며</a:t>
            </a:r>
            <a:r>
              <a:rPr lang="en-US" altLang="ko-KR" sz="2200" dirty="0">
                <a:latin typeface="Noto Sans Light"/>
              </a:rPr>
              <a:t>, 12</a:t>
            </a:r>
            <a:r>
              <a:rPr lang="ko-KR" altLang="en-US" sz="2200" dirty="0">
                <a:latin typeface="Noto Sans Light"/>
              </a:rPr>
              <a:t>개의 </a:t>
            </a:r>
            <a:r>
              <a:rPr lang="ko-KR" altLang="en-US" sz="2200" dirty="0" err="1">
                <a:latin typeface="Noto Sans Light"/>
              </a:rPr>
              <a:t>액추에이터가</a:t>
            </a:r>
            <a:r>
              <a:rPr lang="ko-KR" altLang="en-US" sz="2200" dirty="0">
                <a:latin typeface="Noto Sans Light"/>
              </a:rPr>
              <a:t> 디스플레이에 하단에 장착되어 모든 터치스크린에 </a:t>
            </a:r>
            <a:r>
              <a:rPr lang="ko-KR" altLang="en-US" sz="2200" dirty="0" err="1">
                <a:latin typeface="Noto Sans Light"/>
              </a:rPr>
              <a:t>햅틱</a:t>
            </a:r>
            <a:r>
              <a:rPr lang="ko-KR" altLang="en-US" sz="2200" dirty="0">
                <a:latin typeface="Noto Sans Light"/>
              </a:rPr>
              <a:t> 피드백을 제공 </a:t>
            </a:r>
            <a:r>
              <a:rPr lang="en-US" altLang="ko-KR" sz="2200" dirty="0">
                <a:latin typeface="Noto Sans Light"/>
              </a:rPr>
              <a:t>(</a:t>
            </a:r>
            <a:r>
              <a:rPr lang="ko-KR" altLang="en-US" sz="2200" dirty="0" err="1">
                <a:latin typeface="Noto Sans Light"/>
              </a:rPr>
              <a:t>시각분산</a:t>
            </a:r>
            <a:r>
              <a:rPr lang="ko-KR" altLang="en-US" sz="2200" dirty="0">
                <a:latin typeface="Noto Sans Light"/>
              </a:rPr>
              <a:t> 방지</a:t>
            </a:r>
            <a:r>
              <a:rPr lang="en-US" altLang="ko-KR" sz="2200" dirty="0">
                <a:latin typeface="Noto Sans Light"/>
              </a:rPr>
              <a:t>)</a:t>
            </a:r>
            <a:r>
              <a:rPr lang="ko-KR" altLang="en-US" sz="2200" dirty="0">
                <a:latin typeface="Noto Sans Light"/>
              </a:rPr>
              <a:t> </a:t>
            </a:r>
            <a:endParaRPr lang="en-US" altLang="ko-KR" sz="2200" dirty="0">
              <a:latin typeface="Noto Sans Ligh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o-KR" altLang="en-US" sz="2200" dirty="0">
                <a:latin typeface="Noto Sans Light"/>
              </a:rPr>
              <a:t>제로 레이어 기능은 운전자에게 필요한 기능을 항상 운전자 시야 내에 있도록 재배치 해 조작 접근성을 높이고</a:t>
            </a:r>
            <a:r>
              <a:rPr lang="en-US" altLang="ko-KR" sz="2200" dirty="0">
                <a:latin typeface="Noto Sans Light"/>
              </a:rPr>
              <a:t>, </a:t>
            </a:r>
            <a:r>
              <a:rPr lang="ko-KR" altLang="en-US" sz="2200" dirty="0" err="1">
                <a:latin typeface="Noto Sans Light"/>
              </a:rPr>
              <a:t>음성명령의</a:t>
            </a:r>
            <a:r>
              <a:rPr lang="ko-KR" altLang="en-US" sz="2200" dirty="0">
                <a:latin typeface="Noto Sans Light"/>
              </a:rPr>
              <a:t> 필요성을 줄인 것이 특징</a:t>
            </a:r>
            <a:endParaRPr lang="en-US" altLang="ko-KR" sz="2200" dirty="0">
              <a:latin typeface="Noto Sans Light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ko-KR" altLang="en-US" sz="2200" dirty="0">
                <a:latin typeface="Noto Sans Light"/>
              </a:rPr>
              <a:t>최대 </a:t>
            </a:r>
            <a:r>
              <a:rPr lang="en-US" altLang="ko-KR" sz="2200" dirty="0">
                <a:latin typeface="Noto Sans Light"/>
              </a:rPr>
              <a:t>7</a:t>
            </a:r>
            <a:r>
              <a:rPr lang="ko-KR" altLang="en-US" sz="2200" dirty="0">
                <a:latin typeface="Noto Sans Light"/>
              </a:rPr>
              <a:t>개의 유저 프로필을 제공해 가족이나 함께 사용하는 사람들이 원하는 설정과 전환이 가능</a:t>
            </a:r>
            <a:r>
              <a:rPr lang="ko-KR" altLang="en-US" sz="2200" dirty="0">
                <a:solidFill>
                  <a:srgbClr val="FF0000"/>
                </a:solidFill>
                <a:latin typeface="Noto Sans Light"/>
              </a:rPr>
              <a:t> </a:t>
            </a:r>
            <a:endParaRPr sz="2200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2A383D-EAD3-6740-841F-D93ADDAD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14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8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88BB66-FA79-5948-9967-AF6E7C63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온라인 미디어 4" descr="The MBUX Hyperscreen is Digitalisation at Its Best">
            <a:hlinkClick r:id="" action="ppaction://media"/>
            <a:extLst>
              <a:ext uri="{FF2B5EF4-FFF2-40B4-BE49-F238E27FC236}">
                <a16:creationId xmlns:a16="http://schemas.microsoft.com/office/drawing/2014/main" id="{2B995BD0-5C38-2146-93B2-2C8ABD006E9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F21878-65E5-C644-8DEA-DE406E35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15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9E59C-23E6-7040-9B42-0F98B361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ko-Kore-KR" dirty="0"/>
              <a:t>BMW</a:t>
            </a:r>
            <a:r>
              <a:rPr lang="en-US" altLang="ko-KR" dirty="0"/>
              <a:t>-</a:t>
            </a:r>
            <a:r>
              <a:rPr lang="en" altLang="ko-Kore-KR" dirty="0" err="1"/>
              <a:t>iDrive</a:t>
            </a:r>
            <a:r>
              <a:rPr lang="en" altLang="ko-Kore-KR" dirty="0"/>
              <a:t> Infotainment System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BA12BC-3DDD-A840-B919-CE86607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014" y="872716"/>
            <a:ext cx="7776864" cy="5112568"/>
          </a:xfrm>
        </p:spPr>
        <p:txBody>
          <a:bodyPr>
            <a:noAutofit/>
          </a:bodyPr>
          <a:lstStyle/>
          <a:p>
            <a:r>
              <a:rPr lang="en" altLang="ko-Kore-KR" sz="1800" dirty="0" err="1"/>
              <a:t>iDrive</a:t>
            </a:r>
            <a:r>
              <a:rPr lang="en" altLang="ko-Kore-KR" sz="1800" dirty="0"/>
              <a:t> </a:t>
            </a:r>
            <a:r>
              <a:rPr lang="ko-KR" altLang="en-US" sz="1800" dirty="0"/>
              <a:t>디지털 시스템은 </a:t>
            </a:r>
            <a:r>
              <a:rPr lang="en-US" altLang="ko-KR" sz="1800" dirty="0"/>
              <a:t>2001</a:t>
            </a:r>
            <a:r>
              <a:rPr lang="ko-KR" altLang="en-US" sz="1800" dirty="0"/>
              <a:t>년 </a:t>
            </a:r>
            <a:r>
              <a:rPr lang="en" altLang="ko-Kore-KR" sz="1800" dirty="0"/>
              <a:t>BMW 7 </a:t>
            </a:r>
            <a:r>
              <a:rPr lang="ko-KR" altLang="en-US" sz="1800" dirty="0"/>
              <a:t>시리즈에 최초 적용 </a:t>
            </a:r>
            <a:endParaRPr lang="en-US" altLang="ko-KR" sz="1800" dirty="0"/>
          </a:p>
          <a:p>
            <a:r>
              <a:rPr lang="ko-KR" altLang="en-US" sz="1800" dirty="0"/>
              <a:t>당시 시스템은 저해상도 컬러 스크린과 단일 센터 콘솔에 장착 된 회전식 다이얼로 구성</a:t>
            </a:r>
          </a:p>
          <a:p>
            <a:r>
              <a:rPr lang="ko-KR" altLang="en-US" sz="1800" dirty="0"/>
              <a:t>새로운 </a:t>
            </a:r>
            <a:r>
              <a:rPr lang="ko-KR" altLang="en-US" sz="1800" dirty="0" err="1"/>
              <a:t>인포테인먼트</a:t>
            </a:r>
            <a:r>
              <a:rPr lang="ko-KR" altLang="en-US" sz="1800" dirty="0"/>
              <a:t> 시스템은</a:t>
            </a:r>
            <a:r>
              <a:rPr lang="en-US" altLang="ko-KR" sz="1800" dirty="0"/>
              <a:t> </a:t>
            </a:r>
            <a:r>
              <a:rPr lang="en-US" altLang="ko-KR" sz="1800" b="1" dirty="0">
                <a:hlinkClick r:id="rId3"/>
              </a:rPr>
              <a:t>2021 </a:t>
            </a:r>
            <a:r>
              <a:rPr lang="ko-KR" altLang="en-US" sz="1800" b="1" dirty="0">
                <a:hlinkClick r:id="rId3"/>
              </a:rPr>
              <a:t>년형 </a:t>
            </a:r>
            <a:r>
              <a:rPr lang="en" altLang="ko-Kore-KR" sz="1800" b="1" dirty="0">
                <a:hlinkClick r:id="rId3"/>
              </a:rPr>
              <a:t>iX SUV</a:t>
            </a:r>
            <a:r>
              <a:rPr lang="ko-KR" altLang="en-US" sz="1800" dirty="0"/>
              <a:t>에</a:t>
            </a:r>
            <a:r>
              <a:rPr lang="en-US" altLang="ko-KR" sz="1800" dirty="0"/>
              <a:t> </a:t>
            </a:r>
            <a:r>
              <a:rPr lang="ko-KR" altLang="en-US" sz="1800" dirty="0"/>
              <a:t>최초 장착이 예상되며 상세 사양은 </a:t>
            </a:r>
            <a:r>
              <a:rPr lang="en-US" altLang="ko-KR" sz="1800" dirty="0"/>
              <a:t>2021</a:t>
            </a:r>
            <a:r>
              <a:rPr lang="ko-KR" altLang="en-US" sz="1800" dirty="0"/>
              <a:t>년 말 </a:t>
            </a:r>
            <a:r>
              <a:rPr lang="ko-KR" altLang="en-US" sz="1800" dirty="0" err="1"/>
              <a:t>곧개</a:t>
            </a:r>
            <a:r>
              <a:rPr lang="ko-KR" altLang="en-US" sz="1800" dirty="0"/>
              <a:t> 예정  </a:t>
            </a:r>
            <a:endParaRPr lang="en-US" altLang="ko-KR" sz="1800" dirty="0"/>
          </a:p>
          <a:p>
            <a:r>
              <a:rPr lang="ko-KR" altLang="en-US" sz="1800" dirty="0"/>
              <a:t>기술 웹 사이트 </a:t>
            </a:r>
            <a:r>
              <a:rPr lang="en" altLang="ko-Kore-KR" sz="1800" b="1" dirty="0">
                <a:hlinkClick r:id="rId4"/>
              </a:rPr>
              <a:t>DigitalTrends</a:t>
            </a:r>
            <a:r>
              <a:rPr lang="en" altLang="ko-Kore-KR" sz="1800" dirty="0"/>
              <a:t> </a:t>
            </a:r>
            <a:r>
              <a:rPr lang="ko-KR" altLang="en-US" sz="1800" dirty="0"/>
              <a:t>는 새로운 형식의 </a:t>
            </a:r>
            <a:r>
              <a:rPr lang="en" altLang="ko-Kore-KR" sz="1800" dirty="0" err="1"/>
              <a:t>iDrive</a:t>
            </a:r>
            <a:r>
              <a:rPr lang="ko-KR" altLang="en-US" sz="1800" dirty="0"/>
              <a:t>가 제스처와 음성 제어를 더 잘 수용하고 차량의 </a:t>
            </a:r>
            <a:r>
              <a:rPr lang="ko-KR" altLang="en-US" sz="1800" dirty="0" err="1"/>
              <a:t>온보드</a:t>
            </a:r>
            <a:r>
              <a:rPr lang="ko-KR" altLang="en-US" sz="1800" dirty="0"/>
              <a:t> 센서와 상호 작용할 것이라고 언급 </a:t>
            </a:r>
            <a:endParaRPr lang="en-US" altLang="ko-KR" sz="1800" dirty="0"/>
          </a:p>
          <a:p>
            <a:r>
              <a:rPr lang="en" altLang="ko-Kore-KR" sz="1800" dirty="0"/>
              <a:t>BMW</a:t>
            </a:r>
            <a:r>
              <a:rPr lang="ko-KR" altLang="en-US" sz="1800" dirty="0"/>
              <a:t>는 보도자료를 통해 </a:t>
            </a:r>
            <a:r>
              <a:rPr lang="en-US" altLang="ko-KR" sz="1800" dirty="0"/>
              <a:t>"</a:t>
            </a:r>
            <a:r>
              <a:rPr lang="ko-KR" altLang="en-US" sz="1800" dirty="0"/>
              <a:t>디지털 </a:t>
            </a:r>
            <a:r>
              <a:rPr lang="ko-KR" altLang="en-US" sz="1800" dirty="0" err="1"/>
              <a:t>인텔리전스가</a:t>
            </a:r>
            <a:r>
              <a:rPr lang="ko-KR" altLang="en-US" sz="1800" dirty="0"/>
              <a:t> 자동차에 도입되었으며 최적화 된 센서를 통해 주변 환경을 인식하고 분석 할 수 있으며</a:t>
            </a:r>
            <a:r>
              <a:rPr lang="en-US" altLang="ko-KR" sz="1800" dirty="0"/>
              <a:t>,</a:t>
            </a:r>
            <a:r>
              <a:rPr lang="ko-KR" altLang="en-US" sz="1800" dirty="0"/>
              <a:t> 다양한 상황에서 차량이 운전자보다 더 많은 정보에 접근 할 수 있음을 의미한다</a:t>
            </a:r>
            <a:r>
              <a:rPr lang="en-US" altLang="ko-KR" sz="1800" dirty="0"/>
              <a:t>’</a:t>
            </a:r>
            <a:r>
              <a:rPr lang="ko-KR" altLang="en-US" sz="1800" dirty="0"/>
              <a:t>고 언급 </a:t>
            </a:r>
            <a:endParaRPr lang="en-US" altLang="ko-KR" sz="1800" dirty="0"/>
          </a:p>
          <a:p>
            <a:r>
              <a:rPr lang="en-US" altLang="ko-Kore-KR" sz="1800" dirty="0"/>
              <a:t> </a:t>
            </a:r>
            <a:endParaRPr lang="en-US" altLang="ko-KR" sz="1800" dirty="0"/>
          </a:p>
          <a:p>
            <a:r>
              <a:rPr lang="en-US" altLang="ko-KR" sz="1800" dirty="0"/>
              <a:t> </a:t>
            </a:r>
          </a:p>
          <a:p>
            <a:endParaRPr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804375-37C3-D342-9D31-52330BF7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0DE2-A509-44CD-9953-B3AF8BDAD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5FB8C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5FB8C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04B581D-53DB-D54F-A0A4-B8524372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82"/>
            <a:ext cx="4042636" cy="606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7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A56ED-EB9C-624C-91FC-9AF17F7B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삼성</a:t>
            </a:r>
            <a:r>
              <a:rPr lang="en-US" altLang="ko-KR" dirty="0"/>
              <a:t>-</a:t>
            </a:r>
            <a:r>
              <a:rPr lang="ko-KR" altLang="en-US" dirty="0"/>
              <a:t>하만 디지털 </a:t>
            </a:r>
            <a:r>
              <a:rPr lang="ko-KR" altLang="en-US" dirty="0" err="1"/>
              <a:t>콕핏</a:t>
            </a:r>
            <a:r>
              <a:rPr lang="ko-KR" altLang="en-US" dirty="0"/>
              <a:t> </a:t>
            </a:r>
            <a:r>
              <a:rPr lang="en-US" altLang="ko-KR" dirty="0"/>
              <a:t>2021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EA034E-B291-B14B-8883-546B3F72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47" y="764704"/>
            <a:ext cx="11089232" cy="5112568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이동 중에도 ‘</a:t>
            </a:r>
            <a:r>
              <a:rPr lang="ko-KR" altLang="en-US" sz="1600" dirty="0" err="1"/>
              <a:t>소통’하고</a:t>
            </a:r>
            <a:r>
              <a:rPr lang="en-US" altLang="ko-KR" sz="1600" dirty="0"/>
              <a:t>, ‘</a:t>
            </a:r>
            <a:r>
              <a:rPr lang="ko-KR" altLang="en-US" sz="1600" dirty="0"/>
              <a:t>즐거운’ 경험을 하는 것에 집중 설계를 통해 자동차를 제</a:t>
            </a:r>
            <a:r>
              <a:rPr lang="en-US" altLang="ko-KR" sz="1600" dirty="0"/>
              <a:t>3</a:t>
            </a:r>
            <a:r>
              <a:rPr lang="ko-KR" altLang="en-US" sz="1600" dirty="0"/>
              <a:t>의 생활공간으로의 전환을 예고</a:t>
            </a:r>
            <a:endParaRPr lang="en-US" altLang="ko-KR" sz="1600" dirty="0"/>
          </a:p>
          <a:p>
            <a:pPr marL="533400" lvl="1" indent="-166688" latinLnBrk="0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5G 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기반 라이브 콘서트 고화질 영화</a:t>
            </a:r>
            <a: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게임 등을 즐길 수 있고 화상회의도 가능</a:t>
            </a:r>
            <a:endParaRPr lang="en-US" altLang="ko-KR" sz="1600" dirty="0">
              <a:solidFill>
                <a:srgbClr val="00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marL="533400" lvl="1" indent="-166688" latinLnBrk="0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스튜디오 모드가 있어 탑승자를 촬영해 영상 편집이 차내에서도 가능</a:t>
            </a:r>
            <a:endParaRPr lang="en-US" altLang="ko-KR" sz="1600" dirty="0">
              <a:solidFill>
                <a:srgbClr val="00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ko-KR" altLang="en-US" sz="1600" dirty="0"/>
              <a:t>전방 </a:t>
            </a:r>
            <a:r>
              <a:rPr lang="en-US" altLang="ko-KR" sz="1600" dirty="0"/>
              <a:t>49</a:t>
            </a:r>
            <a:r>
              <a:rPr lang="ko-KR" altLang="en-US" sz="1600" dirty="0"/>
              <a:t>인치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뒷자석에는</a:t>
            </a:r>
            <a:r>
              <a:rPr lang="ko-KR" altLang="en-US" sz="1600" dirty="0"/>
              <a:t> </a:t>
            </a:r>
            <a:r>
              <a:rPr lang="en-US" altLang="ko-KR" sz="1600" dirty="0"/>
              <a:t>55</a:t>
            </a:r>
            <a:r>
              <a:rPr lang="ko-KR" altLang="en-US" sz="1600" dirty="0"/>
              <a:t>인치 </a:t>
            </a:r>
            <a:r>
              <a:rPr lang="en" altLang="ko-Kore-KR" sz="1600" dirty="0"/>
              <a:t>QLED </a:t>
            </a:r>
            <a:r>
              <a:rPr lang="ko-KR" altLang="en-US" sz="1600" dirty="0"/>
              <a:t>대형 디스플레이를 설치하고 </a:t>
            </a:r>
            <a:r>
              <a:rPr lang="en" altLang="ko-Kore-KR" sz="1600" dirty="0"/>
              <a:t>JBL </a:t>
            </a:r>
            <a:r>
              <a:rPr lang="ko-KR" altLang="en-US" sz="1600" dirty="0"/>
              <a:t>사운드 시스템을 탑재</a:t>
            </a:r>
            <a:endParaRPr lang="en-US" altLang="ko-KR" sz="1600" dirty="0"/>
          </a:p>
          <a:p>
            <a:pPr marL="533400" lvl="1" indent="-166688" latinLnBrk="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열의 전방 </a:t>
            </a:r>
            <a:r>
              <a:rPr lang="ko-KR" altLang="en-US" sz="1600" dirty="0" err="1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파노라믹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디스플레이</a:t>
            </a:r>
            <a: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en" altLang="ko-Kore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Front Panoramic Display)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는 주행 중 운전자 시야를 방해하지 않기 위해 상단 절반만 </a:t>
            </a:r>
            <a:b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</a:b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노출되지만</a:t>
            </a:r>
            <a: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 </a:t>
            </a:r>
            <a:r>
              <a:rPr lang="ko-KR" altLang="en-US" sz="1600" dirty="0" err="1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주정차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중에는 전체를 활용할 수 있도록 운전자 앞쪽으로 이동</a:t>
            </a:r>
            <a: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/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스티어링 휠 역시 슬라이딩 형태로 함께 이동 </a:t>
            </a:r>
            <a:endParaRPr lang="en-US" altLang="ko-KR" sz="1600" dirty="0">
              <a:solidFill>
                <a:srgbClr val="00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lang="ko-KR" altLang="en-US" sz="1600" dirty="0"/>
              <a:t>다양한 안전 기능을 제공 </a:t>
            </a:r>
            <a:endParaRPr lang="en-US" altLang="ko-KR" sz="1600" dirty="0"/>
          </a:p>
          <a:p>
            <a:pPr marL="625475" lvl="1" indent="-220663" latinLnBrk="0">
              <a:lnSpc>
                <a:spcPts val="242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차량용 삼성 헬스</a:t>
            </a:r>
            <a: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en" altLang="ko-Kore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Automotive Samsung Health)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는 탑승 직전 신체 활동이나 기록을 분석하고</a:t>
            </a:r>
            <a: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탑승자의 건강을 주기적으로 체크해 스트레스를 낮춰주며 휴식을 유도 </a:t>
            </a:r>
            <a:endParaRPr lang="en-US" altLang="ko-KR" sz="1600" dirty="0">
              <a:solidFill>
                <a:srgbClr val="00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marL="625475" lvl="1" indent="-220663" latinLnBrk="0">
              <a:lnSpc>
                <a:spcPts val="242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전날 밤 수면 패턴과 현재 눈꺼풀의 움직임 등을 종합해 졸음에 빠지기 전 실내 환기를 하고 주의 메시지를 전달하거나</a:t>
            </a:r>
            <a: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스트레스 수치를 체크해 조명이나 향기</a:t>
            </a:r>
            <a:r>
              <a:rPr lang="en-US" altLang="ko-KR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음악을 쾌적하게 변경</a:t>
            </a:r>
            <a:endParaRPr lang="en-US" altLang="ko-KR" sz="1600" dirty="0">
              <a:solidFill>
                <a:srgbClr val="00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marL="625475" lvl="1" indent="-220663" latinLnBrk="0">
              <a:lnSpc>
                <a:spcPts val="242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600" dirty="0"/>
              <a:t>4</a:t>
            </a:r>
            <a:r>
              <a:rPr lang="ko-KR" altLang="en-US" sz="1600" dirty="0"/>
              <a:t>개의 카메라와 딥 러닝 기술을 활용해 주행</a:t>
            </a:r>
            <a:r>
              <a:rPr lang="en-US" altLang="ko-KR" sz="1600" dirty="0"/>
              <a:t>·</a:t>
            </a:r>
            <a:r>
              <a:rPr lang="ko-KR" altLang="en-US" sz="1600" dirty="0" err="1"/>
              <a:t>주정차</a:t>
            </a:r>
            <a:r>
              <a:rPr lang="ko-KR" altLang="en-US" sz="1600" dirty="0"/>
              <a:t> 시 실시간으로 주변 차량과 보행자를 인식하고</a:t>
            </a:r>
            <a:r>
              <a:rPr lang="en-US" altLang="ko-KR" sz="1600" dirty="0"/>
              <a:t>, </a:t>
            </a:r>
            <a:r>
              <a:rPr lang="ko-KR" altLang="en-US" sz="1600" dirty="0"/>
              <a:t>운전자에게 이를 알려 사고 위험을 감소시키는 ‘</a:t>
            </a:r>
            <a:r>
              <a:rPr lang="en-US" altLang="ko-KR" sz="1600" dirty="0"/>
              <a:t>360 </a:t>
            </a:r>
            <a:r>
              <a:rPr lang="ko-KR" altLang="en-US" sz="1600" dirty="0"/>
              <a:t>비전 모니터링 시스템</a:t>
            </a:r>
            <a:r>
              <a:rPr lang="en-US" altLang="ko-KR" sz="1600" dirty="0"/>
              <a:t>(360 </a:t>
            </a:r>
            <a:r>
              <a:rPr lang="en" altLang="ko-Kore-KR" sz="1600" dirty="0"/>
              <a:t>Vision Monitoring System)’</a:t>
            </a:r>
            <a:r>
              <a:rPr lang="ko-KR" altLang="en-US" sz="1600" dirty="0"/>
              <a:t> 장착</a:t>
            </a:r>
            <a:endParaRPr lang="en-US" altLang="ko-KR" sz="1600" dirty="0"/>
          </a:p>
          <a:p>
            <a:pPr marL="625475" lvl="1" indent="-220663" latinLnBrk="0">
              <a:lnSpc>
                <a:spcPts val="242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/>
              <a:t>자동차 전면 유리 중앙에 위치한 새로운 형태의 디스플레이에 차량 주변의 영상</a:t>
            </a:r>
            <a:r>
              <a:rPr lang="en-US" altLang="ko-KR" sz="1600" dirty="0"/>
              <a:t>, </a:t>
            </a:r>
            <a:r>
              <a:rPr lang="ko-KR" altLang="en-US" sz="1600" dirty="0"/>
              <a:t>교통 신호</a:t>
            </a:r>
            <a:r>
              <a:rPr lang="en-US" altLang="ko-KR" sz="1600" dirty="0"/>
              <a:t>, </a:t>
            </a:r>
            <a:r>
              <a:rPr lang="ko-KR" altLang="en-US" sz="1600" dirty="0"/>
              <a:t>표지판</a:t>
            </a:r>
            <a:r>
              <a:rPr lang="en-US" altLang="ko-KR" sz="1600" dirty="0"/>
              <a:t>, </a:t>
            </a:r>
            <a:r>
              <a:rPr lang="ko-KR" altLang="en-US" sz="1600" dirty="0"/>
              <a:t>날씨 등 다양한 정보를 제공하는 ‘</a:t>
            </a:r>
            <a:r>
              <a:rPr lang="ko-KR" altLang="en-US" sz="1600" dirty="0" err="1"/>
              <a:t>플로팅</a:t>
            </a:r>
            <a:r>
              <a:rPr lang="ko-KR" altLang="en-US" sz="1600" dirty="0"/>
              <a:t> 윈도우</a:t>
            </a:r>
            <a:r>
              <a:rPr lang="en-US" altLang="ko-KR" sz="1600" dirty="0"/>
              <a:t>(</a:t>
            </a:r>
            <a:r>
              <a:rPr lang="en" altLang="ko-Kore-KR" sz="1600" dirty="0"/>
              <a:t>Floating window)</a:t>
            </a:r>
            <a:r>
              <a:rPr lang="en-US" altLang="ko-KR" sz="1600" dirty="0"/>
              <a:t>’</a:t>
            </a:r>
            <a:r>
              <a:rPr lang="ko-KR" altLang="en-US" sz="1600" dirty="0"/>
              <a:t> 설치 </a:t>
            </a:r>
            <a:endParaRPr lang="en-US" altLang="ko-KR" sz="1600" dirty="0"/>
          </a:p>
          <a:p>
            <a:endParaRPr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312214-82EB-2745-BE5D-4CC627E0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17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3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A5ADB-6503-1049-8681-7C4A0EAE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온라인 미디어 4" descr="Digital Cockpit 2021 (Short version)">
            <a:hlinkClick r:id="" action="ppaction://media"/>
            <a:extLst>
              <a:ext uri="{FF2B5EF4-FFF2-40B4-BE49-F238E27FC236}">
                <a16:creationId xmlns:a16="http://schemas.microsoft.com/office/drawing/2014/main" id="{26B72241-9DB2-2040-9424-45CCA7CF9A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9817"/>
            <a:ext cx="12192000" cy="6828183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E5D33D-018C-6341-B110-0C010FF0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18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E6E1ED-39CE-F54F-8893-D60828B3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Panasonic - AR </a:t>
            </a:r>
            <a:r>
              <a:rPr lang="en" altLang="ko-Kore-KR" dirty="0"/>
              <a:t>Heads-Up D</a:t>
            </a:r>
            <a:r>
              <a:rPr lang="en-US" altLang="ko-Kore-KR" dirty="0" err="1"/>
              <a:t>isplay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A33E22-2FE6-BC41-859C-10CFFC76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442" y="872716"/>
            <a:ext cx="7848872" cy="5112568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ko-KR" altLang="en-US" sz="2000" dirty="0"/>
              <a:t>일반적으로 속도</a:t>
            </a:r>
            <a:r>
              <a:rPr lang="en-US" altLang="ko-KR" sz="2000" dirty="0"/>
              <a:t>, </a:t>
            </a:r>
            <a:r>
              <a:rPr lang="ko-KR" altLang="en-US" sz="2000" dirty="0"/>
              <a:t>엔진 </a:t>
            </a:r>
            <a:r>
              <a:rPr lang="en" altLang="ko-Kore-KR" sz="2000" dirty="0"/>
              <a:t>RPM, </a:t>
            </a:r>
            <a:r>
              <a:rPr lang="ko-KR" altLang="en-US" sz="2000" dirty="0"/>
              <a:t>내비게이션 주행 방향 등 기본 정보만 제공하던 기존 제품과 달리 </a:t>
            </a:r>
            <a:r>
              <a:rPr lang="ko-KR" altLang="en-US" sz="2000" dirty="0" err="1"/>
              <a:t>윈드실드</a:t>
            </a:r>
            <a:r>
              <a:rPr lang="ko-KR" altLang="en-US" sz="2000" dirty="0"/>
              <a:t> 넓은 부분을 활용</a:t>
            </a:r>
            <a:endParaRPr lang="en-US" altLang="ko-KR" sz="2000" dirty="0"/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ko-KR" altLang="en-US" sz="2000" dirty="0"/>
              <a:t>근거리 시야에는 차량 속도</a:t>
            </a:r>
            <a:r>
              <a:rPr lang="en-US" altLang="ko-KR" sz="2000" dirty="0"/>
              <a:t>, </a:t>
            </a:r>
            <a:r>
              <a:rPr lang="ko-KR" altLang="en-US" sz="2000" dirty="0"/>
              <a:t>제한속도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연료정보</a:t>
            </a:r>
            <a:r>
              <a:rPr lang="ko-KR" altLang="en-US" sz="2000" dirty="0"/>
              <a:t> 등 </a:t>
            </a:r>
            <a:r>
              <a:rPr lang="en-US" altLang="ko-KR" sz="2000" dirty="0"/>
              <a:t>2</a:t>
            </a:r>
            <a:r>
              <a:rPr lang="ko-KR" altLang="en-US" sz="2000" dirty="0"/>
              <a:t>차원 정보</a:t>
            </a:r>
            <a:r>
              <a:rPr lang="en-US" altLang="ko-KR" sz="2000" dirty="0"/>
              <a:t>,</a:t>
            </a:r>
            <a:r>
              <a:rPr lang="ko-KR" altLang="en-US" sz="2000" dirty="0"/>
              <a:t> 원거리에는 도로상에 내비게이션 이동 방향 정보를 </a:t>
            </a:r>
            <a:r>
              <a:rPr lang="en-US" altLang="ko-KR" sz="2000" dirty="0"/>
              <a:t>3</a:t>
            </a:r>
            <a:r>
              <a:rPr lang="ko-KR" altLang="en-US" sz="2000" dirty="0"/>
              <a:t>차원 오버레이로 표시 </a:t>
            </a:r>
            <a:r>
              <a:rPr lang="en-US" altLang="ko-KR" sz="2000" dirty="0"/>
              <a:t>(4</a:t>
            </a:r>
            <a:r>
              <a:rPr lang="en" altLang="ko-Kore-KR" sz="2000" dirty="0"/>
              <a:t>K </a:t>
            </a:r>
            <a:r>
              <a:rPr lang="ko-KR" altLang="en-US" sz="2000" dirty="0"/>
              <a:t>해상도</a:t>
            </a:r>
            <a:r>
              <a:rPr lang="en-US" altLang="ko-KR" sz="2000" dirty="0"/>
              <a:t>)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en-US" altLang="ko-KR" sz="2000" dirty="0"/>
              <a:t>180</a:t>
            </a:r>
            <a:r>
              <a:rPr lang="ko-KR" altLang="en-US" sz="2000" dirty="0"/>
              <a:t>도의 시야로 </a:t>
            </a:r>
            <a:r>
              <a:rPr lang="en-US" altLang="ko-KR" sz="2000" dirty="0"/>
              <a:t>90</a:t>
            </a:r>
            <a:r>
              <a:rPr lang="ko-KR" altLang="en-US" sz="2000" dirty="0"/>
              <a:t>미터 전방 </a:t>
            </a:r>
            <a:r>
              <a:rPr lang="en-US" altLang="ko-KR" sz="2000" dirty="0"/>
              <a:t>3</a:t>
            </a:r>
            <a:r>
              <a:rPr lang="ko-KR" altLang="en-US" sz="2000" dirty="0"/>
              <a:t>개 차선까지 커버하며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en-US" altLang="ko-KR" sz="2000" dirty="0"/>
              <a:t>300</a:t>
            </a:r>
            <a:r>
              <a:rPr lang="ko-KR" altLang="en-US" sz="2000" dirty="0" err="1"/>
              <a:t>밀리세컨</a:t>
            </a:r>
            <a:r>
              <a:rPr lang="ko-KR" altLang="en-US" sz="2000" dirty="0"/>
              <a:t> 미만의 새로운 정보를 감지하고 표시 있음 </a:t>
            </a:r>
            <a:endParaRPr lang="en-US" altLang="ko-KR" sz="2000" dirty="0"/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en" altLang="ko-Kore-KR" sz="2000" dirty="0" err="1"/>
              <a:t>Phiar</a:t>
            </a:r>
            <a:r>
              <a:rPr lang="en" altLang="ko-Kore-KR" sz="2000" dirty="0"/>
              <a:t> Technologies</a:t>
            </a:r>
            <a:r>
              <a:rPr lang="ko-KR" altLang="en-US" sz="2000" dirty="0"/>
              <a:t>와 협력해 </a:t>
            </a:r>
            <a:r>
              <a:rPr lang="en-US" altLang="ko-KR" sz="2000" dirty="0"/>
              <a:t>3</a:t>
            </a:r>
            <a:r>
              <a:rPr lang="en" altLang="ko-Kore-KR" sz="2000" dirty="0"/>
              <a:t>D </a:t>
            </a:r>
            <a:r>
              <a:rPr lang="ko-KR" altLang="en-US" sz="2000" dirty="0" err="1"/>
              <a:t>로컬라이제이션</a:t>
            </a:r>
            <a:r>
              <a:rPr lang="en-US" altLang="ko-KR" sz="2000" dirty="0"/>
              <a:t>, </a:t>
            </a:r>
            <a:r>
              <a:rPr lang="ko-KR" altLang="en-US" sz="2000" dirty="0"/>
              <a:t>인공지능 기반 탐색</a:t>
            </a:r>
            <a:r>
              <a:rPr lang="en-US" altLang="ko-KR" sz="2000" dirty="0"/>
              <a:t>, </a:t>
            </a:r>
            <a:r>
              <a:rPr lang="ko-KR" altLang="en-US" sz="2000" dirty="0"/>
              <a:t>상황인식 분석 결과를 </a:t>
            </a:r>
            <a:r>
              <a:rPr lang="en" altLang="ko-Kore-KR" sz="2000" dirty="0"/>
              <a:t>HUD</a:t>
            </a:r>
            <a:r>
              <a:rPr lang="ko-KR" altLang="en-US" sz="2000" dirty="0"/>
              <a:t>에 추가</a:t>
            </a:r>
            <a:r>
              <a:rPr lang="en-US" altLang="ko-KR" sz="2000" dirty="0"/>
              <a:t>, </a:t>
            </a:r>
            <a:r>
              <a:rPr lang="en" altLang="ko-Kore-KR" sz="2000" dirty="0" err="1"/>
              <a:t>Envisics</a:t>
            </a:r>
            <a:r>
              <a:rPr lang="ko-KR" altLang="en-US" sz="2000" dirty="0"/>
              <a:t>와 함께 홀로그램 기술을 통합 </a:t>
            </a:r>
            <a:endParaRPr lang="en-US" altLang="ko-KR" sz="2000" dirty="0"/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ko-KR" altLang="en-US" sz="2000" dirty="0"/>
              <a:t>운전자 시각에 따라 정보 위치가 이동 </a:t>
            </a:r>
            <a:r>
              <a:rPr lang="ko-KR" altLang="en-US" sz="2000" dirty="0" err="1"/>
              <a:t>시각분산을</a:t>
            </a:r>
            <a:r>
              <a:rPr lang="ko-KR" altLang="en-US" sz="2000" dirty="0"/>
              <a:t> 감소 </a:t>
            </a:r>
            <a:endParaRPr lang="en-US" altLang="ko-KR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E144A8-7DFE-9046-B88F-4B648468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0DE2-A509-44CD-9953-B3AF8BDAD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5FB8C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5FB8C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04D6324-4B0A-9447-B621-60EEC35D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8198"/>
            <a:ext cx="3935760" cy="247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B1D9837-5C41-594C-8D71-A35BE6129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4" r="18491" b="5532"/>
          <a:stretch/>
        </p:blipFill>
        <p:spPr bwMode="auto">
          <a:xfrm>
            <a:off x="0" y="2732528"/>
            <a:ext cx="39357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anasonic debuts next-gen head-up display at CES 2021">
            <a:extLst>
              <a:ext uri="{FF2B5EF4-FFF2-40B4-BE49-F238E27FC236}">
                <a16:creationId xmlns:a16="http://schemas.microsoft.com/office/drawing/2014/main" id="{F0020D77-8EA6-914D-A583-C0AE3C200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0381" r="19288" b="5901"/>
          <a:stretch/>
        </p:blipFill>
        <p:spPr bwMode="auto">
          <a:xfrm>
            <a:off x="0" y="634082"/>
            <a:ext cx="3935760" cy="213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0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5C2A5D-AFF1-7F40-B6C5-A01C9B3BF3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573864"/>
            <a:ext cx="2743200" cy="365125"/>
          </a:xfrm>
        </p:spPr>
        <p:txBody>
          <a:bodyPr/>
          <a:lstStyle/>
          <a:p>
            <a:fld id="{927718B2-3565-4472-AA47-1507A1A4A69B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25C9472-8613-0045-AA39-84D8F8B6C8D3}"/>
              </a:ext>
            </a:extLst>
          </p:cNvPr>
          <p:cNvSpPr/>
          <p:nvPr/>
        </p:nvSpPr>
        <p:spPr>
          <a:xfrm>
            <a:off x="-1" y="1"/>
            <a:ext cx="12240683" cy="693898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3200">
              <a:solidFill>
                <a:srgbClr val="73FDD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7CFBF-6754-E14B-89C2-6F0E561B2AA8}"/>
              </a:ext>
            </a:extLst>
          </p:cNvPr>
          <p:cNvSpPr txBox="1"/>
          <p:nvPr/>
        </p:nvSpPr>
        <p:spPr>
          <a:xfrm>
            <a:off x="-48682" y="2277826"/>
            <a:ext cx="12191999" cy="116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600"/>
              </a:spcBef>
            </a:pPr>
            <a:r>
              <a:rPr kumimoji="1" lang="en-US" altLang="ko-KR" sz="5200" b="1" dirty="0">
                <a:solidFill>
                  <a:srgbClr val="73FDD6"/>
                </a:solidFill>
              </a:rPr>
              <a:t>PART 2 : CES 2021 ROUNDUP</a:t>
            </a:r>
            <a:endParaRPr kumimoji="1" lang="ko-KR" altLang="en-US" sz="5200" b="1" dirty="0">
              <a:solidFill>
                <a:srgbClr val="73FDD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7C837-CF8E-4242-9331-F4FEAD518721}"/>
              </a:ext>
            </a:extLst>
          </p:cNvPr>
          <p:cNvSpPr txBox="1"/>
          <p:nvPr/>
        </p:nvSpPr>
        <p:spPr>
          <a:xfrm>
            <a:off x="-3379808" y="121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2963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94ABA7-D4BD-A747-A245-B741810C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MANDO - </a:t>
            </a:r>
            <a:r>
              <a:rPr lang="en" altLang="ko-Kore-KR" dirty="0"/>
              <a:t>Steering by Wire(</a:t>
            </a:r>
            <a:r>
              <a:rPr lang="en" altLang="ko-Kore-KR" dirty="0" err="1"/>
              <a:t>SbW</a:t>
            </a:r>
            <a:r>
              <a:rPr lang="en" altLang="ko-Kore-KR" dirty="0"/>
              <a:t>)</a:t>
            </a:r>
            <a:r>
              <a:rPr lang="ko-KR" altLang="en-US" dirty="0"/>
              <a:t> 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22D25D-420C-8448-B0B4-B450640D1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59" y="872716"/>
            <a:ext cx="5904656" cy="5112568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자유 </a:t>
            </a:r>
            <a:r>
              <a:rPr lang="ko-KR" altLang="en-US" sz="2000" dirty="0" err="1"/>
              <a:t>장착형</a:t>
            </a:r>
            <a:r>
              <a:rPr lang="ko-KR" altLang="en-US" sz="2000" dirty="0"/>
              <a:t> 첨단 운전 시스템</a:t>
            </a:r>
            <a:r>
              <a:rPr lang="en-US" altLang="ko-KR" sz="2000" dirty="0"/>
              <a:t>(</a:t>
            </a:r>
            <a:r>
              <a:rPr lang="en" altLang="ko-Kore-KR" sz="2000" dirty="0"/>
              <a:t>Steer by Wire)</a:t>
            </a:r>
            <a:r>
              <a:rPr lang="ko-KR" altLang="en-US" sz="2000" dirty="0"/>
              <a:t>을 출품 이노베이션 어워드 수상 </a:t>
            </a:r>
            <a:endParaRPr lang="en-US" altLang="ko-KR" sz="2000" dirty="0"/>
          </a:p>
          <a:p>
            <a:r>
              <a:rPr lang="ko-KR" altLang="en-US" sz="2000" dirty="0"/>
              <a:t>자동차 </a:t>
            </a:r>
            <a:r>
              <a:rPr lang="ko-KR" altLang="en-US" sz="2000" dirty="0" err="1"/>
              <a:t>섀시와</a:t>
            </a:r>
            <a:r>
              <a:rPr lang="ko-KR" altLang="en-US" sz="2000" dirty="0"/>
              <a:t> 스티어링 </a:t>
            </a:r>
            <a:r>
              <a:rPr lang="ko-KR" altLang="en-US" sz="2000" dirty="0" err="1"/>
              <a:t>휠을</a:t>
            </a:r>
            <a:r>
              <a:rPr lang="ko-KR" altLang="en-US" sz="2000" dirty="0"/>
              <a:t> 분리할 수 있어 차량 용도에 따라 운전대의 자유로운 배치가 가능한 기술</a:t>
            </a:r>
            <a:endParaRPr lang="en-US" altLang="ko-KR" sz="2000" dirty="0"/>
          </a:p>
          <a:p>
            <a:r>
              <a:rPr lang="ko-KR" altLang="en-US" sz="2000" dirty="0"/>
              <a:t>스티어링 </a:t>
            </a:r>
            <a:r>
              <a:rPr lang="ko-KR" altLang="en-US" sz="2000" dirty="0" err="1"/>
              <a:t>휠을</a:t>
            </a:r>
            <a:r>
              <a:rPr lang="ko-KR" altLang="en-US" sz="2000" dirty="0"/>
              <a:t> 서랍처럼 넣었다 꺼냈다 할 수 있는 ‘오토 </a:t>
            </a:r>
            <a:r>
              <a:rPr lang="ko-KR" altLang="en-US" sz="2000" dirty="0" err="1"/>
              <a:t>스토우</a:t>
            </a:r>
            <a:r>
              <a:rPr lang="en-US" altLang="ko-KR" sz="2000" dirty="0"/>
              <a:t>(</a:t>
            </a:r>
            <a:r>
              <a:rPr lang="en" altLang="ko-Kore-KR" sz="2000" dirty="0"/>
              <a:t>Auto Stow)’ </a:t>
            </a:r>
            <a:r>
              <a:rPr lang="ko-KR" altLang="en-US" sz="2000" dirty="0"/>
              <a:t>설계가 가능</a:t>
            </a:r>
            <a:endParaRPr lang="en-US" altLang="ko-KR" sz="2000" dirty="0"/>
          </a:p>
          <a:p>
            <a:r>
              <a:rPr lang="ko-KR" altLang="en-US" sz="2000" dirty="0">
                <a:solidFill>
                  <a:srgbClr val="333333"/>
                </a:solidFill>
              </a:rPr>
              <a:t>완전자율주행 차량에서는 운전자가 승객으로 전환돼 운전석을 </a:t>
            </a:r>
            <a:r>
              <a:rPr lang="en-US" altLang="ko-KR" sz="2000" dirty="0">
                <a:solidFill>
                  <a:srgbClr val="333333"/>
                </a:solidFill>
              </a:rPr>
              <a:t>180</a:t>
            </a:r>
            <a:r>
              <a:rPr lang="ko-KR" altLang="en-US" sz="2000" dirty="0">
                <a:solidFill>
                  <a:srgbClr val="333333"/>
                </a:solidFill>
              </a:rPr>
              <a:t>도 회전 가능 </a:t>
            </a:r>
            <a:endParaRPr lang="en-US" altLang="ko-KR" sz="2000" dirty="0">
              <a:solidFill>
                <a:srgbClr val="333333"/>
              </a:solidFill>
            </a:endParaRPr>
          </a:p>
          <a:p>
            <a:r>
              <a:rPr lang="ko-KR" altLang="en-US" sz="2000" dirty="0">
                <a:solidFill>
                  <a:srgbClr val="333333"/>
                </a:solidFill>
              </a:rPr>
              <a:t>다른 승객과 마주 볼 수 있으며</a:t>
            </a:r>
            <a:r>
              <a:rPr lang="en-US" altLang="ko-KR" sz="2000" dirty="0">
                <a:solidFill>
                  <a:srgbClr val="333333"/>
                </a:solidFill>
              </a:rPr>
              <a:t>,</a:t>
            </a:r>
            <a:r>
              <a:rPr lang="ko-KR" altLang="en-US" sz="2000" dirty="0">
                <a:solidFill>
                  <a:srgbClr val="333333"/>
                </a:solidFill>
              </a:rPr>
              <a:t> </a:t>
            </a:r>
            <a:r>
              <a:rPr lang="ko-KR" altLang="en-US" sz="2000" dirty="0"/>
              <a:t>업무</a:t>
            </a:r>
            <a:r>
              <a:rPr lang="en-US" altLang="ko-KR" sz="2000" dirty="0"/>
              <a:t>, </a:t>
            </a:r>
            <a:r>
              <a:rPr lang="ko-KR" altLang="en-US" sz="2000" dirty="0"/>
              <a:t>게임</a:t>
            </a:r>
            <a:r>
              <a:rPr lang="en-US" altLang="ko-KR" sz="2000" dirty="0"/>
              <a:t>, </a:t>
            </a:r>
            <a:r>
              <a:rPr lang="ko-KR" altLang="en-US" sz="2000" dirty="0"/>
              <a:t>영화</a:t>
            </a:r>
            <a:r>
              <a:rPr lang="en-US" altLang="ko-KR" sz="2000" dirty="0"/>
              <a:t>, </a:t>
            </a:r>
            <a:r>
              <a:rPr lang="ko-KR" altLang="en-US" sz="2000" dirty="0"/>
              <a:t>취침 등 다양한 자율주행자동차 공간 활용이 가능</a:t>
            </a:r>
            <a:endParaRPr lang="en-US" altLang="ko-KR" sz="2000" dirty="0">
              <a:solidFill>
                <a:srgbClr val="FF0000"/>
              </a:solidFill>
            </a:endParaRPr>
          </a:p>
          <a:p>
            <a:endParaRPr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E1CE0B-B6CA-244C-96FF-02EB850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20</a:t>
            </a:fld>
            <a:endParaRPr lang="ko-KR" altLang="en-US" dirty="0">
              <a:solidFill>
                <a:srgbClr val="65FB8C"/>
              </a:solidFill>
            </a:endParaRPr>
          </a:p>
        </p:txBody>
      </p:sp>
      <p:pic>
        <p:nvPicPr>
          <p:cNvPr id="6148" name="Picture 4" descr="만도의 자유 장착형 첨단 운전 시스템(Steering by Wire·SbW) [사진제공=만도]">
            <a:extLst>
              <a:ext uri="{FF2B5EF4-FFF2-40B4-BE49-F238E27FC236}">
                <a16:creationId xmlns:a16="http://schemas.microsoft.com/office/drawing/2014/main" id="{61B0E516-7A4A-244F-90AB-932F943FC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95" y="634082"/>
            <a:ext cx="53731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255502B-4510-F545-949B-271CCB4C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53" y="3658418"/>
            <a:ext cx="53731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7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2594" y="1"/>
            <a:ext cx="12229273" cy="6885384"/>
          </a:xfrm>
          <a:prstGeom prst="rect">
            <a:avLst/>
          </a:prstGeom>
          <a:solidFill>
            <a:srgbClr val="04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-1" y="2232248"/>
            <a:ext cx="12179407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ko-KR" altLang="en-US" sz="7700" b="1" dirty="0">
                <a:solidFill>
                  <a:srgbClr val="FFFFCC"/>
                </a:solidFill>
              </a:rPr>
              <a:t>다양한 </a:t>
            </a:r>
            <a:r>
              <a:rPr lang="ko-KR" altLang="en-US" sz="7700" b="1" dirty="0" err="1">
                <a:solidFill>
                  <a:srgbClr val="FFFFCC"/>
                </a:solidFill>
              </a:rPr>
              <a:t>자율주행의</a:t>
            </a:r>
            <a:r>
              <a:rPr lang="ko-KR" altLang="en-US" sz="7700" b="1" dirty="0">
                <a:solidFill>
                  <a:srgbClr val="FFFFCC"/>
                </a:solidFill>
              </a:rPr>
              <a:t> 등장</a:t>
            </a:r>
            <a:endParaRPr lang="en-US" altLang="ko-KR" sz="2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2F649A-A3F7-9349-B7C1-0E7FBBFE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SONY 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120F04-AAB9-CE4E-BFE8-D1B1CF706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39" y="820386"/>
            <a:ext cx="11233248" cy="5611539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ko-KR" altLang="en-US" sz="1600" dirty="0"/>
              <a:t>작년 </a:t>
            </a:r>
            <a:r>
              <a:rPr lang="en" altLang="ko-Kore-KR" sz="1600" dirty="0"/>
              <a:t>CES</a:t>
            </a:r>
            <a:r>
              <a:rPr lang="ko-KR" altLang="en-US" sz="1600" dirty="0"/>
              <a:t>에서 많은 관심을 받았던 차세대 전기차 </a:t>
            </a:r>
            <a:r>
              <a:rPr lang="ko-KR" altLang="en-US" sz="1600" dirty="0" err="1"/>
              <a:t>프로토타입</a:t>
            </a:r>
            <a:r>
              <a:rPr lang="ko-KR" altLang="en-US" sz="1600" dirty="0"/>
              <a:t> </a:t>
            </a:r>
            <a:r>
              <a:rPr lang="en" altLang="ko-Kore-KR" sz="1600" dirty="0"/>
              <a:t>Vision-S</a:t>
            </a:r>
            <a:r>
              <a:rPr lang="ko-KR" altLang="en-US" sz="1600" dirty="0"/>
              <a:t>의 지난 일년 동안의 개발 현황을  공개</a:t>
            </a:r>
            <a:endParaRPr lang="en-US" altLang="ko-KR" sz="1600" dirty="0"/>
          </a:p>
          <a:p>
            <a:pPr marL="533400" lvl="1" indent="-258763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/>
              <a:t>소니는 자체 개발한 자율주행자동차 핵심부품인 카메라 </a:t>
            </a:r>
            <a:r>
              <a:rPr lang="en" altLang="ko-Kore-KR" sz="1600" dirty="0"/>
              <a:t>CMOS </a:t>
            </a:r>
            <a:r>
              <a:rPr lang="ko-KR" altLang="en-US" sz="1600" dirty="0"/>
              <a:t>이미지 센서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클라우드와</a:t>
            </a:r>
            <a:r>
              <a:rPr lang="ko-KR" altLang="en-US" sz="1600" dirty="0"/>
              <a:t> 인공지능</a:t>
            </a:r>
            <a:r>
              <a:rPr lang="en-US" altLang="ko-KR" sz="1600" dirty="0"/>
              <a:t>, 5</a:t>
            </a:r>
            <a:r>
              <a:rPr lang="en" altLang="ko-Kore-KR" sz="1600" dirty="0"/>
              <a:t>G </a:t>
            </a:r>
            <a:r>
              <a:rPr lang="ko-KR" altLang="en-US" sz="1600" dirty="0"/>
              <a:t>등 축적된 기술을 </a:t>
            </a:r>
            <a:r>
              <a:rPr lang="en" altLang="ko-Kore-KR" sz="1600" dirty="0"/>
              <a:t>Vision-S</a:t>
            </a:r>
            <a:r>
              <a:rPr lang="ko-KR" altLang="en-US" sz="1600" dirty="0"/>
              <a:t>에 집약했다고 발표 </a:t>
            </a:r>
            <a:endParaRPr lang="en-US" altLang="ko-KR" sz="1600" dirty="0"/>
          </a:p>
          <a:p>
            <a:pPr marL="533400" lvl="1" indent="-258763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600" dirty="0"/>
              <a:t>200</a:t>
            </a:r>
            <a:r>
              <a:rPr lang="en" altLang="ko-Kore-KR" sz="1600" dirty="0"/>
              <a:t>kWh </a:t>
            </a:r>
            <a:r>
              <a:rPr lang="ko-KR" altLang="en-US" sz="1600" dirty="0"/>
              <a:t>모터 두 개를 장착하고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제로백</a:t>
            </a:r>
            <a:r>
              <a:rPr lang="ko-KR" altLang="en-US" sz="1600" dirty="0"/>
              <a:t> 도달 시간 </a:t>
            </a:r>
            <a:r>
              <a:rPr lang="en-US" altLang="ko-KR" sz="1600" dirty="0"/>
              <a:t>4.8</a:t>
            </a:r>
            <a:r>
              <a:rPr lang="ko-KR" altLang="en-US" sz="1600" dirty="0"/>
              <a:t>초</a:t>
            </a:r>
            <a:r>
              <a:rPr lang="en-US" altLang="ko-KR" sz="1600" dirty="0"/>
              <a:t>, </a:t>
            </a:r>
            <a:r>
              <a:rPr lang="ko-KR" altLang="en-US" sz="1600" dirty="0"/>
              <a:t>최고속도 시속 </a:t>
            </a:r>
            <a:r>
              <a:rPr lang="en-US" altLang="ko-KR" sz="1600" dirty="0"/>
              <a:t>240</a:t>
            </a:r>
            <a:r>
              <a:rPr lang="ko-KR" altLang="en-US" sz="1600" dirty="0"/>
              <a:t>킬로미터</a:t>
            </a:r>
            <a:endParaRPr lang="en-US" altLang="ko-KR" sz="1600" dirty="0"/>
          </a:p>
          <a:p>
            <a:pPr marL="533400" lvl="1" indent="-258763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600" dirty="0"/>
              <a:t>언론과 전문가들의 가장 커다란 </a:t>
            </a:r>
            <a:r>
              <a:rPr lang="ko-KR" altLang="en-US" sz="1600" dirty="0" err="1"/>
              <a:t>궁금점은</a:t>
            </a:r>
            <a:r>
              <a:rPr lang="ko-KR" altLang="en-US" sz="1600" dirty="0"/>
              <a:t> 소니의 자동차 산업 </a:t>
            </a:r>
            <a:r>
              <a:rPr lang="ko-KR" altLang="en-US" sz="1600" dirty="0" err="1"/>
              <a:t>진입여부였으나</a:t>
            </a:r>
            <a:r>
              <a:rPr lang="ko-KR" altLang="en-US" sz="1600" dirty="0"/>
              <a:t> 당시 소니는 명확한 답변은 없었음 </a:t>
            </a:r>
            <a:endParaRPr lang="en-US" altLang="ko-KR" sz="1600" dirty="0"/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ko-KR" altLang="en-US" sz="1600" dirty="0"/>
              <a:t>올해에는 그 동안의 개발과정과 함께 </a:t>
            </a:r>
            <a:r>
              <a:rPr lang="ko-KR" altLang="en-US" sz="1600" dirty="0" err="1"/>
              <a:t>오스트리이</a:t>
            </a:r>
            <a:r>
              <a:rPr lang="ko-KR" altLang="en-US" sz="1600" dirty="0"/>
              <a:t> 공공도로에서 주행하는 영상을 공개</a:t>
            </a:r>
            <a:endParaRPr lang="en-US" altLang="ko-KR" sz="1600" dirty="0"/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ko-KR" altLang="en-US" sz="1600" dirty="0"/>
              <a:t>작년 프로토타입에 적용된 </a:t>
            </a:r>
            <a:r>
              <a:rPr lang="en-US" altLang="ko-KR" sz="1600" dirty="0"/>
              <a:t>33</a:t>
            </a:r>
            <a:r>
              <a:rPr lang="ko-KR" altLang="en-US" sz="1600" dirty="0"/>
              <a:t>개의 센서는 차량 주변 </a:t>
            </a:r>
            <a:r>
              <a:rPr lang="en-US" altLang="ko-KR" sz="1600" dirty="0"/>
              <a:t>360</a:t>
            </a:r>
            <a:r>
              <a:rPr lang="ko-KR" altLang="en-US" sz="1600" dirty="0"/>
              <a:t>도 인식을 통한 안전 향상을 위해 </a:t>
            </a:r>
            <a:r>
              <a:rPr lang="en-US" altLang="ko-KR" sz="1600" dirty="0"/>
              <a:t>40</a:t>
            </a:r>
            <a:r>
              <a:rPr lang="ko-KR" altLang="en-US" sz="1600" dirty="0"/>
              <a:t>개로 보강 </a:t>
            </a:r>
            <a:endParaRPr lang="en-US" altLang="ko-KR" sz="1600" dirty="0"/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ko-KR" altLang="en-US" sz="1600" dirty="0"/>
              <a:t>보쉬</a:t>
            </a:r>
            <a:r>
              <a:rPr lang="en-US" altLang="ko-KR" sz="1600" dirty="0"/>
              <a:t>, </a:t>
            </a:r>
            <a:r>
              <a:rPr lang="en" altLang="ko-Kore-KR" sz="1600" dirty="0"/>
              <a:t>ZF, </a:t>
            </a:r>
            <a:r>
              <a:rPr lang="ko-KR" altLang="en-US" sz="1600" dirty="0"/>
              <a:t>퀄컴</a:t>
            </a:r>
            <a:r>
              <a:rPr lang="en-US" altLang="ko-KR" sz="1600" dirty="0"/>
              <a:t>, </a:t>
            </a:r>
            <a:r>
              <a:rPr lang="ko-KR" altLang="en-US" sz="1600" dirty="0"/>
              <a:t>엔비디아</a:t>
            </a:r>
            <a:r>
              <a:rPr lang="en-US" altLang="ko-KR" sz="1600" dirty="0"/>
              <a:t>, </a:t>
            </a:r>
            <a:r>
              <a:rPr lang="ko-KR" altLang="en-US" sz="1600" dirty="0"/>
              <a:t>콘티넨탈</a:t>
            </a:r>
            <a:r>
              <a:rPr lang="en-US" altLang="ko-KR" sz="1600" dirty="0"/>
              <a:t>, </a:t>
            </a:r>
            <a:r>
              <a:rPr lang="ko-KR" altLang="en-US" sz="1600" dirty="0"/>
              <a:t>일렉트로비트</a:t>
            </a:r>
            <a:r>
              <a:rPr lang="en-US" altLang="ko-KR" sz="1600" dirty="0"/>
              <a:t>, </a:t>
            </a:r>
            <a:r>
              <a:rPr lang="ko-KR" altLang="en-US" sz="1600" dirty="0"/>
              <a:t>히어 테크놀로지</a:t>
            </a:r>
            <a:r>
              <a:rPr lang="en-US" altLang="ko-KR" sz="1600" dirty="0"/>
              <a:t>, </a:t>
            </a:r>
            <a:r>
              <a:rPr lang="ko-KR" altLang="en-US" sz="1600" dirty="0"/>
              <a:t>블랙베리</a:t>
            </a:r>
            <a:r>
              <a:rPr lang="en-US" altLang="ko-KR" sz="1600" dirty="0"/>
              <a:t>/</a:t>
            </a:r>
            <a:r>
              <a:rPr lang="en" altLang="ko-Kore-KR" sz="1600" dirty="0"/>
              <a:t>QNX, </a:t>
            </a:r>
            <a:r>
              <a:rPr lang="ko-KR" altLang="en-US" sz="1600" dirty="0"/>
              <a:t>에이아이모티브</a:t>
            </a:r>
            <a:r>
              <a:rPr lang="en-US" altLang="ko-KR" sz="1600" dirty="0"/>
              <a:t>, </a:t>
            </a:r>
            <a:r>
              <a:rPr lang="ko-KR" altLang="en-US" sz="1600" dirty="0"/>
              <a:t>발레오</a:t>
            </a:r>
            <a:r>
              <a:rPr lang="en-US" altLang="ko-KR" sz="1600" dirty="0"/>
              <a:t>, </a:t>
            </a:r>
            <a:r>
              <a:rPr lang="ko-KR" altLang="en-US" sz="1600" dirty="0"/>
              <a:t>보다폰 등 주요 글로벌 부품사부터 자율주행 인공지능 업체까지 망라한 협력구조도 공개</a:t>
            </a:r>
            <a:endParaRPr lang="en-US" altLang="ko-KR" sz="1600" dirty="0"/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ko-KR" altLang="en-US" sz="1600" dirty="0" err="1"/>
              <a:t>마그나</a:t>
            </a:r>
            <a:r>
              <a:rPr lang="ko-KR" altLang="en-US" sz="1600" dirty="0"/>
              <a:t> 자회사 가운데 하나로 </a:t>
            </a:r>
            <a:r>
              <a:rPr lang="ko-KR" altLang="en-US" sz="1600" dirty="0" err="1"/>
              <a:t>계약생산</a:t>
            </a:r>
            <a:r>
              <a:rPr lang="ko-KR" altLang="en-US" sz="1600" dirty="0"/>
              <a:t> 전문업체인 마그나 슈타이어</a:t>
            </a:r>
            <a:r>
              <a:rPr lang="en-US" altLang="ko-KR" sz="1600" dirty="0"/>
              <a:t>(</a:t>
            </a:r>
            <a:r>
              <a:rPr lang="en" altLang="ko-Kore-KR" sz="1600" dirty="0"/>
              <a:t>Magna Steyr) </a:t>
            </a:r>
            <a:r>
              <a:rPr lang="ko-KR" altLang="en-US" sz="1600" dirty="0"/>
              <a:t>프랭크 </a:t>
            </a:r>
            <a:r>
              <a:rPr lang="ko-KR" altLang="en-US" sz="1600" dirty="0" err="1"/>
              <a:t>클라인</a:t>
            </a:r>
            <a:r>
              <a:rPr lang="en-US" altLang="ko-KR" sz="1600" dirty="0"/>
              <a:t>(</a:t>
            </a:r>
            <a:r>
              <a:rPr lang="en" altLang="ko-Kore-KR" sz="1600" dirty="0"/>
              <a:t>Franz Kline) </a:t>
            </a:r>
            <a:r>
              <a:rPr lang="ko-KR" altLang="en-US" sz="1600" dirty="0"/>
              <a:t>대표가 출연해 </a:t>
            </a:r>
            <a:r>
              <a:rPr lang="en-US" altLang="ko-KR" sz="1600" dirty="0"/>
              <a:t>“</a:t>
            </a:r>
            <a:r>
              <a:rPr lang="ko-KR" altLang="en-US" sz="1600" dirty="0"/>
              <a:t>미래 </a:t>
            </a:r>
            <a:r>
              <a:rPr lang="ko-KR" altLang="en-US" sz="1600" dirty="0" err="1"/>
              <a:t>모빌리티에</a:t>
            </a:r>
            <a:r>
              <a:rPr lang="ko-KR" altLang="en-US" sz="1600" dirty="0"/>
              <a:t> 커다란 임팩트를 던질 소니와 지속적인 파트너십을 유지하겠다</a:t>
            </a:r>
            <a:r>
              <a:rPr lang="en-US" altLang="ko-KR" sz="1600" dirty="0"/>
              <a:t>”</a:t>
            </a:r>
            <a:r>
              <a:rPr lang="ko-KR" altLang="en-US" sz="1600" dirty="0"/>
              <a:t>고 언급해 향후 소니와 협력업체들과의 행보에 많은 또 다른 </a:t>
            </a:r>
            <a:r>
              <a:rPr lang="ko-KR" altLang="en-US" sz="1600" dirty="0" err="1"/>
              <a:t>궁금점을</a:t>
            </a:r>
            <a:r>
              <a:rPr lang="ko-KR" altLang="en-US" sz="1600" dirty="0"/>
              <a:t> 남김 </a:t>
            </a:r>
            <a:endParaRPr lang="en-US" altLang="ko-KR" sz="1600" dirty="0"/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ko-KR" altLang="en-US" sz="1600" dirty="0"/>
              <a:t> 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br>
              <a:rPr lang="ko-KR" altLang="en-US" sz="1600" dirty="0"/>
            </a:br>
            <a:endParaRPr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49BCFC-7D78-D14F-86C7-EF850D6D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22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3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BAC107-B2E3-4343-82A8-3D25331B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6" name="온라인 미디어 5" descr="VISION-S | Public Road Testing in Europe">
            <a:hlinkClick r:id="" action="ppaction://media"/>
            <a:extLst>
              <a:ext uri="{FF2B5EF4-FFF2-40B4-BE49-F238E27FC236}">
                <a16:creationId xmlns:a16="http://schemas.microsoft.com/office/drawing/2014/main" id="{836299ED-89BA-354F-BE31-B48D49E714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2509" y="0"/>
            <a:ext cx="12229189" cy="6858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367D4B-C415-2C4E-9E8C-FE8BE46C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23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DCE9B-2D54-4B49-B908-9A3EB0E5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Waymo – 5</a:t>
            </a:r>
            <a:r>
              <a:rPr lang="en-US" baseline="30000" dirty="0"/>
              <a:t>th</a:t>
            </a:r>
            <a:r>
              <a:rPr lang="en-US" dirty="0"/>
              <a:t> Generation AV Hardware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47FFA-09F8-114A-BCB4-7FE2D760F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944" y="872716"/>
            <a:ext cx="6336704" cy="5112568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올해 </a:t>
            </a:r>
            <a:r>
              <a:rPr lang="en-US" altLang="ko-KR" sz="1600" dirty="0"/>
              <a:t>5</a:t>
            </a:r>
            <a:r>
              <a:rPr lang="ko-KR" altLang="en-US" sz="1600" dirty="0"/>
              <a:t>월 선보인 </a:t>
            </a:r>
            <a:r>
              <a:rPr lang="en-US" altLang="ko-KR" sz="1600" dirty="0"/>
              <a:t>5</a:t>
            </a:r>
            <a:r>
              <a:rPr lang="ko-KR" altLang="en-US" sz="1600" dirty="0"/>
              <a:t>세대 하드웨어 웨이모 드라이버가 이노베이션 어워드를 수상 </a:t>
            </a:r>
            <a:endParaRPr lang="en-US" altLang="ko-KR" sz="1600" dirty="0"/>
          </a:p>
          <a:p>
            <a:r>
              <a:rPr lang="en-US" altLang="ko-KR" sz="1600" dirty="0">
                <a:solidFill>
                  <a:srgbClr val="22222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5</a:t>
            </a:r>
            <a:r>
              <a:rPr lang="ko-KR" altLang="en-US" sz="1600" dirty="0">
                <a:solidFill>
                  <a:srgbClr val="222222"/>
                </a:solidFill>
                <a:latin typeface="나눔고딕" panose="020D0604000000000000" pitchFamily="34" charset="-127"/>
                <a:ea typeface="나눔고딕" panose="020D0604000000000000" pitchFamily="34" charset="-127"/>
              </a:rPr>
              <a:t>세대 하드웨어는 이전 세대보다 비용은 절반이지만 설계와 제조공정을 단순화 해 생산수준에 근접</a:t>
            </a:r>
            <a:endParaRPr lang="en-US" altLang="ko-KR" sz="1600" dirty="0">
              <a:solidFill>
                <a:srgbClr val="222222"/>
              </a:solidFill>
              <a:latin typeface="나눔고딕" panose="020D0604000000000000" pitchFamily="34" charset="-127"/>
              <a:ea typeface="나눔고딕" panose="020D0604000000000000" pitchFamily="34" charset="-127"/>
            </a:endParaRPr>
          </a:p>
          <a:p>
            <a:r>
              <a:rPr lang="ko-KR" altLang="en-US" sz="1600" dirty="0"/>
              <a:t>라이다는 </a:t>
            </a:r>
            <a:r>
              <a:rPr lang="en-US" altLang="ko-KR" sz="1600" dirty="0"/>
              <a:t>300</a:t>
            </a:r>
            <a:r>
              <a:rPr lang="ko-KR" altLang="en-US" sz="1600" dirty="0"/>
              <a:t>미터 떨어진 물체 크기와 거리를 인식할 수 있고</a:t>
            </a:r>
            <a:r>
              <a:rPr lang="en-US" altLang="ko-KR" sz="1600" dirty="0"/>
              <a:t>, </a:t>
            </a:r>
            <a:br>
              <a:rPr lang="en-US" altLang="ko-KR" sz="1600" dirty="0"/>
            </a:br>
            <a:r>
              <a:rPr lang="ko-KR" altLang="en-US" sz="1600" dirty="0"/>
              <a:t>시내 주행 중 전방에 정차한 차의 문이 열리거나 고속도로 수백 미터 전방의 </a:t>
            </a:r>
            <a:r>
              <a:rPr lang="ko-KR" altLang="en-US" sz="1600" dirty="0" err="1"/>
              <a:t>잔해물</a:t>
            </a:r>
            <a:r>
              <a:rPr lang="ko-KR" altLang="en-US" sz="1600" dirty="0"/>
              <a:t> 등을 판단해 자율주행트럭이 정지나 차선변경 등을 위한 충분한 시간</a:t>
            </a:r>
            <a:r>
              <a:rPr lang="en-US" altLang="ko-KR" sz="1600" dirty="0"/>
              <a:t> </a:t>
            </a:r>
            <a:r>
              <a:rPr lang="ko-KR" altLang="en-US" sz="1600" dirty="0"/>
              <a:t>확보 가능 </a:t>
            </a:r>
            <a:endParaRPr lang="en-US" altLang="ko-KR" sz="1600" dirty="0"/>
          </a:p>
          <a:p>
            <a:r>
              <a:rPr lang="ko-KR" altLang="en-US" sz="1600" dirty="0"/>
              <a:t>차량 측면에 설치한 </a:t>
            </a:r>
            <a:r>
              <a:rPr lang="en-US" altLang="ko-KR" sz="1600" dirty="0"/>
              <a:t>4</a:t>
            </a:r>
            <a:r>
              <a:rPr lang="ko-KR" altLang="en-US" sz="1600" dirty="0"/>
              <a:t>개의 근거리 라이다는 복잡한 도심에서 공간 해상도와 언덕 사각지대 해소가 가능</a:t>
            </a:r>
            <a:endParaRPr lang="en-US" altLang="ko-KR" sz="1600" dirty="0"/>
          </a:p>
          <a:p>
            <a:r>
              <a:rPr lang="ko-KR" altLang="en-US" sz="1600" dirty="0"/>
              <a:t>카메라는 동적 범위</a:t>
            </a:r>
            <a:r>
              <a:rPr lang="en-US" altLang="ko-KR" sz="1600" dirty="0"/>
              <a:t>,  </a:t>
            </a:r>
            <a:r>
              <a:rPr lang="ko-KR" altLang="en-US" sz="1600" dirty="0" err="1"/>
              <a:t>열적</a:t>
            </a:r>
            <a:r>
              <a:rPr lang="ko-KR" altLang="en-US" sz="1600" dirty="0"/>
              <a:t> 안전성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다이나믹</a:t>
            </a:r>
            <a:r>
              <a:rPr lang="ko-KR" altLang="en-US" sz="1600" dirty="0"/>
              <a:t> 레인지가 기존 제품보다 우수해 복잡한 환경에서 더욱 효과적으로 작동</a:t>
            </a:r>
            <a:endParaRPr lang="en-US" altLang="ko-KR" sz="1600" dirty="0">
              <a:solidFill>
                <a:srgbClr val="FF0000"/>
              </a:solidFill>
            </a:endParaRPr>
          </a:p>
          <a:p>
            <a:endParaRPr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C53F5E-EDAA-F642-BBCE-9E18C5C8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24</a:t>
            </a:fld>
            <a:endParaRPr lang="ko-KR" altLang="en-US" dirty="0">
              <a:solidFill>
                <a:srgbClr val="65FB8C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DE450FA-7D47-8E4E-B195-DA39D5FA4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" y="3691259"/>
            <a:ext cx="5475841" cy="30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umbnail">
            <a:extLst>
              <a:ext uri="{FF2B5EF4-FFF2-40B4-BE49-F238E27FC236}">
                <a16:creationId xmlns:a16="http://schemas.microsoft.com/office/drawing/2014/main" id="{ECE90056-EE04-E44D-8960-BC40203A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583"/>
            <a:ext cx="5476876" cy="30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15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D1283E-0EB2-EF44-8781-46590064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APTIV-</a:t>
            </a:r>
            <a:r>
              <a:rPr lang="en" altLang="ko-Kore-KR" dirty="0"/>
              <a:t> Next-Gen ADAS Platform 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B7EB8B-E9BA-6D4F-9A7D-3170008C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96" y="1056890"/>
            <a:ext cx="6480720" cy="5112568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무선 업그레이드</a:t>
            </a:r>
            <a:r>
              <a:rPr lang="en-US" altLang="ko-KR" sz="2000" dirty="0"/>
              <a:t>, </a:t>
            </a:r>
            <a:r>
              <a:rPr lang="ko-KR" altLang="en-US" sz="2000" dirty="0"/>
              <a:t>차량 문제 추적 및 실시간 해결이 가능한 다양한 차종에 적용할 수 있는 차세대 자율주행 플랫폼 공개</a:t>
            </a:r>
            <a:endParaRPr lang="en-US" altLang="ko-KR" sz="2000" dirty="0"/>
          </a:p>
          <a:p>
            <a:r>
              <a:rPr lang="ko-KR" altLang="en-US" sz="2000" dirty="0"/>
              <a:t>기존 </a:t>
            </a:r>
            <a:r>
              <a:rPr lang="en" altLang="ko-Kore-KR" sz="2000" dirty="0" err="1"/>
              <a:t>Aptiv</a:t>
            </a:r>
            <a:r>
              <a:rPr lang="en" altLang="ko-Kore-KR" sz="2000" dirty="0"/>
              <a:t> </a:t>
            </a:r>
            <a:r>
              <a:rPr lang="ko-KR" altLang="en-US" sz="2000" dirty="0"/>
              <a:t>플랫폼 대비 </a:t>
            </a:r>
            <a:r>
              <a:rPr lang="en-US" altLang="ko-KR" sz="2000" dirty="0"/>
              <a:t>20~30% </a:t>
            </a:r>
            <a:r>
              <a:rPr lang="ko-KR" altLang="en-US" sz="2000" dirty="0"/>
              <a:t>가격 다운 </a:t>
            </a:r>
          </a:p>
          <a:p>
            <a:r>
              <a:rPr lang="ko-KR" altLang="en-US" sz="2000" dirty="0"/>
              <a:t>현재 </a:t>
            </a:r>
            <a:r>
              <a:rPr lang="en" altLang="ko-Kore-KR" sz="2000" dirty="0"/>
              <a:t>SAE International </a:t>
            </a:r>
            <a:r>
              <a:rPr lang="ko-KR" altLang="en-US" sz="2000" dirty="0"/>
              <a:t>자율주행 레벨 </a:t>
            </a:r>
            <a:r>
              <a:rPr lang="en-US" altLang="ko-KR" sz="2000" dirty="0"/>
              <a:t>1~3</a:t>
            </a:r>
            <a:r>
              <a:rPr lang="ko-KR" altLang="en-US" sz="2000" dirty="0"/>
              <a:t> 지원 </a:t>
            </a:r>
          </a:p>
          <a:p>
            <a:r>
              <a:rPr lang="ko-KR" altLang="en-US" sz="2000" dirty="0"/>
              <a:t>차량 문제를 실시간으로 추적하고 </a:t>
            </a:r>
            <a:r>
              <a:rPr lang="en-US" altLang="ko-KR" sz="2000" dirty="0"/>
              <a:t>OTA </a:t>
            </a:r>
            <a:r>
              <a:rPr lang="ko-KR" altLang="en-US" sz="2000" dirty="0"/>
              <a:t>업데이트</a:t>
            </a:r>
            <a:endParaRPr lang="en-US" altLang="ko-KR" sz="2000" dirty="0"/>
          </a:p>
          <a:p>
            <a:r>
              <a:rPr lang="ko-KR" altLang="en-US" sz="2000" dirty="0"/>
              <a:t>운전자의 </a:t>
            </a:r>
            <a:r>
              <a:rPr lang="ko-KR" altLang="en-US" sz="2000" dirty="0" err="1"/>
              <a:t>시간분산</a:t>
            </a:r>
            <a:r>
              <a:rPr lang="ko-KR" altLang="en-US" sz="2000" dirty="0"/>
              <a:t> 확인이 가능하고 신체 위치</a:t>
            </a:r>
            <a:r>
              <a:rPr lang="en-US" altLang="ko-KR" sz="2000" dirty="0"/>
              <a:t>, </a:t>
            </a:r>
            <a:r>
              <a:rPr lang="ko-KR" altLang="en-US" sz="2000" dirty="0"/>
              <a:t>제스처 확인 등 다양한 운전자 모니터링 기능 제공 </a:t>
            </a:r>
          </a:p>
          <a:p>
            <a:r>
              <a:rPr lang="ko-KR" altLang="en-US" sz="2000" dirty="0" err="1"/>
              <a:t>모셔널과</a:t>
            </a:r>
            <a:r>
              <a:rPr lang="ko-KR" altLang="en-US" sz="2000" dirty="0"/>
              <a:t> 공동개발 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A17F43-8207-294A-BB19-6FFF248A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0DE2-A509-44CD-9953-B3AF8BDAD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5FB8C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5FB8C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8196" name="Picture 4" descr="Hyundai Motor Group &amp; Aptiv Unveil New Name &amp; Brand For Autonomous Driving  JV - Auto Futures">
            <a:extLst>
              <a:ext uri="{FF2B5EF4-FFF2-40B4-BE49-F238E27FC236}">
                <a16:creationId xmlns:a16="http://schemas.microsoft.com/office/drawing/2014/main" id="{B6EBA8A2-6C03-A746-BB98-7FD6F3B22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r="11084"/>
          <a:stretch/>
        </p:blipFill>
        <p:spPr bwMode="auto">
          <a:xfrm>
            <a:off x="0" y="1196752"/>
            <a:ext cx="4999143" cy="36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68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DCE9B-2D54-4B49-B908-9A3EB0E5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Kodiak Robotics &amp; </a:t>
            </a:r>
            <a:r>
              <a:rPr lang="en-US" dirty="0" err="1"/>
              <a:t>DriveU.auto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47FFA-09F8-114A-BCB4-7FE2D760F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667" y="4075920"/>
            <a:ext cx="4967333" cy="1560773"/>
          </a:xfrm>
        </p:spPr>
        <p:txBody>
          <a:bodyPr>
            <a:noAutofit/>
          </a:bodyPr>
          <a:lstStyle/>
          <a:p>
            <a:r>
              <a:rPr lang="ko-KR" altLang="en-US" sz="1800" dirty="0" err="1"/>
              <a:t>드라이브유닷오토</a:t>
            </a:r>
            <a:r>
              <a:rPr lang="en-US" altLang="ko-KR" sz="1800" dirty="0"/>
              <a:t>(</a:t>
            </a:r>
            <a:r>
              <a:rPr lang="en" altLang="ko-Kore-KR" sz="1800" dirty="0" err="1"/>
              <a:t>DriveU.auto</a:t>
            </a:r>
            <a:r>
              <a:rPr lang="en" altLang="ko-Kore-KR" sz="1800" dirty="0"/>
              <a:t>)</a:t>
            </a:r>
            <a:r>
              <a:rPr lang="ko-KR" altLang="en-US" sz="1800" dirty="0"/>
              <a:t>의 자율주행 원격조작 기술</a:t>
            </a:r>
            <a:endParaRPr lang="en-US" altLang="ko-KR" sz="1800" dirty="0"/>
          </a:p>
          <a:p>
            <a:pPr fontAlgn="base"/>
            <a:r>
              <a:rPr lang="en" altLang="ko-Kore-KR" sz="1800" dirty="0"/>
              <a:t>4k video, audio, high speed data and control commands, delivered with ultra low latency and extremely high reliability</a:t>
            </a:r>
            <a:br>
              <a:rPr lang="en" altLang="ko-Kore-KR" sz="1800" dirty="0"/>
            </a:br>
            <a:endParaRPr lang="en" altLang="ko-Kore-KR" sz="1800" dirty="0"/>
          </a:p>
          <a:p>
            <a:endParaRPr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C53F5E-EDAA-F642-BBCE-9E18C5C8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26</a:t>
            </a:fld>
            <a:endParaRPr lang="ko-KR" altLang="en-US" dirty="0">
              <a:solidFill>
                <a:srgbClr val="65FB8C"/>
              </a:solidFill>
            </a:endParaRPr>
          </a:p>
        </p:txBody>
      </p:sp>
      <p:pic>
        <p:nvPicPr>
          <p:cNvPr id="6" name="그림 5" descr="텍스트, 도로, 하늘, 실외이(가) 표시된 사진&#10;&#10;자동 생성된 설명">
            <a:extLst>
              <a:ext uri="{FF2B5EF4-FFF2-40B4-BE49-F238E27FC236}">
                <a16:creationId xmlns:a16="http://schemas.microsoft.com/office/drawing/2014/main" id="{B2D3F590-BFE1-E143-8E50-4B948D92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99" y="644968"/>
            <a:ext cx="3276601" cy="3253526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7311709D-BFA2-404A-9B4E-B5FD88408E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1D9F2268-D394-C742-A62E-A6FACDE3EB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1EE6C0D-4837-E849-9EC5-2A2F03589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158"/>
            <a:ext cx="7248128" cy="3664242"/>
          </a:xfrm>
          <a:prstGeom prst="rect">
            <a:avLst/>
          </a:prstGeom>
        </p:spPr>
      </p:pic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89DB4A4F-8509-2149-B40E-FEF173850F9A}"/>
              </a:ext>
            </a:extLst>
          </p:cNvPr>
          <p:cNvSpPr txBox="1">
            <a:spLocks/>
          </p:cNvSpPr>
          <p:nvPr/>
        </p:nvSpPr>
        <p:spPr>
          <a:xfrm>
            <a:off x="202416" y="701552"/>
            <a:ext cx="8712983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100"/>
              </a:lnSpc>
              <a:spcBef>
                <a:spcPts val="1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/>
              <a:t>2020</a:t>
            </a:r>
            <a:r>
              <a:rPr lang="ko-KR" altLang="en-US" sz="2000" dirty="0"/>
              <a:t>년 </a:t>
            </a:r>
            <a:r>
              <a:rPr lang="en-US" altLang="ko-KR" sz="2000" dirty="0"/>
              <a:t>12 </a:t>
            </a:r>
            <a:r>
              <a:rPr lang="ko-KR" altLang="en-US" sz="2000" dirty="0"/>
              <a:t>월 댈러스 </a:t>
            </a:r>
            <a:r>
              <a:rPr lang="en" altLang="ko-Kore-KR" sz="2000" dirty="0"/>
              <a:t>to </a:t>
            </a:r>
            <a:r>
              <a:rPr lang="ko-KR" altLang="en-US" sz="2000" dirty="0"/>
              <a:t>휴스턴 사람 운전자 개입 없이 </a:t>
            </a:r>
            <a:r>
              <a:rPr lang="en-US" altLang="ko-KR" sz="2000" dirty="0"/>
              <a:t>205 </a:t>
            </a:r>
            <a:r>
              <a:rPr lang="ko-KR" altLang="en-US" sz="2000" dirty="0"/>
              <a:t>마일 운행 성공</a:t>
            </a:r>
            <a:r>
              <a:rPr lang="en-US" altLang="ko-KR" sz="2000" dirty="0"/>
              <a:t>, </a:t>
            </a:r>
            <a:r>
              <a:rPr lang="ko-KR" altLang="en-US" sz="2000" dirty="0"/>
              <a:t>최근 </a:t>
            </a:r>
            <a:r>
              <a:rPr lang="en-US" altLang="ko-KR" sz="2000" dirty="0"/>
              <a:t>829</a:t>
            </a:r>
            <a:r>
              <a:rPr lang="ko-KR" altLang="en-US" sz="2000" dirty="0"/>
              <a:t>마일 </a:t>
            </a:r>
            <a:r>
              <a:rPr lang="ko-KR" altLang="en-US" sz="2000" dirty="0" err="1"/>
              <a:t>자율주행도</a:t>
            </a:r>
            <a:r>
              <a:rPr lang="ko-KR" altLang="en-US" sz="2000" dirty="0"/>
              <a:t> 운전자 개입 없이 성공 </a:t>
            </a:r>
            <a:r>
              <a:rPr lang="en-US" altLang="ko-KR" sz="2000" dirty="0"/>
              <a:t>–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전체영상</a:t>
            </a:r>
            <a:r>
              <a:rPr lang="ko-KR" altLang="en-US" sz="2000" dirty="0"/>
              <a:t> 공개 </a:t>
            </a:r>
            <a:r>
              <a:rPr lang="en-US" altLang="ko-KR" sz="2000" dirty="0"/>
              <a:t>(</a:t>
            </a:r>
            <a:r>
              <a:rPr lang="ko-KR" altLang="en-US" sz="2000" dirty="0"/>
              <a:t>작년 </a:t>
            </a:r>
            <a:r>
              <a:rPr lang="ko-KR" altLang="en-US" sz="2000" dirty="0" err="1"/>
              <a:t>스타스키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로보틱스</a:t>
            </a:r>
            <a:r>
              <a:rPr lang="ko-KR" altLang="en-US" sz="2000" dirty="0"/>
              <a:t> 폐업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r>
              <a:rPr lang="en-US" altLang="ko-KR" sz="2000" dirty="0"/>
              <a:t>2018</a:t>
            </a:r>
            <a:r>
              <a:rPr lang="ko-KR" altLang="en-US" sz="2000" dirty="0"/>
              <a:t>년 </a:t>
            </a:r>
            <a:r>
              <a:rPr lang="en-US" altLang="ko-KR" sz="2000" dirty="0"/>
              <a:t>4</a:t>
            </a:r>
            <a:r>
              <a:rPr lang="ko-KR" altLang="en-US" sz="2000" dirty="0"/>
              <a:t>월 설립</a:t>
            </a:r>
            <a:r>
              <a:rPr lang="en-US" altLang="ko-KR" sz="2000" dirty="0"/>
              <a:t>, </a:t>
            </a:r>
            <a:r>
              <a:rPr lang="ko-KR" altLang="en-US" sz="2000" dirty="0"/>
              <a:t>현재까지 </a:t>
            </a:r>
            <a:r>
              <a:rPr lang="en-US" altLang="ko-KR" sz="2000" dirty="0"/>
              <a:t>4</a:t>
            </a:r>
            <a:r>
              <a:rPr lang="ko-KR" altLang="en-US" sz="2000" dirty="0"/>
              <a:t>천만 달러를 </a:t>
            </a:r>
            <a:r>
              <a:rPr lang="ko-KR" altLang="en-US" sz="2000" dirty="0" err="1"/>
              <a:t>펀딩</a:t>
            </a:r>
            <a:r>
              <a:rPr lang="ko-KR" altLang="en-US" sz="2000" dirty="0"/>
              <a:t> 완료 </a:t>
            </a:r>
            <a:r>
              <a:rPr lang="en-US" altLang="ko-KR" sz="2000" dirty="0"/>
              <a:t> </a:t>
            </a:r>
            <a:endParaRPr lang="en" altLang="ko-KR" sz="2000" dirty="0">
              <a:solidFill>
                <a:srgbClr val="FF0000"/>
              </a:solidFill>
            </a:endParaRPr>
          </a:p>
          <a:p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732547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FD8ECE-A299-1541-BC4D-9CCA0DCB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MOBILEYE</a:t>
            </a:r>
            <a:endParaRPr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5AF28B-AF9B-0E4F-91AB-D9879DA5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0DE2-A509-44CD-9953-B3AF8BDAD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5FB8C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5FB8C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AAC30003-503F-5444-99B4-7F6FD43DA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72" y="872716"/>
            <a:ext cx="6480720" cy="60846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altLang="ko-KR" sz="2200" dirty="0">
                <a:solidFill>
                  <a:srgbClr val="050505"/>
                </a:solidFill>
                <a:latin typeface="system-ui"/>
              </a:rPr>
              <a:t>2021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년 </a:t>
            </a:r>
            <a:r>
              <a:rPr lang="ko-KR" altLang="en-US" sz="2200" dirty="0" err="1">
                <a:solidFill>
                  <a:srgbClr val="050505"/>
                </a:solidFill>
                <a:latin typeface="system-ui"/>
              </a:rPr>
              <a:t>디트로인트</a:t>
            </a:r>
            <a:r>
              <a:rPr lang="en-US" altLang="ko-KR" sz="2200" dirty="0">
                <a:solidFill>
                  <a:srgbClr val="050505"/>
                </a:solidFill>
                <a:latin typeface="system-ui"/>
              </a:rPr>
              <a:t>,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 도쿄</a:t>
            </a:r>
            <a:r>
              <a:rPr lang="en-US" altLang="ko-KR" sz="2200" dirty="0">
                <a:solidFill>
                  <a:srgbClr val="050505"/>
                </a:solidFill>
                <a:latin typeface="system-ui"/>
              </a:rPr>
              <a:t>, 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상하이</a:t>
            </a:r>
            <a:r>
              <a:rPr lang="en-US" altLang="ko-KR" sz="2200" dirty="0">
                <a:solidFill>
                  <a:srgbClr val="050505"/>
                </a:solidFill>
                <a:latin typeface="system-ui"/>
              </a:rPr>
              <a:t>, 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파리</a:t>
            </a:r>
            <a:r>
              <a:rPr lang="en-US" altLang="ko-KR" sz="2200" dirty="0">
                <a:solidFill>
                  <a:srgbClr val="050505"/>
                </a:solidFill>
                <a:latin typeface="system-ui"/>
              </a:rPr>
              <a:t>, 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뉴욕에 새로운 자율주행 테스트 베드 구축</a:t>
            </a:r>
            <a:r>
              <a:rPr lang="en-US" altLang="ko-KR" sz="2200" dirty="0">
                <a:solidFill>
                  <a:srgbClr val="050505"/>
                </a:solidFill>
                <a:latin typeface="system-ui"/>
              </a:rPr>
              <a:t>/2022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년 텔아비브에서 </a:t>
            </a:r>
            <a:r>
              <a:rPr lang="ko-KR" altLang="en-US" sz="2200" dirty="0" err="1">
                <a:solidFill>
                  <a:srgbClr val="050505"/>
                </a:solidFill>
                <a:latin typeface="system-ui"/>
              </a:rPr>
              <a:t>로보택시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 네트워크 운영 예정 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주로 </a:t>
            </a:r>
            <a:r>
              <a:rPr lang="ko-KR" altLang="en-US" sz="2200" dirty="0" err="1">
                <a:solidFill>
                  <a:srgbClr val="050505"/>
                </a:solidFill>
                <a:latin typeface="system-ui"/>
              </a:rPr>
              <a:t>라이다를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 사용해 지도를 생성하는 다른 업체들과 달리 </a:t>
            </a:r>
            <a:r>
              <a:rPr lang="en" altLang="ko-Kore-KR" sz="2200" dirty="0">
                <a:solidFill>
                  <a:srgbClr val="050505"/>
                </a:solidFill>
                <a:latin typeface="system-ui"/>
                <a:ea typeface="+mn-ea"/>
              </a:rPr>
              <a:t>km 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약 </a:t>
            </a:r>
            <a:r>
              <a:rPr lang="en-US" altLang="ko-KR" sz="2200" dirty="0">
                <a:solidFill>
                  <a:srgbClr val="050505"/>
                </a:solidFill>
                <a:latin typeface="system-ui"/>
              </a:rPr>
              <a:t>10</a:t>
            </a:r>
            <a:r>
              <a:rPr lang="en" altLang="ko-Kore-KR" sz="2200" dirty="0">
                <a:solidFill>
                  <a:srgbClr val="050505"/>
                </a:solidFill>
                <a:latin typeface="system-ui"/>
                <a:ea typeface="+mn-ea"/>
              </a:rPr>
              <a:t>kb 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카메라 정보를 사용하는 </a:t>
            </a:r>
            <a:r>
              <a:rPr lang="ko-KR" altLang="en-US" sz="2200" dirty="0" err="1">
                <a:solidFill>
                  <a:srgbClr val="050505"/>
                </a:solidFill>
                <a:latin typeface="system-ui"/>
              </a:rPr>
              <a:t>클라우드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 </a:t>
            </a:r>
            <a:r>
              <a:rPr lang="ko-KR" altLang="en-US" sz="2200" dirty="0" err="1">
                <a:solidFill>
                  <a:srgbClr val="050505"/>
                </a:solidFill>
                <a:latin typeface="system-ui"/>
              </a:rPr>
              <a:t>소싱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 지도 활용이 핵심으로 비용절감이 가능 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로보택시에는 </a:t>
            </a:r>
            <a:r>
              <a:rPr lang="ko-KR" altLang="en-US" sz="2200" dirty="0" err="1">
                <a:solidFill>
                  <a:srgbClr val="050505"/>
                </a:solidFill>
                <a:latin typeface="system-ui"/>
              </a:rPr>
              <a:t>루미나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 </a:t>
            </a:r>
            <a:r>
              <a:rPr lang="ko-KR" altLang="en-US" sz="2200" dirty="0" err="1">
                <a:solidFill>
                  <a:srgbClr val="050505"/>
                </a:solidFill>
                <a:latin typeface="system-ui"/>
              </a:rPr>
              <a:t>라이다를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 사용할 예정</a:t>
            </a:r>
            <a:r>
              <a:rPr lang="en-US" altLang="ko-KR" sz="2200" dirty="0">
                <a:solidFill>
                  <a:srgbClr val="050505"/>
                </a:solidFill>
                <a:latin typeface="system-ui"/>
              </a:rPr>
              <a:t>, 2025 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개인용 자율주행차에는 인텔과 개발한 </a:t>
            </a:r>
            <a:r>
              <a:rPr lang="en" altLang="ko-Kore-KR" sz="2200" dirty="0">
                <a:solidFill>
                  <a:srgbClr val="050505"/>
                </a:solidFill>
                <a:latin typeface="system-ui"/>
                <a:ea typeface="+mn-ea"/>
              </a:rPr>
              <a:t>lidar system-on-chip </a:t>
            </a:r>
            <a:r>
              <a:rPr lang="ko-KR" altLang="en-US" sz="2200" dirty="0">
                <a:solidFill>
                  <a:srgbClr val="050505"/>
                </a:solidFill>
                <a:latin typeface="system-ui"/>
              </a:rPr>
              <a:t>사용 예정 </a:t>
            </a:r>
            <a:endParaRPr lang="en-US" altLang="ko-KR" sz="2200" dirty="0">
              <a:solidFill>
                <a:srgbClr val="050505"/>
              </a:solidFill>
              <a:latin typeface="system-ui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sz="2200" dirty="0"/>
          </a:p>
        </p:txBody>
      </p:sp>
      <p:pic>
        <p:nvPicPr>
          <p:cNvPr id="10242" name="Picture 2" descr="Intel Mobileye AV Detroit 3">
            <a:extLst>
              <a:ext uri="{FF2B5EF4-FFF2-40B4-BE49-F238E27FC236}">
                <a16:creationId xmlns:a16="http://schemas.microsoft.com/office/drawing/2014/main" id="{D0B87632-3930-AB4D-A93B-FD8ED4383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4" y="634082"/>
            <a:ext cx="4774729" cy="38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ntel Mobileye lidar SoC 1">
            <a:extLst>
              <a:ext uri="{FF2B5EF4-FFF2-40B4-BE49-F238E27FC236}">
                <a16:creationId xmlns:a16="http://schemas.microsoft.com/office/drawing/2014/main" id="{DF1E176A-4190-5046-A59A-36B71FAC9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/>
        </p:blipFill>
        <p:spPr bwMode="auto">
          <a:xfrm>
            <a:off x="-2994" y="3597106"/>
            <a:ext cx="4774729" cy="30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4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2DCE9B-2D54-4B49-B908-9A3EB0E5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기타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47FFA-09F8-114A-BCB4-7FE2D760F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80728"/>
            <a:ext cx="11305256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dirty="0"/>
              <a:t>콘티넨탈의 </a:t>
            </a:r>
            <a:r>
              <a:rPr lang="en-US" altLang="ko-KR" dirty="0"/>
              <a:t>4</a:t>
            </a:r>
            <a:r>
              <a:rPr lang="en" altLang="ko-Kore-KR" dirty="0"/>
              <a:t>D </a:t>
            </a:r>
            <a:r>
              <a:rPr lang="ko-KR" altLang="en-US" dirty="0" err="1"/>
              <a:t>이미징</a:t>
            </a:r>
            <a:r>
              <a:rPr lang="ko-KR" altLang="en-US" dirty="0"/>
              <a:t> 레이더 </a:t>
            </a:r>
            <a:r>
              <a:rPr lang="en" altLang="ko-Kore-KR" dirty="0"/>
              <a:t>ARS(Advanced Radar Sensor) 540</a:t>
            </a:r>
            <a:r>
              <a:rPr lang="ko-KR" altLang="en-US" dirty="0"/>
              <a:t>은 자율주행 레벨</a:t>
            </a:r>
            <a:r>
              <a:rPr lang="en-US" altLang="ko-KR" dirty="0"/>
              <a:t>2</a:t>
            </a:r>
            <a:r>
              <a:rPr lang="ko-KR" altLang="en-US" dirty="0"/>
              <a:t>에서 레벨</a:t>
            </a:r>
            <a:r>
              <a:rPr lang="en-US" altLang="ko-KR" dirty="0"/>
              <a:t>5</a:t>
            </a:r>
            <a:r>
              <a:rPr lang="ko-KR" altLang="en-US" dirty="0"/>
              <a:t>까지 지원</a:t>
            </a:r>
            <a:endParaRPr lang="en-US" altLang="ko-KR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dirty="0"/>
              <a:t>불리한 기후 조건과 고속 주행에서도 최대 </a:t>
            </a:r>
            <a:r>
              <a:rPr lang="en-US" altLang="ko-KR" dirty="0"/>
              <a:t>300</a:t>
            </a:r>
            <a:r>
              <a:rPr lang="ko-KR" altLang="en-US" dirty="0"/>
              <a:t>미터 전방 물체의 방향</a:t>
            </a:r>
            <a:r>
              <a:rPr lang="en-US" altLang="ko-KR" dirty="0"/>
              <a:t>, </a:t>
            </a:r>
            <a:r>
              <a:rPr lang="ko-KR" altLang="en-US" dirty="0"/>
              <a:t>고도</a:t>
            </a:r>
            <a:r>
              <a:rPr lang="en-US" altLang="ko-KR" dirty="0"/>
              <a:t>, </a:t>
            </a:r>
            <a:r>
              <a:rPr lang="ko-KR" altLang="en-US" dirty="0"/>
              <a:t>속도 정보를 제공</a:t>
            </a:r>
            <a:endParaRPr lang="en-US" altLang="ko-KR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US" altLang="ko-KR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dirty="0"/>
              <a:t>이스라엘 업체 바야</a:t>
            </a:r>
            <a:r>
              <a:rPr lang="en-US" altLang="ko-KR" dirty="0"/>
              <a:t>(</a:t>
            </a:r>
            <a:r>
              <a:rPr lang="en" altLang="ko-Kore-KR" dirty="0" err="1"/>
              <a:t>Vayyar</a:t>
            </a:r>
            <a:r>
              <a:rPr lang="en" altLang="ko-Kore-KR" dirty="0"/>
              <a:t>)</a:t>
            </a:r>
            <a:r>
              <a:rPr lang="ko-KR" altLang="en-US" dirty="0"/>
              <a:t>도 </a:t>
            </a:r>
            <a:r>
              <a:rPr lang="en-US" altLang="ko-KR" dirty="0"/>
              <a:t>48</a:t>
            </a:r>
            <a:r>
              <a:rPr lang="ko-KR" altLang="en-US" dirty="0"/>
              <a:t>개 </a:t>
            </a:r>
            <a:r>
              <a:rPr lang="ko-KR" altLang="en-US" dirty="0" err="1"/>
              <a:t>송수신기를</a:t>
            </a:r>
            <a:r>
              <a:rPr lang="ko-KR" altLang="en-US" dirty="0"/>
              <a:t> 지원해 높은 해상도를 지원하는 </a:t>
            </a:r>
            <a:r>
              <a:rPr lang="en-US" altLang="ko-KR" dirty="0"/>
              <a:t>4</a:t>
            </a:r>
            <a:r>
              <a:rPr lang="en" altLang="ko-Kore-KR" dirty="0"/>
              <a:t>D </a:t>
            </a:r>
            <a:r>
              <a:rPr lang="ko-KR" altLang="en-US" dirty="0" err="1"/>
              <a:t>이미징</a:t>
            </a:r>
            <a:r>
              <a:rPr lang="ko-KR" altLang="en-US" dirty="0"/>
              <a:t> 레이더를 전시</a:t>
            </a:r>
            <a:r>
              <a:rPr lang="en-US" altLang="ko-KR" dirty="0"/>
              <a:t>60</a:t>
            </a:r>
            <a:r>
              <a:rPr lang="en" altLang="ko-Kore-KR" dirty="0"/>
              <a:t>GHz </a:t>
            </a:r>
            <a:r>
              <a:rPr lang="ko-KR" altLang="en-US" dirty="0"/>
              <a:t>및 </a:t>
            </a:r>
            <a:r>
              <a:rPr lang="en-US" altLang="ko-KR" dirty="0"/>
              <a:t>79</a:t>
            </a:r>
            <a:r>
              <a:rPr lang="en" altLang="ko-Kore-KR" dirty="0"/>
              <a:t>GHz </a:t>
            </a:r>
            <a:r>
              <a:rPr lang="ko-KR" altLang="en-US" dirty="0"/>
              <a:t>단일 칩 레이더 모듈은 넓은 영역을 포괄하며</a:t>
            </a:r>
            <a:r>
              <a:rPr lang="en-US" altLang="ko-KR" dirty="0"/>
              <a:t>, </a:t>
            </a:r>
            <a:r>
              <a:rPr lang="ko-KR" altLang="en-US" dirty="0"/>
              <a:t>차량의 센서 수를 줄이고 가격이 저렴한 것이 특징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endParaRPr lang="en-US" altLang="ko-K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C53F5E-EDAA-F642-BBCE-9E18C5C8F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28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3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2594" y="1"/>
            <a:ext cx="12229273" cy="6885384"/>
          </a:xfrm>
          <a:prstGeom prst="rect">
            <a:avLst/>
          </a:prstGeom>
          <a:solidFill>
            <a:srgbClr val="04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-1" y="2232248"/>
            <a:ext cx="12179407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altLang="ko-KR" sz="7700" b="1" dirty="0">
                <a:solidFill>
                  <a:srgbClr val="FFFFCC"/>
                </a:solidFill>
              </a:rPr>
              <a:t>UAM &amp; DRONE</a:t>
            </a:r>
            <a:endParaRPr lang="en-US" altLang="ko-KR" sz="2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A24434-0AB8-7C47-9DD5-517F36DC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요약</a:t>
            </a:r>
            <a:endParaRPr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9C694-0871-4A46-B481-1B3B42F8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3</a:t>
            </a:fld>
            <a:endParaRPr lang="ko-KR" altLang="en-US" dirty="0">
              <a:solidFill>
                <a:srgbClr val="65FB8C"/>
              </a:solidFill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FCAE2DAA-BEA0-4345-AB48-5BAF8E402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80728"/>
            <a:ext cx="9865096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1900" dirty="0"/>
              <a:t>코비드</a:t>
            </a:r>
            <a:r>
              <a:rPr lang="en-US" altLang="ko-KR" sz="1900" dirty="0"/>
              <a:t>-19 </a:t>
            </a:r>
            <a:r>
              <a:rPr lang="ko-KR" altLang="en-US" sz="1900" dirty="0"/>
              <a:t>확산으로 </a:t>
            </a:r>
            <a:r>
              <a:rPr lang="ko-KR" altLang="en-US" sz="1900" dirty="0" err="1"/>
              <a:t>올디지털</a:t>
            </a:r>
            <a:r>
              <a:rPr lang="en-US" altLang="ko-KR" sz="1900" dirty="0"/>
              <a:t>(</a:t>
            </a:r>
            <a:r>
              <a:rPr lang="en" altLang="ko-Kore-KR" sz="1900" dirty="0"/>
              <a:t>All-Digital)</a:t>
            </a:r>
            <a:r>
              <a:rPr lang="ko-KR" altLang="en-US" sz="1900" dirty="0"/>
              <a:t>로 전환</a:t>
            </a:r>
            <a:endParaRPr lang="en-US" altLang="ko-KR" sz="19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900" dirty="0"/>
              <a:t>2020</a:t>
            </a:r>
            <a:r>
              <a:rPr lang="ko-KR" altLang="en-US" sz="1900" dirty="0"/>
              <a:t>년 전체 </a:t>
            </a:r>
            <a:r>
              <a:rPr lang="ko-KR" altLang="en-US" sz="1900" dirty="0" err="1"/>
              <a:t>전시업체</a:t>
            </a:r>
            <a:r>
              <a:rPr lang="ko-KR" altLang="en-US" sz="1900" dirty="0"/>
              <a:t> 수 </a:t>
            </a:r>
            <a:r>
              <a:rPr lang="en-US" altLang="ko-KR" sz="1900" dirty="0"/>
              <a:t>4419</a:t>
            </a:r>
            <a:r>
              <a:rPr lang="ko-KR" altLang="en-US" sz="1900" dirty="0"/>
              <a:t>개 절반도 안되는 </a:t>
            </a:r>
            <a:r>
              <a:rPr lang="en-US" altLang="ko-KR" sz="1900" dirty="0"/>
              <a:t>1964</a:t>
            </a:r>
            <a:r>
              <a:rPr lang="ko-KR" altLang="en-US" sz="1900" dirty="0"/>
              <a:t>개로 감소 </a:t>
            </a:r>
            <a:endParaRPr lang="en-US" altLang="ko-KR" sz="19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" altLang="ko-Kore-KR" sz="1900" dirty="0"/>
              <a:t>CES 2021 </a:t>
            </a:r>
            <a:r>
              <a:rPr lang="ko-KR" altLang="en-US" sz="1900" dirty="0" err="1"/>
              <a:t>전시업체</a:t>
            </a:r>
            <a:r>
              <a:rPr lang="ko-KR" altLang="en-US" sz="1900" dirty="0"/>
              <a:t> 디렉토리</a:t>
            </a:r>
            <a:r>
              <a:rPr lang="en-US" altLang="ko-KR" sz="1900" dirty="0"/>
              <a:t>(</a:t>
            </a:r>
            <a:r>
              <a:rPr lang="en" altLang="ko-Kore-KR" sz="1900" dirty="0"/>
              <a:t>Exhibitor Directory)</a:t>
            </a:r>
            <a:r>
              <a:rPr lang="ko-KR" altLang="en-US" sz="1900" dirty="0"/>
              <a:t>에서 ‘</a:t>
            </a:r>
            <a:r>
              <a:rPr lang="en" altLang="ko-Kore-KR" sz="1900" dirty="0"/>
              <a:t>vehicle technology’  </a:t>
            </a:r>
            <a:r>
              <a:rPr lang="ko-KR" altLang="en-US" sz="1900" dirty="0"/>
              <a:t>키워드로 검색하면 </a:t>
            </a:r>
            <a:r>
              <a:rPr lang="en-US" altLang="ko-KR" sz="1900" dirty="0"/>
              <a:t>375</a:t>
            </a:r>
            <a:r>
              <a:rPr lang="ko-KR" altLang="en-US" sz="1900" dirty="0"/>
              <a:t>개 업체 리스트가 확인 </a:t>
            </a:r>
            <a:r>
              <a:rPr lang="en-US" altLang="ko-KR" sz="1900" dirty="0"/>
              <a:t>(2020</a:t>
            </a:r>
            <a:r>
              <a:rPr lang="ko-KR" altLang="en-US" sz="1900" dirty="0"/>
              <a:t>년 </a:t>
            </a:r>
            <a:r>
              <a:rPr lang="en-US" altLang="ko-KR" sz="1900" dirty="0"/>
              <a:t>160</a:t>
            </a:r>
            <a:r>
              <a:rPr lang="ko-KR" altLang="en-US" sz="1900" dirty="0"/>
              <a:t>개</a:t>
            </a:r>
            <a:r>
              <a:rPr lang="en-US" altLang="ko-KR" sz="1900" dirty="0"/>
              <a:t>)</a:t>
            </a:r>
            <a:r>
              <a:rPr lang="ko-KR" altLang="en-US" sz="1900" dirty="0"/>
              <a:t> </a:t>
            </a:r>
            <a:endParaRPr lang="en-US" altLang="ko-KR" sz="19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1900" dirty="0"/>
              <a:t>코로나 </a:t>
            </a:r>
            <a:r>
              <a:rPr lang="en-US" altLang="ko-KR" sz="1900" dirty="0"/>
              <a:t>19</a:t>
            </a:r>
            <a:r>
              <a:rPr lang="ko-KR" altLang="en-US" sz="1900" dirty="0"/>
              <a:t>에 따른 공장 </a:t>
            </a:r>
            <a:r>
              <a:rPr lang="ko-KR" altLang="en-US" sz="1900" dirty="0" err="1"/>
              <a:t>셧다운</a:t>
            </a:r>
            <a:r>
              <a:rPr lang="en-US" altLang="ko-KR" sz="1900" dirty="0"/>
              <a:t>, </a:t>
            </a:r>
            <a:r>
              <a:rPr lang="ko-KR" altLang="en-US" sz="1900" dirty="0"/>
              <a:t>판매 감소에 따른 미래 전략 마련 등 미처 대비하지 못한 혼란스런 한해를 보낸 </a:t>
            </a:r>
            <a:r>
              <a:rPr lang="en-US" altLang="ko-KR" sz="1900" dirty="0"/>
              <a:t>OEM</a:t>
            </a:r>
            <a:r>
              <a:rPr lang="ko-KR" altLang="en-US" sz="1900" dirty="0"/>
              <a:t>은</a:t>
            </a:r>
            <a:r>
              <a:rPr lang="en-US" altLang="ko-KR" sz="1900" dirty="0"/>
              <a:t> </a:t>
            </a:r>
            <a:r>
              <a:rPr lang="ko-KR" altLang="en-US" sz="1900" dirty="0"/>
              <a:t>참여 감소</a:t>
            </a:r>
            <a:r>
              <a:rPr lang="en-US" altLang="ko-KR" sz="1900" dirty="0"/>
              <a:t>, </a:t>
            </a:r>
            <a:r>
              <a:rPr lang="ko-KR" altLang="en-US" sz="1900" dirty="0"/>
              <a:t>과거 </a:t>
            </a:r>
            <a:r>
              <a:rPr lang="en" altLang="ko-Kore-KR" sz="1900" dirty="0"/>
              <a:t>CES </a:t>
            </a:r>
            <a:r>
              <a:rPr lang="ko-KR" altLang="en-US" sz="1900" dirty="0"/>
              <a:t>에서 보여줬던 미래 비전 보다 현재 시장 공략 </a:t>
            </a:r>
            <a:endParaRPr lang="en-US" altLang="ko-KR" sz="1900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1900" dirty="0"/>
              <a:t>퍼스널 </a:t>
            </a:r>
            <a:r>
              <a:rPr lang="ko-KR" altLang="en-US" sz="1900" dirty="0" err="1"/>
              <a:t>모빌리티는</a:t>
            </a:r>
            <a:r>
              <a:rPr lang="ko-KR" altLang="en-US" sz="1900" dirty="0"/>
              <a:t> 만도</a:t>
            </a:r>
            <a:r>
              <a:rPr lang="en-US" altLang="ko-KR" sz="1900" dirty="0"/>
              <a:t>,</a:t>
            </a:r>
            <a:r>
              <a:rPr lang="ko-KR" altLang="en-US" sz="1900" dirty="0"/>
              <a:t> </a:t>
            </a:r>
            <a:r>
              <a:rPr lang="en-US" altLang="ko-Kore-KR" sz="2000" dirty="0" err="1"/>
              <a:t>Vaimoo</a:t>
            </a:r>
            <a:r>
              <a:rPr lang="en-US" altLang="ko-KR" sz="2000" dirty="0"/>
              <a:t>,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나인봇</a:t>
            </a:r>
            <a:r>
              <a:rPr lang="ko-KR" altLang="en-US" sz="2000" dirty="0"/>
              <a:t> 등이 출품해 작년 보다 적은 업체들이 참여했으나</a:t>
            </a:r>
            <a:r>
              <a:rPr lang="en-US" altLang="ko-KR" sz="2000" dirty="0"/>
              <a:t>,</a:t>
            </a:r>
            <a:r>
              <a:rPr lang="ko-KR" altLang="en-US" sz="2000" dirty="0"/>
              <a:t> 자율주행</a:t>
            </a:r>
            <a:r>
              <a:rPr lang="en-US" altLang="ko-KR" sz="2000" dirty="0"/>
              <a:t>,</a:t>
            </a:r>
            <a:r>
              <a:rPr lang="ko-KR" altLang="en-US" sz="2000" dirty="0"/>
              <a:t> 친환경</a:t>
            </a:r>
            <a:r>
              <a:rPr lang="en-US" altLang="ko-KR" sz="2000" dirty="0"/>
              <a:t>,</a:t>
            </a:r>
            <a:r>
              <a:rPr lang="ko-KR" altLang="en-US" sz="2000" dirty="0"/>
              <a:t>  </a:t>
            </a:r>
            <a:r>
              <a:rPr lang="en-US" altLang="ko-KR" sz="2000" dirty="0"/>
              <a:t>ESG </a:t>
            </a:r>
            <a:r>
              <a:rPr lang="ko-KR" altLang="en-US" sz="2000" dirty="0"/>
              <a:t>측면은 점점 강조되고 있음 </a:t>
            </a:r>
            <a:endParaRPr lang="en-US" altLang="ko-KR" sz="1900" dirty="0"/>
          </a:p>
        </p:txBody>
      </p:sp>
    </p:spTree>
    <p:extLst>
      <p:ext uri="{BB962C8B-B14F-4D97-AF65-F5344CB8AC3E}">
        <p14:creationId xmlns:p14="http://schemas.microsoft.com/office/powerpoint/2010/main" val="3687876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E9FF29-87D4-9C45-84C3-DE9A8A6FD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347" y="122176"/>
            <a:ext cx="8182041" cy="1506599"/>
          </a:xfrm>
        </p:spPr>
        <p:txBody>
          <a:bodyPr>
            <a:noAutofit/>
          </a:bodyPr>
          <a:lstStyle/>
          <a:p>
            <a:r>
              <a:rPr lang="en" altLang="ko-Kore-KR" sz="1600" dirty="0"/>
              <a:t>GM</a:t>
            </a:r>
            <a:r>
              <a:rPr lang="ko-KR" altLang="en-US" sz="1600" dirty="0"/>
              <a:t>의 캐딜락 고급형 </a:t>
            </a:r>
            <a:r>
              <a:rPr lang="en" altLang="ko-Kore-KR" sz="1600" dirty="0" err="1"/>
              <a:t>eVTOL</a:t>
            </a:r>
            <a:r>
              <a:rPr lang="ko-KR" altLang="en-US" sz="1600" dirty="0"/>
              <a:t> 자율운행시스템</a:t>
            </a:r>
            <a:r>
              <a:rPr lang="en-US" altLang="ko-KR" sz="1600" dirty="0"/>
              <a:t>,</a:t>
            </a:r>
            <a:r>
              <a:rPr lang="ko-KR" altLang="en-US" sz="1600" dirty="0"/>
              <a:t> 부피가 작아 높은 기동성을 보유 </a:t>
            </a:r>
            <a:endParaRPr lang="en" altLang="ko-Kore-KR" sz="1600" dirty="0"/>
          </a:p>
          <a:p>
            <a:r>
              <a:rPr lang="en-US" altLang="ko-KR" sz="1600" dirty="0"/>
              <a:t>4</a:t>
            </a:r>
            <a:r>
              <a:rPr lang="ko-KR" altLang="en-US" sz="1600" dirty="0"/>
              <a:t>개의 회전날개</a:t>
            </a:r>
            <a:r>
              <a:rPr lang="en-US" altLang="ko-KR" sz="1600" dirty="0"/>
              <a:t>,</a:t>
            </a:r>
            <a:r>
              <a:rPr lang="ko-KR" altLang="en-US" sz="1600" dirty="0"/>
              <a:t> 성인 </a:t>
            </a:r>
            <a:r>
              <a:rPr lang="en-US" altLang="ko-KR" sz="1600" dirty="0"/>
              <a:t>1</a:t>
            </a:r>
            <a:r>
              <a:rPr lang="ko-KR" altLang="en-US" sz="1600" dirty="0"/>
              <a:t>인승</a:t>
            </a:r>
            <a:r>
              <a:rPr lang="en-US" altLang="ko-KR" sz="1600" dirty="0"/>
              <a:t>,</a:t>
            </a:r>
            <a:r>
              <a:rPr lang="ko-KR" altLang="en-US" sz="1600" dirty="0"/>
              <a:t> 최대 시속 </a:t>
            </a:r>
            <a:r>
              <a:rPr lang="en-US" altLang="ko-KR" sz="1600" dirty="0"/>
              <a:t>90</a:t>
            </a:r>
            <a:r>
              <a:rPr lang="en" altLang="ko-Kore-KR" sz="1600" dirty="0"/>
              <a:t>km</a:t>
            </a:r>
            <a:r>
              <a:rPr lang="en-US" altLang="ko-KR" sz="1600" dirty="0"/>
              <a:t>,</a:t>
            </a:r>
            <a:r>
              <a:rPr lang="ko-KR" altLang="en-US" sz="1600" dirty="0"/>
              <a:t> </a:t>
            </a:r>
            <a:r>
              <a:rPr lang="en" altLang="ko-Kore-KR" sz="1600" dirty="0"/>
              <a:t>90kWh </a:t>
            </a:r>
            <a:r>
              <a:rPr lang="ko-KR" altLang="en-US" sz="1600" dirty="0"/>
              <a:t>전기 모터 탑재 </a:t>
            </a:r>
            <a:endParaRPr lang="en-US" altLang="ko-KR" sz="1600" dirty="0"/>
          </a:p>
          <a:p>
            <a:r>
              <a:rPr lang="ko-KR" altLang="en-US" sz="1600" dirty="0"/>
              <a:t>승객의 생체 신호 감지로 기내 온도나 습도</a:t>
            </a:r>
            <a:r>
              <a:rPr lang="en-US" altLang="ko-KR" sz="1600" dirty="0"/>
              <a:t>, </a:t>
            </a:r>
            <a:r>
              <a:rPr lang="ko-KR" altLang="en-US" sz="1600" dirty="0"/>
              <a:t>조명</a:t>
            </a:r>
            <a:r>
              <a:rPr lang="en-US" altLang="ko-KR" sz="1600" dirty="0"/>
              <a:t>, </a:t>
            </a:r>
            <a:r>
              <a:rPr lang="ko-KR" altLang="en-US" sz="1600" dirty="0"/>
              <a:t>주변 소음 등을 자체적으로 조정</a:t>
            </a:r>
            <a:endParaRPr lang="en-US" altLang="ko-KR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330AB7-BCDA-324A-9C40-BDC7034F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30</a:t>
            </a:fld>
            <a:endParaRPr lang="ko-KR" altLang="en-US" dirty="0">
              <a:solidFill>
                <a:srgbClr val="65FB8C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8B5388-24B2-A749-B2A6-47876F9E5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3347" cy="184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6CD88A-FE22-7241-ACDB-C419E388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2127049"/>
            <a:ext cx="4079776" cy="27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77079E08-EDDA-A146-BF72-49B2472A8739}"/>
              </a:ext>
            </a:extLst>
          </p:cNvPr>
          <p:cNvSpPr txBox="1">
            <a:spLocks/>
          </p:cNvSpPr>
          <p:nvPr/>
        </p:nvSpPr>
        <p:spPr>
          <a:xfrm>
            <a:off x="0" y="2127049"/>
            <a:ext cx="7896200" cy="1846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100"/>
              </a:lnSpc>
              <a:spcBef>
                <a:spcPts val="1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/>
              <a:t>미국 </a:t>
            </a:r>
            <a:r>
              <a:rPr lang="ko-KR" altLang="en-US" sz="1600" dirty="0" err="1"/>
              <a:t>스타트업</a:t>
            </a:r>
            <a:r>
              <a:rPr lang="ko-KR" altLang="en-US" sz="1600" dirty="0"/>
              <a:t> </a:t>
            </a:r>
            <a:r>
              <a:rPr lang="en" altLang="ko-Kore-KR" sz="1600" dirty="0"/>
              <a:t>Archer</a:t>
            </a:r>
            <a:r>
              <a:rPr lang="ko-KR" altLang="en-US" sz="1600" dirty="0"/>
              <a:t>가 </a:t>
            </a:r>
            <a:r>
              <a:rPr lang="ko-KR" altLang="en-US" sz="1600" dirty="0" err="1"/>
              <a:t>피아트</a:t>
            </a:r>
            <a:r>
              <a:rPr lang="ko-KR" altLang="en-US" sz="1600" dirty="0"/>
              <a:t> 크라이슬러와 </a:t>
            </a:r>
            <a:r>
              <a:rPr lang="ko-KR" altLang="en-US" sz="1600" dirty="0" err="1"/>
              <a:t>전기항공기</a:t>
            </a:r>
            <a:r>
              <a:rPr lang="ko-KR" altLang="en-US" sz="1600" dirty="0"/>
              <a:t> 생산 발표 </a:t>
            </a:r>
            <a:endParaRPr lang="en-US" altLang="ko-KR" sz="1600" dirty="0"/>
          </a:p>
          <a:p>
            <a:r>
              <a:rPr lang="en-US" altLang="ko-KR" sz="1600" dirty="0"/>
              <a:t>5</a:t>
            </a:r>
            <a:r>
              <a:rPr lang="ko-KR" altLang="en-US" sz="1600" dirty="0"/>
              <a:t>인승 수직 이착륙 </a:t>
            </a:r>
            <a:r>
              <a:rPr lang="ko-KR" altLang="en-US" sz="1600" dirty="0" err="1"/>
              <a:t>플라잉카로</a:t>
            </a:r>
            <a:r>
              <a:rPr lang="ko-KR" altLang="en-US" sz="1600" dirty="0"/>
              <a:t> 한번 충전으로 최대 시속 약 </a:t>
            </a:r>
            <a:r>
              <a:rPr lang="en-US" altLang="ko-KR" sz="1600" dirty="0"/>
              <a:t>235</a:t>
            </a:r>
            <a:r>
              <a:rPr lang="en" altLang="ko-Kore-KR" sz="1600" dirty="0"/>
              <a:t>km, </a:t>
            </a:r>
            <a:r>
              <a:rPr lang="ko-KR" altLang="en-US" sz="1600" dirty="0"/>
              <a:t>최대</a:t>
            </a:r>
            <a:r>
              <a:rPr lang="en-US" altLang="ko-KR" sz="1600" dirty="0"/>
              <a:t> 96</a:t>
            </a:r>
            <a:r>
              <a:rPr lang="en" altLang="ko-Kore-KR" sz="1600" dirty="0"/>
              <a:t>km</a:t>
            </a:r>
            <a:r>
              <a:rPr lang="ko-KR" altLang="en-US" sz="1600" dirty="0"/>
              <a:t>까지 비행 가능 </a:t>
            </a:r>
            <a:endParaRPr lang="en-US" altLang="ko-KR" sz="1600" dirty="0"/>
          </a:p>
          <a:p>
            <a:r>
              <a:rPr lang="ko-KR" altLang="en-US" sz="1600" dirty="0"/>
              <a:t>올해 상반기에 </a:t>
            </a:r>
            <a:r>
              <a:rPr lang="en-US" altLang="ko-KR" sz="1600" dirty="0"/>
              <a:t>2</a:t>
            </a:r>
            <a:r>
              <a:rPr lang="ko-KR" altLang="en-US" sz="1600" dirty="0"/>
              <a:t>인승 소형 항공기의 시험 비행을 시작 </a:t>
            </a:r>
            <a:r>
              <a:rPr lang="en-US" altLang="ko-KR" sz="1600" dirty="0">
                <a:sym typeface="Wingdings" pitchFamily="2" charset="2"/>
              </a:rPr>
              <a:t></a:t>
            </a:r>
            <a:r>
              <a:rPr lang="ko-KR" altLang="en-US" sz="1600" dirty="0">
                <a:sym typeface="Wingdings" pitchFamily="2" charset="2"/>
              </a:rPr>
              <a:t> </a:t>
            </a:r>
            <a:r>
              <a:rPr lang="en-US" altLang="ko-KR" sz="1600" dirty="0"/>
              <a:t>2023</a:t>
            </a:r>
            <a:r>
              <a:rPr lang="ko-KR" altLang="en-US" sz="1600" dirty="0"/>
              <a:t>년에는 </a:t>
            </a:r>
            <a:r>
              <a:rPr lang="en-US" altLang="ko-KR" sz="1600" dirty="0"/>
              <a:t>5</a:t>
            </a:r>
            <a:r>
              <a:rPr lang="ko-KR" altLang="en-US" sz="1600" dirty="0"/>
              <a:t>인승 항공기 양산 </a:t>
            </a:r>
            <a:r>
              <a:rPr lang="en-US" altLang="ko-KR" sz="1600" dirty="0">
                <a:sym typeface="Wingdings" pitchFamily="2" charset="2"/>
              </a:rPr>
              <a:t></a:t>
            </a:r>
            <a:r>
              <a:rPr lang="ko-KR" altLang="en-US" sz="1600" dirty="0">
                <a:sym typeface="Wingdings" pitchFamily="2" charset="2"/>
              </a:rPr>
              <a:t> </a:t>
            </a:r>
            <a:r>
              <a:rPr lang="en-US" altLang="ko-KR" sz="1600" dirty="0"/>
              <a:t>2024</a:t>
            </a:r>
            <a:r>
              <a:rPr lang="ko-KR" altLang="en-US" sz="1600" dirty="0"/>
              <a:t>년에는 승객용 에어 택시 서비스 출시 목표 </a:t>
            </a:r>
            <a:endParaRPr lang="en-US" altLang="ko-KR" sz="1600" dirty="0"/>
          </a:p>
          <a:p>
            <a:r>
              <a:rPr lang="ko-KR" altLang="en-US" sz="1600" dirty="0"/>
              <a:t>운임은 승객 </a:t>
            </a:r>
            <a:r>
              <a:rPr lang="en-US" altLang="ko-KR" sz="1600" dirty="0"/>
              <a:t>1</a:t>
            </a:r>
            <a:r>
              <a:rPr lang="ko-KR" altLang="en-US" sz="1600" dirty="0"/>
              <a:t>인당 </a:t>
            </a:r>
            <a:r>
              <a:rPr lang="en-US" altLang="ko-KR" sz="1600" dirty="0"/>
              <a:t>16</a:t>
            </a:r>
            <a:r>
              <a:rPr lang="en" altLang="ko-Kore-KR" sz="1600" dirty="0"/>
              <a:t>km</a:t>
            </a:r>
            <a:r>
              <a:rPr lang="ko-KR" altLang="en-US" sz="1600" dirty="0"/>
              <a:t>당 </a:t>
            </a:r>
            <a:r>
              <a:rPr lang="en-US" altLang="ko-KR" sz="1600" dirty="0"/>
              <a:t>3~6</a:t>
            </a:r>
            <a:r>
              <a:rPr lang="ko-KR" altLang="en-US" sz="1600" dirty="0"/>
              <a:t>달러 수준 책정 </a:t>
            </a:r>
            <a:endParaRPr lang="en-US" altLang="ko-KR" sz="1600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D3850753-B733-8543-9A23-B439A4602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6123"/>
            <a:ext cx="230425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C0DE0FC1-1824-834C-B3A8-FA73AD65C3BF}"/>
              </a:ext>
            </a:extLst>
          </p:cNvPr>
          <p:cNvSpPr txBox="1">
            <a:spLocks/>
          </p:cNvSpPr>
          <p:nvPr/>
        </p:nvSpPr>
        <p:spPr>
          <a:xfrm>
            <a:off x="2577194" y="5187744"/>
            <a:ext cx="9581405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100"/>
              </a:lnSpc>
              <a:spcBef>
                <a:spcPts val="1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Sony </a:t>
            </a:r>
            <a:r>
              <a:rPr lang="en-US" sz="1800" dirty="0" err="1"/>
              <a:t>Airpeak</a:t>
            </a:r>
            <a:r>
              <a:rPr lang="ko-KR" altLang="en-US" sz="1800" dirty="0"/>
              <a:t> </a:t>
            </a:r>
            <a:r>
              <a:rPr lang="en-US" altLang="ko-KR" sz="1800" dirty="0"/>
              <a:t>-</a:t>
            </a:r>
            <a:r>
              <a:rPr lang="ko-KR" altLang="en-US" sz="1800" dirty="0"/>
              <a:t> </a:t>
            </a:r>
            <a:r>
              <a:rPr lang="en-US" altLang="ko-Kore-KR" sz="1800" dirty="0"/>
              <a:t>Sony Alpha </a:t>
            </a:r>
            <a:r>
              <a:rPr lang="ko-KR" altLang="en-US" sz="1800" dirty="0"/>
              <a:t>시리즈 카메라 </a:t>
            </a:r>
            <a:r>
              <a:rPr lang="ko-KR" altLang="en-US" sz="1800" dirty="0" err="1"/>
              <a:t>찰탁형</a:t>
            </a:r>
            <a:r>
              <a:rPr lang="ko-KR" altLang="en-US" sz="1800" dirty="0"/>
              <a:t> </a:t>
            </a:r>
          </a:p>
          <a:p>
            <a:r>
              <a:rPr lang="ko-KR" altLang="en-US" sz="1800" dirty="0"/>
              <a:t>소비자용 </a:t>
            </a:r>
            <a:r>
              <a:rPr lang="ko-KR" altLang="en-US" sz="1800" dirty="0" err="1"/>
              <a:t>드론이</a:t>
            </a:r>
            <a:r>
              <a:rPr lang="ko-KR" altLang="en-US" sz="1800" dirty="0"/>
              <a:t> 아닌 전문 </a:t>
            </a:r>
            <a:r>
              <a:rPr lang="ko-KR" altLang="en-US" sz="1800" dirty="0" err="1"/>
              <a:t>영상용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드론으로</a:t>
            </a:r>
            <a:r>
              <a:rPr lang="ko-KR" altLang="en-US" sz="1800" dirty="0"/>
              <a:t> 파악 </a:t>
            </a:r>
          </a:p>
          <a:p>
            <a:r>
              <a:rPr lang="ko-KR" altLang="en-US" sz="1800" dirty="0"/>
              <a:t>오스트리아에서 펼쳐진 소니 전기차 </a:t>
            </a:r>
            <a:r>
              <a:rPr lang="en-US" altLang="ko-KR" sz="1800" dirty="0"/>
              <a:t>VISION-S </a:t>
            </a:r>
            <a:r>
              <a:rPr lang="ko-KR" altLang="en-US" sz="1800" dirty="0"/>
              <a:t>주행 영상 촬영에도 활용 </a:t>
            </a:r>
          </a:p>
        </p:txBody>
      </p:sp>
    </p:spTree>
    <p:extLst>
      <p:ext uri="{BB962C8B-B14F-4D97-AF65-F5344CB8AC3E}">
        <p14:creationId xmlns:p14="http://schemas.microsoft.com/office/powerpoint/2010/main" val="2793976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2594" y="1"/>
            <a:ext cx="12229273" cy="6885384"/>
          </a:xfrm>
          <a:prstGeom prst="rect">
            <a:avLst/>
          </a:prstGeom>
          <a:solidFill>
            <a:srgbClr val="04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-1" y="2232248"/>
            <a:ext cx="12179407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ko-KR" altLang="en-US" sz="7700" b="1" dirty="0">
                <a:solidFill>
                  <a:srgbClr val="FFFFCC"/>
                </a:solidFill>
              </a:rPr>
              <a:t>그 외 제품들</a:t>
            </a:r>
            <a:endParaRPr lang="en-US" altLang="ko-KR" sz="2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2B77FB-8828-9A40-8CAE-791E3B44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Sion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1054D2-FB19-0B47-9CAD-C6525B47E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" altLang="ko-Kore-KR" sz="1800" dirty="0" err="1"/>
              <a:t>Sono</a:t>
            </a:r>
            <a:r>
              <a:rPr lang="en" altLang="ko-Kore-KR" sz="1800" dirty="0"/>
              <a:t> Motors (</a:t>
            </a:r>
            <a:r>
              <a:rPr lang="en-US" altLang="ko-Kore-KR" sz="1800" dirty="0"/>
              <a:t>Sweden</a:t>
            </a:r>
            <a:r>
              <a:rPr lang="en" altLang="ko-Kore-KR" sz="1800" dirty="0"/>
              <a:t>) </a:t>
            </a:r>
          </a:p>
          <a:p>
            <a:r>
              <a:rPr lang="ko-KR" altLang="en-US" sz="1800" dirty="0"/>
              <a:t>도어</a:t>
            </a:r>
            <a:r>
              <a:rPr lang="en-US" altLang="ko-KR" sz="1800" dirty="0"/>
              <a:t>,</a:t>
            </a:r>
            <a:r>
              <a:rPr lang="ko-KR" altLang="en-US" sz="1800" dirty="0"/>
              <a:t> 루프 등에 </a:t>
            </a:r>
            <a:r>
              <a:rPr lang="en-US" altLang="ko-KR" sz="1800" dirty="0"/>
              <a:t>2</a:t>
            </a:r>
            <a:r>
              <a:rPr lang="en" altLang="ko-Kore-KR" sz="1800" dirty="0"/>
              <a:t>48 </a:t>
            </a:r>
            <a:r>
              <a:rPr lang="ko-KR" altLang="en-US" sz="1800" dirty="0"/>
              <a:t>폴리머</a:t>
            </a:r>
            <a:r>
              <a:rPr lang="en-US" altLang="ko-KR" sz="1800" dirty="0"/>
              <a:t> </a:t>
            </a:r>
            <a:r>
              <a:rPr lang="ko-KR" altLang="en-US" sz="1800" dirty="0"/>
              <a:t>코팅 태양광 패널로 구성</a:t>
            </a:r>
            <a:endParaRPr lang="en-US" altLang="ko-KR" sz="1800" dirty="0"/>
          </a:p>
          <a:p>
            <a:r>
              <a:rPr lang="ko-KR" altLang="en-US" sz="1800" dirty="0"/>
              <a:t>표준 </a:t>
            </a:r>
            <a:r>
              <a:rPr lang="en" altLang="ko-Kore-KR" sz="1800" dirty="0"/>
              <a:t>EV </a:t>
            </a:r>
            <a:r>
              <a:rPr lang="ko-KR" altLang="en-US" sz="1800" dirty="0"/>
              <a:t>충전기를 통해 충전</a:t>
            </a:r>
            <a:r>
              <a:rPr lang="en-US" altLang="ko-KR" sz="1800" dirty="0"/>
              <a:t>, 35</a:t>
            </a:r>
            <a:r>
              <a:rPr lang="en" altLang="ko-Kore-KR" sz="1800" dirty="0"/>
              <a:t>kWh </a:t>
            </a:r>
            <a:r>
              <a:rPr lang="ko-KR" altLang="en-US" sz="1800" dirty="0"/>
              <a:t>배터리와 결합하면 최대운행거리는 </a:t>
            </a:r>
            <a:r>
              <a:rPr lang="en-US" altLang="ko-KR" sz="1800" dirty="0"/>
              <a:t>158</a:t>
            </a:r>
            <a:r>
              <a:rPr lang="ko-KR" altLang="en-US" sz="1800" dirty="0"/>
              <a:t>마일</a:t>
            </a:r>
            <a:endParaRPr lang="en-US" altLang="ko-KR" sz="1800" dirty="0"/>
          </a:p>
          <a:p>
            <a:r>
              <a:rPr lang="ko-KR" altLang="en-US" sz="1800" dirty="0"/>
              <a:t>맑은 날 일일 최대 </a:t>
            </a:r>
            <a:r>
              <a:rPr lang="en-US" altLang="ko-KR" sz="1800" dirty="0"/>
              <a:t>21.7 </a:t>
            </a:r>
            <a:r>
              <a:rPr lang="ko-KR" altLang="en-US" sz="1800" dirty="0"/>
              <a:t>마일 </a:t>
            </a:r>
            <a:r>
              <a:rPr lang="ko-KR" altLang="en-US" sz="1800" dirty="0" err="1"/>
              <a:t>이동가능</a:t>
            </a:r>
            <a:r>
              <a:rPr lang="ko-KR" altLang="en-US" sz="1800" dirty="0"/>
              <a:t> 용량 자체 충전 </a:t>
            </a:r>
            <a:endParaRPr lang="en-US" altLang="ko-KR" sz="1800" dirty="0"/>
          </a:p>
          <a:p>
            <a:r>
              <a:rPr lang="ko-KR" altLang="en-US" sz="1800" dirty="0"/>
              <a:t>최고속도 시속 </a:t>
            </a:r>
            <a:r>
              <a:rPr lang="en-US" altLang="ko-KR" sz="1800" dirty="0"/>
              <a:t>87 </a:t>
            </a:r>
            <a:r>
              <a:rPr lang="ko-KR" altLang="en-US" sz="1800" dirty="0"/>
              <a:t>마일</a:t>
            </a:r>
            <a:endParaRPr lang="en-US" altLang="ko-KR" sz="1800" dirty="0"/>
          </a:p>
          <a:p>
            <a:r>
              <a:rPr lang="ko-KR" altLang="en-US" sz="1800" dirty="0"/>
              <a:t>유럽에서 사전 주문 </a:t>
            </a:r>
            <a:r>
              <a:rPr lang="en-US" altLang="ko-KR" sz="1800" dirty="0"/>
              <a:t>12,600</a:t>
            </a:r>
            <a:r>
              <a:rPr lang="ko-KR" altLang="en-US" sz="1800" dirty="0"/>
              <a:t>대 완료</a:t>
            </a:r>
            <a:r>
              <a:rPr lang="en-US" altLang="ko-KR" sz="1800" dirty="0"/>
              <a:t>,</a:t>
            </a:r>
            <a:r>
              <a:rPr lang="ko-KR" altLang="en-US" sz="1800" dirty="0"/>
              <a:t> 향후 </a:t>
            </a:r>
            <a:r>
              <a:rPr lang="en-US" altLang="ko-KR" sz="1800" dirty="0"/>
              <a:t>26,000 </a:t>
            </a:r>
            <a:r>
              <a:rPr lang="ko-KR" altLang="en-US" sz="1800" dirty="0"/>
              <a:t>달러 수준으로 출시 예정 </a:t>
            </a:r>
            <a:endParaRPr lang="en-US" altLang="ko-KR" sz="1800" dirty="0"/>
          </a:p>
          <a:p>
            <a:pPr marL="0" indent="0">
              <a:buNone/>
            </a:pPr>
            <a:r>
              <a:rPr lang="ko-KR" altLang="en-US" sz="1800" dirty="0">
                <a:solidFill>
                  <a:srgbClr val="FF0000"/>
                </a:solidFill>
              </a:rPr>
              <a:t> </a:t>
            </a:r>
            <a:endParaRPr lang="en-US" altLang="ko-KR" sz="1800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0CC593-D310-F941-B773-B59D1BA0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0DE2-A509-44CD-9953-B3AF8BDAD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5FB8C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5FB8C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6150" name="Picture 6" descr="Image may contain Vehicle Transportation Automobile Car Sedan Wheel Machine Tire Car Wheel Spoke and Alloy Wheel">
            <a:extLst>
              <a:ext uri="{FF2B5EF4-FFF2-40B4-BE49-F238E27FC236}">
                <a16:creationId xmlns:a16="http://schemas.microsoft.com/office/drawing/2014/main" id="{3AC36D64-CE36-0043-9B16-34802DC39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r="8420"/>
          <a:stretch/>
        </p:blipFill>
        <p:spPr bwMode="auto">
          <a:xfrm>
            <a:off x="6240016" y="1068079"/>
            <a:ext cx="5661145" cy="506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81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768F7C-D87F-734A-B489-5C71B60D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온라인 미디어 4" descr="Sion Live Presentation @ CES 2021 I Sono Motors">
            <a:hlinkClick r:id="" action="ppaction://media"/>
            <a:extLst>
              <a:ext uri="{FF2B5EF4-FFF2-40B4-BE49-F238E27FC236}">
                <a16:creationId xmlns:a16="http://schemas.microsoft.com/office/drawing/2014/main" id="{0922B28D-919A-9847-A742-9FECDE93346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2256" cy="6858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FD9473-6BF1-BE4B-A958-8C62AB90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33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68BB51-EDA4-294B-87EF-4FDF1A90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</a:t>
            </a:r>
            <a:r>
              <a:rPr lang="en-US" altLang="ko-KR" dirty="0"/>
              <a:t>Tata Pad and Tata Band</a:t>
            </a:r>
            <a:endParaRPr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271204-7EC1-FF47-B700-A440A068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D0DE2-A509-44CD-9953-B3AF8BDAD81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5FB8C"/>
                </a:solidFill>
                <a:effectLst/>
                <a:uLnTx/>
                <a:uFillTx/>
                <a:latin typeface="맑은 고딕" panose="020B0503020000020004" pitchFamily="34" charset="-127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65FB8C"/>
              </a:solidFill>
              <a:effectLst/>
              <a:uLnTx/>
              <a:uFillTx/>
              <a:latin typeface="맑은 고딕" panose="020B0503020000020004" pitchFamily="34" charset="-127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4098" name="Picture 2" descr="Image may contain Cell Phone Electronics Mobile Phone Phone and Cushion">
            <a:extLst>
              <a:ext uri="{FF2B5EF4-FFF2-40B4-BE49-F238E27FC236}">
                <a16:creationId xmlns:a16="http://schemas.microsoft.com/office/drawing/2014/main" id="{05454DEA-1267-C443-B61F-1CB4BF7B1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15576" r="17062" b="16454"/>
          <a:stretch/>
        </p:blipFill>
        <p:spPr bwMode="auto">
          <a:xfrm>
            <a:off x="9402279" y="4181090"/>
            <a:ext cx="2596170" cy="23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441BE31-6F1D-834F-B952-090D4380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056890"/>
            <a:ext cx="5832475" cy="5112568"/>
          </a:xfrm>
        </p:spPr>
        <p:txBody>
          <a:bodyPr>
            <a:noAutofit/>
          </a:bodyPr>
          <a:lstStyle/>
          <a:p>
            <a:pPr latinLnBrk="0">
              <a:spcBef>
                <a:spcPts val="1600"/>
              </a:spcBef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Filo (Italia)</a:t>
            </a:r>
          </a:p>
          <a:p>
            <a:pPr latinLnBrk="0">
              <a:spcBef>
                <a:spcPts val="1600"/>
              </a:spcBef>
            </a:pPr>
            <a:r>
              <a:rPr lang="en-US" altLang="ko-KR" dirty="0"/>
              <a:t>Tata Pad and Tata Band</a:t>
            </a:r>
            <a:r>
              <a:rPr lang="ko-KR" altLang="en-US" dirty="0"/>
              <a:t>에 근접센서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en" altLang="ko-Kore-KR" dirty="0"/>
              <a:t>capacitive sensors</a:t>
            </a:r>
            <a:r>
              <a:rPr lang="en-US" altLang="ko-KR" dirty="0"/>
              <a:t>)</a:t>
            </a:r>
            <a:r>
              <a:rPr lang="ko-KR" altLang="en-US" dirty="0"/>
              <a:t>가 장착되어 </a:t>
            </a:r>
            <a:br>
              <a:rPr lang="en-US" altLang="ko-KR" dirty="0"/>
            </a:br>
            <a:r>
              <a:rPr lang="ko-KR" altLang="en-US" dirty="0"/>
              <a:t>어린이의 존재를 감지 </a:t>
            </a:r>
            <a:endParaRPr lang="en-US" altLang="ko-KR" dirty="0"/>
          </a:p>
          <a:p>
            <a:pPr latinLnBrk="0">
              <a:spcBef>
                <a:spcPts val="1600"/>
              </a:spcBef>
            </a:pPr>
            <a:r>
              <a:rPr lang="ko-KR" altLang="en-US" dirty="0"/>
              <a:t>블루투스를 통해 휴대폰에 연결되며</a:t>
            </a:r>
            <a:r>
              <a:rPr lang="en-US" altLang="ko-KR" dirty="0"/>
              <a:t>,</a:t>
            </a:r>
            <a:r>
              <a:rPr lang="ko-KR" altLang="en-US" dirty="0"/>
              <a:t> 자동차에서 어린이를 놓아두고 떠나면 부모에게 </a:t>
            </a:r>
            <a:r>
              <a:rPr lang="en-US" altLang="ko-KR" dirty="0"/>
              <a:t>3</a:t>
            </a:r>
            <a:r>
              <a:rPr lang="ko-KR" altLang="en-US" dirty="0"/>
              <a:t>가지 수준으로 연결 </a:t>
            </a:r>
            <a:endParaRPr lang="en-US" altLang="ko-KR" dirty="0"/>
          </a:p>
          <a:p>
            <a:pPr latinLnBrk="0">
              <a:spcBef>
                <a:spcPts val="1600"/>
              </a:spcBef>
            </a:pPr>
            <a:r>
              <a:rPr lang="ko-KR" altLang="en-US" dirty="0"/>
              <a:t>문자 알림 </a:t>
            </a:r>
            <a:r>
              <a:rPr lang="en-US" altLang="ko-KR" dirty="0">
                <a:sym typeface="Wingdings" pitchFamily="2" charset="2"/>
              </a:rPr>
              <a:t></a:t>
            </a:r>
            <a:r>
              <a:rPr lang="ko-KR" altLang="en-US" dirty="0">
                <a:sym typeface="Wingdings" pitchFamily="2" charset="2"/>
              </a:rPr>
              <a:t> 통화 </a:t>
            </a:r>
            <a:r>
              <a:rPr lang="en-US" altLang="ko-KR" dirty="0">
                <a:sym typeface="Wingdings" pitchFamily="2" charset="2"/>
              </a:rPr>
              <a:t></a:t>
            </a:r>
            <a:r>
              <a:rPr lang="ko-KR" altLang="en-US" dirty="0">
                <a:sym typeface="Wingdings" pitchFamily="2" charset="2"/>
              </a:rPr>
              <a:t> </a:t>
            </a:r>
            <a:r>
              <a:rPr lang="ko-KR" altLang="en-US" dirty="0" err="1">
                <a:sym typeface="Wingdings" pitchFamily="2" charset="2"/>
              </a:rPr>
              <a:t>알람</a:t>
            </a:r>
            <a:r>
              <a:rPr lang="ko-KR" altLang="en-US" dirty="0">
                <a:sym typeface="Wingdings" pitchFamily="2" charset="2"/>
              </a:rPr>
              <a:t> </a:t>
            </a:r>
            <a:r>
              <a:rPr lang="en-US" altLang="ko-KR" dirty="0">
                <a:sym typeface="Wingdings" pitchFamily="2" charset="2"/>
              </a:rPr>
              <a:t>(GPS</a:t>
            </a:r>
            <a:r>
              <a:rPr lang="ko-KR" altLang="en-US" dirty="0">
                <a:sym typeface="Wingdings" pitchFamily="2" charset="2"/>
              </a:rPr>
              <a:t>를 통해 위치를 파악할 수 있는 미리 지정된 비상연락처로 전화와 메시지를 전송</a:t>
            </a:r>
            <a:r>
              <a:rPr lang="en-US" altLang="ko-KR" dirty="0">
                <a:sym typeface="Wingdings" pitchFamily="2" charset="2"/>
              </a:rPr>
              <a:t> </a:t>
            </a:r>
            <a:endParaRPr lang="en-US" altLang="ko-KR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7" name="그림 6" descr="사람, 앉아있는이(가) 표시된 사진&#10;&#10;자동 생성된 설명">
            <a:extLst>
              <a:ext uri="{FF2B5EF4-FFF2-40B4-BE49-F238E27FC236}">
                <a16:creationId xmlns:a16="http://schemas.microsoft.com/office/drawing/2014/main" id="{64632CE6-818F-F74C-92CF-6C3A1BC9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056890"/>
            <a:ext cx="3111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79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3ACA5B-C723-CD45-912E-6061F6BF9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리뷰 요약 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9B1A5E-ED13-6745-B616-38E9C63AF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80728"/>
            <a:ext cx="11089232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b="1" dirty="0"/>
              <a:t>전기차 전쟁의 본격 시작 </a:t>
            </a:r>
            <a:r>
              <a:rPr lang="en-US" altLang="ko-KR" b="1" dirty="0"/>
              <a:t>(2021~2022</a:t>
            </a:r>
            <a:r>
              <a:rPr lang="ko-KR" altLang="en-US" b="1" dirty="0"/>
              <a:t>년 글로벌 약 </a:t>
            </a:r>
            <a:r>
              <a:rPr lang="en-US" altLang="ko-KR" b="1" dirty="0"/>
              <a:t>500</a:t>
            </a:r>
            <a:r>
              <a:rPr lang="ko-KR" altLang="en-US" b="1" dirty="0"/>
              <a:t>종 신차 출시 예상</a:t>
            </a:r>
            <a:r>
              <a:rPr lang="en-US" altLang="ko-KR" b="1" dirty="0"/>
              <a:t>,</a:t>
            </a:r>
            <a:r>
              <a:rPr lang="ko-KR" altLang="en-US" b="1" dirty="0"/>
              <a:t>  </a:t>
            </a:r>
            <a:r>
              <a:rPr lang="en-US" altLang="ko-KR" b="1" dirty="0"/>
              <a:t>BNEF)</a:t>
            </a:r>
            <a:r>
              <a:rPr lang="ko-KR" altLang="en-US" b="1" dirty="0"/>
              <a:t>과 </a:t>
            </a:r>
            <a:r>
              <a:rPr lang="en-US" altLang="ko-KR" b="1" dirty="0"/>
              <a:t>UAM</a:t>
            </a:r>
            <a:r>
              <a:rPr lang="ko-KR" altLang="en-US" b="1" dirty="0"/>
              <a:t>에 대한 </a:t>
            </a:r>
            <a:r>
              <a:rPr lang="ko-KR" altLang="en-US" b="1" dirty="0" err="1"/>
              <a:t>완성차</a:t>
            </a:r>
            <a:r>
              <a:rPr lang="ko-KR" altLang="en-US" b="1" dirty="0"/>
              <a:t> 업체들의 시장 충돌 예상 </a:t>
            </a:r>
            <a:endParaRPr lang="en-US" altLang="ko-KR" b="1" dirty="0"/>
          </a:p>
          <a:p>
            <a:pPr>
              <a:lnSpc>
                <a:spcPct val="170000"/>
              </a:lnSpc>
            </a:pPr>
            <a:r>
              <a:rPr lang="ko-KR" altLang="en-US" b="1" dirty="0"/>
              <a:t>소니</a:t>
            </a:r>
            <a:r>
              <a:rPr lang="en-US" altLang="ko-KR" b="1" dirty="0"/>
              <a:t>,</a:t>
            </a:r>
            <a:r>
              <a:rPr lang="ko-KR" altLang="en-US" b="1" dirty="0"/>
              <a:t> 애플 뿐만 아니라</a:t>
            </a:r>
            <a:r>
              <a:rPr lang="en-US" altLang="ko-KR" b="1" dirty="0"/>
              <a:t>, </a:t>
            </a:r>
            <a:r>
              <a:rPr lang="ko-KR" altLang="en-US" b="1" dirty="0"/>
              <a:t>앞으로도 다양한 전자 및 </a:t>
            </a:r>
            <a:r>
              <a:rPr lang="en" altLang="ko-Kore-KR" b="1" dirty="0"/>
              <a:t>IT </a:t>
            </a:r>
            <a:r>
              <a:rPr lang="ko-KR" altLang="en-US" b="1" dirty="0"/>
              <a:t>업체들의 진출이 예상됨에 따라 </a:t>
            </a:r>
            <a:r>
              <a:rPr lang="en" altLang="ko-Kore-KR" b="1" dirty="0"/>
              <a:t>LG-Magna e-Powertrain </a:t>
            </a:r>
            <a:r>
              <a:rPr lang="ko-KR" altLang="en-US" b="1" dirty="0"/>
              <a:t>뿐만 아니라 새로운 부품업계의 </a:t>
            </a:r>
            <a:r>
              <a:rPr lang="ko-KR" altLang="en-US" b="1" dirty="0" err="1"/>
              <a:t>합종연횡</a:t>
            </a:r>
            <a:r>
              <a:rPr lang="ko-KR" altLang="en-US" b="1" dirty="0"/>
              <a:t> 예상 </a:t>
            </a:r>
            <a:endParaRPr lang="en-US" altLang="ko-KR" b="1" dirty="0"/>
          </a:p>
          <a:p>
            <a:pPr>
              <a:lnSpc>
                <a:spcPct val="170000"/>
              </a:lnSpc>
            </a:pPr>
            <a:r>
              <a:rPr lang="ko-KR" altLang="en-US" b="1" dirty="0"/>
              <a:t>삼성</a:t>
            </a:r>
            <a:r>
              <a:rPr lang="en-US" altLang="ko-KR" b="1" dirty="0"/>
              <a:t>-</a:t>
            </a:r>
            <a:r>
              <a:rPr lang="ko-KR" altLang="en-US" b="1" dirty="0"/>
              <a:t>하만 디지털 </a:t>
            </a:r>
            <a:r>
              <a:rPr lang="ko-KR" altLang="en-US" b="1" dirty="0" err="1"/>
              <a:t>콕핏</a:t>
            </a:r>
            <a:r>
              <a:rPr lang="ko-KR" altLang="en-US" b="1" dirty="0"/>
              <a:t> </a:t>
            </a:r>
            <a:r>
              <a:rPr lang="en-US" altLang="ko-KR" b="1" dirty="0"/>
              <a:t>2021,</a:t>
            </a:r>
            <a:r>
              <a:rPr lang="ko-KR" altLang="en-US" b="1" dirty="0"/>
              <a:t> 오토 </a:t>
            </a:r>
            <a:r>
              <a:rPr lang="ko-KR" altLang="en-US" b="1" dirty="0" err="1"/>
              <a:t>스토우</a:t>
            </a:r>
            <a:r>
              <a:rPr lang="en-US" altLang="ko-KR" b="1" dirty="0"/>
              <a:t>(</a:t>
            </a:r>
            <a:r>
              <a:rPr lang="en" altLang="ko-Kore-KR" b="1" dirty="0"/>
              <a:t>Auto Stow)</a:t>
            </a:r>
            <a:r>
              <a:rPr lang="ko-KR" altLang="en-US" b="1" dirty="0"/>
              <a:t>가 가능한 만도의 자유 </a:t>
            </a:r>
            <a:r>
              <a:rPr lang="ko-KR" altLang="en-US" b="1" dirty="0" err="1"/>
              <a:t>장착형</a:t>
            </a:r>
            <a:r>
              <a:rPr lang="ko-KR" altLang="en-US" b="1" dirty="0"/>
              <a:t> 첨단 운전 시스템</a:t>
            </a:r>
            <a:r>
              <a:rPr lang="en-US" altLang="ko-KR" b="1" dirty="0"/>
              <a:t>(</a:t>
            </a:r>
            <a:r>
              <a:rPr lang="en" altLang="ko-Kore-KR" b="1" dirty="0"/>
              <a:t>Steer by Wire)</a:t>
            </a:r>
            <a:r>
              <a:rPr lang="ko-KR" altLang="en-US" b="1" dirty="0"/>
              <a:t> 등 자율주행자동차 실내 사용성 및 콘텐츠 등 비즈니스 모델의 제기 </a:t>
            </a:r>
            <a:endParaRPr lang="en-US" altLang="ko-KR" b="1" dirty="0"/>
          </a:p>
          <a:p>
            <a:pPr>
              <a:lnSpc>
                <a:spcPct val="170000"/>
              </a:lnSpc>
            </a:pPr>
            <a:r>
              <a:rPr lang="ko-KR" altLang="en-US" b="1" dirty="0"/>
              <a:t>무엇보다 </a:t>
            </a:r>
            <a:r>
              <a:rPr lang="en-US" altLang="ko-KR" b="1" dirty="0"/>
              <a:t>IT </a:t>
            </a:r>
            <a:r>
              <a:rPr lang="ko-KR" altLang="en-US" b="1" dirty="0"/>
              <a:t>기반 업체들과 눈에 띠는 기존 </a:t>
            </a:r>
            <a:r>
              <a:rPr lang="ko-KR" altLang="en-US" b="1" dirty="0" err="1"/>
              <a:t>완성차</a:t>
            </a:r>
            <a:r>
              <a:rPr lang="ko-KR" altLang="en-US" b="1" dirty="0"/>
              <a:t> 업체들의 안전</a:t>
            </a:r>
            <a:r>
              <a:rPr lang="en-US" altLang="ko-KR" b="1" dirty="0"/>
              <a:t>,</a:t>
            </a:r>
            <a:r>
              <a:rPr lang="ko-KR" altLang="en-US" b="1" dirty="0"/>
              <a:t> 특히 자동화의 진전에 따른 </a:t>
            </a:r>
            <a:r>
              <a:rPr lang="en-US" altLang="ko-KR" b="1" dirty="0"/>
              <a:t>visual distraction</a:t>
            </a:r>
            <a:r>
              <a:rPr lang="ko-KR" altLang="en-US" b="1" dirty="0"/>
              <a:t>에 대한 보완 기술과 운전자 모니터링 시스템의 관심   </a:t>
            </a:r>
            <a:br>
              <a:rPr lang="ko-KR" altLang="en-US" b="1" dirty="0"/>
            </a:br>
            <a:endParaRPr lang="en-US" altLang="ko-KR" b="1" dirty="0"/>
          </a:p>
          <a:p>
            <a:pPr>
              <a:lnSpc>
                <a:spcPct val="170000"/>
              </a:lnSpc>
            </a:pPr>
            <a:endParaRPr lang="en-US" altLang="ko-KR" b="1" dirty="0"/>
          </a:p>
          <a:p>
            <a:pPr>
              <a:lnSpc>
                <a:spcPct val="170000"/>
              </a:lnSpc>
            </a:pPr>
            <a:endParaRPr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86CEAE-E2F2-8740-84DA-1786D1BD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35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8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068664F-1D52-CE4B-BFB1-D0843A74E9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1849620" y="1507815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 typeface="Arial" pitchFamily="34" charset="0"/>
              <a:buNone/>
            </a:pPr>
            <a:endParaRPr lang="en-US" altLang="ko-KR" sz="7700" b="1" dirty="0">
              <a:solidFill>
                <a:srgbClr val="7030A0"/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849620" y="4192123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 typeface="Arial" pitchFamily="34" charset="0"/>
              <a:buNone/>
            </a:pPr>
            <a:endParaRPr lang="en-US" altLang="ko-KR" sz="3000" b="1" dirty="0">
              <a:solidFill>
                <a:srgbClr val="7030A0"/>
              </a:solidFill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endParaRPr lang="en-US" altLang="ko-KR" sz="3000" b="1" dirty="0">
              <a:solidFill>
                <a:srgbClr val="7030A0"/>
              </a:solidFill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endParaRPr lang="en-US" altLang="ko-KR" sz="200" b="1" dirty="0">
              <a:solidFill>
                <a:srgbClr val="7030A0"/>
              </a:solidFill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ko-KR" b="1" dirty="0">
                <a:solidFill>
                  <a:srgbClr val="7030A0"/>
                </a:solidFill>
              </a:rPr>
              <a:t> 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935760" y="2541881"/>
            <a:ext cx="4031874" cy="1091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ko-KR" altLang="en-US" sz="6000" b="1" dirty="0"/>
              <a:t>감사합니다</a:t>
            </a:r>
            <a:endParaRPr lang="en-US" altLang="ko-KR" sz="6000" b="1" dirty="0"/>
          </a:p>
        </p:txBody>
      </p:sp>
      <p:sp>
        <p:nvSpPr>
          <p:cNvPr id="3" name="직사각형 2"/>
          <p:cNvSpPr/>
          <p:nvPr/>
        </p:nvSpPr>
        <p:spPr>
          <a:xfrm>
            <a:off x="3017995" y="3677003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ko-KR" sz="2000" dirty="0"/>
              <a:t>http://www.up-in-the-air.com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ko-KR" sz="2000" dirty="0"/>
              <a:t>http://</a:t>
            </a:r>
            <a:r>
              <a:rPr lang="en-US" altLang="ko-KR" sz="2000" dirty="0" err="1"/>
              <a:t>www.brunch.co.kr</a:t>
            </a:r>
            <a:r>
              <a:rPr lang="en-US" altLang="ko-KR" sz="2000" dirty="0"/>
              <a:t>/@</a:t>
            </a:r>
            <a:r>
              <a:rPr lang="en-US" altLang="ko-KR" sz="2000" dirty="0" err="1"/>
              <a:t>whosdadi</a:t>
            </a:r>
            <a:endParaRPr lang="en-US" altLang="ko-KR" sz="2000" dirty="0"/>
          </a:p>
          <a:p>
            <a:pPr algn="ctr">
              <a:lnSpc>
                <a:spcPct val="120000"/>
              </a:lnSpc>
              <a:buNone/>
            </a:pPr>
            <a:r>
              <a:rPr lang="en-US" altLang="ko-KR" sz="2000" dirty="0"/>
              <a:t>http://www.facebook.com/whosdadi</a:t>
            </a:r>
          </a:p>
        </p:txBody>
      </p:sp>
    </p:spTree>
    <p:extLst>
      <p:ext uri="{BB962C8B-B14F-4D97-AF65-F5344CB8AC3E}">
        <p14:creationId xmlns:p14="http://schemas.microsoft.com/office/powerpoint/2010/main" val="309827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2594" y="1"/>
            <a:ext cx="12229273" cy="6885384"/>
          </a:xfrm>
          <a:prstGeom prst="rect">
            <a:avLst/>
          </a:prstGeom>
          <a:solidFill>
            <a:srgbClr val="040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-1" y="2232248"/>
            <a:ext cx="12179407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altLang="ko-KR" sz="7700" b="1" dirty="0">
                <a:solidFill>
                  <a:srgbClr val="FFFFCC"/>
                </a:solidFill>
              </a:rPr>
              <a:t>OEM </a:t>
            </a:r>
            <a:r>
              <a:rPr lang="ko-KR" altLang="en-US" sz="7700" b="1" dirty="0">
                <a:solidFill>
                  <a:srgbClr val="FFFFCC"/>
                </a:solidFill>
              </a:rPr>
              <a:t>참여 감소와 </a:t>
            </a:r>
            <a:r>
              <a:rPr lang="en-US" altLang="ko-KR" sz="7700" b="1" dirty="0">
                <a:solidFill>
                  <a:srgbClr val="FFFFCC"/>
                </a:solidFill>
              </a:rPr>
              <a:t>GM</a:t>
            </a:r>
            <a:endParaRPr lang="en-US" altLang="ko-KR" sz="2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온라인 미디어 4" descr="WATCH: General Motors EV future reveal presentation (CES 2021 - Livestream)">
            <a:hlinkClick r:id="" action="ppaction://media"/>
            <a:extLst>
              <a:ext uri="{FF2B5EF4-FFF2-40B4-BE49-F238E27FC236}">
                <a16:creationId xmlns:a16="http://schemas.microsoft.com/office/drawing/2014/main" id="{E24CACC1-657A-4C44-81B7-2AE822981F2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5128" y="0"/>
            <a:ext cx="12202256" cy="6893242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0E15FE-5B45-D340-A005-9C665DBA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fld id="{F88D0DE2-A509-44CD-9953-B3AF8BDAD818}" type="slidenum">
              <a:rPr lang="ko-KR" altLang="en-US" smtClean="0"/>
              <a:pPr/>
              <a:t>5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3B83A5-EAC2-1E44-96B8-A3E2B99E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범용 전기차 플랫폼 </a:t>
            </a:r>
            <a:r>
              <a:rPr lang="ko-KR" altLang="en-US" dirty="0" err="1"/>
              <a:t>얼티엄</a:t>
            </a:r>
            <a:r>
              <a:rPr lang="ko-KR" altLang="en-US" dirty="0"/>
              <a:t> </a:t>
            </a:r>
            <a:endParaRPr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407B6A-E3D3-2847-8D9B-68A799815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27" y="641102"/>
            <a:ext cx="6388089" cy="5112568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lang="en-US" altLang="ko-KR" sz="1500" dirty="0"/>
              <a:t>2025</a:t>
            </a:r>
            <a:r>
              <a:rPr lang="ko-KR" altLang="en-US" sz="1500" dirty="0"/>
              <a:t>년까지 전기차와 자율주행</a:t>
            </a:r>
            <a:r>
              <a:rPr lang="en-US" altLang="ko-KR" sz="1500" dirty="0"/>
              <a:t> </a:t>
            </a:r>
            <a:r>
              <a:rPr lang="ko-KR" altLang="en-US" sz="1500" dirty="0"/>
              <a:t>자동차에 </a:t>
            </a:r>
            <a:r>
              <a:rPr lang="en-US" altLang="ko-KR" sz="1500" dirty="0"/>
              <a:t>270</a:t>
            </a:r>
            <a:r>
              <a:rPr lang="ko-KR" altLang="en-US" sz="1500" dirty="0"/>
              <a:t>억 달러를 투자해 새로운 전기차 </a:t>
            </a:r>
            <a:r>
              <a:rPr lang="en-US" altLang="ko-KR" sz="1500" dirty="0"/>
              <a:t>30</a:t>
            </a:r>
            <a:r>
              <a:rPr lang="ko-KR" altLang="en-US" sz="1500" dirty="0"/>
              <a:t>여개 모델을 양산</a:t>
            </a:r>
            <a:endParaRPr lang="en-US" altLang="ko-KR" sz="1500" dirty="0"/>
          </a:p>
          <a:p>
            <a:pPr>
              <a:spcBef>
                <a:spcPts val="700"/>
              </a:spcBef>
            </a:pPr>
            <a:r>
              <a:rPr lang="ko-KR" altLang="en-US" sz="1500" dirty="0"/>
              <a:t>자체 개발 </a:t>
            </a:r>
            <a:r>
              <a:rPr lang="en-US" altLang="ko-KR" sz="1500" dirty="0"/>
              <a:t>3</a:t>
            </a:r>
            <a:r>
              <a:rPr lang="ko-KR" altLang="en-US" sz="1500" dirty="0"/>
              <a:t>세대 글로벌 전기차 플랫폼플랫폼 </a:t>
            </a:r>
            <a:r>
              <a:rPr lang="ko-KR" altLang="en-US" sz="1500" dirty="0" err="1"/>
              <a:t>얼티엄</a:t>
            </a:r>
            <a:r>
              <a:rPr lang="ko-KR" altLang="en-US" sz="1500" dirty="0"/>
              <a:t> 공개 </a:t>
            </a:r>
            <a:br>
              <a:rPr lang="en-US" altLang="ko-KR" sz="1500" dirty="0"/>
            </a:br>
            <a:r>
              <a:rPr lang="en-US" altLang="ko-KR" sz="1500" dirty="0"/>
              <a:t>(</a:t>
            </a:r>
            <a:r>
              <a:rPr lang="ko-KR" altLang="en-US" sz="1500" dirty="0"/>
              <a:t>최초 </a:t>
            </a:r>
            <a:r>
              <a:rPr lang="en-US" altLang="ko-KR" sz="1500" dirty="0"/>
              <a:t>2020.</a:t>
            </a:r>
            <a:r>
              <a:rPr lang="ko-KR" altLang="en-US" sz="1500" dirty="0"/>
              <a:t> </a:t>
            </a:r>
            <a:r>
              <a:rPr lang="en-US" altLang="ko-KR" sz="1500" dirty="0"/>
              <a:t>3</a:t>
            </a:r>
            <a:r>
              <a:rPr lang="ko-KR" altLang="en-US" sz="1500" dirty="0"/>
              <a:t>월 </a:t>
            </a:r>
            <a:r>
              <a:rPr lang="en-US" altLang="ko-KR" sz="1500" dirty="0"/>
              <a:t>EV week </a:t>
            </a:r>
            <a:r>
              <a:rPr lang="ko-KR" altLang="en-US" sz="1500" dirty="0"/>
              <a:t>공개</a:t>
            </a:r>
            <a:r>
              <a:rPr lang="en-US" altLang="ko-KR" sz="1500" dirty="0"/>
              <a:t>)</a:t>
            </a:r>
            <a:r>
              <a:rPr lang="ko-KR" altLang="en-US" sz="1500" dirty="0"/>
              <a:t> </a:t>
            </a:r>
            <a:endParaRPr lang="en-US" altLang="ko-KR" sz="1500" dirty="0"/>
          </a:p>
          <a:p>
            <a:pPr>
              <a:spcBef>
                <a:spcPts val="700"/>
              </a:spcBef>
            </a:pPr>
            <a:r>
              <a:rPr lang="ko-KR" altLang="en-US" sz="1500" dirty="0"/>
              <a:t>배터리를 </a:t>
            </a:r>
            <a:r>
              <a:rPr lang="ko-KR" altLang="en-US" sz="1500" dirty="0" err="1"/>
              <a:t>서랍형</a:t>
            </a:r>
            <a:r>
              <a:rPr lang="ko-KR" altLang="en-US" sz="1500" dirty="0"/>
              <a:t> 구조에 담아 공간활용성을 높이고</a:t>
            </a:r>
            <a:r>
              <a:rPr lang="en-US" altLang="ko-KR" sz="1500" dirty="0"/>
              <a:t>, </a:t>
            </a:r>
            <a:r>
              <a:rPr lang="ko-KR" altLang="en-US" sz="1500" dirty="0"/>
              <a:t>쉐보레</a:t>
            </a:r>
            <a:r>
              <a:rPr lang="en-US" altLang="ko-KR" sz="1500" dirty="0"/>
              <a:t>, </a:t>
            </a:r>
            <a:r>
              <a:rPr lang="ko-KR" altLang="en-US" sz="1500" dirty="0"/>
              <a:t>캐딜락</a:t>
            </a:r>
            <a:r>
              <a:rPr lang="en-US" altLang="ko-KR" sz="1500" dirty="0"/>
              <a:t>, </a:t>
            </a:r>
            <a:r>
              <a:rPr lang="en" altLang="ko-Kore-KR" sz="1500" dirty="0"/>
              <a:t>GMC, </a:t>
            </a:r>
            <a:r>
              <a:rPr lang="ko-KR" altLang="en-US" sz="1500" dirty="0" err="1"/>
              <a:t>허머</a:t>
            </a:r>
            <a:r>
              <a:rPr lang="ko-KR" altLang="en-US" sz="1500" dirty="0"/>
              <a:t> 등 다양한 차종에 범용 적용 </a:t>
            </a:r>
            <a:endParaRPr lang="en-US" altLang="ko-KR" sz="1500" dirty="0"/>
          </a:p>
          <a:p>
            <a:pPr>
              <a:spcBef>
                <a:spcPts val="700"/>
              </a:spcBef>
            </a:pPr>
            <a:r>
              <a:rPr lang="ko-KR" altLang="en-US" sz="1500" dirty="0"/>
              <a:t>사용된 베터리는 니켈 함량을 높여 에너지 </a:t>
            </a:r>
            <a:r>
              <a:rPr lang="ko-KR" altLang="en-US" sz="1500" dirty="0" err="1"/>
              <a:t>밀적도를</a:t>
            </a:r>
            <a:r>
              <a:rPr lang="ko-KR" altLang="en-US" sz="1500" dirty="0"/>
              <a:t> 높였고</a:t>
            </a:r>
            <a:r>
              <a:rPr lang="en-US" altLang="ko-KR" sz="1500" dirty="0"/>
              <a:t>,</a:t>
            </a:r>
            <a:r>
              <a:rPr lang="ko-KR" altLang="en-US" sz="1500" dirty="0"/>
              <a:t> 코발트 함량을 낮추고 에너지 효율을 높임</a:t>
            </a:r>
            <a:r>
              <a:rPr lang="en-US" altLang="ko-KR" sz="1500" dirty="0"/>
              <a:t>(2023</a:t>
            </a:r>
            <a:r>
              <a:rPr lang="ko-KR" altLang="en-US" sz="1500" dirty="0"/>
              <a:t>년까지 모든 차종에 </a:t>
            </a:r>
            <a:r>
              <a:rPr lang="ko-KR" altLang="en-US" sz="1500" dirty="0" err="1"/>
              <a:t>저코발트</a:t>
            </a:r>
            <a:r>
              <a:rPr lang="ko-KR" altLang="en-US" sz="1500" dirty="0"/>
              <a:t> </a:t>
            </a:r>
            <a:r>
              <a:rPr lang="ko-KR" altLang="en-US" sz="1500" dirty="0" err="1"/>
              <a:t>얼티엄</a:t>
            </a:r>
            <a:r>
              <a:rPr lang="ko-KR" altLang="en-US" sz="1500" dirty="0"/>
              <a:t> 배터리 사용 예정</a:t>
            </a:r>
            <a:r>
              <a:rPr lang="en-US" altLang="ko-KR" sz="1500" dirty="0"/>
              <a:t>)</a:t>
            </a:r>
          </a:p>
          <a:p>
            <a:pPr>
              <a:spcBef>
                <a:spcPts val="700"/>
              </a:spcBef>
            </a:pPr>
            <a:r>
              <a:rPr lang="en-US" altLang="ko-KR" sz="1500" dirty="0"/>
              <a:t>1</a:t>
            </a:r>
            <a:r>
              <a:rPr lang="ko-KR" altLang="en-US" sz="1500" dirty="0"/>
              <a:t>회 충전 최장 </a:t>
            </a:r>
            <a:r>
              <a:rPr lang="en-US" altLang="ko-KR" sz="1500" dirty="0"/>
              <a:t>720km </a:t>
            </a:r>
            <a:r>
              <a:rPr lang="ko-KR" altLang="en-US" sz="1500" dirty="0"/>
              <a:t>주행 가능</a:t>
            </a:r>
            <a:r>
              <a:rPr lang="en-US" altLang="ko-KR" sz="1500" dirty="0"/>
              <a:t>(</a:t>
            </a:r>
            <a:r>
              <a:rPr lang="ko-KR" altLang="en-US" sz="1500" dirty="0" err="1"/>
              <a:t>험머</a:t>
            </a:r>
            <a:r>
              <a:rPr lang="ko-KR" altLang="en-US" sz="1500" dirty="0"/>
              <a:t> </a:t>
            </a:r>
            <a:r>
              <a:rPr lang="en-US" altLang="ko-KR" sz="1500" dirty="0"/>
              <a:t>EV 560km) </a:t>
            </a:r>
          </a:p>
          <a:p>
            <a:pPr>
              <a:spcBef>
                <a:spcPts val="700"/>
              </a:spcBef>
            </a:pPr>
            <a:r>
              <a:rPr lang="en-US" sz="1500" dirty="0"/>
              <a:t>ADI</a:t>
            </a:r>
            <a:r>
              <a:rPr lang="ko-KR" altLang="en-US" sz="1500" dirty="0"/>
              <a:t>가 개발한 최초 무선 배터리 관리시스템</a:t>
            </a:r>
            <a:r>
              <a:rPr lang="en" altLang="ko-Kore-KR" sz="1500" dirty="0"/>
              <a:t>(</a:t>
            </a:r>
            <a:r>
              <a:rPr lang="en" altLang="ko-Kore-KR" sz="1500" dirty="0" err="1"/>
              <a:t>wBMS</a:t>
            </a:r>
            <a:r>
              <a:rPr lang="en" altLang="ko-Kore-KR" sz="1500" dirty="0"/>
              <a:t>)</a:t>
            </a:r>
            <a:r>
              <a:rPr lang="ko-KR" altLang="en-US" sz="1500" dirty="0"/>
              <a:t> 적용 </a:t>
            </a:r>
            <a:endParaRPr lang="en-US" altLang="ko-KR" sz="1500" dirty="0"/>
          </a:p>
          <a:p>
            <a:pPr>
              <a:spcBef>
                <a:spcPts val="700"/>
              </a:spcBef>
            </a:pPr>
            <a:r>
              <a:rPr lang="ko-KR" altLang="en-US" sz="1500" dirty="0"/>
              <a:t>전통적인 유선 </a:t>
            </a:r>
            <a:r>
              <a:rPr lang="ko-KR" altLang="en-US" sz="1500" dirty="0" err="1"/>
              <a:t>하네스를</a:t>
            </a:r>
            <a:r>
              <a:rPr lang="ko-KR" altLang="en-US" sz="1500" dirty="0"/>
              <a:t> 제거 최대</a:t>
            </a:r>
            <a:r>
              <a:rPr lang="en-US" altLang="ko-KR" sz="1500" dirty="0"/>
              <a:t> </a:t>
            </a:r>
            <a:r>
              <a:rPr lang="ko-KR" altLang="en-US" sz="1500" dirty="0"/>
              <a:t> </a:t>
            </a:r>
            <a:r>
              <a:rPr lang="en-US" altLang="ko-KR" sz="1500" dirty="0"/>
              <a:t>90%</a:t>
            </a:r>
            <a:r>
              <a:rPr lang="ko-KR" altLang="en-US" sz="1500" dirty="0"/>
              <a:t> 배선을 줄이고 배터리 팩 부피도 </a:t>
            </a:r>
            <a:r>
              <a:rPr lang="en-US" altLang="ko-KR" sz="1500" dirty="0"/>
              <a:t>15%</a:t>
            </a:r>
            <a:r>
              <a:rPr lang="ko-KR" altLang="en-US" sz="1500" dirty="0"/>
              <a:t>까지 축소</a:t>
            </a:r>
            <a:r>
              <a:rPr lang="en-US" altLang="ko-KR" sz="1500" dirty="0"/>
              <a:t>, </a:t>
            </a:r>
            <a:r>
              <a:rPr lang="ko-KR" altLang="en-US" sz="1500" dirty="0"/>
              <a:t>배터리 수명 주기 동안 주행거리와 정확도를 유지하며 설계 유연성과 제조 용이성을 향상</a:t>
            </a:r>
            <a:endParaRPr sz="15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C99E3ED-6E79-1443-802D-56434012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6</a:t>
            </a:fld>
            <a:endParaRPr lang="ko-KR" altLang="en-US" dirty="0">
              <a:solidFill>
                <a:srgbClr val="65FB8C"/>
              </a:solidFill>
            </a:endParaRPr>
          </a:p>
        </p:txBody>
      </p:sp>
      <p:pic>
        <p:nvPicPr>
          <p:cNvPr id="5" name="Picture 2" descr="Image may contain Wheel Machine Transportation Vehicle Automobile Car Human Person Clothing Apparel and Tire">
            <a:extLst>
              <a:ext uri="{FF2B5EF4-FFF2-40B4-BE49-F238E27FC236}">
                <a16:creationId xmlns:a16="http://schemas.microsoft.com/office/drawing/2014/main" id="{7BF71B83-DA67-0449-B5D1-FE63E7318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34082"/>
            <a:ext cx="5375920" cy="60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F1AF40-F9C6-7A4C-AFA2-66AA7A20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ko-Kore-KR" dirty="0"/>
              <a:t>Cadillac Super Cruise</a:t>
            </a:r>
            <a:r>
              <a:rPr lang="ko-KR" altLang="en-US" dirty="0"/>
              <a:t> </a:t>
            </a:r>
            <a:r>
              <a:rPr lang="en-US" altLang="ko-KR" dirty="0"/>
              <a:t>and Driver Attention System</a:t>
            </a:r>
            <a:endParaRPr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AFB7BA-A8A8-1F4F-9A65-252BAC96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7</a:t>
            </a:fld>
            <a:endParaRPr lang="ko-KR" altLang="en-US" dirty="0">
              <a:solidFill>
                <a:srgbClr val="65FB8C"/>
              </a:solidFill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1BBF6117-F52E-4842-BAB3-947B7819FE26}"/>
              </a:ext>
            </a:extLst>
          </p:cNvPr>
          <p:cNvSpPr txBox="1">
            <a:spLocks/>
          </p:cNvSpPr>
          <p:nvPr/>
        </p:nvSpPr>
        <p:spPr>
          <a:xfrm>
            <a:off x="7085694" y="810876"/>
            <a:ext cx="5202994" cy="3941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100"/>
              </a:lnSpc>
              <a:spcBef>
                <a:spcPts val="1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5100"/>
            <a:r>
              <a:rPr lang="ko-KR" altLang="en-US" sz="1500" dirty="0"/>
              <a:t>특정 최적 조건</a:t>
            </a:r>
            <a:r>
              <a:rPr lang="en-US" altLang="ko-KR" sz="1500" dirty="0"/>
              <a:t>(</a:t>
            </a:r>
            <a:r>
              <a:rPr lang="ko-KR" altLang="en-US" sz="1500" dirty="0"/>
              <a:t>양방향 차선이 분리된 고속도로</a:t>
            </a:r>
            <a:r>
              <a:rPr lang="en-US" altLang="ko-KR" sz="1500" dirty="0"/>
              <a:t>)</a:t>
            </a:r>
            <a:r>
              <a:rPr lang="ko-KR" altLang="en-US" sz="1500" dirty="0"/>
              <a:t>에서 차량을 자동으로 </a:t>
            </a:r>
            <a:r>
              <a:rPr lang="ko-KR" altLang="en-US" sz="1500" dirty="0" err="1"/>
              <a:t>조향</a:t>
            </a:r>
            <a:r>
              <a:rPr lang="en-US" altLang="ko-KR" sz="1500" dirty="0"/>
              <a:t>,</a:t>
            </a:r>
            <a:r>
              <a:rPr lang="ko-KR" altLang="en-US" sz="1500" dirty="0"/>
              <a:t> 제동하는 기능 </a:t>
            </a:r>
            <a:endParaRPr lang="en-US" altLang="ko-KR" sz="1500" dirty="0"/>
          </a:p>
          <a:p>
            <a:pPr indent="-165100"/>
            <a:r>
              <a:rPr lang="ko-KR" altLang="en-US" sz="1500" dirty="0"/>
              <a:t>철도 및 횡단 보도</a:t>
            </a:r>
            <a:r>
              <a:rPr lang="en-US" altLang="ko-KR" sz="1500" dirty="0"/>
              <a:t>, </a:t>
            </a:r>
            <a:r>
              <a:rPr lang="ko-KR" altLang="en-US" sz="1500" dirty="0"/>
              <a:t>신호등 또는 정지표지판이 설치된 지역에서 </a:t>
            </a:r>
            <a:r>
              <a:rPr lang="en" altLang="ko-Kore-KR" sz="1500" dirty="0"/>
              <a:t>Super Cruise</a:t>
            </a:r>
            <a:r>
              <a:rPr lang="ko-KR" altLang="en-US" sz="1500" dirty="0"/>
              <a:t>는 운전자가 제어하도록 경고 </a:t>
            </a:r>
            <a:endParaRPr lang="en-US" altLang="ko-KR" sz="1500" dirty="0"/>
          </a:p>
          <a:p>
            <a:pPr indent="-165100"/>
            <a:r>
              <a:rPr lang="ko-KR" altLang="en-US" sz="1500" dirty="0"/>
              <a:t>사용가능 구간은 </a:t>
            </a:r>
            <a:r>
              <a:rPr lang="en-US" altLang="ko-KR" sz="1500" dirty="0"/>
              <a:t>2020</a:t>
            </a:r>
            <a:r>
              <a:rPr lang="ko-KR" altLang="en-US" sz="1500" dirty="0"/>
              <a:t>년 미국과 캐나다 고속도로 </a:t>
            </a:r>
            <a:r>
              <a:rPr lang="en-US" altLang="ko-KR" sz="1500" dirty="0"/>
              <a:t>70,000</a:t>
            </a:r>
            <a:r>
              <a:rPr lang="ko-KR" altLang="en-US" sz="1500" dirty="0"/>
              <a:t>마일</a:t>
            </a:r>
            <a:r>
              <a:rPr lang="en-US" altLang="ko-KR" sz="1500" dirty="0"/>
              <a:t>,</a:t>
            </a:r>
            <a:r>
              <a:rPr lang="ko-KR" altLang="en-US" sz="1500" dirty="0"/>
              <a:t> 현재는 </a:t>
            </a:r>
            <a:r>
              <a:rPr lang="en-US" altLang="ko-KR" sz="1500" dirty="0"/>
              <a:t>OTA</a:t>
            </a:r>
            <a:r>
              <a:rPr lang="ko-KR" altLang="en-US" sz="1500" dirty="0" err="1"/>
              <a:t>를</a:t>
            </a:r>
            <a:r>
              <a:rPr lang="ko-KR" altLang="en-US" sz="1500" dirty="0"/>
              <a:t> 통해 </a:t>
            </a:r>
            <a:r>
              <a:rPr lang="en-US" altLang="ko-KR" sz="1500" dirty="0"/>
              <a:t>200,000</a:t>
            </a:r>
            <a:r>
              <a:rPr lang="ko-KR" altLang="en-US" sz="1500" dirty="0"/>
              <a:t>마일</a:t>
            </a:r>
            <a:r>
              <a:rPr lang="en-US" altLang="ko-KR" sz="1500" dirty="0"/>
              <a:t>+</a:t>
            </a:r>
            <a:r>
              <a:rPr lang="ko-KR" altLang="en-US" sz="1500" dirty="0"/>
              <a:t>로 확대 </a:t>
            </a:r>
            <a:endParaRPr lang="en-US" altLang="ko-KR" sz="1500" dirty="0"/>
          </a:p>
          <a:p>
            <a:pPr indent="-165100"/>
            <a:r>
              <a:rPr lang="ko-KR" altLang="en-US" sz="1500" dirty="0"/>
              <a:t>운전자 시야를 지속적으로 모니터링하며 특정 조건하에서는 </a:t>
            </a:r>
            <a:r>
              <a:rPr lang="ko-KR" altLang="en-US" sz="1500" dirty="0" err="1"/>
              <a:t>핸즈프리</a:t>
            </a:r>
            <a:r>
              <a:rPr lang="ko-KR" altLang="en-US" sz="1500" dirty="0"/>
              <a:t> 주행이 가능 </a:t>
            </a:r>
            <a:endParaRPr lang="en" sz="1500" dirty="0"/>
          </a:p>
        </p:txBody>
      </p:sp>
      <p:pic>
        <p:nvPicPr>
          <p:cNvPr id="2054" name="Picture 6" descr="Super Cruise의 향상된 버전은 2021 Cadillac CT5에서 사용할 수 있습니다.  사진 : Cadillac.">
            <a:extLst>
              <a:ext uri="{FF2B5EF4-FFF2-40B4-BE49-F238E27FC236}">
                <a16:creationId xmlns:a16="http://schemas.microsoft.com/office/drawing/2014/main" id="{E3C952EF-A4B7-CC4D-8544-4ECCC5D5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82"/>
            <a:ext cx="4507351" cy="30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dillac Super Cruise 101: Understanding How &amp; Where it Works 16">
            <a:extLst>
              <a:ext uri="{FF2B5EF4-FFF2-40B4-BE49-F238E27FC236}">
                <a16:creationId xmlns:a16="http://schemas.microsoft.com/office/drawing/2014/main" id="{F47B47A5-1DB6-A444-9CC9-434379290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082"/>
            <a:ext cx="7192344" cy="40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4621275C-AA87-AC4A-B70C-937644B9FE6E}"/>
              </a:ext>
            </a:extLst>
          </p:cNvPr>
          <p:cNvSpPr txBox="1">
            <a:spLocks/>
          </p:cNvSpPr>
          <p:nvPr/>
        </p:nvSpPr>
        <p:spPr>
          <a:xfrm>
            <a:off x="335359" y="4509120"/>
            <a:ext cx="11985825" cy="2118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100"/>
              </a:lnSpc>
              <a:spcBef>
                <a:spcPts val="1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Bef>
                <a:spcPts val="600"/>
              </a:spcBef>
              <a:buNone/>
            </a:pPr>
            <a:endParaRPr lang="en-US" altLang="ko-KR" sz="1500" dirty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ko-KR" altLang="en-US" sz="1500" dirty="0"/>
              <a:t>현재는 캐딜락</a:t>
            </a:r>
            <a:r>
              <a:rPr lang="en-US" altLang="ko-KR" sz="1500" dirty="0"/>
              <a:t>,</a:t>
            </a:r>
            <a:r>
              <a:rPr lang="ko-KR" altLang="en-US" sz="1500" dirty="0"/>
              <a:t> 내년 </a:t>
            </a:r>
            <a:r>
              <a:rPr lang="en" altLang="ko-Kore-KR" sz="1500" dirty="0"/>
              <a:t>Chevy Bolt</a:t>
            </a:r>
            <a:r>
              <a:rPr lang="en-US" altLang="ko-KR" sz="1500" dirty="0"/>
              <a:t>,</a:t>
            </a:r>
            <a:r>
              <a:rPr lang="ko-KR" altLang="en-US" sz="1500" dirty="0"/>
              <a:t> </a:t>
            </a:r>
            <a:r>
              <a:rPr lang="en-US" altLang="ko-KR" sz="1500" dirty="0"/>
              <a:t>2023</a:t>
            </a:r>
            <a:r>
              <a:rPr lang="ko-KR" altLang="en-US" sz="1500" dirty="0"/>
              <a:t>년 크로스오버 트럭까지 확대 적용 계획 </a:t>
            </a:r>
            <a:endParaRPr lang="en-US" altLang="ko-KR" sz="1500" dirty="0"/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altLang="ko-KR" sz="1500" dirty="0"/>
              <a:t>V2V(1000 feet range)</a:t>
            </a:r>
            <a:r>
              <a:rPr lang="ko-KR" altLang="en-US" sz="1500" dirty="0"/>
              <a:t> 에서 </a:t>
            </a:r>
            <a:r>
              <a:rPr lang="en-US" altLang="ko-KR" sz="1500" dirty="0"/>
              <a:t>2023</a:t>
            </a:r>
            <a:r>
              <a:rPr lang="ko-KR" altLang="en-US" sz="1500" dirty="0"/>
              <a:t>년 </a:t>
            </a:r>
            <a:r>
              <a:rPr lang="en-US" altLang="ko-KR" sz="1500" dirty="0"/>
              <a:t>V2X </a:t>
            </a:r>
            <a:r>
              <a:rPr lang="ko-KR" altLang="en-US" sz="1500" dirty="0"/>
              <a:t>확대 적용 예정  </a:t>
            </a:r>
            <a:endParaRPr lang="en-US" altLang="ko-KR" sz="1500" dirty="0"/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ko-KR" altLang="en-US" sz="1500" dirty="0"/>
              <a:t>실시간 정보 파악을 위한 카메라와 센서 네트워크를 장착했으며 정밀도 높은 라이다 맵 데이터 활용</a:t>
            </a:r>
            <a:endParaRPr lang="en-US" altLang="ko-KR" sz="1500" dirty="0"/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" altLang="ko-Kore-KR" sz="1500" dirty="0"/>
              <a:t>OnStar plan</a:t>
            </a:r>
            <a:r>
              <a:rPr lang="ko-KR" altLang="en-US" sz="1500" dirty="0"/>
              <a:t> 가입</a:t>
            </a:r>
            <a:r>
              <a:rPr lang="en-US" altLang="ko-KR" sz="1500" dirty="0"/>
              <a:t>,</a:t>
            </a:r>
            <a:r>
              <a:rPr lang="en" altLang="ko-Kore-KR" sz="1500" dirty="0"/>
              <a:t> </a:t>
            </a:r>
            <a:r>
              <a:rPr lang="en" altLang="ko-Kore-KR" sz="1500" dirty="0" err="1"/>
              <a:t>WiFi</a:t>
            </a:r>
            <a:r>
              <a:rPr lang="en" altLang="ko-Kore-KR" sz="1500" dirty="0"/>
              <a:t> Hotspot, </a:t>
            </a:r>
            <a:r>
              <a:rPr lang="ko-KR" altLang="en-US" sz="1500" dirty="0"/>
              <a:t>전원</a:t>
            </a:r>
            <a:r>
              <a:rPr lang="en-US" altLang="ko-KR" sz="1500" dirty="0"/>
              <a:t>,</a:t>
            </a:r>
            <a:r>
              <a:rPr lang="ko-KR" altLang="en-US" sz="1500" dirty="0"/>
              <a:t> 핸드폰 수신</a:t>
            </a:r>
            <a:r>
              <a:rPr lang="en-US" altLang="ko-KR" sz="1500" dirty="0"/>
              <a:t>,</a:t>
            </a:r>
            <a:r>
              <a:rPr lang="ko-KR" altLang="en-US" sz="1500" dirty="0"/>
              <a:t> </a:t>
            </a:r>
            <a:r>
              <a:rPr lang="en-US" altLang="ko-KR" sz="1500" dirty="0"/>
              <a:t>GPS </a:t>
            </a:r>
            <a:r>
              <a:rPr lang="ko-KR" altLang="en-US" sz="1500" dirty="0"/>
              <a:t>신호가 필요 </a:t>
            </a:r>
            <a:endParaRPr lang="en" sz="1500" dirty="0"/>
          </a:p>
        </p:txBody>
      </p:sp>
    </p:spTree>
    <p:extLst>
      <p:ext uri="{BB962C8B-B14F-4D97-AF65-F5344CB8AC3E}">
        <p14:creationId xmlns:p14="http://schemas.microsoft.com/office/powerpoint/2010/main" val="421885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90DA15-680E-A349-B37C-837F53C1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282" y="4213417"/>
            <a:ext cx="8229745" cy="2311927"/>
          </a:xfrm>
        </p:spPr>
        <p:txBody>
          <a:bodyPr>
            <a:noAutofit/>
          </a:bodyPr>
          <a:lstStyle/>
          <a:p>
            <a:pPr marL="285750" lvl="0" indent="-285750" latinLnBrk="1">
              <a:lnSpc>
                <a:spcPts val="2500"/>
              </a:lnSpc>
              <a:spcBef>
                <a:spcPts val="600"/>
              </a:spcBef>
              <a:buFont typeface="Apple SD 산돌고딕 Neo 일반체" panose="02000300000000000000" pitchFamily="2" charset="-127"/>
              <a:buChar char="◼"/>
            </a:pPr>
            <a:r>
              <a:rPr lang="en-US" altLang="ko-KR" sz="15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ko-KR" altLang="en-US" sz="1500" b="1" dirty="0">
                <a:solidFill>
                  <a:srgbClr val="333333"/>
                </a:solidFill>
                <a:latin typeface="Open Sans"/>
              </a:rPr>
              <a:t>운전자 집중 시스템 </a:t>
            </a:r>
            <a:endParaRPr lang="en-US" altLang="ko-KR" sz="1500" dirty="0">
              <a:solidFill>
                <a:srgbClr val="333333"/>
              </a:solidFill>
              <a:latin typeface="Open Sans"/>
              <a:ea typeface="+mn-ea"/>
            </a:endParaRPr>
          </a:p>
          <a:p>
            <a:pPr marL="182563" indent="-182563">
              <a:lnSpc>
                <a:spcPts val="2500"/>
              </a:lnSpc>
              <a:spcBef>
                <a:spcPts val="600"/>
              </a:spcBef>
            </a:pP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스티어링 컬럼 상단에 운전자 머리 움직임을 모니터링하는 적외선 카메라를 설치 </a:t>
            </a:r>
            <a:endParaRPr lang="en-US" altLang="ko-KR" sz="1500" dirty="0">
              <a:solidFill>
                <a:srgbClr val="333333"/>
              </a:solidFill>
              <a:latin typeface="Open Sans"/>
              <a:ea typeface="+mn-ea"/>
            </a:endParaRPr>
          </a:p>
          <a:p>
            <a:pPr marL="182563" indent="-182563">
              <a:lnSpc>
                <a:spcPts val="2500"/>
              </a:lnSpc>
              <a:spcBef>
                <a:spcPts val="600"/>
              </a:spcBef>
            </a:pP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운전자가 방향 전환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  <a:ea typeface="+mn-ea"/>
              </a:rPr>
              <a:t>,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 </a:t>
            </a:r>
            <a:r>
              <a:rPr lang="en" altLang="ko-Kore-KR" sz="1500" dirty="0">
                <a:solidFill>
                  <a:srgbClr val="333333"/>
                </a:solidFill>
                <a:latin typeface="Open Sans"/>
                <a:ea typeface="+mn-ea"/>
              </a:rPr>
              <a:t>Super Cruise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가 작동하는 동안 주의가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  <a:ea typeface="+mn-ea"/>
              </a:rPr>
              <a:t>산만해지면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 운전자에게 경고 </a:t>
            </a:r>
            <a:endParaRPr lang="en-US" altLang="ko-KR" sz="1500" dirty="0">
              <a:solidFill>
                <a:srgbClr val="333333"/>
              </a:solidFill>
              <a:latin typeface="Open Sans"/>
              <a:ea typeface="+mn-ea"/>
            </a:endParaRPr>
          </a:p>
          <a:p>
            <a:pPr marL="182563" indent="-182563">
              <a:lnSpc>
                <a:spcPts val="2500"/>
              </a:lnSpc>
              <a:spcBef>
                <a:spcPts val="600"/>
              </a:spcBef>
            </a:pP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운전자가 경고를 무시할 경우 </a:t>
            </a:r>
            <a:r>
              <a:rPr lang="en" altLang="ko-Kore-KR" sz="1500" dirty="0">
                <a:solidFill>
                  <a:srgbClr val="333333"/>
                </a:solidFill>
                <a:latin typeface="Open Sans"/>
                <a:ea typeface="+mn-ea"/>
              </a:rPr>
              <a:t>Super Cruise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는 계속 작동 하지만 스티어링 휠 라이트 바를 포함 운전자에게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  <a:ea typeface="+mn-ea"/>
              </a:rPr>
              <a:t>차량제어를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 재개하도록 유도 하는 추가 경고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  <a:ea typeface="+mn-ea"/>
              </a:rPr>
              <a:t>(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계기판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  <a:ea typeface="+mn-ea"/>
              </a:rPr>
              <a:t>,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 시트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  <a:ea typeface="+mn-ea"/>
              </a:rPr>
              <a:t> 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진동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  <a:ea typeface="+mn-ea"/>
              </a:rPr>
              <a:t>,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 청각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  <a:ea typeface="+mn-ea"/>
              </a:rPr>
              <a:t>)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  <a:ea typeface="+mn-ea"/>
              </a:rPr>
              <a:t>를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 전달</a:t>
            </a:r>
            <a:endParaRPr lang="en-US" altLang="ko-KR" sz="1500" dirty="0">
              <a:solidFill>
                <a:srgbClr val="333333"/>
              </a:solidFill>
              <a:latin typeface="Open Sans"/>
              <a:ea typeface="+mn-ea"/>
            </a:endParaRPr>
          </a:p>
          <a:p>
            <a:pPr marL="182563" indent="-182563">
              <a:lnSpc>
                <a:spcPts val="2500"/>
              </a:lnSpc>
              <a:spcBef>
                <a:spcPts val="600"/>
              </a:spcBef>
            </a:pP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운전자가 경고에 반응하지 않으면 차량을 정지하고 </a:t>
            </a:r>
            <a:r>
              <a:rPr lang="en" altLang="ko-Kore-KR" sz="1500" dirty="0">
                <a:solidFill>
                  <a:srgbClr val="333333"/>
                </a:solidFill>
                <a:latin typeface="Open Sans"/>
                <a:ea typeface="+mn-ea"/>
              </a:rPr>
              <a:t>OnStar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  <a:ea typeface="+mn-ea"/>
              </a:rPr>
              <a:t>를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  <a:ea typeface="+mn-ea"/>
              </a:rPr>
              <a:t> 통해 교통 당국에 신고 </a:t>
            </a:r>
            <a:endParaRPr sz="15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AFB7BA-A8A8-1F4F-9A65-252BAC96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8</a:t>
            </a:fld>
            <a:endParaRPr lang="ko-KR" altLang="en-US" dirty="0">
              <a:solidFill>
                <a:srgbClr val="65FB8C"/>
              </a:solidFill>
            </a:endParaRPr>
          </a:p>
        </p:txBody>
      </p:sp>
      <p:pic>
        <p:nvPicPr>
          <p:cNvPr id="2052" name="Picture 4" descr="운전자주의 시스템은 스티어링 칼럼 위에 작은 카메라를 사용합니다.  사진 : Cadillac.">
            <a:extLst>
              <a:ext uri="{FF2B5EF4-FFF2-40B4-BE49-F238E27FC236}">
                <a16:creationId xmlns:a16="http://schemas.microsoft.com/office/drawing/2014/main" id="{EA0C058C-82EB-184E-ACA7-01989211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74280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운전자는 어떤 상황에서도 라이트 바가 녹색이 아닌 이상 휠에서 손을 떼면 안됩니다.  사진 : Cadillac.">
            <a:extLst>
              <a:ext uri="{FF2B5EF4-FFF2-40B4-BE49-F238E27FC236}">
                <a16:creationId xmlns:a16="http://schemas.microsoft.com/office/drawing/2014/main" id="{C09DA872-5E3C-0348-A6C9-5B881C6A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65" y="0"/>
            <a:ext cx="558071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E472D03-7585-3D4C-B212-35B6C204E15D}"/>
              </a:ext>
            </a:extLst>
          </p:cNvPr>
          <p:cNvSpPr/>
          <p:nvPr/>
        </p:nvSpPr>
        <p:spPr>
          <a:xfrm>
            <a:off x="87973" y="77455"/>
            <a:ext cx="6336704" cy="4287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spcBef>
                <a:spcPts val="600"/>
              </a:spcBef>
              <a:buFont typeface="Apple SD 산돌고딕 Neo 일반체" panose="02000300000000000000" pitchFamily="2" charset="-127"/>
              <a:buChar char="◼"/>
            </a:pPr>
            <a:r>
              <a:rPr lang="en-US" altLang="ko-KR" sz="15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ko-KR" altLang="en-US" sz="1500" b="1" dirty="0">
                <a:solidFill>
                  <a:srgbClr val="333333"/>
                </a:solidFill>
                <a:latin typeface="Open Sans"/>
              </a:rPr>
              <a:t>조작법 </a:t>
            </a:r>
            <a:endParaRPr lang="en-US" altLang="ko-KR" sz="1500" b="1" dirty="0">
              <a:solidFill>
                <a:srgbClr val="333333"/>
              </a:solidFill>
              <a:latin typeface="Open Sans"/>
            </a:endParaRPr>
          </a:p>
          <a:p>
            <a:pPr marL="182563" lvl="1" indent="-128588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1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단계 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: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 스티어링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</a:rPr>
              <a:t>휠의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Adaptive Cruise Control 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버튼을 조작하면 계기판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아이콘이 흰색으로 전환 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/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</a:rPr>
              <a:t>어댑티브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 크루즈 컨트롤이 이미 설정되어 있으면 아이콘은 녹색으로 표시 </a:t>
            </a:r>
            <a:endParaRPr lang="en-US" altLang="ko-KR" sz="1500" dirty="0">
              <a:solidFill>
                <a:srgbClr val="333333"/>
              </a:solidFill>
              <a:latin typeface="Open Sans"/>
            </a:endParaRPr>
          </a:p>
          <a:p>
            <a:pPr marL="182563" lvl="1" indent="-128588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2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단계 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: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 </a:t>
            </a:r>
            <a:r>
              <a:rPr lang="en" altLang="ko-Kore-KR" sz="1500" dirty="0">
                <a:solidFill>
                  <a:srgbClr val="333333"/>
                </a:solidFill>
                <a:latin typeface="Open Sans"/>
              </a:rPr>
              <a:t>Super Cruise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가 운전자가 사용 가능한 도로에 있음을 감지하면 계기판 아이콘이 흰색으로 전환 </a:t>
            </a:r>
            <a:endParaRPr lang="en-US" altLang="ko-KR" sz="1500" dirty="0">
              <a:solidFill>
                <a:srgbClr val="333333"/>
              </a:solidFill>
              <a:latin typeface="Open Sans"/>
            </a:endParaRPr>
          </a:p>
          <a:p>
            <a:pPr marL="182563" lvl="1" indent="-128588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3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단계 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: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 안전한 환경에서 스티어링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</a:rPr>
              <a:t>휠의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" altLang="ko-Kore-KR" sz="1500" dirty="0">
                <a:solidFill>
                  <a:srgbClr val="333333"/>
                </a:solidFill>
                <a:latin typeface="Open Sans"/>
              </a:rPr>
              <a:t>Super Cruise 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버튼을 조작 시스템 작동 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(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아이콘과 스티어링 휠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</a:rPr>
              <a:t>라이트바가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 녹색으로 전환되면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</a:rPr>
              <a:t>핸즈프리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 모드 작동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,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 운전자는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</a:rPr>
              <a:t>라이트바가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 녹색이 아닌 상황에서는 스티어링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</a:rPr>
              <a:t>휠을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</a:rPr>
              <a:t>반드이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 잡고 있어야 함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)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 </a:t>
            </a:r>
            <a:endParaRPr lang="en-US" altLang="ko-KR" sz="1500" dirty="0">
              <a:solidFill>
                <a:srgbClr val="333333"/>
              </a:solidFill>
              <a:latin typeface="Open Sans"/>
            </a:endParaRPr>
          </a:p>
          <a:p>
            <a:pPr marL="182563" lvl="1" indent="-128588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4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단계 </a:t>
            </a:r>
            <a:r>
              <a:rPr lang="en-US" altLang="ko-KR" sz="1500" dirty="0">
                <a:solidFill>
                  <a:srgbClr val="333333"/>
                </a:solidFill>
                <a:latin typeface="Open Sans"/>
              </a:rPr>
              <a:t>:</a:t>
            </a:r>
            <a:r>
              <a:rPr lang="ko-KR" altLang="en-US" sz="1500" dirty="0">
                <a:solidFill>
                  <a:srgbClr val="333333"/>
                </a:solidFill>
                <a:latin typeface="Open Sans"/>
              </a:rPr>
              <a:t> 해제하려면 브레이크 페달 혹은 슈퍼 크루즈 버튼 </a:t>
            </a:r>
            <a:r>
              <a:rPr lang="ko-KR" altLang="en-US" sz="1500" dirty="0" err="1">
                <a:solidFill>
                  <a:srgbClr val="333333"/>
                </a:solidFill>
                <a:latin typeface="Open Sans"/>
              </a:rPr>
              <a:t>푸쉬</a:t>
            </a:r>
            <a:r>
              <a:rPr lang="ko-KR" altLang="en-US" sz="1500" dirty="0"/>
              <a:t> </a:t>
            </a:r>
            <a:endParaRPr lang="en" altLang="ko-Kore-KR" sz="1500" dirty="0"/>
          </a:p>
          <a:p>
            <a:pPr lvl="1">
              <a:lnSpc>
                <a:spcPts val="2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ko-KR" altLang="en-US" sz="15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6832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온라인 미디어 4" descr="2021 Cadillac Escalade Super Cruise Test Drive with the engineer who created it!">
            <a:hlinkClick r:id="" action="ppaction://media"/>
            <a:extLst>
              <a:ext uri="{FF2B5EF4-FFF2-40B4-BE49-F238E27FC236}">
                <a16:creationId xmlns:a16="http://schemas.microsoft.com/office/drawing/2014/main" id="{61ECCE53-32FA-FE43-A8CD-E26EE758EC1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AEF95F-B570-AB49-B5A2-972D21FD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0DE2-A509-44CD-9953-B3AF8BDAD818}" type="slidenum">
              <a:rPr lang="ko-KR" altLang="en-US" smtClean="0"/>
              <a:pPr/>
              <a:t>9</a:t>
            </a:fld>
            <a:endParaRPr lang="ko-KR" altLang="en-US" dirty="0">
              <a:solidFill>
                <a:srgbClr val="65FB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6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TM02836342[[fn=이온]]</Template>
  <TotalTime>76026</TotalTime>
  <Words>6428</Words>
  <Application>Microsoft Macintosh PowerPoint</Application>
  <PresentationFormat>와이드스크린</PresentationFormat>
  <Paragraphs>346</Paragraphs>
  <Slides>36</Slides>
  <Notes>28</Notes>
  <HiddenSlides>0</HiddenSlides>
  <MMClips>7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7" baseType="lpstr">
      <vt:lpstr>Apple SD 산돌고딕 Neo 일반체</vt:lpstr>
      <vt:lpstr>inherit</vt:lpstr>
      <vt:lpstr>맑은 고딕</vt:lpstr>
      <vt:lpstr>NanumGothic</vt:lpstr>
      <vt:lpstr>NanumGothic</vt:lpstr>
      <vt:lpstr>Noto Sans Light</vt:lpstr>
      <vt:lpstr>Open Sans</vt:lpstr>
      <vt:lpstr>system-ui</vt:lpstr>
      <vt:lpstr>Arial</vt:lpstr>
      <vt:lpstr>Calibri</vt:lpstr>
      <vt:lpstr>Blank</vt:lpstr>
      <vt:lpstr>PowerPoint 프레젠테이션</vt:lpstr>
      <vt:lpstr>PowerPoint 프레젠테이션</vt:lpstr>
      <vt:lpstr>요약</vt:lpstr>
      <vt:lpstr>PowerPoint 프레젠테이션</vt:lpstr>
      <vt:lpstr>PowerPoint 프레젠테이션</vt:lpstr>
      <vt:lpstr>범용 전기차 플랫폼 얼티엄 </vt:lpstr>
      <vt:lpstr>Cadillac Super Cruise and Driver Attention System</vt:lpstr>
      <vt:lpstr>PowerPoint 프레젠테이션</vt:lpstr>
      <vt:lpstr>PowerPoint 프레젠테이션</vt:lpstr>
      <vt:lpstr>BrightDrop (Electric Delivery Vehicles)</vt:lpstr>
      <vt:lpstr>PowerPoint 프레젠테이션</vt:lpstr>
      <vt:lpstr>Cadillac Self-Driving Party Van Concept</vt:lpstr>
      <vt:lpstr>PowerPoint 프레젠테이션</vt:lpstr>
      <vt:lpstr>MBUX(Mercedes Benz User Experience) Hyperscreen</vt:lpstr>
      <vt:lpstr>PowerPoint 프레젠테이션</vt:lpstr>
      <vt:lpstr>BMW-iDrive Infotainment System</vt:lpstr>
      <vt:lpstr>삼성-하만 디지털 콕핏 2021</vt:lpstr>
      <vt:lpstr>PowerPoint 프레젠테이션</vt:lpstr>
      <vt:lpstr>Panasonic - AR Heads-Up Display</vt:lpstr>
      <vt:lpstr>MANDO - Steering by Wire(SbW) </vt:lpstr>
      <vt:lpstr>PowerPoint 프레젠테이션</vt:lpstr>
      <vt:lpstr>SONY </vt:lpstr>
      <vt:lpstr>PowerPoint 프레젠테이션</vt:lpstr>
      <vt:lpstr>Waymo – 5th Generation AV Hardware</vt:lpstr>
      <vt:lpstr>APTIV- Next-Gen ADAS Platform </vt:lpstr>
      <vt:lpstr>Kodiak Robotics &amp; DriveU.auto</vt:lpstr>
      <vt:lpstr>MOBILEYE</vt:lpstr>
      <vt:lpstr>기타</vt:lpstr>
      <vt:lpstr>PowerPoint 프레젠테이션</vt:lpstr>
      <vt:lpstr>PowerPoint 프레젠테이션</vt:lpstr>
      <vt:lpstr>PowerPoint 프레젠테이션</vt:lpstr>
      <vt:lpstr>Sion</vt:lpstr>
      <vt:lpstr>PowerPoint 프레젠테이션</vt:lpstr>
      <vt:lpstr> Tata Pad and Tata Band</vt:lpstr>
      <vt:lpstr>리뷰 요약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혁신을 위한 혁신</dc:title>
  <dc:creator>USER</dc:creator>
  <cp:lastModifiedBy>t23170</cp:lastModifiedBy>
  <cp:revision>1278</cp:revision>
  <cp:lastPrinted>2015-05-20T09:50:33Z</cp:lastPrinted>
  <dcterms:created xsi:type="dcterms:W3CDTF">2015-01-18T07:18:03Z</dcterms:created>
  <dcterms:modified xsi:type="dcterms:W3CDTF">2021-01-31T14:08:15Z</dcterms:modified>
</cp:coreProperties>
</file>