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0" r:id="rId8"/>
    <p:sldId id="264" r:id="rId9"/>
  </p:sldIdLst>
  <p:sldSz cx="12192000" cy="6858000"/>
  <p:notesSz cx="6858000" cy="9144000"/>
  <p:embeddedFontLst>
    <p:embeddedFont>
      <p:font typeface="맑은 고딕" panose="020B0503020000020004" pitchFamily="50" charset="-127"/>
      <p:regular r:id="rId10"/>
      <p:bold r:id="rId11"/>
    </p:embeddedFont>
    <p:embeddedFont>
      <p:font typeface="맑은 고딕 Semilight" panose="020B0502040204020203" pitchFamily="50" charset="-127"/>
      <p:regular r:id="rId12"/>
    </p:embeddedFont>
    <p:embeddedFont>
      <p:font typeface="Pretendard Variable" pitchFamily="2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D"/>
    <a:srgbClr val="C31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8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59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81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64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2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97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84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79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1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97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CB6F-F50A-4B4F-AA44-ADF236CD07B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8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9" y="254246"/>
            <a:ext cx="3196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44" y="1540372"/>
            <a:ext cx="692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또 다른 디자인으로 더 나은 세상을 꿈꾸는</a:t>
            </a:r>
            <a:endParaRPr lang="en-US" altLang="ko-KR" sz="3200" spc="-10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r>
              <a:rPr lang="en-US" altLang="ko-KR" sz="320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We are another branding group</a:t>
            </a:r>
            <a:r>
              <a:rPr lang="en-US" altLang="ko-KR" sz="3200" dirty="0" smtClean="0">
                <a:solidFill>
                  <a:srgbClr val="C314B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144" y="3537169"/>
            <a:ext cx="6589776" cy="200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파워포인트에서도 폰트를 세밀하게 다듬으면</a:t>
            </a:r>
            <a:endParaRPr lang="en-US" altLang="ko-KR" sz="1500" spc="-7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전문 디자이너가 작업한 것과 같이</a:t>
            </a:r>
            <a:r>
              <a:rPr lang="en-US" altLang="ko-KR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ko-KR" altLang="en-US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예쁜 </a:t>
            </a:r>
            <a:r>
              <a:rPr lang="ko-KR" altLang="en-US" sz="1500" spc="-7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타이포그래피를</a:t>
            </a:r>
            <a:r>
              <a:rPr lang="ko-KR" altLang="en-US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만들 수 있습니다</a:t>
            </a:r>
            <a:r>
              <a:rPr lang="en-US" altLang="ko-KR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참고로 폰트에 따라 자간</a:t>
            </a:r>
            <a:r>
              <a:rPr lang="en-US" altLang="ko-KR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/</a:t>
            </a:r>
            <a:r>
              <a:rPr lang="ko-KR" altLang="en-US" sz="1500" spc="-70" dirty="0" err="1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행간조절이</a:t>
            </a: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달라질 수 있기 때문에</a:t>
            </a:r>
            <a:r>
              <a:rPr lang="en-US" altLang="ko-KR" sz="1500" spc="-7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</a:t>
            </a: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무작정 따라하기 보다는</a:t>
            </a:r>
            <a:endParaRPr lang="en-US" altLang="ko-KR" sz="1500" spc="-7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‘</a:t>
            </a:r>
            <a:r>
              <a:rPr lang="ko-KR" altLang="en-US" sz="1500" spc="-7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가독성을</a:t>
            </a:r>
            <a:r>
              <a:rPr lang="ko-KR" altLang="en-US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좋게 만드는 것</a:t>
            </a:r>
            <a:r>
              <a:rPr lang="en-US" altLang="ko-KR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’</a:t>
            </a:r>
            <a:r>
              <a:rPr lang="ko-KR" altLang="en-US" sz="1500" spc="-70" dirty="0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을 </a:t>
            </a:r>
            <a:r>
              <a:rPr lang="ko-KR" altLang="en-US" sz="1500" spc="-7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목표로</a:t>
            </a:r>
            <a:r>
              <a:rPr lang="ko-KR" altLang="en-US" sz="1500" spc="-70" dirty="0" err="1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해야</a:t>
            </a: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합니다</a:t>
            </a:r>
            <a:r>
              <a:rPr lang="en-US" altLang="ko-KR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500" spc="-7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같은 </a:t>
            </a:r>
            <a:r>
              <a:rPr lang="ko-KR" altLang="en-US" sz="1500" spc="-70" dirty="0" err="1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폰트라고</a:t>
            </a: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해도 폰트 조절을 어떻게 하는지에 따라 퀄리티가 달라지기 마련인데</a:t>
            </a:r>
            <a:endParaRPr lang="en-US" altLang="ko-KR" sz="1500" spc="-70" dirty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세밀한 폰트 조절을 통해 보다 </a:t>
            </a:r>
            <a:r>
              <a:rPr lang="ko-KR" altLang="en-US" sz="1500" spc="-70" dirty="0" err="1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가독성</a:t>
            </a: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좋은 문서로 </a:t>
            </a:r>
            <a:r>
              <a:rPr lang="ko-KR" altLang="en-US" sz="1500" spc="-70" dirty="0" err="1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완성하시길</a:t>
            </a:r>
            <a:r>
              <a:rPr lang="ko-KR" altLang="en-US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바라겠습니다</a:t>
            </a:r>
            <a:r>
              <a:rPr lang="en-US" altLang="ko-KR" sz="1500" spc="-7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4046" y="1540372"/>
            <a:ext cx="301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프리텐다드</a:t>
            </a:r>
            <a:endParaRPr lang="en-US" altLang="ko-KR" sz="2000" spc="-100" dirty="0" smtClean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한글 자간 </a:t>
            </a:r>
            <a:r>
              <a:rPr lang="en-US" altLang="ko-KR" sz="16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</a:t>
            </a: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좁게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(1.0)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영문 자간 </a:t>
            </a:r>
            <a:r>
              <a:rPr lang="en-US" altLang="ko-KR" sz="16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</a:t>
            </a: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표준</a:t>
            </a:r>
            <a:endParaRPr lang="en-US" altLang="ko-KR" sz="1600" spc="-10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행간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- 1.0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7692344" y="1732926"/>
            <a:ext cx="666034" cy="118342"/>
            <a:chOff x="8359856" y="1818793"/>
            <a:chExt cx="666034" cy="118342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8359856" y="1887295"/>
              <a:ext cx="606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907548" y="1818793"/>
              <a:ext cx="118342" cy="11834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14046" y="3638113"/>
            <a:ext cx="301094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프리텐다드</a:t>
            </a:r>
            <a:endParaRPr lang="en-US" altLang="ko-KR" sz="2000" spc="-100" dirty="0" smtClean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한글 자간 </a:t>
            </a:r>
            <a:r>
              <a:rPr lang="en-US" altLang="ko-KR" sz="16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</a:t>
            </a: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좁게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(0.7)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행간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- 1.2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692344" y="3830667"/>
            <a:ext cx="666034" cy="118342"/>
            <a:chOff x="8359856" y="1818793"/>
            <a:chExt cx="666034" cy="118342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8359856" y="1887295"/>
              <a:ext cx="606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8907548" y="1818793"/>
              <a:ext cx="118342" cy="11834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2427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9" y="254246"/>
            <a:ext cx="3196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44" y="1560036"/>
            <a:ext cx="783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spc="-3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또 다른 디자인으로 더 나은 세상을 꿈꾸는</a:t>
            </a:r>
            <a:endParaRPr lang="en-US" altLang="ko-KR" sz="3000" b="1" spc="-350" dirty="0" smtClean="0">
              <a:ln w="0">
                <a:solidFill>
                  <a:schemeClr val="tx1">
                    <a:alpha val="0"/>
                  </a:schemeClr>
                </a:solidFill>
              </a:ln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en-US" altLang="ko-KR" sz="3000" b="1" spc="-7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We are another branding group</a:t>
            </a:r>
            <a:r>
              <a:rPr lang="en-US" altLang="ko-KR" sz="3000" b="1" spc="-7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+mj-ea"/>
                <a:ea typeface="+mj-ea"/>
                <a:cs typeface="맑은 고딕 Semilight" panose="020B0502040204020203" pitchFamily="50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144" y="3537169"/>
            <a:ext cx="6789862" cy="20220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파워포인트에서도 폰트를 세밀하게 다듬으면</a:t>
            </a:r>
            <a:endParaRPr lang="en-US" altLang="ko-KR" sz="14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전문 디자이너가 작업한 것과 같이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예쁜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타이포그래피를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 만들 수 있습니다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참고로 폰트에 따라 자간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/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행간조절이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달라질 수 있기 때문에</a:t>
            </a:r>
            <a:r>
              <a:rPr lang="en-US" altLang="ko-KR" sz="14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무작정 따라하기 보다는</a:t>
            </a:r>
            <a:endParaRPr lang="en-US" altLang="ko-KR" sz="14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‘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가독성을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 좋게 만드는 것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’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을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목표로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해야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합니다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4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같은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폰트라고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해도 폰트 조절을 어떻게 하는지에 따라 퀄리티가 달라지기 마련인데</a:t>
            </a:r>
            <a:endParaRPr lang="en-US" altLang="ko-KR" sz="1400" b="1" spc="-100" dirty="0">
              <a:ln>
                <a:solidFill>
                  <a:schemeClr val="tx1">
                    <a:alpha val="0"/>
                  </a:schemeClr>
                </a:solidFill>
              </a:ln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세밀한 폰트 조절을 통해 보다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가독성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좋은 문서로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완성하시길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바라겠습니다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4046" y="1540372"/>
            <a:ext cx="301094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맑은고딕</a:t>
            </a:r>
            <a:endParaRPr lang="en-US" altLang="ko-KR" sz="2000" spc="-10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한글 자간 </a:t>
            </a:r>
            <a:r>
              <a:rPr lang="en-US" altLang="ko-KR" sz="16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</a:t>
            </a: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좁게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(3.5)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영문 자간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– </a:t>
            </a: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좁게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(0.7)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행간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- 1.0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7692344" y="1732926"/>
            <a:ext cx="666034" cy="118342"/>
            <a:chOff x="8359856" y="1818793"/>
            <a:chExt cx="666034" cy="118342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8359856" y="1887295"/>
              <a:ext cx="606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907548" y="1818793"/>
              <a:ext cx="118342" cy="11834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14046" y="3638113"/>
            <a:ext cx="301094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err="1" smtClean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맑은고딕</a:t>
            </a:r>
            <a:endParaRPr lang="en-US" altLang="ko-KR" sz="2000" spc="-100" dirty="0" smtClean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한글 자간 </a:t>
            </a:r>
            <a:r>
              <a:rPr lang="en-US" altLang="ko-KR" sz="16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</a:t>
            </a: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좁게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(1.0)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행간 </a:t>
            </a:r>
            <a:r>
              <a:rPr lang="en-US" altLang="ko-KR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- 1.3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692344" y="3830667"/>
            <a:ext cx="666034" cy="118342"/>
            <a:chOff x="8359856" y="1818793"/>
            <a:chExt cx="666034" cy="118342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8359856" y="1887295"/>
              <a:ext cx="606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8907548" y="1818793"/>
              <a:ext cx="118342" cy="11834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562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65991" y="4391404"/>
            <a:ext cx="10137289" cy="1873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35569" y="254246"/>
            <a:ext cx="4729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 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-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폰트 타입 이해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45" y="1326356"/>
            <a:ext cx="27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</a:t>
            </a:r>
            <a:endParaRPr lang="en-US" altLang="ko-KR" sz="2800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146" y="1909305"/>
            <a:ext cx="346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endParaRPr lang="en-US" altLang="ko-KR" sz="2800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622" y="2954831"/>
            <a:ext cx="9636105" cy="932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맑은고딕도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두 가지의 폰트 타입이 있습니다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기본타입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그리고 좀 더 얇은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세미라이트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입니다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메인 타이틀에서는 두 타입의 폰트에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볼드처리를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해서 사용하고</a:t>
            </a:r>
            <a:r>
              <a:rPr lang="en-US" altLang="ko-KR" sz="14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본문은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기본 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or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세미라이트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+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볼드처리를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많이 사용합니다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세미라이트만 단독 사용하기에는 폰트가 너무 얇아서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가독성이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저하됩니다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얇은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~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굵은 순서대로 </a:t>
            </a:r>
            <a:r>
              <a:rPr lang="ko-KR" altLang="en-US" sz="1400" b="1" spc="-1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배열하자면</a:t>
            </a:r>
            <a:r>
              <a:rPr lang="ko-KR" altLang="en-US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아래와 같습니다</a:t>
            </a:r>
            <a:r>
              <a: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8037" y="1326356"/>
            <a:ext cx="434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 </a:t>
            </a:r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볼드처리</a:t>
            </a:r>
            <a:endParaRPr lang="en-US" altLang="ko-KR" sz="2800" b="1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8039" y="1909305"/>
            <a:ext cx="534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r>
              <a:rPr lang="en-US" altLang="ko-KR" sz="28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</a:t>
            </a:r>
            <a:endParaRPr lang="en-US" altLang="ko-KR" sz="2800" b="1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278545" y="4612354"/>
            <a:ext cx="2922317" cy="1431724"/>
            <a:chOff x="771143" y="4789452"/>
            <a:chExt cx="2922317" cy="1431724"/>
          </a:xfrm>
        </p:grpSpPr>
        <p:sp>
          <p:nvSpPr>
            <p:cNvPr id="21" name="TextBox 20"/>
            <p:cNvSpPr txBox="1"/>
            <p:nvPr/>
          </p:nvSpPr>
          <p:spPr>
            <a:xfrm>
              <a:off x="771146" y="5153842"/>
              <a:ext cx="1756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 기본</a:t>
              </a:r>
              <a:endParaRPr lang="en-US" altLang="ko-KR" sz="16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1146" y="4789452"/>
              <a:ext cx="2922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60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SemiLight</a:t>
              </a:r>
              <a:endParaRPr lang="en-US" altLang="ko-KR" sz="16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44" y="5882622"/>
              <a:ext cx="2922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b="1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 기본 </a:t>
              </a:r>
              <a:r>
                <a:rPr lang="ko-KR" altLang="en-US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볼드처리</a:t>
              </a:r>
              <a:endParaRPr lang="en-US" altLang="ko-KR" sz="16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143" y="5518232"/>
              <a:ext cx="2922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b="1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SemiLight</a:t>
              </a:r>
              <a:r>
                <a:rPr lang="en-US" altLang="ko-KR" sz="1600" b="1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ko-KR" altLang="en-US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볼드처리</a:t>
              </a:r>
              <a:endParaRPr lang="en-US" altLang="ko-KR" sz="16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4608037" y="5192177"/>
            <a:ext cx="2728679" cy="702944"/>
            <a:chOff x="4608037" y="5192177"/>
            <a:chExt cx="2960567" cy="702944"/>
          </a:xfrm>
        </p:grpSpPr>
        <p:sp>
          <p:nvSpPr>
            <p:cNvPr id="28" name="TextBox 27"/>
            <p:cNvSpPr txBox="1"/>
            <p:nvPr/>
          </p:nvSpPr>
          <p:spPr>
            <a:xfrm>
              <a:off x="4608038" y="5556567"/>
              <a:ext cx="2960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b="1" spc="-15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 기본 </a:t>
              </a:r>
              <a:r>
                <a:rPr lang="ko-KR" altLang="en-US" sz="1600" b="1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볼드처리</a:t>
              </a:r>
              <a:endParaRPr lang="en-US" altLang="ko-KR" sz="16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8037" y="5192177"/>
              <a:ext cx="2960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b="1" spc="-15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SemiLight</a:t>
              </a:r>
              <a:r>
                <a:rPr lang="en-US" altLang="ko-KR" sz="1600" b="1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ko-KR" altLang="en-US" sz="1600" b="1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볼드처리</a:t>
              </a:r>
              <a:endParaRPr lang="en-US" altLang="ko-KR" sz="16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08038" y="4632674"/>
            <a:ext cx="265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타이틀에서 많이 사용</a:t>
            </a:r>
            <a:endParaRPr lang="en-US" altLang="ko-KR" b="1" spc="-150" dirty="0" smtClean="0">
              <a:ln w="0"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4328160" y="4632674"/>
            <a:ext cx="0" cy="1351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620000" y="4632674"/>
            <a:ext cx="0" cy="1351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7903286" y="5192177"/>
            <a:ext cx="2725270" cy="696935"/>
            <a:chOff x="7903285" y="5192177"/>
            <a:chExt cx="2865719" cy="696935"/>
          </a:xfrm>
        </p:grpSpPr>
        <p:sp>
          <p:nvSpPr>
            <p:cNvPr id="36" name="TextBox 35"/>
            <p:cNvSpPr txBox="1"/>
            <p:nvPr/>
          </p:nvSpPr>
          <p:spPr>
            <a:xfrm>
              <a:off x="7903285" y="5192177"/>
              <a:ext cx="1678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pc="-150" dirty="0" err="1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spc="-150" dirty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cs typeface="맑은 고딕 Semilight" panose="020B0502040204020203" pitchFamily="50" charset="-127"/>
                </a:rPr>
                <a:t> 기본</a:t>
              </a:r>
              <a:endParaRPr lang="en-US" altLang="ko-KR" sz="1600" spc="-150" dirty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+mj-ea"/>
                <a:cs typeface="맑은 고딕 Semilight" panose="020B0502040204020203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03285" y="5550558"/>
              <a:ext cx="2865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1600" b="1" spc="-15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600" b="1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SemiLight</a:t>
              </a:r>
              <a:r>
                <a:rPr lang="en-US" altLang="ko-KR" sz="1600" b="1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ko-KR" altLang="en-US" sz="1600" b="1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볼드처리</a:t>
              </a:r>
              <a:endParaRPr lang="en-US" altLang="ko-KR" sz="16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03285" y="4632674"/>
            <a:ext cx="253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본문에서 많이 사용</a:t>
            </a:r>
            <a:endParaRPr lang="en-US" altLang="ko-KR" b="1" spc="-150" dirty="0" smtClean="0">
              <a:ln w="0"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914400" y="2783840"/>
            <a:ext cx="41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9" y="254246"/>
            <a:ext cx="4729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- 1)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스트로크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(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선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)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추가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648" y="1041916"/>
            <a:ext cx="4023066" cy="363176"/>
          </a:xfrm>
          <a:prstGeom prst="rect">
            <a:avLst/>
          </a:prstGeom>
          <a:solidFill>
            <a:srgbClr val="C314BA"/>
          </a:solidFill>
        </p:spPr>
        <p:txBody>
          <a:bodyPr wrap="square" lIns="180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1. 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텍스트 </a:t>
            </a:r>
            <a:r>
              <a:rPr lang="ko-KR" altLang="en-US" sz="1600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우클릭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 → 하단 </a:t>
            </a:r>
            <a:r>
              <a:rPr lang="ko-KR" altLang="en-US" sz="1600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도형서식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 클릭</a:t>
            </a:r>
            <a:endParaRPr lang="en-US" altLang="ko-KR" sz="1600" b="1" spc="-15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Pretendard Variable" pitchFamily="2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39647" y="1733894"/>
            <a:ext cx="4023066" cy="4260140"/>
            <a:chOff x="518454" y="1591654"/>
            <a:chExt cx="4023066" cy="426014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54" y="1591654"/>
              <a:ext cx="4023066" cy="4260140"/>
            </a:xfrm>
            <a:prstGeom prst="roundRect">
              <a:avLst>
                <a:gd name="adj" fmla="val 3163"/>
              </a:avLst>
            </a:prstGeom>
          </p:spPr>
        </p:pic>
        <p:sp>
          <p:nvSpPr>
            <p:cNvPr id="23" name="모서리가 둥근 직사각형 22"/>
            <p:cNvSpPr/>
            <p:nvPr/>
          </p:nvSpPr>
          <p:spPr>
            <a:xfrm>
              <a:off x="2575707" y="5505525"/>
              <a:ext cx="1821034" cy="248920"/>
            </a:xfrm>
            <a:prstGeom prst="roundRect">
              <a:avLst/>
            </a:prstGeom>
            <a:noFill/>
            <a:ln w="38100">
              <a:solidFill>
                <a:srgbClr val="C31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70" y="1733895"/>
            <a:ext cx="2074446" cy="4260140"/>
          </a:xfrm>
          <a:prstGeom prst="roundRect">
            <a:avLst>
              <a:gd name="adj" fmla="val 3701"/>
            </a:avLst>
          </a:prstGeom>
        </p:spPr>
      </p:pic>
      <p:sp>
        <p:nvSpPr>
          <p:cNvPr id="29" name="TextBox 28"/>
          <p:cNvSpPr txBox="1"/>
          <p:nvPr/>
        </p:nvSpPr>
        <p:spPr>
          <a:xfrm>
            <a:off x="6018270" y="1041916"/>
            <a:ext cx="4023066" cy="363176"/>
          </a:xfrm>
          <a:prstGeom prst="rect">
            <a:avLst/>
          </a:prstGeom>
          <a:solidFill>
            <a:srgbClr val="C314BA"/>
          </a:solidFill>
        </p:spPr>
        <p:txBody>
          <a:bodyPr wrap="square" lIns="180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2. 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도형서식에서 텍스트 윤곽선 </a:t>
            </a:r>
            <a:r>
              <a:rPr lang="en-US" altLang="ko-KR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[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실선</a:t>
            </a:r>
            <a:r>
              <a:rPr lang="en-US" altLang="ko-KR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] 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클릭</a:t>
            </a:r>
            <a:endParaRPr lang="en-US" altLang="ko-KR" sz="1600" b="1" spc="-15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Pretendard Variable" pitchFamily="2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208769" y="4784165"/>
            <a:ext cx="628911" cy="234875"/>
          </a:xfrm>
          <a:prstGeom prst="roundRect">
            <a:avLst/>
          </a:prstGeom>
          <a:noFill/>
          <a:ln w="38100">
            <a:solidFill>
              <a:srgbClr val="C31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583" y="2357536"/>
            <a:ext cx="2529211" cy="599024"/>
          </a:xfrm>
          <a:prstGeom prst="roundRect">
            <a:avLst/>
          </a:prstGeom>
          <a:effectLst>
            <a:outerShdw blurRad="1270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8082556" y="2972970"/>
            <a:ext cx="2247606" cy="312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그럼 이렇게 폰트에 선이 추가됩니다</a:t>
            </a: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3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" y="1733894"/>
            <a:ext cx="2084050" cy="4260140"/>
          </a:xfrm>
          <a:prstGeom prst="roundRect">
            <a:avLst>
              <a:gd name="adj" fmla="val 5942"/>
            </a:avLst>
          </a:prstGeom>
        </p:spPr>
      </p:pic>
      <p:sp>
        <p:nvSpPr>
          <p:cNvPr id="4" name="직사각형 3"/>
          <p:cNvSpPr/>
          <p:nvPr/>
        </p:nvSpPr>
        <p:spPr>
          <a:xfrm>
            <a:off x="335569" y="254246"/>
            <a:ext cx="4729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- 1)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스트로크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(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선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)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추가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648" y="1041916"/>
            <a:ext cx="4023066" cy="363176"/>
          </a:xfrm>
          <a:prstGeom prst="rect">
            <a:avLst/>
          </a:prstGeom>
          <a:solidFill>
            <a:srgbClr val="C314BA"/>
          </a:solidFill>
        </p:spPr>
        <p:txBody>
          <a:bodyPr wrap="square" lIns="180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3. 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실선 투명도 </a:t>
            </a:r>
            <a:r>
              <a:rPr lang="en-US" altLang="ko-KR" sz="16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100%</a:t>
            </a:r>
            <a:r>
              <a:rPr lang="en-US" altLang="ko-KR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 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Pretendard Variable" pitchFamily="2" charset="-127"/>
              </a:rPr>
              <a:t>설정</a:t>
            </a:r>
            <a:endParaRPr lang="en-US" altLang="ko-KR" sz="1600" b="1" spc="-15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Pretendard Variable" pitchFamily="2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973393" y="5515835"/>
            <a:ext cx="1830541" cy="234875"/>
          </a:xfrm>
          <a:prstGeom prst="roundRect">
            <a:avLst/>
          </a:prstGeom>
          <a:noFill/>
          <a:ln w="38100">
            <a:solidFill>
              <a:srgbClr val="C31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61" y="2392846"/>
            <a:ext cx="2529211" cy="528403"/>
          </a:xfrm>
          <a:prstGeom prst="roundRect">
            <a:avLst/>
          </a:prstGeom>
          <a:effectLst>
            <a:outerShdw blurRad="1270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2803934" y="2972970"/>
            <a:ext cx="2247606" cy="312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그럼 이렇게 폰트에 선이 사라집니다</a:t>
            </a: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7455230" y="1041916"/>
            <a:ext cx="2576873" cy="1255783"/>
            <a:chOff x="6836067" y="1539563"/>
            <a:chExt cx="2576873" cy="1255783"/>
          </a:xfrm>
        </p:grpSpPr>
        <p:sp>
          <p:nvSpPr>
            <p:cNvPr id="18" name="TextBox 17"/>
            <p:cNvSpPr txBox="1"/>
            <p:nvPr/>
          </p:nvSpPr>
          <p:spPr>
            <a:xfrm>
              <a:off x="6836067" y="1982616"/>
              <a:ext cx="2352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err="1" smtClean="0">
                  <a:ln w="0">
                    <a:noFill/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2000" spc="-150" dirty="0" smtClean="0">
                  <a:ln w="0">
                    <a:noFill/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 기본</a:t>
              </a:r>
              <a:endParaRPr lang="en-US" altLang="ko-KR" sz="2000" spc="-150" dirty="0" smtClean="0">
                <a:ln w="0">
                  <a:noFill/>
                </a:ln>
                <a:solidFill>
                  <a:srgbClr val="C314BA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6067" y="2395236"/>
              <a:ext cx="2576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err="1" smtClean="0">
                  <a:ln w="0">
                    <a:noFill/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2000" spc="-150" dirty="0" smtClean="0">
                  <a:ln w="0">
                    <a:noFill/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2000" dirty="0" err="1" smtClean="0">
                  <a:ln w="0">
                    <a:noFill/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SemiLight</a:t>
              </a:r>
              <a:endParaRPr lang="en-US" altLang="ko-KR" sz="2000" dirty="0" smtClean="0">
                <a:ln w="0">
                  <a:noFill/>
                </a:ln>
                <a:solidFill>
                  <a:srgbClr val="C314BA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6067" y="1539563"/>
              <a:ext cx="2352757" cy="35047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400" b="1" spc="-1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맑은 고딕 Semilight" panose="020B0502040204020203" pitchFamily="50" charset="-127"/>
                </a:rPr>
                <a:t>기본 폰트</a:t>
              </a:r>
              <a:endPara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455230" y="3078276"/>
            <a:ext cx="2675486" cy="1256400"/>
            <a:chOff x="6836067" y="4128636"/>
            <a:chExt cx="2675486" cy="1256400"/>
          </a:xfrm>
        </p:grpSpPr>
        <p:sp>
          <p:nvSpPr>
            <p:cNvPr id="16" name="TextBox 15"/>
            <p:cNvSpPr txBox="1"/>
            <p:nvPr/>
          </p:nvSpPr>
          <p:spPr>
            <a:xfrm>
              <a:off x="6836067" y="4572306"/>
              <a:ext cx="2352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2000" spc="-15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+mj-ea"/>
                  <a:ea typeface="+mj-ea"/>
                  <a:cs typeface="맑은 고딕 Semilight" panose="020B0502040204020203" pitchFamily="50" charset="-127"/>
                </a:rPr>
                <a:t> 기본</a:t>
              </a:r>
              <a:endParaRPr lang="en-US" altLang="ko-KR" sz="2000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6068" y="4984926"/>
              <a:ext cx="2675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맑은고딕</a:t>
              </a:r>
              <a:r>
                <a:rPr lang="ko-KR" altLang="en-US" sz="2000" spc="-150" dirty="0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2000" dirty="0" err="1" smtClean="0">
                  <a:ln w="0">
                    <a:solidFill>
                      <a:schemeClr val="tx1">
                        <a:alpha val="0"/>
                      </a:schemeClr>
                    </a:solidFill>
                  </a:ln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SemiLight</a:t>
              </a:r>
              <a:endParaRPr lang="en-US" altLang="ko-KR" sz="20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solidFill>
                  <a:srgbClr val="C314BA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6067" y="4128636"/>
              <a:ext cx="2352757" cy="35047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400" b="1" spc="-1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맑은 고딕 Semilight" panose="020B0502040204020203" pitchFamily="50" charset="-127"/>
                </a:rPr>
                <a:t>투명선</a:t>
              </a:r>
              <a:r>
                <a:rPr lang="ko-KR" altLang="en-US" sz="1400" b="1" spc="-1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맑은 고딕 Semilight" panose="020B0502040204020203" pitchFamily="50" charset="-127"/>
                </a:rPr>
                <a:t> 추가된 폰트</a:t>
              </a:r>
              <a:endParaRPr lang="en-US" altLang="ko-KR" sz="14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맑은 고딕 Semilight" panose="020B0502040204020203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6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>
          <a:xfrm>
            <a:off x="801622" y="4195405"/>
            <a:ext cx="9528048" cy="1942242"/>
          </a:xfrm>
          <a:prstGeom prst="roundRect">
            <a:avLst>
              <a:gd name="adj" fmla="val 5307"/>
            </a:avLst>
          </a:prstGeom>
          <a:solidFill>
            <a:schemeClr val="bg1"/>
          </a:solidFill>
          <a:ln w="28575">
            <a:solidFill>
              <a:srgbClr val="C314BA"/>
            </a:solidFill>
            <a:prstDash val="sysDot"/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801622" y="1498693"/>
            <a:ext cx="9528048" cy="1942242"/>
          </a:xfrm>
          <a:prstGeom prst="roundRect">
            <a:avLst>
              <a:gd name="adj" fmla="val 530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35569" y="254246"/>
            <a:ext cx="4729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- 1)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스트로크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(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선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)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추가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985" y="4652988"/>
            <a:ext cx="27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</a:t>
            </a:r>
            <a:endParaRPr lang="en-US" altLang="ko-KR" sz="280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8986" y="5235937"/>
            <a:ext cx="346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endParaRPr lang="en-US" altLang="ko-KR" sz="280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876" y="4652988"/>
            <a:ext cx="464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 </a:t>
            </a:r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볼드처리</a:t>
            </a:r>
            <a:endParaRPr lang="en-US" altLang="ko-KR" sz="2800" b="1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879" y="5235937"/>
            <a:ext cx="49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r>
              <a:rPr lang="en-US" altLang="ko-KR" sz="28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</a:t>
            </a:r>
            <a:endParaRPr lang="en-US" altLang="ko-KR" sz="2800" b="1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68985" y="1946610"/>
            <a:ext cx="27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0">
                  <a:noFill/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dirty="0" smtClean="0">
                <a:ln w="0">
                  <a:noFill/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</a:t>
            </a:r>
            <a:endParaRPr lang="en-US" altLang="ko-KR" sz="2800" dirty="0" smtClean="0">
              <a:ln w="0">
                <a:noFill/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8986" y="2529559"/>
            <a:ext cx="346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dirty="0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dirty="0" err="1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endParaRPr lang="en-US" altLang="ko-KR" sz="2800" dirty="0" smtClean="0">
              <a:ln w="0">
                <a:noFill/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876" y="1946610"/>
            <a:ext cx="464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n w="0">
                  <a:noFill/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dirty="0" smtClean="0">
                <a:ln w="0">
                  <a:noFill/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 </a:t>
            </a:r>
            <a:r>
              <a:rPr lang="ko-KR" altLang="en-US" sz="2800" b="1" dirty="0" err="1" smtClean="0">
                <a:ln w="0">
                  <a:noFill/>
                </a:ln>
                <a:latin typeface="+mj-ea"/>
                <a:ea typeface="+mj-ea"/>
                <a:cs typeface="맑은 고딕 Semilight" panose="020B0502040204020203" pitchFamily="50" charset="-127"/>
              </a:rPr>
              <a:t>볼드처리</a:t>
            </a:r>
            <a:endParaRPr lang="en-US" altLang="ko-KR" sz="2800" b="1" dirty="0" smtClean="0">
              <a:ln w="0">
                <a:noFill/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879" y="2529559"/>
            <a:ext cx="51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dirty="0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b="1" dirty="0" err="1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r>
              <a:rPr lang="en-US" altLang="ko-KR" sz="2800" b="1" dirty="0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2800" b="1" dirty="0" err="1" smtClean="0">
                <a:ln w="0">
                  <a:noFill/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</a:t>
            </a:r>
            <a:endParaRPr lang="en-US" altLang="ko-KR" sz="2800" b="1" dirty="0" smtClean="0">
              <a:ln w="0">
                <a:noFill/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2902" y="1061873"/>
            <a:ext cx="1535177" cy="377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선 추가 이전</a:t>
            </a:r>
            <a:endParaRPr lang="en-US" altLang="ko-KR" sz="16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2902" y="3744113"/>
            <a:ext cx="1535177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선 추가 이후</a:t>
            </a:r>
            <a:endParaRPr lang="en-US" altLang="ko-KR" sz="16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9722" y="1118538"/>
            <a:ext cx="2279948" cy="2881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* </a:t>
            </a: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아무것도 설정하지 않은 기본 폰트</a:t>
            </a:r>
            <a:endParaRPr lang="en-US" altLang="ko-KR" sz="11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1552" y="3821098"/>
            <a:ext cx="1338118" cy="312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* </a:t>
            </a: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선만 추가한 폰트</a:t>
            </a:r>
            <a:endParaRPr lang="en-US" altLang="ko-KR" sz="11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  <p:bldP spid="25" grpId="0"/>
      <p:bldP spid="26" grpId="0"/>
      <p:bldP spid="27" grpId="0"/>
      <p:bldP spid="31" grpId="0"/>
      <p:bldP spid="33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>
          <a:xfrm>
            <a:off x="801622" y="4195405"/>
            <a:ext cx="9528048" cy="1942242"/>
          </a:xfrm>
          <a:prstGeom prst="roundRect">
            <a:avLst>
              <a:gd name="adj" fmla="val 5307"/>
            </a:avLst>
          </a:prstGeom>
          <a:solidFill>
            <a:schemeClr val="bg1"/>
          </a:solidFill>
          <a:ln w="28575">
            <a:solidFill>
              <a:srgbClr val="C314BA"/>
            </a:solidFill>
            <a:prstDash val="sysDot"/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801622" y="1498693"/>
            <a:ext cx="9528048" cy="1942242"/>
          </a:xfrm>
          <a:prstGeom prst="roundRect">
            <a:avLst>
              <a:gd name="adj" fmla="val 530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35568" y="254246"/>
            <a:ext cx="5313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 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-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2)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세밀한 자간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/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행간 조절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8825" y="1926514"/>
            <a:ext cx="27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</a:t>
            </a:r>
            <a:endParaRPr lang="en-US" altLang="ko-KR" sz="280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8826" y="2509463"/>
            <a:ext cx="346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endParaRPr lang="en-US" altLang="ko-KR" sz="280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717" y="1926514"/>
            <a:ext cx="434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 </a:t>
            </a:r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볼드처리</a:t>
            </a:r>
            <a:endParaRPr lang="en-US" altLang="ko-KR" sz="2800" b="1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5719" y="2509463"/>
            <a:ext cx="490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r>
              <a:rPr lang="en-US" altLang="ko-KR" sz="2800" b="1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2800" b="1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</a:t>
            </a:r>
            <a:endParaRPr lang="en-US" altLang="ko-KR" sz="2800" b="1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2902" y="1061873"/>
            <a:ext cx="2571498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자간</a:t>
            </a:r>
            <a:r>
              <a:rPr lang="en-US" altLang="ko-KR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/</a:t>
            </a:r>
            <a:r>
              <a:rPr lang="ko-KR" altLang="en-US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행간 조절 이전</a:t>
            </a:r>
            <a:endParaRPr lang="en-US" altLang="ko-KR" sz="16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2902" y="3744113"/>
            <a:ext cx="2571498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cs typeface="맑은 고딕 Semilight" panose="020B0502040204020203" pitchFamily="50" charset="-127"/>
              </a:rPr>
              <a:t>자간</a:t>
            </a:r>
            <a:r>
              <a:rPr lang="en-US" altLang="ko-KR" sz="16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cs typeface="맑은 고딕 Semilight" panose="020B0502040204020203" pitchFamily="50" charset="-127"/>
              </a:rPr>
              <a:t>/</a:t>
            </a:r>
            <a:r>
              <a:rPr lang="ko-KR" altLang="en-US" sz="16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cs typeface="맑은 고딕 Semilight" panose="020B0502040204020203" pitchFamily="50" charset="-127"/>
              </a:rPr>
              <a:t>행간 조절 </a:t>
            </a:r>
            <a:r>
              <a:rPr lang="ko-KR" altLang="en-US" sz="16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cs typeface="맑은 고딕 Semilight" panose="020B0502040204020203" pitchFamily="50" charset="-127"/>
              </a:rPr>
              <a:t>이후</a:t>
            </a:r>
            <a:endParaRPr lang="en-US" altLang="ko-KR" sz="1600" b="1" spc="-10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cs typeface="맑은 고딕 Semilight" panose="020B0502040204020203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425" y="4652988"/>
            <a:ext cx="27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</a:t>
            </a:r>
            <a:endParaRPr lang="en-US" altLang="ko-KR" sz="2800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0426" y="5235937"/>
            <a:ext cx="346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endParaRPr lang="en-US" altLang="ko-KR" sz="2800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5717" y="4652988"/>
            <a:ext cx="434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 </a:t>
            </a:r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볼드처리</a:t>
            </a:r>
            <a:endParaRPr lang="en-US" altLang="ko-KR" sz="2800" b="1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95719" y="5235937"/>
            <a:ext cx="465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28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SemiLight</a:t>
            </a:r>
            <a:r>
              <a:rPr lang="en-US" altLang="ko-KR" sz="2800" b="1" spc="-150" dirty="0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2800" b="1" spc="-150" dirty="0" err="1" smtClean="0">
                <a:ln w="0"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볼드처리</a:t>
            </a:r>
            <a:endParaRPr lang="en-US" altLang="ko-KR" sz="2800" b="1" spc="-150" dirty="0" smtClean="0">
              <a:ln w="0">
                <a:solidFill>
                  <a:schemeClr val="tx1">
                    <a:alpha val="0"/>
                  </a:schemeClr>
                </a:solidFill>
              </a:ln>
              <a:solidFill>
                <a:srgbClr val="C314BA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9722" y="1118538"/>
            <a:ext cx="2279948" cy="312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* </a:t>
            </a: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선만 추가한 폰트</a:t>
            </a:r>
            <a:endParaRPr lang="en-US" altLang="ko-KR" sz="11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3821098"/>
            <a:ext cx="3166870" cy="312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* </a:t>
            </a: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선 추가 </a:t>
            </a:r>
            <a:r>
              <a:rPr lang="en-US" altLang="ko-KR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&amp; </a:t>
            </a:r>
            <a:r>
              <a:rPr lang="ko-KR" altLang="en-US" sz="1100" b="1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자간 행간을 조절한 폰트</a:t>
            </a:r>
            <a:endParaRPr lang="en-US" altLang="ko-KR" sz="1100" b="1" spc="-1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9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  <p:bldP spid="33" grpId="0"/>
      <p:bldP spid="43" grpId="0"/>
      <p:bldP spid="22" grpId="0"/>
      <p:bldP spid="23" grpId="0"/>
      <p:bldP spid="24" grpId="0"/>
      <p:bldP spid="28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8" y="254246"/>
            <a:ext cx="4338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맑은고딕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예쁘게 사용하는 방법 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-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  <a:cs typeface="Pretendard Variable" pitchFamily="2" charset="-127"/>
              </a:rPr>
              <a:t>예시 이미지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ea"/>
              <a:ea typeface="+mj-ea"/>
              <a:cs typeface="Pretendard Variable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784" y="1417909"/>
            <a:ext cx="4927600" cy="450105"/>
          </a:xfrm>
          <a:prstGeom prst="rect">
            <a:avLst/>
          </a:prstGeom>
          <a:solidFill>
            <a:schemeClr val="tx1"/>
          </a:solidFill>
        </p:spPr>
        <p:txBody>
          <a:bodyPr wrap="square" tIns="72000" bIns="7200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부제목으로 사용한 </a:t>
            </a:r>
            <a:r>
              <a:rPr lang="ko-KR" altLang="en-US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세미라이트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볼드체</a:t>
            </a:r>
            <a:endParaRPr lang="en-US" altLang="ko-KR" b="1" spc="-15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624" y="4232036"/>
            <a:ext cx="432917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본문으로 사용한 </a:t>
            </a:r>
            <a:r>
              <a:rPr lang="ko-KR" altLang="en-US" sz="1500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 </a:t>
            </a:r>
            <a:r>
              <a:rPr lang="ko-KR" altLang="en-US" sz="1500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기본체입니다</a:t>
            </a:r>
            <a:r>
              <a:rPr lang="en-US" altLang="ko-KR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500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가독성이</a:t>
            </a:r>
            <a:r>
              <a:rPr lang="ko-KR" altLang="en-US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 좋은 문서를 위해서 직접 타이핑을 해보고</a:t>
            </a:r>
            <a:endParaRPr lang="en-US" altLang="ko-KR" sz="1500" spc="-170" dirty="0" smtClean="0">
              <a:ln>
                <a:solidFill>
                  <a:schemeClr val="tx1">
                    <a:alpha val="0"/>
                  </a:schemeClr>
                </a:solidFill>
              </a:ln>
              <a:latin typeface="+mn-ea"/>
              <a:cs typeface="맑은 고딕 Semilight" panose="020B0502040204020203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자간</a:t>
            </a:r>
            <a:r>
              <a:rPr lang="en-US" altLang="ko-KR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/</a:t>
            </a:r>
            <a:r>
              <a:rPr lang="ko-KR" altLang="en-US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행간을 조절해보시기 바랍니다</a:t>
            </a:r>
            <a:r>
              <a:rPr lang="en-US" altLang="ko-KR" sz="1500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맑은 고딕 Semilight" panose="020B0502040204020203" pitchFamily="50" charset="-127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624" y="1921851"/>
            <a:ext cx="544677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3600" b="1" spc="-3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제목으로 사용한 </a:t>
            </a:r>
            <a:r>
              <a:rPr lang="ko-KR" altLang="en-US" sz="3600" b="1" spc="-3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맑은고딕</a:t>
            </a:r>
            <a:r>
              <a:rPr lang="ko-KR" altLang="en-US" sz="3600" b="1" spc="-3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 기본 </a:t>
            </a:r>
            <a:r>
              <a:rPr lang="ko-KR" altLang="en-US" sz="3600" b="1" spc="-3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  <a:cs typeface="맑은 고딕 Semilight" panose="020B0502040204020203" pitchFamily="50" charset="-127"/>
              </a:rPr>
              <a:t>볼드체</a:t>
            </a:r>
            <a:endParaRPr lang="en-US" altLang="ko-KR" sz="3600" b="1" spc="-300" dirty="0" smtClean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304" y="4232036"/>
            <a:ext cx="432917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본문으로 사용한 </a:t>
            </a:r>
            <a:r>
              <a:rPr lang="ko-KR" altLang="en-US" sz="1500" b="1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맑은고딕</a:t>
            </a:r>
            <a:r>
              <a:rPr lang="ko-KR" altLang="en-US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500" b="1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세미라이트</a:t>
            </a:r>
            <a:r>
              <a:rPr lang="ko-KR" altLang="en-US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500" b="1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볼드체입니다</a:t>
            </a:r>
            <a:r>
              <a:rPr lang="en-US" altLang="ko-KR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500" b="1" spc="-17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가독성이</a:t>
            </a:r>
            <a:r>
              <a:rPr lang="ko-KR" altLang="en-US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좋은 문서를 위해서 직접 타이핑을 해보고</a:t>
            </a:r>
            <a:endParaRPr lang="en-US" altLang="ko-KR" sz="1500" b="1" spc="-170" dirty="0" smtClean="0">
              <a:ln>
                <a:solidFill>
                  <a:schemeClr val="tx1">
                    <a:alpha val="0"/>
                  </a:schemeClr>
                </a:solidFill>
              </a:ln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자간</a:t>
            </a:r>
            <a:r>
              <a:rPr lang="en-US" altLang="ko-KR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/</a:t>
            </a:r>
            <a:r>
              <a:rPr lang="ko-KR" altLang="en-US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행간을 조절해보시기 바랍니다</a:t>
            </a:r>
            <a:r>
              <a:rPr lang="en-US" altLang="ko-KR" sz="1500" b="1" spc="-17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913384" y="4003040"/>
            <a:ext cx="5090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739384" y="4003040"/>
            <a:ext cx="5090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532</Words>
  <Application>Microsoft Office PowerPoint</Application>
  <PresentationFormat>와이드스크린</PresentationFormat>
  <Paragraphs>100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맑은 고딕</vt:lpstr>
      <vt:lpstr>맑은 고딕 Semilight</vt:lpstr>
      <vt:lpstr>Pretendard Variable</vt:lpstr>
      <vt:lpstr>Arial</vt:lpstr>
      <vt:lpstr>Pretendard 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>an.other</Manager>
  <Company>an.other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an.other</dc:creator>
  <cp:lastModifiedBy>JIYOON</cp:lastModifiedBy>
  <cp:revision>24</cp:revision>
  <dcterms:created xsi:type="dcterms:W3CDTF">2022-01-05T04:08:06Z</dcterms:created>
  <dcterms:modified xsi:type="dcterms:W3CDTF">2022-01-05T10:29:53Z</dcterms:modified>
</cp:coreProperties>
</file>