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30275213" cy="42803763"/>
  <p:notesSz cx="6858000" cy="9144000"/>
  <p:defaultTextStyle>
    <a:defPPr>
      <a:defRPr lang="ko-KR"/>
    </a:defPPr>
    <a:lvl1pPr marL="0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1pPr>
    <a:lvl2pPr marL="1752776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2pPr>
    <a:lvl3pPr marL="3505554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3pPr>
    <a:lvl4pPr marL="5258329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4pPr>
    <a:lvl5pPr marL="7011107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5pPr>
    <a:lvl6pPr marL="8763884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6pPr>
    <a:lvl7pPr marL="10516660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7pPr>
    <a:lvl8pPr marL="12269435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8pPr>
    <a:lvl9pPr marL="14022212" algn="l" defTabSz="3505554" rtl="0" eaLnBrk="1" latinLnBrk="1" hangingPunct="1">
      <a:defRPr sz="6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4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2"/>
    <a:srgbClr val="66FFCC"/>
    <a:srgbClr val="008000"/>
    <a:srgbClr val="29FFB8"/>
    <a:srgbClr val="008080"/>
    <a:srgbClr val="00FFCC"/>
    <a:srgbClr val="00CC99"/>
    <a:srgbClr val="00CC00"/>
    <a:srgbClr val="99FF66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 showGuides="1">
      <p:cViewPr varScale="1">
        <p:scale>
          <a:sx n="12" d="100"/>
          <a:sy n="12" d="100"/>
        </p:scale>
        <p:origin x="2406" y="-12"/>
      </p:cViewPr>
      <p:guideLst>
        <p:guide orient="horz" pos="13482"/>
        <p:guide pos="9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44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11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85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9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54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24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1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4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03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7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1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8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직사각형 471"/>
          <p:cNvSpPr/>
          <p:nvPr/>
        </p:nvSpPr>
        <p:spPr>
          <a:xfrm>
            <a:off x="2993007" y="6627794"/>
            <a:ext cx="24037351" cy="1440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93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2016</a:t>
            </a:r>
            <a:endParaRPr lang="en-US" altLang="ko-KR" sz="93000" kern="0" dirty="0">
              <a:solidFill>
                <a:schemeClr val="accent1">
                  <a:lumMod val="20000"/>
                  <a:lumOff val="80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422" name="그룹 421"/>
          <p:cNvGrpSpPr>
            <a:grpSpLocks noChangeAspect="1"/>
          </p:cNvGrpSpPr>
          <p:nvPr/>
        </p:nvGrpSpPr>
        <p:grpSpPr>
          <a:xfrm rot="15975755">
            <a:off x="16721509" y="38526827"/>
            <a:ext cx="1438181" cy="2335690"/>
            <a:chOff x="20209397" y="17488279"/>
            <a:chExt cx="5339498" cy="8671656"/>
          </a:xfrm>
        </p:grpSpPr>
        <p:cxnSp>
          <p:nvCxnSpPr>
            <p:cNvPr id="413" name="직선 연결선 412"/>
            <p:cNvCxnSpPr/>
            <p:nvPr/>
          </p:nvCxnSpPr>
          <p:spPr>
            <a:xfrm flipH="1">
              <a:off x="22040387" y="19171061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직선 연결선 413"/>
            <p:cNvCxnSpPr/>
            <p:nvPr/>
          </p:nvCxnSpPr>
          <p:spPr>
            <a:xfrm flipH="1">
              <a:off x="22059437" y="17608961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직선 연결선 414"/>
            <p:cNvCxnSpPr/>
            <p:nvPr/>
          </p:nvCxnSpPr>
          <p:spPr>
            <a:xfrm>
              <a:off x="22638557" y="17608961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타원 415"/>
            <p:cNvSpPr>
              <a:spLocks noChangeAspect="1"/>
            </p:cNvSpPr>
            <p:nvPr/>
          </p:nvSpPr>
          <p:spPr>
            <a:xfrm>
              <a:off x="22472156" y="1748827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7" name="타원 416"/>
            <p:cNvSpPr>
              <a:spLocks noChangeAspect="1"/>
            </p:cNvSpPr>
            <p:nvPr/>
          </p:nvSpPr>
          <p:spPr>
            <a:xfrm>
              <a:off x="25254192" y="1902536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8" name="타원 417"/>
            <p:cNvSpPr>
              <a:spLocks noChangeAspect="1"/>
            </p:cNvSpPr>
            <p:nvPr/>
          </p:nvSpPr>
          <p:spPr>
            <a:xfrm>
              <a:off x="21931135" y="25865232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9" name="직선 연결선 418"/>
            <p:cNvCxnSpPr/>
            <p:nvPr/>
          </p:nvCxnSpPr>
          <p:spPr>
            <a:xfrm flipH="1">
              <a:off x="20327363" y="17635630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직선 연결선 419"/>
            <p:cNvCxnSpPr/>
            <p:nvPr/>
          </p:nvCxnSpPr>
          <p:spPr>
            <a:xfrm flipH="1" flipV="1">
              <a:off x="20356748" y="19345082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타원 420"/>
            <p:cNvSpPr>
              <a:spLocks noChangeAspect="1"/>
            </p:cNvSpPr>
            <p:nvPr/>
          </p:nvSpPr>
          <p:spPr>
            <a:xfrm>
              <a:off x="20209397" y="19172720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4" name="그룹 393"/>
          <p:cNvGrpSpPr>
            <a:grpSpLocks noChangeAspect="1"/>
          </p:cNvGrpSpPr>
          <p:nvPr/>
        </p:nvGrpSpPr>
        <p:grpSpPr>
          <a:xfrm>
            <a:off x="2799985" y="37847421"/>
            <a:ext cx="3544570" cy="2630145"/>
            <a:chOff x="7143263" y="34413821"/>
            <a:chExt cx="8725150" cy="6474244"/>
          </a:xfrm>
        </p:grpSpPr>
        <p:cxnSp>
          <p:nvCxnSpPr>
            <p:cNvPr id="395" name="직선 연결선 394"/>
            <p:cNvCxnSpPr/>
            <p:nvPr/>
          </p:nvCxnSpPr>
          <p:spPr>
            <a:xfrm rot="8307440">
              <a:off x="11671684" y="38069673"/>
              <a:ext cx="2303493" cy="281839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직선 연결선 395"/>
            <p:cNvCxnSpPr/>
            <p:nvPr/>
          </p:nvCxnSpPr>
          <p:spPr>
            <a:xfrm rot="8307440" flipH="1">
              <a:off x="9697412" y="35682913"/>
              <a:ext cx="596198" cy="37831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직선 연결선 396"/>
            <p:cNvCxnSpPr/>
            <p:nvPr/>
          </p:nvCxnSpPr>
          <p:spPr>
            <a:xfrm rot="8307440" flipH="1">
              <a:off x="9813282" y="35988404"/>
              <a:ext cx="2604302" cy="26720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직선 연결선 397"/>
            <p:cNvCxnSpPr/>
            <p:nvPr/>
          </p:nvCxnSpPr>
          <p:spPr>
            <a:xfrm rot="8307440">
              <a:off x="8474401" y="37717081"/>
              <a:ext cx="1994554" cy="24389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직선 연결선 398"/>
            <p:cNvCxnSpPr/>
            <p:nvPr/>
          </p:nvCxnSpPr>
          <p:spPr>
            <a:xfrm rot="8307440" flipH="1">
              <a:off x="12755324" y="34872511"/>
              <a:ext cx="300809" cy="547147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직선 연결선 399"/>
            <p:cNvCxnSpPr/>
            <p:nvPr/>
          </p:nvCxnSpPr>
          <p:spPr>
            <a:xfrm rot="8307440" flipH="1">
              <a:off x="7143263" y="36646542"/>
              <a:ext cx="2604302" cy="134415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직선 연결선 400"/>
            <p:cNvCxnSpPr/>
            <p:nvPr/>
          </p:nvCxnSpPr>
          <p:spPr>
            <a:xfrm rot="8307440">
              <a:off x="9106331" y="35150587"/>
              <a:ext cx="1966438" cy="111109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타원 401"/>
            <p:cNvSpPr>
              <a:spLocks noChangeAspect="1"/>
            </p:cNvSpPr>
            <p:nvPr/>
          </p:nvSpPr>
          <p:spPr>
            <a:xfrm rot="8307440">
              <a:off x="14502628" y="39650780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3" name="타원 402"/>
            <p:cNvSpPr>
              <a:spLocks noChangeAspect="1"/>
            </p:cNvSpPr>
            <p:nvPr/>
          </p:nvSpPr>
          <p:spPr>
            <a:xfrm rot="8307440">
              <a:off x="10916223" y="39075818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4" name="타원 403"/>
            <p:cNvSpPr>
              <a:spLocks noChangeAspect="1"/>
            </p:cNvSpPr>
            <p:nvPr/>
          </p:nvSpPr>
          <p:spPr>
            <a:xfrm rot="8307440">
              <a:off x="11086632" y="35341901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5" name="타원 404"/>
            <p:cNvSpPr>
              <a:spLocks noChangeAspect="1"/>
            </p:cNvSpPr>
            <p:nvPr/>
          </p:nvSpPr>
          <p:spPr>
            <a:xfrm rot="8307440">
              <a:off x="8880505" y="35835909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6" name="타원 405"/>
            <p:cNvSpPr>
              <a:spLocks noChangeAspect="1"/>
            </p:cNvSpPr>
            <p:nvPr/>
          </p:nvSpPr>
          <p:spPr>
            <a:xfrm rot="8307440">
              <a:off x="7804309" y="38571285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7" name="직선 연결선 406"/>
            <p:cNvCxnSpPr/>
            <p:nvPr/>
          </p:nvCxnSpPr>
          <p:spPr>
            <a:xfrm rot="8307440" flipV="1">
              <a:off x="13945114" y="38005809"/>
              <a:ext cx="1923299" cy="127098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직선 연결선 407"/>
            <p:cNvCxnSpPr>
              <a:endCxn id="404" idx="1"/>
            </p:cNvCxnSpPr>
            <p:nvPr/>
          </p:nvCxnSpPr>
          <p:spPr>
            <a:xfrm rot="8307440">
              <a:off x="12486192" y="34413821"/>
              <a:ext cx="1549734" cy="41769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타원 408"/>
            <p:cNvSpPr>
              <a:spLocks noChangeAspect="1"/>
            </p:cNvSpPr>
            <p:nvPr/>
          </p:nvSpPr>
          <p:spPr>
            <a:xfrm rot="8307440">
              <a:off x="15068954" y="37425509"/>
              <a:ext cx="209618" cy="2096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3" name="그룹 292"/>
          <p:cNvGrpSpPr>
            <a:grpSpLocks noChangeAspect="1"/>
          </p:cNvGrpSpPr>
          <p:nvPr/>
        </p:nvGrpSpPr>
        <p:grpSpPr>
          <a:xfrm rot="15565851">
            <a:off x="3301672" y="27868829"/>
            <a:ext cx="1910065" cy="2548061"/>
            <a:chOff x="950159" y="22396748"/>
            <a:chExt cx="5618089" cy="7494633"/>
          </a:xfrm>
        </p:grpSpPr>
        <p:cxnSp>
          <p:nvCxnSpPr>
            <p:cNvPr id="284" name="직선 연결선 283"/>
            <p:cNvCxnSpPr/>
            <p:nvPr/>
          </p:nvCxnSpPr>
          <p:spPr>
            <a:xfrm flipH="1" flipV="1">
              <a:off x="1056462" y="23413049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/>
            <p:cNvCxnSpPr/>
            <p:nvPr/>
          </p:nvCxnSpPr>
          <p:spPr>
            <a:xfrm flipH="1">
              <a:off x="3123387" y="28263179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직선 연결선 285"/>
            <p:cNvCxnSpPr/>
            <p:nvPr/>
          </p:nvCxnSpPr>
          <p:spPr>
            <a:xfrm>
              <a:off x="1056462" y="23413053"/>
              <a:ext cx="2066925" cy="6330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직선 연결선 286"/>
            <p:cNvCxnSpPr/>
            <p:nvPr/>
          </p:nvCxnSpPr>
          <p:spPr>
            <a:xfrm flipH="1" flipV="1">
              <a:off x="5422087" y="22504364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/>
            <p:cNvCxnSpPr/>
            <p:nvPr/>
          </p:nvCxnSpPr>
          <p:spPr>
            <a:xfrm flipV="1">
              <a:off x="1056462" y="22517700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타원 288"/>
            <p:cNvSpPr>
              <a:spLocks noChangeAspect="1"/>
            </p:cNvSpPr>
            <p:nvPr/>
          </p:nvSpPr>
          <p:spPr>
            <a:xfrm>
              <a:off x="2995311" y="295966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타원 289"/>
            <p:cNvSpPr>
              <a:spLocks noChangeAspect="1"/>
            </p:cNvSpPr>
            <p:nvPr/>
          </p:nvSpPr>
          <p:spPr>
            <a:xfrm>
              <a:off x="6273545" y="28116493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타원 290"/>
            <p:cNvSpPr>
              <a:spLocks noChangeAspect="1"/>
            </p:cNvSpPr>
            <p:nvPr/>
          </p:nvSpPr>
          <p:spPr>
            <a:xfrm>
              <a:off x="950159" y="2326569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타원 291"/>
            <p:cNvSpPr>
              <a:spLocks noChangeAspect="1"/>
            </p:cNvSpPr>
            <p:nvPr/>
          </p:nvSpPr>
          <p:spPr>
            <a:xfrm>
              <a:off x="5257001" y="2239674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20679433" y="-4650447"/>
            <a:ext cx="11905681" cy="16403729"/>
            <a:chOff x="9837797" y="3433351"/>
            <a:chExt cx="18220901" cy="25104883"/>
          </a:xfrm>
        </p:grpSpPr>
        <p:cxnSp>
          <p:nvCxnSpPr>
            <p:cNvPr id="20" name="직선 연결선 19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타원 46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9" name="직선 연결선 58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>
              <a:endCxn id="55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9348397" y="15230493"/>
            <a:ext cx="1138051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3500" kern="0" dirty="0" smtClean="0">
                <a:solidFill>
                  <a:schemeClr val="accent1">
                    <a:lumMod val="50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봉사단 </a:t>
            </a:r>
            <a:endParaRPr lang="ko-KR" altLang="en-US" sz="23500" kern="0" spc="0" dirty="0">
              <a:solidFill>
                <a:schemeClr val="accent1">
                  <a:lumMod val="50000"/>
                </a:schemeClr>
              </a:solidFill>
              <a:effectLst/>
              <a:latin typeface="08서울남산체 EB" panose="02020603020101020101" pitchFamily="18" charset="-127"/>
              <a:ea typeface="08서울남산체 EB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855424" y="8896243"/>
            <a:ext cx="7975260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2500" kern="0" dirty="0">
                <a:solidFill>
                  <a:schemeClr val="accent1">
                    <a:lumMod val="50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대학생</a:t>
            </a:r>
            <a:endParaRPr lang="en-US" altLang="ko-KR" sz="22500" kern="0" dirty="0">
              <a:solidFill>
                <a:schemeClr val="accent1">
                  <a:lumMod val="50000"/>
                </a:schemeClr>
              </a:solidFill>
              <a:latin typeface="08서울남산체 EB" panose="02020603020101020101" pitchFamily="18" charset="-127"/>
              <a:ea typeface="08서울남산체 EB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293466" y="11911797"/>
            <a:ext cx="1156598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5000" kern="0" dirty="0" smtClean="0">
                <a:solidFill>
                  <a:schemeClr val="accent1">
                    <a:lumMod val="50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경제교육</a:t>
            </a:r>
            <a:endParaRPr lang="en-US" altLang="ko-KR" sz="25000" kern="0" dirty="0">
              <a:solidFill>
                <a:schemeClr val="accent1">
                  <a:lumMod val="50000"/>
                </a:schemeClr>
              </a:solidFill>
              <a:latin typeface="08서울남산체 EB" panose="02020603020101020101" pitchFamily="18" charset="-127"/>
              <a:ea typeface="08서울남산체 EB" panose="02020603020101020101" pitchFamily="18" charset="-127"/>
            </a:endParaRPr>
          </a:p>
        </p:txBody>
      </p:sp>
      <p:grpSp>
        <p:nvGrpSpPr>
          <p:cNvPr id="68" name="그룹 67"/>
          <p:cNvGrpSpPr>
            <a:grpSpLocks noChangeAspect="1"/>
          </p:cNvGrpSpPr>
          <p:nvPr/>
        </p:nvGrpSpPr>
        <p:grpSpPr>
          <a:xfrm rot="9440484">
            <a:off x="-6920391" y="30411348"/>
            <a:ext cx="12960236" cy="17856702"/>
            <a:chOff x="9837797" y="3433351"/>
            <a:chExt cx="18220901" cy="25104883"/>
          </a:xfrm>
        </p:grpSpPr>
        <p:cxnSp>
          <p:nvCxnSpPr>
            <p:cNvPr id="69" name="직선 연결선 68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타원 95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타원 103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타원 104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8" name="직선 연결선 107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타원 110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2" name="직선 연결선 111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>
              <a:endCxn id="104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타원 114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6" name="그룹 115"/>
          <p:cNvGrpSpPr>
            <a:grpSpLocks noChangeAspect="1"/>
          </p:cNvGrpSpPr>
          <p:nvPr/>
        </p:nvGrpSpPr>
        <p:grpSpPr>
          <a:xfrm rot="3581636">
            <a:off x="-10973094" y="-9866103"/>
            <a:ext cx="17730594" cy="24429334"/>
            <a:chOff x="9837797" y="3433351"/>
            <a:chExt cx="18220901" cy="25104883"/>
          </a:xfrm>
        </p:grpSpPr>
        <p:cxnSp>
          <p:nvCxnSpPr>
            <p:cNvPr id="117" name="직선 연결선 116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타원 143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타원 146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타원 147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타원 148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타원 149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타원 150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타원 151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타원 152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타원 153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타원 154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6" name="직선 연결선 155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57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타원 158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0" name="직선 연결선 159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연결선 160"/>
            <p:cNvCxnSpPr>
              <a:endCxn id="152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타원 162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/>
          <p:cNvGrpSpPr>
            <a:grpSpLocks noChangeAspect="1"/>
          </p:cNvGrpSpPr>
          <p:nvPr/>
        </p:nvGrpSpPr>
        <p:grpSpPr>
          <a:xfrm rot="4192316">
            <a:off x="25984191" y="32382335"/>
            <a:ext cx="10095058" cy="13909040"/>
            <a:chOff x="9837797" y="3433351"/>
            <a:chExt cx="18220901" cy="25104883"/>
          </a:xfrm>
        </p:grpSpPr>
        <p:cxnSp>
          <p:nvCxnSpPr>
            <p:cNvPr id="165" name="직선 연결선 164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직선 연결선 165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직선 연결선 166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167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연결선 177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 179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181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연결선 189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190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타원 191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타원 192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타원 193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타원 194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타원 195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타원 196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타원 197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타원 198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타원 199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타원 200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타원 201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타원 202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4" name="직선 연결선 203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타원 206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8" name="직선 연결선 207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/>
            <p:cNvCxnSpPr>
              <a:endCxn id="200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209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타원 210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2" name="직사각형 221"/>
          <p:cNvSpPr/>
          <p:nvPr/>
        </p:nvSpPr>
        <p:spPr>
          <a:xfrm>
            <a:off x="410441" y="380349"/>
            <a:ext cx="12811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60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60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재</a:t>
            </a:r>
            <a:r>
              <a:rPr lang="en-US" altLang="ko-KR" sz="60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</a:t>
            </a:r>
            <a:r>
              <a:rPr lang="ko-KR" altLang="en-US" sz="6000" dirty="0" err="1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광주광주광주원</a:t>
            </a:r>
            <a:r>
              <a:rPr lang="ko-KR" altLang="en-US" sz="60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경제교육센터</a:t>
            </a:r>
            <a:endParaRPr lang="ko-KR" altLang="en-US" sz="80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31" name="그룹 230"/>
          <p:cNvGrpSpPr>
            <a:grpSpLocks noChangeAspect="1"/>
          </p:cNvGrpSpPr>
          <p:nvPr/>
        </p:nvGrpSpPr>
        <p:grpSpPr>
          <a:xfrm>
            <a:off x="3693438" y="1663169"/>
            <a:ext cx="23406497" cy="22788348"/>
            <a:chOff x="1960207" y="3155037"/>
            <a:chExt cx="26558741" cy="25857344"/>
          </a:xfrm>
        </p:grpSpPr>
        <p:pic>
          <p:nvPicPr>
            <p:cNvPr id="223" name="그림 2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5299" y="20656643"/>
              <a:ext cx="6120000" cy="6120000"/>
            </a:xfrm>
            <a:prstGeom prst="rect">
              <a:avLst/>
            </a:prstGeom>
          </p:spPr>
        </p:pic>
        <p:pic>
          <p:nvPicPr>
            <p:cNvPr id="224" name="그림 2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700" y="6367437"/>
              <a:ext cx="6120000" cy="6120000"/>
            </a:xfrm>
            <a:prstGeom prst="rect">
              <a:avLst/>
            </a:prstGeom>
          </p:spPr>
        </p:pic>
        <p:pic>
          <p:nvPicPr>
            <p:cNvPr id="225" name="그림 2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961" y="6367437"/>
              <a:ext cx="6120000" cy="6120000"/>
            </a:xfrm>
            <a:prstGeom prst="rect">
              <a:avLst/>
            </a:prstGeom>
          </p:spPr>
        </p:pic>
        <p:pic>
          <p:nvPicPr>
            <p:cNvPr id="226" name="그림 2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07" y="13616426"/>
              <a:ext cx="6120000" cy="6120000"/>
            </a:xfrm>
            <a:prstGeom prst="rect">
              <a:avLst/>
            </a:prstGeom>
          </p:spPr>
        </p:pic>
        <p:pic>
          <p:nvPicPr>
            <p:cNvPr id="227" name="그림 2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653" y="22892381"/>
              <a:ext cx="6120000" cy="6120000"/>
            </a:xfrm>
            <a:prstGeom prst="rect">
              <a:avLst/>
            </a:prstGeom>
          </p:spPr>
        </p:pic>
        <p:pic>
          <p:nvPicPr>
            <p:cNvPr id="228" name="그림 22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948" y="13616427"/>
              <a:ext cx="6120000" cy="6120000"/>
            </a:xfrm>
            <a:prstGeom prst="rect">
              <a:avLst/>
            </a:prstGeom>
          </p:spPr>
        </p:pic>
        <p:pic>
          <p:nvPicPr>
            <p:cNvPr id="229" name="그림 22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805" y="20363913"/>
              <a:ext cx="6776497" cy="6776497"/>
            </a:xfrm>
            <a:prstGeom prst="rect">
              <a:avLst/>
            </a:prstGeom>
          </p:spPr>
        </p:pic>
        <p:pic>
          <p:nvPicPr>
            <p:cNvPr id="230" name="그림 22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653" y="3155037"/>
              <a:ext cx="6120000" cy="6120000"/>
            </a:xfrm>
            <a:prstGeom prst="rect">
              <a:avLst/>
            </a:prstGeom>
          </p:spPr>
        </p:pic>
      </p:grpSp>
      <p:grpSp>
        <p:nvGrpSpPr>
          <p:cNvPr id="232" name="그룹 231"/>
          <p:cNvGrpSpPr>
            <a:grpSpLocks noChangeAspect="1"/>
          </p:cNvGrpSpPr>
          <p:nvPr/>
        </p:nvGrpSpPr>
        <p:grpSpPr>
          <a:xfrm rot="9857563">
            <a:off x="27537584" y="17996795"/>
            <a:ext cx="10095058" cy="13909040"/>
            <a:chOff x="9837797" y="3433351"/>
            <a:chExt cx="18220901" cy="25104883"/>
          </a:xfrm>
        </p:grpSpPr>
        <p:cxnSp>
          <p:nvCxnSpPr>
            <p:cNvPr id="233" name="직선 연결선 232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248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250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직선 연결선 251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직선 연결선 252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직선 연결선 253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직선 연결선 254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직선 연결선 255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직선 연결선 256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257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타원 259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타원 260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타원 261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타원 262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타원 263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타원 264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타원 266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타원 267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타원 268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타원 269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타원 270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2" name="직선 연결선 271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직선 연결선 272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직선 연결선 273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타원 274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6" name="직선 연결선 275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직선 연결선 276"/>
            <p:cNvCxnSpPr>
              <a:endCxn id="268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직선 연결선 277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타원 278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2" name="직사각형 281"/>
          <p:cNvSpPr/>
          <p:nvPr/>
        </p:nvSpPr>
        <p:spPr>
          <a:xfrm>
            <a:off x="3469638" y="29684005"/>
            <a:ext cx="1024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신청기간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 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`15. 22. 2 (</a:t>
            </a:r>
            <a:r>
              <a:rPr lang="ko-KR" altLang="en-US" sz="4000" dirty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4000" dirty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~ 2</a:t>
            </a:r>
            <a:r>
              <a:rPr lang="en-US" altLang="ko-KR" sz="4000" dirty="0" smtClean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2. 22 (</a:t>
            </a:r>
            <a:r>
              <a:rPr lang="ko-KR" altLang="en-US" sz="4000" dirty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일</a:t>
            </a:r>
            <a:r>
              <a:rPr lang="en-US" altLang="ko-KR" sz="4000" dirty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</a:t>
            </a:r>
            <a:r>
              <a:rPr lang="ko-KR" altLang="en-US" sz="4000" dirty="0" smtClean="0">
                <a:solidFill>
                  <a:srgbClr val="C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자정까지</a:t>
            </a:r>
            <a:endParaRPr lang="en-US" altLang="ko-KR" sz="5400" dirty="0">
              <a:solidFill>
                <a:srgbClr val="C000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3374450" y="28772886"/>
            <a:ext cx="3047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모집일정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03" name="그룹 302"/>
          <p:cNvGrpSpPr>
            <a:grpSpLocks noChangeAspect="1"/>
          </p:cNvGrpSpPr>
          <p:nvPr/>
        </p:nvGrpSpPr>
        <p:grpSpPr>
          <a:xfrm>
            <a:off x="16156811" y="27997959"/>
            <a:ext cx="2193926" cy="1818220"/>
            <a:chOff x="18660350" y="25929272"/>
            <a:chExt cx="6759559" cy="5601995"/>
          </a:xfrm>
        </p:grpSpPr>
        <p:cxnSp>
          <p:nvCxnSpPr>
            <p:cNvPr id="294" name="직선 연결선 293"/>
            <p:cNvCxnSpPr/>
            <p:nvPr/>
          </p:nvCxnSpPr>
          <p:spPr>
            <a:xfrm flipH="1">
              <a:off x="21630911" y="26063496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연결선 294"/>
            <p:cNvCxnSpPr/>
            <p:nvPr/>
          </p:nvCxnSpPr>
          <p:spPr>
            <a:xfrm flipH="1">
              <a:off x="18807701" y="26063496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연결선 295"/>
            <p:cNvCxnSpPr/>
            <p:nvPr/>
          </p:nvCxnSpPr>
          <p:spPr>
            <a:xfrm>
              <a:off x="22469111" y="26063496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직선 연결선 296"/>
            <p:cNvCxnSpPr/>
            <p:nvPr/>
          </p:nvCxnSpPr>
          <p:spPr>
            <a:xfrm flipH="1">
              <a:off x="21611861" y="29492496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연결선 297"/>
            <p:cNvCxnSpPr/>
            <p:nvPr/>
          </p:nvCxnSpPr>
          <p:spPr>
            <a:xfrm>
              <a:off x="18826751" y="29820156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타원 298"/>
            <p:cNvSpPr>
              <a:spLocks noChangeAspect="1"/>
            </p:cNvSpPr>
            <p:nvPr/>
          </p:nvSpPr>
          <p:spPr>
            <a:xfrm>
              <a:off x="22321046" y="25929272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타원 299"/>
            <p:cNvSpPr>
              <a:spLocks noChangeAspect="1"/>
            </p:cNvSpPr>
            <p:nvPr/>
          </p:nvSpPr>
          <p:spPr>
            <a:xfrm>
              <a:off x="18660350" y="2969947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타원 300"/>
            <p:cNvSpPr>
              <a:spLocks noChangeAspect="1"/>
            </p:cNvSpPr>
            <p:nvPr/>
          </p:nvSpPr>
          <p:spPr>
            <a:xfrm>
              <a:off x="21442386" y="3123656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타원 301"/>
            <p:cNvSpPr>
              <a:spLocks noChangeAspect="1"/>
            </p:cNvSpPr>
            <p:nvPr/>
          </p:nvSpPr>
          <p:spPr>
            <a:xfrm>
              <a:off x="25125206" y="29361622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5" name="직사각형 304"/>
          <p:cNvSpPr/>
          <p:nvPr/>
        </p:nvSpPr>
        <p:spPr>
          <a:xfrm>
            <a:off x="16184914" y="28741773"/>
            <a:ext cx="3047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지원대상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16239466" y="29603475"/>
            <a:ext cx="111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경제 교육에 </a:t>
            </a:r>
            <a:r>
              <a:rPr lang="ko-KR" altLang="en-US" sz="3600" spc="-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관심을 가지고 있는 </a:t>
            </a:r>
            <a:r>
              <a:rPr lang="ko-KR" altLang="en-US" sz="3600" spc="-200" dirty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광주지역</a:t>
            </a:r>
            <a:r>
              <a:rPr lang="ko-KR" altLang="en-US" sz="3600" spc="-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내 대학교 재</a:t>
            </a:r>
            <a:r>
              <a:rPr lang="en-US" altLang="ko-KR" sz="3600" spc="-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(</a:t>
            </a:r>
            <a:r>
              <a:rPr lang="ko-KR" altLang="en-US" sz="3600" spc="-200" dirty="0" err="1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휴</a:t>
            </a:r>
            <a:r>
              <a:rPr lang="en-US" altLang="ko-KR" sz="3600" spc="-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</a:t>
            </a: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학생</a:t>
            </a:r>
            <a:endParaRPr lang="ko-KR" altLang="en-US" sz="3600" spc="-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16246980" y="30288616"/>
            <a:ext cx="10788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1</a:t>
            </a:r>
            <a:r>
              <a:rPr lang="ko-KR" altLang="en-US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순위</a:t>
            </a:r>
            <a:r>
              <a:rPr lang="en-US" altLang="ko-KR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- 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상경계열 대학생 및 파워포인트 교재 제작 </a:t>
            </a:r>
            <a:r>
              <a:rPr lang="ko-KR" altLang="en-US" sz="3200" dirty="0" err="1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가능자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endParaRPr lang="ko-KR" altLang="en-US" sz="3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2</a:t>
            </a:r>
            <a:r>
              <a:rPr lang="ko-KR" altLang="en-US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순위</a:t>
            </a:r>
            <a:r>
              <a:rPr lang="en-US" altLang="ko-KR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- </a:t>
            </a:r>
            <a:r>
              <a:rPr lang="ko-KR" altLang="en-US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일반대학생 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중 경상계열 복수</a:t>
            </a: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부</a:t>
            </a: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전공자 </a:t>
            </a:r>
            <a:endParaRPr lang="ko-KR" altLang="en-US" sz="3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3469638" y="30552316"/>
            <a:ext cx="1145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1</a:t>
            </a:r>
            <a:r>
              <a:rPr lang="ko-KR" altLang="en-US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차 서류발표</a:t>
            </a:r>
            <a:r>
              <a:rPr lang="ko-KR" altLang="en-US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 </a:t>
            </a:r>
            <a:r>
              <a:rPr lang="en-US" altLang="ko-KR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`15. 22. 22 (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수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2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배수선발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, *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개별통보</a:t>
            </a:r>
            <a:endParaRPr lang="en-US" altLang="ko-KR" sz="48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12" name="직사각형 311"/>
          <p:cNvSpPr/>
          <p:nvPr/>
        </p:nvSpPr>
        <p:spPr>
          <a:xfrm>
            <a:off x="3469638" y="31218793"/>
            <a:ext cx="1145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2</a:t>
            </a:r>
            <a:r>
              <a:rPr lang="ko-KR" altLang="en-US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차 면접심사</a:t>
            </a:r>
            <a:r>
              <a:rPr lang="ko-KR" altLang="en-US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`16. </a:t>
            </a:r>
            <a:r>
              <a:rPr lang="en-US" altLang="ko-KR" sz="36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0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. </a:t>
            </a:r>
            <a:r>
              <a:rPr lang="en-US" altLang="ko-KR" sz="36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0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(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~ 0. 0(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목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중</a:t>
            </a:r>
            <a:endParaRPr lang="en-US" altLang="ko-KR" sz="48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13" name="직사각형 312"/>
          <p:cNvSpPr/>
          <p:nvPr/>
        </p:nvSpPr>
        <p:spPr>
          <a:xfrm>
            <a:off x="3469638" y="31885271"/>
            <a:ext cx="1145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최종합격발표</a:t>
            </a:r>
            <a:r>
              <a:rPr lang="ko-KR" altLang="en-US" sz="3600" dirty="0" smtClean="0">
                <a:solidFill>
                  <a:schemeClr val="accent5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sz="36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`16. 0. 0 (</a:t>
            </a:r>
            <a:r>
              <a:rPr lang="ko-KR" altLang="en-US" sz="36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금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*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개별통보</a:t>
            </a:r>
            <a:endParaRPr lang="en-US" altLang="ko-KR" sz="48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14" name="직사각형 313"/>
          <p:cNvSpPr/>
          <p:nvPr/>
        </p:nvSpPr>
        <p:spPr>
          <a:xfrm>
            <a:off x="16239466" y="31495333"/>
            <a:ext cx="555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선발인원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 남녀 </a:t>
            </a:r>
            <a:r>
              <a:rPr lang="en-US" altLang="ko-KR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10</a:t>
            </a:r>
            <a:r>
              <a:rPr lang="ko-KR" altLang="en-US" sz="36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명 내외</a:t>
            </a:r>
            <a:endParaRPr lang="en-US" altLang="ko-KR" sz="48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grpSp>
        <p:nvGrpSpPr>
          <p:cNvPr id="327" name="그룹 326"/>
          <p:cNvGrpSpPr>
            <a:grpSpLocks noChangeAspect="1"/>
          </p:cNvGrpSpPr>
          <p:nvPr/>
        </p:nvGrpSpPr>
        <p:grpSpPr>
          <a:xfrm rot="17725801">
            <a:off x="3292707" y="32603714"/>
            <a:ext cx="2089307" cy="2533162"/>
            <a:chOff x="-3656153" y="15120436"/>
            <a:chExt cx="7449203" cy="9031723"/>
          </a:xfrm>
        </p:grpSpPr>
        <p:cxnSp>
          <p:nvCxnSpPr>
            <p:cNvPr id="315" name="직선 연결선 314"/>
            <p:cNvCxnSpPr/>
            <p:nvPr/>
          </p:nvCxnSpPr>
          <p:spPr>
            <a:xfrm flipH="1" flipV="1">
              <a:off x="-3510116" y="15241388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직선 연결선 315"/>
            <p:cNvCxnSpPr/>
            <p:nvPr/>
          </p:nvCxnSpPr>
          <p:spPr>
            <a:xfrm flipV="1">
              <a:off x="-2509992" y="16388198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직선 연결선 316"/>
            <p:cNvCxnSpPr/>
            <p:nvPr/>
          </p:nvCxnSpPr>
          <p:spPr>
            <a:xfrm>
              <a:off x="-2443317" y="21013537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직선 연결선 317"/>
            <p:cNvCxnSpPr/>
            <p:nvPr/>
          </p:nvCxnSpPr>
          <p:spPr>
            <a:xfrm flipH="1" flipV="1">
              <a:off x="-3491067" y="15228052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타원 318"/>
            <p:cNvSpPr>
              <a:spLocks noChangeAspect="1"/>
            </p:cNvSpPr>
            <p:nvPr/>
          </p:nvSpPr>
          <p:spPr>
            <a:xfrm>
              <a:off x="-2639609" y="2084018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0" name="타원 319"/>
            <p:cNvSpPr>
              <a:spLocks noChangeAspect="1"/>
            </p:cNvSpPr>
            <p:nvPr/>
          </p:nvSpPr>
          <p:spPr>
            <a:xfrm>
              <a:off x="-3656153" y="1512043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1" name="타원 320"/>
            <p:cNvSpPr>
              <a:spLocks noChangeAspect="1"/>
            </p:cNvSpPr>
            <p:nvPr/>
          </p:nvSpPr>
          <p:spPr>
            <a:xfrm>
              <a:off x="3498347" y="22173015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2" name="직선 연결선 321"/>
            <p:cNvCxnSpPr/>
            <p:nvPr/>
          </p:nvCxnSpPr>
          <p:spPr>
            <a:xfrm flipH="1">
              <a:off x="1353554" y="22320366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직선 연결선 322"/>
            <p:cNvCxnSpPr/>
            <p:nvPr/>
          </p:nvCxnSpPr>
          <p:spPr>
            <a:xfrm>
              <a:off x="-2492258" y="21013537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타원 323"/>
            <p:cNvSpPr>
              <a:spLocks noChangeAspect="1"/>
            </p:cNvSpPr>
            <p:nvPr/>
          </p:nvSpPr>
          <p:spPr>
            <a:xfrm>
              <a:off x="1235588" y="2385745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5" name="직선 연결선 324"/>
            <p:cNvCxnSpPr>
              <a:endCxn id="321" idx="1"/>
            </p:cNvCxnSpPr>
            <p:nvPr/>
          </p:nvCxnSpPr>
          <p:spPr>
            <a:xfrm>
              <a:off x="1362722" y="16343715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타원 325"/>
            <p:cNvSpPr>
              <a:spLocks noChangeAspect="1"/>
            </p:cNvSpPr>
            <p:nvPr/>
          </p:nvSpPr>
          <p:spPr>
            <a:xfrm>
              <a:off x="1250560" y="1626751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8" name="직사각형 327"/>
          <p:cNvSpPr/>
          <p:nvPr/>
        </p:nvSpPr>
        <p:spPr>
          <a:xfrm>
            <a:off x="3382804" y="33771087"/>
            <a:ext cx="3047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활동내용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0" name="직사각형 329"/>
          <p:cNvSpPr/>
          <p:nvPr/>
        </p:nvSpPr>
        <p:spPr>
          <a:xfrm>
            <a:off x="3467292" y="34862964"/>
            <a:ext cx="9096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활동기간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 `16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년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월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~ 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월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(0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개월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)</a:t>
            </a:r>
            <a:endParaRPr lang="ko-KR" altLang="en-US" sz="36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31" name="직사각형 330"/>
          <p:cNvSpPr/>
          <p:nvPr/>
        </p:nvSpPr>
        <p:spPr>
          <a:xfrm>
            <a:off x="3467292" y="35578291"/>
            <a:ext cx="1011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사전교육 </a:t>
            </a:r>
            <a:r>
              <a:rPr lang="en-US" altLang="ko-KR" sz="3600" dirty="0"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 `16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년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월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~ 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월 중 강사교육과정</a:t>
            </a:r>
            <a:endParaRPr lang="ko-KR" altLang="en-US" sz="36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32" name="직사각형 331"/>
          <p:cNvSpPr/>
          <p:nvPr/>
        </p:nvSpPr>
        <p:spPr>
          <a:xfrm>
            <a:off x="3467292" y="36293618"/>
            <a:ext cx="9096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최종 결과보고회 </a:t>
            </a:r>
            <a:r>
              <a:rPr lang="en-US" altLang="ko-KR" sz="3600" dirty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`16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년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0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월 중</a:t>
            </a:r>
            <a:endParaRPr lang="ko-KR" altLang="en-US" sz="36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33" name="직사각형 332"/>
          <p:cNvSpPr/>
          <p:nvPr/>
        </p:nvSpPr>
        <p:spPr>
          <a:xfrm>
            <a:off x="3545428" y="37077452"/>
            <a:ext cx="10603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*0</a:t>
            </a:r>
            <a:r>
              <a:rPr lang="ko-KR" altLang="en-US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개월간의 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활동기간 이외에 강사교육</a:t>
            </a: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3200" dirty="0" err="1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스터디</a:t>
            </a:r>
            <a:r>
              <a:rPr lang="en-US" altLang="ko-KR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3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정기모임 </a:t>
            </a:r>
            <a:r>
              <a:rPr lang="ko-KR" altLang="en-US" sz="3200" dirty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진행</a:t>
            </a:r>
            <a:endParaRPr lang="ko-KR" altLang="en-US" sz="44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grpSp>
        <p:nvGrpSpPr>
          <p:cNvPr id="354" name="그룹 353"/>
          <p:cNvGrpSpPr>
            <a:grpSpLocks noChangeAspect="1"/>
          </p:cNvGrpSpPr>
          <p:nvPr/>
        </p:nvGrpSpPr>
        <p:grpSpPr>
          <a:xfrm rot="4309265">
            <a:off x="16356085" y="32068640"/>
            <a:ext cx="1407363" cy="2667259"/>
            <a:chOff x="22472156" y="8730327"/>
            <a:chExt cx="4776578" cy="9052655"/>
          </a:xfrm>
        </p:grpSpPr>
        <p:cxnSp>
          <p:nvCxnSpPr>
            <p:cNvPr id="345" name="직선 연결선 344"/>
            <p:cNvCxnSpPr/>
            <p:nvPr/>
          </p:nvCxnSpPr>
          <p:spPr>
            <a:xfrm>
              <a:off x="23042417" y="9889901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직선 연결선 345"/>
            <p:cNvCxnSpPr/>
            <p:nvPr/>
          </p:nvCxnSpPr>
          <p:spPr>
            <a:xfrm flipV="1">
              <a:off x="23042417" y="8861201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직선 연결선 346"/>
            <p:cNvCxnSpPr/>
            <p:nvPr/>
          </p:nvCxnSpPr>
          <p:spPr>
            <a:xfrm flipH="1">
              <a:off x="22619507" y="13852301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직선 연결선 347"/>
            <p:cNvCxnSpPr/>
            <p:nvPr/>
          </p:nvCxnSpPr>
          <p:spPr>
            <a:xfrm flipV="1">
              <a:off x="26280917" y="8887871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직선 연결선 348"/>
            <p:cNvCxnSpPr/>
            <p:nvPr/>
          </p:nvCxnSpPr>
          <p:spPr>
            <a:xfrm flipH="1">
              <a:off x="22619507" y="9916571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타원 349"/>
            <p:cNvSpPr>
              <a:spLocks noChangeAspect="1"/>
            </p:cNvSpPr>
            <p:nvPr/>
          </p:nvSpPr>
          <p:spPr>
            <a:xfrm>
              <a:off x="22895065" y="976921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타원 350"/>
            <p:cNvSpPr>
              <a:spLocks noChangeAspect="1"/>
            </p:cNvSpPr>
            <p:nvPr/>
          </p:nvSpPr>
          <p:spPr>
            <a:xfrm>
              <a:off x="26954031" y="873032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타원 351"/>
            <p:cNvSpPr>
              <a:spLocks noChangeAspect="1"/>
            </p:cNvSpPr>
            <p:nvPr/>
          </p:nvSpPr>
          <p:spPr>
            <a:xfrm>
              <a:off x="26132852" y="13718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타원 352"/>
            <p:cNvSpPr>
              <a:spLocks noChangeAspect="1"/>
            </p:cNvSpPr>
            <p:nvPr/>
          </p:nvSpPr>
          <p:spPr>
            <a:xfrm>
              <a:off x="22472156" y="1748827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5" name="직사각형 354"/>
          <p:cNvSpPr/>
          <p:nvPr/>
        </p:nvSpPr>
        <p:spPr>
          <a:xfrm>
            <a:off x="16184914" y="32942412"/>
            <a:ext cx="3047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활동혜택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6" name="직사각형 355"/>
          <p:cNvSpPr/>
          <p:nvPr/>
        </p:nvSpPr>
        <p:spPr>
          <a:xfrm>
            <a:off x="16246980" y="33927834"/>
            <a:ext cx="724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소정의 </a:t>
            </a:r>
            <a:r>
              <a:rPr lang="ko-KR" altLang="en-US" sz="3600" spc="-2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장학금</a:t>
            </a: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및 </a:t>
            </a:r>
            <a:r>
              <a:rPr lang="ko-KR" altLang="en-US" sz="3600" spc="-2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활동인증서</a:t>
            </a: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발급</a:t>
            </a:r>
            <a:endParaRPr lang="ko-KR" altLang="en-US" sz="3600" spc="-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grpSp>
        <p:nvGrpSpPr>
          <p:cNvPr id="366" name="그룹 365"/>
          <p:cNvGrpSpPr>
            <a:grpSpLocks noChangeAspect="1"/>
          </p:cNvGrpSpPr>
          <p:nvPr/>
        </p:nvGrpSpPr>
        <p:grpSpPr>
          <a:xfrm rot="16492010">
            <a:off x="15926944" y="34810720"/>
            <a:ext cx="1807985" cy="2335697"/>
            <a:chOff x="20224369" y="9769218"/>
            <a:chExt cx="6203186" cy="8013764"/>
          </a:xfrm>
        </p:grpSpPr>
        <p:cxnSp>
          <p:nvCxnSpPr>
            <p:cNvPr id="357" name="직선 연결선 356"/>
            <p:cNvCxnSpPr/>
            <p:nvPr/>
          </p:nvCxnSpPr>
          <p:spPr>
            <a:xfrm>
              <a:off x="23042417" y="9889901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직선 연결선 357"/>
            <p:cNvCxnSpPr/>
            <p:nvPr/>
          </p:nvCxnSpPr>
          <p:spPr>
            <a:xfrm flipH="1">
              <a:off x="22619507" y="13852301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직선 연결선 358"/>
            <p:cNvCxnSpPr/>
            <p:nvPr/>
          </p:nvCxnSpPr>
          <p:spPr>
            <a:xfrm flipH="1">
              <a:off x="22619507" y="9916571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타원 359"/>
            <p:cNvSpPr>
              <a:spLocks noChangeAspect="1"/>
            </p:cNvSpPr>
            <p:nvPr/>
          </p:nvSpPr>
          <p:spPr>
            <a:xfrm>
              <a:off x="22895065" y="976921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타원 360"/>
            <p:cNvSpPr>
              <a:spLocks noChangeAspect="1"/>
            </p:cNvSpPr>
            <p:nvPr/>
          </p:nvSpPr>
          <p:spPr>
            <a:xfrm>
              <a:off x="26132852" y="13718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타원 361"/>
            <p:cNvSpPr>
              <a:spLocks noChangeAspect="1"/>
            </p:cNvSpPr>
            <p:nvPr/>
          </p:nvSpPr>
          <p:spPr>
            <a:xfrm>
              <a:off x="22472156" y="1748827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3" name="직선 연결선 362"/>
            <p:cNvCxnSpPr/>
            <p:nvPr/>
          </p:nvCxnSpPr>
          <p:spPr>
            <a:xfrm flipV="1">
              <a:off x="20336531" y="9916570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직선 연결선 363"/>
            <p:cNvCxnSpPr>
              <a:endCxn id="362" idx="1"/>
            </p:cNvCxnSpPr>
            <p:nvPr/>
          </p:nvCxnSpPr>
          <p:spPr>
            <a:xfrm>
              <a:off x="20336531" y="11658979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타원 364"/>
            <p:cNvSpPr>
              <a:spLocks noChangeAspect="1"/>
            </p:cNvSpPr>
            <p:nvPr/>
          </p:nvSpPr>
          <p:spPr>
            <a:xfrm>
              <a:off x="20224369" y="115827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7" name="직사각형 366"/>
          <p:cNvSpPr/>
          <p:nvPr/>
        </p:nvSpPr>
        <p:spPr>
          <a:xfrm>
            <a:off x="16249920" y="35771473"/>
            <a:ext cx="47851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err="1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지원시</a:t>
            </a: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유의사항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8" name="직사각형 367"/>
          <p:cNvSpPr/>
          <p:nvPr/>
        </p:nvSpPr>
        <p:spPr>
          <a:xfrm>
            <a:off x="16249920" y="36689658"/>
            <a:ext cx="111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강사교육과정</a:t>
            </a:r>
            <a:r>
              <a:rPr lang="en-US" altLang="ko-KR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불참 시 합격이 취소</a:t>
            </a:r>
            <a:endParaRPr lang="ko-KR" altLang="en-US" sz="3600" spc="-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69" name="직사각형 368"/>
          <p:cNvSpPr/>
          <p:nvPr/>
        </p:nvSpPr>
        <p:spPr>
          <a:xfrm>
            <a:off x="16249920" y="37413492"/>
            <a:ext cx="1021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spc="-2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대학생 경제교육 봉사단에 합격한 대학생은 공식적인 행사 모임과 정기모임에 반드시 참석</a:t>
            </a:r>
            <a:endParaRPr lang="ko-KR" altLang="en-US" sz="3600" spc="-2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70" name="직사각형 369"/>
          <p:cNvSpPr/>
          <p:nvPr/>
        </p:nvSpPr>
        <p:spPr>
          <a:xfrm>
            <a:off x="3496567" y="39761486"/>
            <a:ext cx="10088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www.xxx.xx.kr</a:t>
            </a:r>
            <a:r>
              <a:rPr lang="ko-KR" altLang="en-US" sz="40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에서 신청서 양식 다운</a:t>
            </a:r>
            <a:r>
              <a:rPr lang="en-US" altLang="ko-KR" sz="40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40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작성 </a:t>
            </a:r>
            <a:endParaRPr lang="ko-KR" altLang="en-US" sz="40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71" name="직사각형 370"/>
          <p:cNvSpPr/>
          <p:nvPr/>
        </p:nvSpPr>
        <p:spPr>
          <a:xfrm>
            <a:off x="3496625" y="40429596"/>
            <a:ext cx="9096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 smtClean="0">
                <a:solidFill>
                  <a:srgbClr val="00A6A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xyxyx@xxx.xx.kr</a:t>
            </a:r>
            <a:r>
              <a:rPr lang="ko-KR" altLang="en-US" sz="40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로 신청서 </a:t>
            </a:r>
            <a:r>
              <a:rPr lang="ko-KR" altLang="en-US" sz="4000" dirty="0" err="1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이메일</a:t>
            </a:r>
            <a:r>
              <a:rPr lang="ko-KR" altLang="en-US" sz="4000" dirty="0" smtClean="0">
                <a:solidFill>
                  <a:srgbClr val="0000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발송</a:t>
            </a:r>
            <a:endParaRPr lang="ko-KR" altLang="en-US" sz="40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72" name="직사각형 371"/>
          <p:cNvSpPr/>
          <p:nvPr/>
        </p:nvSpPr>
        <p:spPr>
          <a:xfrm>
            <a:off x="3476949" y="38809614"/>
            <a:ext cx="30473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지원방법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10" name="직사각형 409"/>
          <p:cNvSpPr/>
          <p:nvPr/>
        </p:nvSpPr>
        <p:spPr>
          <a:xfrm>
            <a:off x="16223059" y="39457103"/>
            <a:ext cx="47851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문의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11" name="직사각형 410"/>
          <p:cNvSpPr/>
          <p:nvPr/>
        </p:nvSpPr>
        <p:spPr>
          <a:xfrm>
            <a:off x="16239186" y="40362915"/>
            <a:ext cx="1045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전화 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: 000-000-000 (</a:t>
            </a:r>
            <a:r>
              <a:rPr lang="ko-KR" altLang="en-US" sz="3600" dirty="0" err="1" smtClean="0">
                <a:latin typeface="a고딕13" panose="02020600000000000000" pitchFamily="18" charset="-127"/>
                <a:ea typeface="a고딕13" panose="02020600000000000000" pitchFamily="18" charset="-127"/>
              </a:rPr>
              <a:t>광주광주광주원</a:t>
            </a:r>
            <a:r>
              <a:rPr lang="ko-KR" altLang="en-US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 경제교육센터</a:t>
            </a: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)</a:t>
            </a:r>
            <a:endParaRPr lang="ko-KR" altLang="en-US" sz="36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412" name="직사각형 411"/>
          <p:cNvSpPr/>
          <p:nvPr/>
        </p:nvSpPr>
        <p:spPr>
          <a:xfrm>
            <a:off x="16246980" y="40929925"/>
            <a:ext cx="556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latin typeface="a고딕13" panose="02020600000000000000" pitchFamily="18" charset="-127"/>
                <a:ea typeface="a고딕13" panose="02020600000000000000" pitchFamily="18" charset="-127"/>
              </a:rPr>
              <a:t>e-mail : yxyxyx@yx.yy.kr</a:t>
            </a:r>
            <a:endParaRPr lang="ko-KR" altLang="en-US" sz="3600" dirty="0"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423" name="직사각형 422"/>
          <p:cNvSpPr/>
          <p:nvPr/>
        </p:nvSpPr>
        <p:spPr>
          <a:xfrm>
            <a:off x="2899860" y="25310562"/>
            <a:ext cx="243531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4400" kern="0" dirty="0" smtClean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재단법인 </a:t>
            </a:r>
            <a:r>
              <a:rPr lang="ko-KR" altLang="en-US" sz="4400" kern="0" dirty="0" err="1" smtClean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광주광주광주원</a:t>
            </a:r>
            <a:r>
              <a:rPr lang="ko-KR" altLang="en-US" sz="4400" kern="0" dirty="0" smtClean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</a:t>
            </a:r>
            <a:r>
              <a:rPr lang="ko-KR" altLang="en-US" sz="4400" kern="0" dirty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광주경제교육센터</a:t>
            </a:r>
            <a:r>
              <a:rPr lang="ko-KR" altLang="en-US" sz="3600" kern="0" dirty="0">
                <a:solidFill>
                  <a:schemeClr val="accent5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는 </a:t>
            </a:r>
            <a:r>
              <a:rPr lang="ko-KR" altLang="en-US" sz="4000" kern="0" dirty="0" err="1" smtClean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기정기재부</a:t>
            </a:r>
            <a:r>
              <a:rPr lang="ko-KR" altLang="en-US" sz="3600" kern="0" dirty="0" smtClean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</a:t>
            </a:r>
            <a:r>
              <a:rPr lang="ko-KR" altLang="en-US" sz="3600" kern="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지정 광주경제교육을 지원하는 </a:t>
            </a:r>
            <a:r>
              <a:rPr lang="ko-KR" altLang="en-US" sz="4000" kern="0" dirty="0">
                <a:solidFill>
                  <a:srgbClr val="00A6A2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광주광역시</a:t>
            </a:r>
            <a:r>
              <a:rPr lang="ko-KR" altLang="en-US" sz="3600" kern="0" dirty="0">
                <a:solidFill>
                  <a:srgbClr val="00A6A2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산하 기관</a:t>
            </a:r>
            <a:r>
              <a:rPr lang="ko-KR" altLang="en-US" sz="3600" kern="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으로</a:t>
            </a:r>
            <a:r>
              <a:rPr lang="en-US" altLang="ko-KR" sz="3600" kern="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, 2016</a:t>
            </a:r>
            <a:r>
              <a:rPr lang="ko-KR" altLang="en-US" sz="3600" kern="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년 대학생경제교육봉사 단원을 다음과 같이 모집하고자 합</a:t>
            </a:r>
            <a:r>
              <a:rPr lang="ko-KR" altLang="en-US" sz="3600" kern="0" spc="-1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니다</a:t>
            </a:r>
            <a:r>
              <a:rPr lang="en-US" altLang="ko-KR" sz="3600" kern="0" spc="-1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. </a:t>
            </a:r>
            <a:r>
              <a:rPr lang="ko-KR" altLang="en-US" sz="3600" kern="0" spc="-1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광주광역시민들에게 경제교육프로그램을 홍보하고</a:t>
            </a:r>
            <a:r>
              <a:rPr lang="en-US" altLang="ko-KR" sz="3600" kern="0" spc="-1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, </a:t>
            </a:r>
            <a:r>
              <a:rPr lang="ko-KR" altLang="en-US" sz="3600" kern="0" spc="-10" dirty="0" smtClean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어린이</a:t>
            </a:r>
            <a:r>
              <a:rPr lang="en-US" altLang="ko-KR" sz="3600" kern="0" spc="20" dirty="0" smtClean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·</a:t>
            </a:r>
            <a:r>
              <a:rPr lang="ko-KR" altLang="en-US" sz="3600" kern="0" spc="20" dirty="0" smtClean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청소년들에게 </a:t>
            </a:r>
            <a:r>
              <a:rPr lang="ko-KR" altLang="en-US" sz="3600" kern="0" spc="2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경제교육 프로그램 진행하는 경험을 원하는 </a:t>
            </a:r>
            <a:r>
              <a:rPr lang="ko-KR" altLang="en-US" sz="3600" kern="0" spc="-2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대학생들의 적극적인 지원 바랍니다</a:t>
            </a:r>
            <a:r>
              <a:rPr lang="en-US" altLang="ko-KR" sz="3600" kern="0" spc="-20" dirty="0">
                <a:solidFill>
                  <a:schemeClr val="accent5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. </a:t>
            </a:r>
            <a:endParaRPr lang="ko-KR" altLang="en-US" sz="3600" kern="0" spc="0" dirty="0">
              <a:solidFill>
                <a:schemeClr val="accent5"/>
              </a:solidFill>
              <a:effectLst/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grpSp>
        <p:nvGrpSpPr>
          <p:cNvPr id="424" name="그룹 423"/>
          <p:cNvGrpSpPr>
            <a:grpSpLocks noChangeAspect="1"/>
          </p:cNvGrpSpPr>
          <p:nvPr/>
        </p:nvGrpSpPr>
        <p:grpSpPr>
          <a:xfrm rot="12450261">
            <a:off x="-7745571" y="13879463"/>
            <a:ext cx="10095058" cy="13909040"/>
            <a:chOff x="9837797" y="3433351"/>
            <a:chExt cx="18220901" cy="25104883"/>
          </a:xfrm>
        </p:grpSpPr>
        <p:cxnSp>
          <p:nvCxnSpPr>
            <p:cNvPr id="425" name="직선 연결선 424"/>
            <p:cNvCxnSpPr/>
            <p:nvPr/>
          </p:nvCxnSpPr>
          <p:spPr>
            <a:xfrm flipH="1">
              <a:off x="9944100" y="3520440"/>
              <a:ext cx="9959340" cy="103098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직선 연결선 425"/>
            <p:cNvCxnSpPr/>
            <p:nvPr/>
          </p:nvCxnSpPr>
          <p:spPr>
            <a:xfrm>
              <a:off x="19903440" y="3520440"/>
              <a:ext cx="196596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직선 연결선 426"/>
            <p:cNvCxnSpPr/>
            <p:nvPr/>
          </p:nvCxnSpPr>
          <p:spPr>
            <a:xfrm>
              <a:off x="21869400" y="12268200"/>
              <a:ext cx="3238500" cy="39624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직선 연결선 427"/>
            <p:cNvCxnSpPr/>
            <p:nvPr/>
          </p:nvCxnSpPr>
          <p:spPr>
            <a:xfrm>
              <a:off x="19903440" y="3520440"/>
              <a:ext cx="6042660" cy="77190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직선 연결선 428"/>
            <p:cNvCxnSpPr/>
            <p:nvPr/>
          </p:nvCxnSpPr>
          <p:spPr>
            <a:xfrm flipV="1">
              <a:off x="21869400" y="11239500"/>
              <a:ext cx="4076700" cy="10287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직선 연결선 429"/>
            <p:cNvCxnSpPr/>
            <p:nvPr/>
          </p:nvCxnSpPr>
          <p:spPr>
            <a:xfrm flipH="1">
              <a:off x="24269700" y="16230600"/>
              <a:ext cx="838200" cy="5318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직선 연결선 430"/>
            <p:cNvCxnSpPr/>
            <p:nvPr/>
          </p:nvCxnSpPr>
          <p:spPr>
            <a:xfrm flipH="1" flipV="1">
              <a:off x="14290676" y="12934951"/>
              <a:ext cx="4893055" cy="117347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직선 연결선 431"/>
            <p:cNvCxnSpPr/>
            <p:nvPr/>
          </p:nvCxnSpPr>
          <p:spPr>
            <a:xfrm>
              <a:off x="25946100" y="11239500"/>
              <a:ext cx="196596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직선 연결선 432"/>
            <p:cNvCxnSpPr/>
            <p:nvPr/>
          </p:nvCxnSpPr>
          <p:spPr>
            <a:xfrm flipH="1">
              <a:off x="21446490" y="16230600"/>
              <a:ext cx="3661410" cy="37566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직선 연결선 433"/>
            <p:cNvCxnSpPr/>
            <p:nvPr/>
          </p:nvCxnSpPr>
          <p:spPr>
            <a:xfrm flipV="1">
              <a:off x="25107900" y="11266170"/>
              <a:ext cx="838200" cy="49644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직선 연결선 434"/>
            <p:cNvCxnSpPr/>
            <p:nvPr/>
          </p:nvCxnSpPr>
          <p:spPr>
            <a:xfrm>
              <a:off x="25107900" y="16230600"/>
              <a:ext cx="2804160" cy="3429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직선 연결선 435"/>
            <p:cNvCxnSpPr/>
            <p:nvPr/>
          </p:nvCxnSpPr>
          <p:spPr>
            <a:xfrm flipH="1">
              <a:off x="21446490" y="12294870"/>
              <a:ext cx="422910" cy="769239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직선 연결선 436"/>
            <p:cNvCxnSpPr/>
            <p:nvPr/>
          </p:nvCxnSpPr>
          <p:spPr>
            <a:xfrm flipH="1">
              <a:off x="24250650" y="19659600"/>
              <a:ext cx="3661410" cy="1889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직선 연결선 437"/>
            <p:cNvCxnSpPr/>
            <p:nvPr/>
          </p:nvCxnSpPr>
          <p:spPr>
            <a:xfrm flipH="1">
              <a:off x="20886420" y="19659600"/>
              <a:ext cx="7025640" cy="87477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직선 연결선 438"/>
            <p:cNvCxnSpPr/>
            <p:nvPr/>
          </p:nvCxnSpPr>
          <p:spPr>
            <a:xfrm flipH="1">
              <a:off x="20867370" y="21549360"/>
              <a:ext cx="3402330" cy="68580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직선 연결선 439"/>
            <p:cNvCxnSpPr/>
            <p:nvPr/>
          </p:nvCxnSpPr>
          <p:spPr>
            <a:xfrm flipH="1">
              <a:off x="20886420" y="19987260"/>
              <a:ext cx="560070" cy="8420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직선 연결선 440"/>
            <p:cNvCxnSpPr/>
            <p:nvPr/>
          </p:nvCxnSpPr>
          <p:spPr>
            <a:xfrm>
              <a:off x="21465540" y="19987260"/>
              <a:ext cx="2764631" cy="15621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직선 연결선 441"/>
            <p:cNvCxnSpPr/>
            <p:nvPr/>
          </p:nvCxnSpPr>
          <p:spPr>
            <a:xfrm flipV="1">
              <a:off x="15290800" y="14081761"/>
              <a:ext cx="3892931" cy="462533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직선 연결선 442"/>
            <p:cNvCxnSpPr/>
            <p:nvPr/>
          </p:nvCxnSpPr>
          <p:spPr>
            <a:xfrm>
              <a:off x="15357475" y="18707100"/>
              <a:ext cx="6108065" cy="128016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직선 연결선 443"/>
            <p:cNvCxnSpPr/>
            <p:nvPr/>
          </p:nvCxnSpPr>
          <p:spPr>
            <a:xfrm>
              <a:off x="15290800" y="18680430"/>
              <a:ext cx="5595620" cy="972693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직선 연결선 444"/>
            <p:cNvCxnSpPr/>
            <p:nvPr/>
          </p:nvCxnSpPr>
          <p:spPr>
            <a:xfrm flipH="1" flipV="1">
              <a:off x="9944100" y="13830300"/>
              <a:ext cx="5346700" cy="48768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직선 연결선 445"/>
            <p:cNvCxnSpPr/>
            <p:nvPr/>
          </p:nvCxnSpPr>
          <p:spPr>
            <a:xfrm flipH="1">
              <a:off x="12011025" y="18680430"/>
              <a:ext cx="3279775" cy="14801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직선 연결선 446"/>
            <p:cNvCxnSpPr/>
            <p:nvPr/>
          </p:nvCxnSpPr>
          <p:spPr>
            <a:xfrm flipH="1" flipV="1">
              <a:off x="12011025" y="20160616"/>
              <a:ext cx="8875395" cy="824674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직선 연결선 447"/>
            <p:cNvCxnSpPr/>
            <p:nvPr/>
          </p:nvCxnSpPr>
          <p:spPr>
            <a:xfrm>
              <a:off x="9944100" y="13830300"/>
              <a:ext cx="2066925" cy="633031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직선 연결선 448"/>
            <p:cNvCxnSpPr/>
            <p:nvPr/>
          </p:nvCxnSpPr>
          <p:spPr>
            <a:xfrm flipH="1">
              <a:off x="14309725" y="3520440"/>
              <a:ext cx="5593715" cy="941451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직선 연결선 449"/>
            <p:cNvCxnSpPr/>
            <p:nvPr/>
          </p:nvCxnSpPr>
          <p:spPr>
            <a:xfrm flipH="1" flipV="1">
              <a:off x="14309725" y="12921615"/>
              <a:ext cx="981075" cy="57854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직선 연결선 450"/>
            <p:cNvCxnSpPr/>
            <p:nvPr/>
          </p:nvCxnSpPr>
          <p:spPr>
            <a:xfrm flipV="1">
              <a:off x="9944100" y="12934951"/>
              <a:ext cx="4348481" cy="8953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타원 451"/>
            <p:cNvSpPr>
              <a:spLocks noChangeAspect="1"/>
            </p:cNvSpPr>
            <p:nvPr/>
          </p:nvSpPr>
          <p:spPr>
            <a:xfrm>
              <a:off x="11882949" y="2001392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3" name="타원 452"/>
            <p:cNvSpPr>
              <a:spLocks noChangeAspect="1"/>
            </p:cNvSpPr>
            <p:nvPr/>
          </p:nvSpPr>
          <p:spPr>
            <a:xfrm>
              <a:off x="15161183" y="18533744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4" name="타원 453"/>
            <p:cNvSpPr>
              <a:spLocks noChangeAspect="1"/>
            </p:cNvSpPr>
            <p:nvPr/>
          </p:nvSpPr>
          <p:spPr>
            <a:xfrm>
              <a:off x="9837797" y="1368294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5" name="타원 454"/>
            <p:cNvSpPr>
              <a:spLocks noChangeAspect="1"/>
            </p:cNvSpPr>
            <p:nvPr/>
          </p:nvSpPr>
          <p:spPr>
            <a:xfrm>
              <a:off x="14144639" y="1281399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6" name="타원 455"/>
            <p:cNvSpPr>
              <a:spLocks noChangeAspect="1"/>
            </p:cNvSpPr>
            <p:nvPr/>
          </p:nvSpPr>
          <p:spPr>
            <a:xfrm>
              <a:off x="19764661" y="343335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7" name="타원 456"/>
            <p:cNvSpPr>
              <a:spLocks noChangeAspect="1"/>
            </p:cNvSpPr>
            <p:nvPr/>
          </p:nvSpPr>
          <p:spPr>
            <a:xfrm>
              <a:off x="21722048" y="1214751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8" name="타원 457"/>
            <p:cNvSpPr>
              <a:spLocks noChangeAspect="1"/>
            </p:cNvSpPr>
            <p:nvPr/>
          </p:nvSpPr>
          <p:spPr>
            <a:xfrm>
              <a:off x="25781014" y="111086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9" name="타원 458"/>
            <p:cNvSpPr>
              <a:spLocks noChangeAspect="1"/>
            </p:cNvSpPr>
            <p:nvPr/>
          </p:nvSpPr>
          <p:spPr>
            <a:xfrm>
              <a:off x="24959835" y="1609637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0" name="타원 459"/>
            <p:cNvSpPr>
              <a:spLocks noChangeAspect="1"/>
            </p:cNvSpPr>
            <p:nvPr/>
          </p:nvSpPr>
          <p:spPr>
            <a:xfrm>
              <a:off x="21299139" y="1986657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1" name="타원 460"/>
            <p:cNvSpPr>
              <a:spLocks noChangeAspect="1"/>
            </p:cNvSpPr>
            <p:nvPr/>
          </p:nvSpPr>
          <p:spPr>
            <a:xfrm>
              <a:off x="24081175" y="21403668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2" name="타원 461"/>
            <p:cNvSpPr>
              <a:spLocks noChangeAspect="1"/>
            </p:cNvSpPr>
            <p:nvPr/>
          </p:nvSpPr>
          <p:spPr>
            <a:xfrm>
              <a:off x="27763995" y="19528726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3" name="타원 462"/>
            <p:cNvSpPr>
              <a:spLocks noChangeAspect="1"/>
            </p:cNvSpPr>
            <p:nvPr/>
          </p:nvSpPr>
          <p:spPr>
            <a:xfrm>
              <a:off x="20758118" y="28243531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4" name="직선 연결선 463"/>
            <p:cNvCxnSpPr/>
            <p:nvPr/>
          </p:nvCxnSpPr>
          <p:spPr>
            <a:xfrm flipH="1">
              <a:off x="19154346" y="20013929"/>
              <a:ext cx="2288257" cy="1709452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직선 연결선 464"/>
            <p:cNvCxnSpPr/>
            <p:nvPr/>
          </p:nvCxnSpPr>
          <p:spPr>
            <a:xfrm>
              <a:off x="15308534" y="18707100"/>
              <a:ext cx="3875197" cy="300228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직선 연결선 465"/>
            <p:cNvCxnSpPr/>
            <p:nvPr/>
          </p:nvCxnSpPr>
          <p:spPr>
            <a:xfrm flipH="1" flipV="1">
              <a:off x="19183731" y="21723381"/>
              <a:ext cx="1721739" cy="671064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타원 466"/>
            <p:cNvSpPr>
              <a:spLocks noChangeAspect="1"/>
            </p:cNvSpPr>
            <p:nvPr/>
          </p:nvSpPr>
          <p:spPr>
            <a:xfrm>
              <a:off x="19036380" y="21551019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8" name="직선 연결선 467"/>
            <p:cNvCxnSpPr/>
            <p:nvPr/>
          </p:nvCxnSpPr>
          <p:spPr>
            <a:xfrm flipV="1">
              <a:off x="19163514" y="12294869"/>
              <a:ext cx="2703981" cy="1786891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직선 연결선 468"/>
            <p:cNvCxnSpPr>
              <a:endCxn id="460" idx="1"/>
            </p:cNvCxnSpPr>
            <p:nvPr/>
          </p:nvCxnSpPr>
          <p:spPr>
            <a:xfrm>
              <a:off x="19163514" y="14037278"/>
              <a:ext cx="2178783" cy="587245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직선 연결선 469"/>
            <p:cNvCxnSpPr/>
            <p:nvPr/>
          </p:nvCxnSpPr>
          <p:spPr>
            <a:xfrm flipV="1">
              <a:off x="19183731" y="3546444"/>
              <a:ext cx="736853" cy="1049083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470"/>
            <p:cNvSpPr>
              <a:spLocks noChangeAspect="1"/>
            </p:cNvSpPr>
            <p:nvPr/>
          </p:nvSpPr>
          <p:spPr>
            <a:xfrm>
              <a:off x="19051352" y="13961077"/>
              <a:ext cx="294703" cy="2947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3" name="직사각형 472"/>
          <p:cNvSpPr/>
          <p:nvPr/>
        </p:nvSpPr>
        <p:spPr>
          <a:xfrm>
            <a:off x="14121045" y="7058373"/>
            <a:ext cx="1888659" cy="4739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30200" kern="0" dirty="0" smtClean="0">
                <a:solidFill>
                  <a:schemeClr val="accent1">
                    <a:lumMod val="50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“</a:t>
            </a:r>
            <a:endParaRPr lang="en-US" altLang="ko-KR" sz="30200" kern="0" dirty="0">
              <a:solidFill>
                <a:schemeClr val="accent1">
                  <a:lumMod val="50000"/>
                </a:schemeClr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2" name="오른쪽 대괄호 1"/>
          <p:cNvSpPr/>
          <p:nvPr/>
        </p:nvSpPr>
        <p:spPr>
          <a:xfrm flipH="1">
            <a:off x="3363794" y="30864232"/>
            <a:ext cx="111967" cy="1354539"/>
          </a:xfrm>
          <a:prstGeom prst="rightBracket">
            <a:avLst/>
          </a:prstGeom>
          <a:ln w="28575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247</Words>
  <Application>Microsoft Office PowerPoint</Application>
  <PresentationFormat>사용자 지정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08서울남산체 B</vt:lpstr>
      <vt:lpstr>08서울남산체 EB</vt:lpstr>
      <vt:lpstr>a고딕12</vt:lpstr>
      <vt:lpstr>a고딕13</vt:lpstr>
      <vt:lpstr>a고딕14</vt:lpstr>
      <vt:lpstr>a고딕15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198</cp:revision>
  <dcterms:created xsi:type="dcterms:W3CDTF">2015-11-04T08:04:20Z</dcterms:created>
  <dcterms:modified xsi:type="dcterms:W3CDTF">2016-01-08T06:51:31Z</dcterms:modified>
</cp:coreProperties>
</file>