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57" r:id="rId4"/>
    <p:sldId id="260" r:id="rId5"/>
    <p:sldId id="258" r:id="rId6"/>
  </p:sldIdLst>
  <p:sldSz cx="30240288" cy="42767250"/>
  <p:notesSz cx="6858000" cy="9144000"/>
  <p:defaultTextStyle>
    <a:defPPr>
      <a:defRPr lang="ko-KR"/>
    </a:defPPr>
    <a:lvl1pPr marL="0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1pPr>
    <a:lvl2pPr marL="1293144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2pPr>
    <a:lvl3pPr marL="2586289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3pPr>
    <a:lvl4pPr marL="3879433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4pPr>
    <a:lvl5pPr marL="5172578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5pPr>
    <a:lvl6pPr marL="6465722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6pPr>
    <a:lvl7pPr marL="7758867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7pPr>
    <a:lvl8pPr marL="9052011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8pPr>
    <a:lvl9pPr marL="10345156" algn="l" defTabSz="2586289" rtl="0" eaLnBrk="1" latinLnBrk="1" hangingPunct="1">
      <a:defRPr sz="50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1" userDrawn="1">
          <p15:clr>
            <a:srgbClr val="A4A3A4"/>
          </p15:clr>
        </p15:guide>
        <p15:guide id="2" pos="9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60"/>
  </p:normalViewPr>
  <p:slideViewPr>
    <p:cSldViewPr snapToGrid="0" showGuides="1">
      <p:cViewPr varScale="1">
        <p:scale>
          <a:sx n="11" d="100"/>
          <a:sy n="11" d="100"/>
        </p:scale>
        <p:origin x="2532" y="162"/>
      </p:cViewPr>
      <p:guideLst>
        <p:guide orient="horz" pos="13471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99180"/>
            <a:ext cx="25704245" cy="14889339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462709"/>
            <a:ext cx="22680216" cy="10325516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8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76960"/>
            <a:ext cx="6520562" cy="3624326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76960"/>
            <a:ext cx="19183683" cy="3624326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0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54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62125"/>
            <a:ext cx="26082248" cy="17789985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20410"/>
            <a:ext cx="26082248" cy="9355333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47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84800"/>
            <a:ext cx="12852122" cy="271354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84800"/>
            <a:ext cx="12852122" cy="2713542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32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76970"/>
            <a:ext cx="26082248" cy="82663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83919"/>
            <a:ext cx="12793057" cy="5138007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21926"/>
            <a:ext cx="12793057" cy="229775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83919"/>
            <a:ext cx="12856061" cy="5138007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21926"/>
            <a:ext cx="12856061" cy="229775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96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8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1150"/>
            <a:ext cx="9753280" cy="997902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57701"/>
            <a:ext cx="15309146" cy="30392467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30175"/>
            <a:ext cx="9753280" cy="23769486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59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1150"/>
            <a:ext cx="9753280" cy="997902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57701"/>
            <a:ext cx="15309146" cy="30392467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30175"/>
            <a:ext cx="9753280" cy="23769486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30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76970"/>
            <a:ext cx="26082248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84800"/>
            <a:ext cx="26082248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638914"/>
            <a:ext cx="680406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AAA9-424C-44D9-BBBE-9FBAFB4C25BA}" type="datetimeFigureOut">
              <a:rPr lang="ko-KR" altLang="en-US" smtClean="0"/>
              <a:t>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638914"/>
            <a:ext cx="10206097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638914"/>
            <a:ext cx="680406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4AB6-671B-441E-8E92-7059ED676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2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4012" rtl="0" eaLnBrk="1" latinLnBrk="1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1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1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30240288" cy="42734940"/>
          </a:xfrm>
          <a:prstGeom prst="rect">
            <a:avLst/>
          </a:prstGeom>
        </p:spPr>
      </p:pic>
      <p:grpSp>
        <p:nvGrpSpPr>
          <p:cNvPr id="71" name="그룹 70"/>
          <p:cNvGrpSpPr/>
          <p:nvPr/>
        </p:nvGrpSpPr>
        <p:grpSpPr>
          <a:xfrm>
            <a:off x="5824589" y="2775104"/>
            <a:ext cx="23792622" cy="38497470"/>
            <a:chOff x="4972339" y="2792423"/>
            <a:chExt cx="23792622" cy="38497470"/>
          </a:xfrm>
        </p:grpSpPr>
        <p:sp>
          <p:nvSpPr>
            <p:cNvPr id="4" name="TextBox 3"/>
            <p:cNvSpPr txBox="1"/>
            <p:nvPr/>
          </p:nvSpPr>
          <p:spPr>
            <a:xfrm>
              <a:off x="11040925" y="36674023"/>
              <a:ext cx="3700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어금니와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0956321" y="2792423"/>
              <a:ext cx="150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나라의</a:t>
              </a:r>
              <a:endParaRPr lang="ko-KR" altLang="en-US" sz="36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0743453" y="3405675"/>
              <a:ext cx="2387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말이 중국과 </a:t>
              </a:r>
              <a:endParaRPr lang="ko-KR" altLang="en-US" sz="3600" spc="-3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686303" y="4018927"/>
              <a:ext cx="29418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달라 한자와는 </a:t>
              </a:r>
              <a:endParaRPr lang="ko-KR" altLang="en-US" sz="3600" spc="-15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413590" y="4632179"/>
              <a:ext cx="43909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서로 통하지 </a:t>
              </a:r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아니하므로</a:t>
              </a:r>
              <a:endParaRPr lang="ko-KR" altLang="en-US" sz="3600" spc="-3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107716" y="5245431"/>
              <a:ext cx="41120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이런 까닭으로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8327591" y="5858683"/>
              <a:ext cx="43204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석은 백성이 말하고자 </a:t>
              </a:r>
              <a:endParaRPr lang="ko-KR" altLang="en-US" sz="3600" spc="-15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5648148" y="6471936"/>
              <a:ext cx="6356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하는 바가 있어도 마침내 제 뜻을 </a:t>
              </a:r>
              <a:endParaRPr lang="ko-KR" altLang="en-US" sz="3600" spc="-15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972081" y="7085189"/>
              <a:ext cx="55787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능히 펴지 못하는 사람이 많다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3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620501" y="7731520"/>
              <a:ext cx="9761821" cy="666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내가 이를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             불쌍하게 생각하여 새로 </a:t>
              </a:r>
              <a:endParaRPr lang="ko-KR" altLang="en-US" sz="3600" spc="-15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369412" y="8311695"/>
              <a:ext cx="4278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54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스물여덟 자</a:t>
              </a:r>
              <a:r>
                <a:rPr lang="ko-KR" altLang="en-US" sz="40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를</a:t>
              </a:r>
              <a:endParaRPr lang="ko-KR" altLang="en-US" spc="-15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6508949" y="8311695"/>
              <a:ext cx="4310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8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만드니 사람마다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995353" y="9011371"/>
              <a:ext cx="104855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하여금 쉽게 익혀 매일 씀에 편안하게 </a:t>
              </a:r>
              <a:endParaRPr lang="ko-KR" altLang="en-US" spc="-3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0380359" y="9755945"/>
              <a:ext cx="625684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하고자 할 따름이다</a:t>
              </a:r>
              <a:r>
                <a:rPr lang="en-US" altLang="ko-KR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682148" y="9946445"/>
              <a:ext cx="44133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ㄱ은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소리이니</a:t>
              </a:r>
              <a:endParaRPr lang="ko-KR" altLang="en-US" sz="36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827662" y="10556401"/>
              <a:ext cx="11554660" cy="658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dirty="0"/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같으니 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糾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endParaRPr lang="ko-KR" altLang="en-US" sz="36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743230" y="11147199"/>
              <a:ext cx="11744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ㅋ은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快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endParaRPr lang="ko-KR" altLang="en-US" sz="3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414354" y="11726177"/>
              <a:ext cx="12397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endParaRPr lang="ko-KR" altLang="en-US" sz="36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489714" y="12305155"/>
              <a:ext cx="12399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ㄷ은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斗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</a:t>
              </a:r>
              <a:endParaRPr lang="ko-KR" altLang="en-US" sz="36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776503" y="12884133"/>
              <a:ext cx="12308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ㅌ은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72339" y="13463111"/>
              <a:ext cx="12822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ㄴ은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endParaRPr lang="ko-KR" altLang="en-US" sz="3600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010439" y="14042089"/>
              <a:ext cx="10752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郎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ㅂ은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610568" y="14621067"/>
              <a:ext cx="93634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같으니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endParaRPr lang="ko-KR" altLang="en-US" sz="3600" spc="-150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82092" y="15200045"/>
              <a:ext cx="77011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步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ㅍ은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008556" y="15779023"/>
              <a:ext cx="67217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標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endParaRPr lang="ko-KR" altLang="en-US" sz="36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182334" y="16358001"/>
              <a:ext cx="63802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ㅁ은</a:t>
              </a:r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spc="-3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861734" y="16936979"/>
              <a:ext cx="6700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彌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15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645533" y="17515957"/>
              <a:ext cx="7734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ㅈ은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</a:t>
              </a:r>
              <a:endParaRPr lang="ko-KR" altLang="en-US" sz="3600" spc="-15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45956" y="18094935"/>
              <a:ext cx="88921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</a:t>
              </a:r>
              <a:endParaRPr lang="ko-KR" altLang="en-US" sz="36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12730" y="18673913"/>
              <a:ext cx="932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ㅊ은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spc="-15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061158" y="19252891"/>
              <a:ext cx="10336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ㅅ은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600467" y="19831869"/>
              <a:ext cx="11267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</a:t>
              </a:r>
              <a:endParaRPr lang="ko-KR" altLang="en-US" sz="3600" spc="-15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2295" y="20410847"/>
              <a:ext cx="116894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ㆆ은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挹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spc="-15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055711" y="20989825"/>
              <a:ext cx="12096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ㅎ은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虛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같으니 </a:t>
              </a:r>
              <a:endParaRPr lang="ko-KR" altLang="en-US" sz="3600" spc="-15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960683" y="21568801"/>
              <a:ext cx="11761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洪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62410" y="22147777"/>
              <a:ext cx="120420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    이니 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ㄹ은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0325498" y="22764538"/>
              <a:ext cx="8754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반혓소리이니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1383427" y="23400323"/>
              <a:ext cx="14321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ㅿ는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                                          나는 </a:t>
              </a:r>
              <a:endParaRPr lang="ko-KR" altLang="en-US" sz="3600" spc="-15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995353" y="24000205"/>
              <a:ext cx="9206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792045" y="24628742"/>
              <a:ext cx="16972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                                             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2196620" y="25270997"/>
              <a:ext cx="8499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</a:t>
              </a:r>
              <a:endParaRPr lang="ko-KR" altLang="en-US" sz="3600" spc="-15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766838" y="25911698"/>
              <a:ext cx="99309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ㅜ는</a:t>
              </a:r>
              <a:endParaRPr lang="ko-KR" altLang="en-US" sz="3600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0106524" y="26519931"/>
              <a:ext cx="108879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</a:t>
              </a:r>
              <a:endParaRPr lang="ko-KR" altLang="en-US" sz="3600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0201814" y="27160810"/>
              <a:ext cx="107837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1362478" y="27809713"/>
              <a:ext cx="93650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</a:t>
              </a:r>
              <a:endParaRPr lang="ko-KR" altLang="en-US" sz="36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1458916" y="28459661"/>
              <a:ext cx="9578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가운데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나중의 소리는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1658619" y="29110085"/>
              <a:ext cx="89835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다시 첫소리를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ㅐ를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 아래에 이어</a:t>
              </a:r>
              <a:endParaRPr lang="ko-KR" altLang="en-US" sz="3600" spc="-15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458916" y="29756416"/>
              <a:ext cx="994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 가벼운 소리가 된다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첫소리를 합하여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쓸것</a:t>
              </a:r>
              <a:endParaRPr lang="ko-KR" altLang="en-US" sz="3600" spc="-15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730156" y="30358420"/>
              <a:ext cx="9264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이라면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쓴다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끝소리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도 마찬 가지이다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235038" y="31006410"/>
              <a:ext cx="9953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ㆍ와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첫소리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아래에 붙여서</a:t>
              </a:r>
              <a:endParaRPr lang="ko-KR" altLang="en-US" sz="3600" spc="-15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181603" y="31632014"/>
              <a:ext cx="9748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쓰고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오른쪽에 붙여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15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595208" y="32278345"/>
              <a:ext cx="100174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무릇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글자가 </a:t>
              </a:r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모름지기 어울려야 소리가 이루어지나니</a:t>
              </a:r>
              <a:endParaRPr lang="ko-KR" altLang="en-US" sz="3600" spc="-15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161992" y="32912766"/>
              <a:ext cx="101825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왼녘에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한 점을 더하면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가장 높은 </a:t>
              </a:r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소리오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</a:t>
              </a:r>
              <a:endParaRPr lang="ko-KR" altLang="en-US" sz="3600" spc="300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380359" y="33571007"/>
              <a:ext cx="89723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둘이면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상성이오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 없으면 평성이다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입성은</a:t>
              </a:r>
              <a:endParaRPr lang="ko-KR" altLang="en-US" sz="3600" spc="-150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9447067" y="34224001"/>
              <a:ext cx="9570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점을    더하는 것은 마찬가지  이지만    빠르다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522950" y="34870332"/>
              <a:ext cx="989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             국  소리의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치두와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정</a:t>
              </a:r>
              <a:endParaRPr lang="ko-KR" altLang="en-US" sz="3600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9906262" y="35512904"/>
              <a:ext cx="48269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치를   분별하는 것이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있</a:t>
              </a:r>
              <a:endParaRPr lang="ko-KR" altLang="en-US" sz="36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1709509" y="36121114"/>
              <a:ext cx="10631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으니</a:t>
              </a:r>
              <a:endParaRPr lang="ko-KR" altLang="en-US" sz="36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173213" y="39629481"/>
              <a:ext cx="28232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소리의 글자는</a:t>
              </a:r>
              <a:endParaRPr lang="ko-KR" altLang="en-US" sz="3600" spc="-15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216401" y="37701683"/>
              <a:ext cx="107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혀와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762479" y="39122441"/>
              <a:ext cx="2807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입술과 목</a:t>
              </a:r>
              <a:endParaRPr lang="ko-KR" altLang="en-US" sz="3600" spc="-3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0074024" y="40136521"/>
              <a:ext cx="31886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중국 소리에 </a:t>
              </a:r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통용</a:t>
              </a:r>
              <a:endParaRPr lang="ko-KR" altLang="en-US" sz="3600" spc="-3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0808228" y="40643562"/>
              <a:ext cx="19752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 쓴다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8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70"/>
          <p:cNvGrpSpPr/>
          <p:nvPr/>
        </p:nvGrpSpPr>
        <p:grpSpPr>
          <a:xfrm>
            <a:off x="5824589" y="2775104"/>
            <a:ext cx="23792622" cy="38497470"/>
            <a:chOff x="4972339" y="2792423"/>
            <a:chExt cx="23792622" cy="38497470"/>
          </a:xfrm>
        </p:grpSpPr>
        <p:sp>
          <p:nvSpPr>
            <p:cNvPr id="4" name="TextBox 3"/>
            <p:cNvSpPr txBox="1"/>
            <p:nvPr/>
          </p:nvSpPr>
          <p:spPr>
            <a:xfrm>
              <a:off x="11040925" y="36674023"/>
              <a:ext cx="3700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어금니와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0956321" y="2792423"/>
              <a:ext cx="150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나라의</a:t>
              </a:r>
              <a:endParaRPr lang="ko-KR" altLang="en-US" sz="36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0743453" y="3405675"/>
              <a:ext cx="2387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말이 중국과 </a:t>
              </a:r>
              <a:endParaRPr lang="ko-KR" altLang="en-US" sz="3600" spc="-3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686303" y="4018927"/>
              <a:ext cx="29418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달라 한자와는 </a:t>
              </a:r>
              <a:endParaRPr lang="ko-KR" altLang="en-US" sz="3600" spc="-15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413590" y="4632179"/>
              <a:ext cx="43909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서로 통하지 </a:t>
              </a:r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아니하므로</a:t>
              </a:r>
              <a:endParaRPr lang="ko-KR" altLang="en-US" sz="3600" spc="-3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107716" y="5245431"/>
              <a:ext cx="41120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이런 까닭으로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8327591" y="5858683"/>
              <a:ext cx="43204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석은 백성이 말하고자 </a:t>
              </a:r>
              <a:endParaRPr lang="ko-KR" altLang="en-US" sz="3600" spc="-15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5648148" y="6471936"/>
              <a:ext cx="6356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하는 바가 있어도 마침내 제 뜻을 </a:t>
              </a:r>
              <a:endParaRPr lang="ko-KR" altLang="en-US" sz="3600" spc="-15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972081" y="7085189"/>
              <a:ext cx="55787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능히 펴지 못하는 사람이 많다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3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620501" y="7731520"/>
              <a:ext cx="9761821" cy="666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내가 이를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             불쌍하게 생각하여 새로 </a:t>
              </a:r>
              <a:endParaRPr lang="ko-KR" altLang="en-US" sz="3600" spc="-15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369412" y="8311695"/>
              <a:ext cx="4278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54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스물여덟 자</a:t>
              </a:r>
              <a:r>
                <a:rPr lang="ko-KR" altLang="en-US" sz="40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를</a:t>
              </a:r>
              <a:endParaRPr lang="ko-KR" altLang="en-US" spc="-15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6508949" y="8311695"/>
              <a:ext cx="4310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8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만드니 사람마다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995353" y="9011371"/>
              <a:ext cx="104855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하여금 쉽게 익혀 매일 씀에 편안하게 </a:t>
              </a:r>
              <a:endParaRPr lang="ko-KR" altLang="en-US" spc="-3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0380359" y="9755945"/>
              <a:ext cx="625684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하고자 할 따름이다</a:t>
              </a:r>
              <a:r>
                <a:rPr lang="en-US" altLang="ko-KR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682148" y="9946445"/>
              <a:ext cx="44133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ㄱ은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소리이니</a:t>
              </a:r>
              <a:endParaRPr lang="ko-KR" altLang="en-US" sz="36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827662" y="10556401"/>
              <a:ext cx="11554660" cy="658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dirty="0"/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같으니 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糾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endParaRPr lang="ko-KR" altLang="en-US" sz="36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743230" y="11147199"/>
              <a:ext cx="11744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ㅋ은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快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endParaRPr lang="ko-KR" altLang="en-US" sz="3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414354" y="11726177"/>
              <a:ext cx="12397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endParaRPr lang="ko-KR" altLang="en-US" sz="36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489714" y="12305155"/>
              <a:ext cx="12399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ㄷ은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斗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</a:t>
              </a:r>
              <a:endParaRPr lang="ko-KR" altLang="en-US" sz="36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776503" y="12884133"/>
              <a:ext cx="12308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ㅌ은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72339" y="13463111"/>
              <a:ext cx="12822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ㄴ은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endParaRPr lang="ko-KR" altLang="en-US" sz="3600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010439" y="14042089"/>
              <a:ext cx="10752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郎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ㅂ은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610568" y="14621067"/>
              <a:ext cx="93634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같으니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endParaRPr lang="ko-KR" altLang="en-US" sz="3600" spc="-150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82092" y="15200045"/>
              <a:ext cx="77011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步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ㅍ은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008556" y="15779023"/>
              <a:ext cx="67217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標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endParaRPr lang="ko-KR" altLang="en-US" sz="36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182334" y="16358001"/>
              <a:ext cx="63802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ㅁ은</a:t>
              </a:r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spc="-3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861734" y="16936979"/>
              <a:ext cx="6700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彌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15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645533" y="17515957"/>
              <a:ext cx="7734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ㅈ은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</a:t>
              </a:r>
              <a:endParaRPr lang="ko-KR" altLang="en-US" sz="3600" spc="-15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45956" y="18094935"/>
              <a:ext cx="88921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</a:t>
              </a:r>
              <a:endParaRPr lang="ko-KR" altLang="en-US" sz="36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12730" y="18673913"/>
              <a:ext cx="932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ㅊ은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spc="-15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061158" y="19252891"/>
              <a:ext cx="10336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ㅅ은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600467" y="19831869"/>
              <a:ext cx="11267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</a:t>
              </a:r>
              <a:endParaRPr lang="ko-KR" altLang="en-US" sz="3600" spc="-15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2295" y="20410847"/>
              <a:ext cx="116894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ㆆ은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挹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spc="-15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055711" y="20989825"/>
              <a:ext cx="12096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ㅎ은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虛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같으니 </a:t>
              </a:r>
              <a:endParaRPr lang="ko-KR" altLang="en-US" sz="3600" spc="-15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960683" y="21568801"/>
              <a:ext cx="11761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洪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62410" y="22147777"/>
              <a:ext cx="120420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    이니 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ㄹ은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0325498" y="22764538"/>
              <a:ext cx="8754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반혓소리이니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1383427" y="23400323"/>
              <a:ext cx="14321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ㅿ는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                                          나는 </a:t>
              </a:r>
              <a:endParaRPr lang="ko-KR" altLang="en-US" sz="3600" spc="-15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995353" y="24000205"/>
              <a:ext cx="9206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792045" y="24628742"/>
              <a:ext cx="16972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                                             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2196620" y="25270997"/>
              <a:ext cx="8499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</a:t>
              </a:r>
              <a:endParaRPr lang="ko-KR" altLang="en-US" sz="3600" spc="-15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766838" y="25911698"/>
              <a:ext cx="99309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ㅜ는</a:t>
              </a:r>
              <a:endParaRPr lang="ko-KR" altLang="en-US" sz="3600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0106524" y="26519931"/>
              <a:ext cx="108879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</a:t>
              </a:r>
              <a:endParaRPr lang="ko-KR" altLang="en-US" sz="3600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0201814" y="27160810"/>
              <a:ext cx="107837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1362478" y="27809713"/>
              <a:ext cx="93650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</a:t>
              </a:r>
              <a:endParaRPr lang="ko-KR" altLang="en-US" sz="36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1458916" y="28459661"/>
              <a:ext cx="9578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가운데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나중의 소리는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1658619" y="29110085"/>
              <a:ext cx="89835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다시 첫소리를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ㅐ를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 아래에 이어</a:t>
              </a:r>
              <a:endParaRPr lang="ko-KR" altLang="en-US" sz="3600" spc="-15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458916" y="29756416"/>
              <a:ext cx="994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 가벼운 소리가 된다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첫소리를 합하여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쓸것</a:t>
              </a:r>
              <a:endParaRPr lang="ko-KR" altLang="en-US" sz="3600" spc="-15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730156" y="30358420"/>
              <a:ext cx="9264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이라면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쓴다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끝소리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도 마찬 가지이다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235038" y="31006410"/>
              <a:ext cx="9953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ㆍ와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첫소리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아래에 붙여서</a:t>
              </a:r>
              <a:endParaRPr lang="ko-KR" altLang="en-US" sz="3600" spc="-15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181603" y="31632014"/>
              <a:ext cx="9748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쓰고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오른쪽에 붙여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15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595208" y="32278345"/>
              <a:ext cx="100174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무릇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글자가 </a:t>
              </a:r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모름지기 어울려야 소리가 이루어지나니</a:t>
              </a:r>
              <a:endParaRPr lang="ko-KR" altLang="en-US" sz="3600" spc="-15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161992" y="32912766"/>
              <a:ext cx="101825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왼녘에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한 점을 더하면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가장 높은 </a:t>
              </a:r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소리오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</a:t>
              </a:r>
              <a:endParaRPr lang="ko-KR" altLang="en-US" sz="3600" spc="300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380359" y="33571007"/>
              <a:ext cx="89723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둘이면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상성이오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 없으면 평성이다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입성은</a:t>
              </a:r>
              <a:endParaRPr lang="ko-KR" altLang="en-US" sz="3600" spc="-150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9447067" y="34224001"/>
              <a:ext cx="9570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점을    더하는 것은 마찬가지  이지만    빠르다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522950" y="34870332"/>
              <a:ext cx="989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             국  소리의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치두와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정</a:t>
              </a:r>
              <a:endParaRPr lang="ko-KR" altLang="en-US" sz="3600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9906262" y="35512904"/>
              <a:ext cx="48269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치를   분별하는 것이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있</a:t>
              </a:r>
              <a:endParaRPr lang="ko-KR" altLang="en-US" sz="36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1709509" y="36121114"/>
              <a:ext cx="10631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으니</a:t>
              </a:r>
              <a:endParaRPr lang="ko-KR" altLang="en-US" sz="36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173213" y="39629481"/>
              <a:ext cx="28232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소리의 글자는</a:t>
              </a:r>
              <a:endParaRPr lang="ko-KR" altLang="en-US" sz="3600" spc="-15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216401" y="37701683"/>
              <a:ext cx="107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혀와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762479" y="39122441"/>
              <a:ext cx="2807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입술과 목</a:t>
              </a:r>
              <a:endParaRPr lang="ko-KR" altLang="en-US" sz="3600" spc="-3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0074024" y="40136521"/>
              <a:ext cx="31886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중국 소리에 </a:t>
              </a:r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통용</a:t>
              </a:r>
              <a:endParaRPr lang="ko-KR" altLang="en-US" sz="3600" spc="-3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0808228" y="40643562"/>
              <a:ext cx="19752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 쓴다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0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그룹 72"/>
          <p:cNvGrpSpPr/>
          <p:nvPr/>
        </p:nvGrpSpPr>
        <p:grpSpPr>
          <a:xfrm>
            <a:off x="5720482" y="2792423"/>
            <a:ext cx="23792622" cy="38497470"/>
            <a:chOff x="4972339" y="2792423"/>
            <a:chExt cx="23792622" cy="38497470"/>
          </a:xfrm>
        </p:grpSpPr>
        <p:sp>
          <p:nvSpPr>
            <p:cNvPr id="4" name="TextBox 3"/>
            <p:cNvSpPr txBox="1"/>
            <p:nvPr/>
          </p:nvSpPr>
          <p:spPr>
            <a:xfrm>
              <a:off x="11040925" y="36674023"/>
              <a:ext cx="3700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어금니와</a:t>
              </a:r>
              <a:endParaRPr lang="ko-KR" altLang="en-US" sz="3600" dirty="0">
                <a:solidFill>
                  <a:srgbClr val="0070C0"/>
                </a:solidFill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0956321" y="2792423"/>
              <a:ext cx="150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나라의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0743453" y="3405675"/>
              <a:ext cx="2387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말이 중국과 </a:t>
              </a:r>
              <a:endParaRPr lang="ko-KR" altLang="en-US" sz="3600" spc="-300" dirty="0">
                <a:solidFill>
                  <a:srgbClr val="FF000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686303" y="4018927"/>
              <a:ext cx="29418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달라 한자와는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413590" y="4632179"/>
              <a:ext cx="43909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서로 통하지 </a:t>
              </a:r>
              <a:r>
                <a:rPr lang="ko-KR" altLang="en-US" sz="3600" spc="-3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아니하므로</a:t>
              </a:r>
              <a:endParaRPr lang="ko-KR" altLang="en-US" sz="3600" spc="-300" dirty="0">
                <a:solidFill>
                  <a:srgbClr val="FF0000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107716" y="5245431"/>
              <a:ext cx="41120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이런 까닭으로 </a:t>
              </a:r>
              <a:r>
                <a:rPr lang="ko-KR" altLang="en-US" sz="3600" dirty="0" err="1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어리</a:t>
              </a:r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8327591" y="5858683"/>
              <a:ext cx="43204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석은 백성이 말하고자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5648148" y="6471936"/>
              <a:ext cx="6356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하는 바가 있어도 마침내 제 뜻을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972081" y="7085189"/>
              <a:ext cx="55787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능히 펴지 못하는 사람이 많다</a:t>
              </a:r>
              <a:r>
                <a:rPr lang="en-US" altLang="ko-KR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300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620501" y="7731520"/>
              <a:ext cx="9761821" cy="666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내가 이를 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             불쌍하게 생각하여 새로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369412" y="8311695"/>
              <a:ext cx="4278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54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스물여덟 자</a:t>
              </a:r>
              <a:r>
                <a:rPr lang="ko-KR" altLang="en-US" sz="40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를</a:t>
              </a:r>
              <a:endParaRPr lang="ko-KR" altLang="en-US" spc="-150" dirty="0">
                <a:solidFill>
                  <a:srgbClr val="FF0000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6508949" y="8311695"/>
              <a:ext cx="4310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8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만드니 사람마다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995353" y="9011371"/>
              <a:ext cx="104855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하여금 쉽게 익혀 매일 씀에 편안하게 </a:t>
              </a:r>
              <a:endParaRPr lang="ko-KR" altLang="en-US" spc="-300" dirty="0">
                <a:solidFill>
                  <a:srgbClr val="FF0000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0380359" y="9755945"/>
              <a:ext cx="625684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하고자 할 따름이다</a:t>
              </a:r>
              <a:r>
                <a:rPr lang="en-US" altLang="ko-KR" sz="54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682148" y="9946445"/>
              <a:ext cx="44133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ㄱ은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</a:t>
              </a:r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소리이니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827662" y="10556401"/>
              <a:ext cx="11554660" cy="658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dirty="0">
                  <a:solidFill>
                    <a:srgbClr val="FF0000"/>
                  </a:solidFill>
                </a:rPr>
                <a:t> 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같으니 나란히 쓰면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糾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743230" y="11147199"/>
              <a:ext cx="11744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ㅋ은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快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414354" y="11726177"/>
              <a:ext cx="12397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489714" y="12305155"/>
              <a:ext cx="12399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ㄷ은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헛소리이니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斗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776503" y="12884133"/>
              <a:ext cx="12308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 나란히 쓰면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ㅌ은</a:t>
              </a:r>
              <a:r>
                <a:rPr lang="en-US" altLang="ko-KR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72339" y="13463111"/>
              <a:ext cx="12822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ㄴ은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010439" y="14042089"/>
              <a:ext cx="10752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郎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ㅂ은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610568" y="14621067"/>
              <a:ext cx="93634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같으니 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82092" y="15200045"/>
              <a:ext cx="77011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步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처음 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ㅍ은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008556" y="15779023"/>
              <a:ext cx="67217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입술소리이니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標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182334" y="16358001"/>
              <a:ext cx="63802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3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ㅁ은</a:t>
              </a:r>
              <a:r>
                <a:rPr lang="ko-KR" altLang="en-US" sz="3600" spc="-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spc="-300" dirty="0">
                <a:solidFill>
                  <a:srgbClr val="FF0000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861734" y="16936979"/>
              <a:ext cx="6700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彌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645533" y="17515957"/>
              <a:ext cx="7734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ㅈ은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45956" y="18094935"/>
              <a:ext cx="88921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慈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12730" y="18673913"/>
              <a:ext cx="932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ㅊ은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061158" y="19252891"/>
              <a:ext cx="10336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ㅅ은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600467" y="19831869"/>
              <a:ext cx="11267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같으니 나란히 쓰면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邪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</a:t>
              </a:r>
              <a:endParaRPr lang="ko-KR" altLang="en-US" sz="3600" spc="-150" dirty="0">
                <a:solidFill>
                  <a:srgbClr val="FF0000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2295" y="20410847"/>
              <a:ext cx="116894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ㆆ은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목구멍소리이니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挹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055711" y="20989825"/>
              <a:ext cx="12096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ㅎ은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목구멍소리이니 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虛</a:t>
              </a:r>
              <a:r>
                <a:rPr lang="en-US" altLang="ko-KR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음 펴서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같으니 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960683" y="21568801"/>
              <a:ext cx="11761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洪</a:t>
              </a:r>
              <a:r>
                <a:rPr lang="en-US" altLang="ko-KR" sz="3600" spc="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>
                <a:solidFill>
                  <a:srgbClr val="0070C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62410" y="22147777"/>
              <a:ext cx="120420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    이니  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ㄹ은</a:t>
              </a:r>
              <a:r>
                <a:rPr lang="en-US" altLang="ko-KR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0325498" y="22764538"/>
              <a:ext cx="8754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FF000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혓소리이니 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閭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1383427" y="23400323"/>
              <a:ext cx="14321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ㅿ는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반잇소리이니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                                          나는 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995353" y="24000205"/>
              <a:ext cx="9206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ㆍ는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792045" y="24628742"/>
              <a:ext cx="16972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ㅡ는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ㅣ는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                                              </a:t>
              </a:r>
              <a:r>
                <a:rPr lang="en-US" altLang="ko-KR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>
                <a:solidFill>
                  <a:srgbClr val="0070C0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2196620" y="25270997"/>
              <a:ext cx="8499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ㅗ는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洪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766838" y="25911698"/>
              <a:ext cx="99309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ㅏ는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ㅜ는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0106524" y="26519931"/>
              <a:ext cx="108879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ㅓ는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0201814" y="27160810"/>
              <a:ext cx="107837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ㅛ는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ㅑ는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>
                <a:solidFill>
                  <a:srgbClr val="0070C0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1362478" y="27809713"/>
              <a:ext cx="93650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1458916" y="28459661"/>
              <a:ext cx="9578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가운데 소리 같다</a:t>
              </a:r>
              <a:r>
                <a:rPr lang="en-US" altLang="ko-KR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나중의 소리는</a:t>
              </a:r>
              <a:r>
                <a:rPr lang="en-US" altLang="ko-KR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1658619" y="29110085"/>
              <a:ext cx="89835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다시 첫소리를 쓴다</a:t>
              </a:r>
              <a:r>
                <a:rPr lang="en-US" altLang="ko-KR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ㅐ를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 아래에 이어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458916" y="29756416"/>
              <a:ext cx="994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쓰면 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 가벼운 소리가 된다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첫소리를 합하여 </a:t>
              </a:r>
              <a:r>
                <a:rPr lang="ko-KR" altLang="en-US" sz="3600" spc="-15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쓸것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730156" y="30358420"/>
              <a:ext cx="9264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이라면 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</a:t>
              </a:r>
              <a:r>
                <a:rPr lang="ko-KR" altLang="en-US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쓴다</a:t>
              </a:r>
              <a:r>
                <a:rPr lang="en-US" altLang="ko-KR" sz="36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끝소리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도 마찬 가지이다</a:t>
              </a:r>
              <a:r>
                <a:rPr lang="en-US" altLang="ko-KR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235038" y="31006410"/>
              <a:ext cx="9953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ㆍ와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첫소리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아래에 붙여서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181603" y="31632014"/>
              <a:ext cx="9748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쓰고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ㅑ와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오른쪽에 붙여 쓴다</a:t>
              </a:r>
              <a:r>
                <a:rPr lang="en-US" altLang="ko-KR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595208" y="32278345"/>
              <a:ext cx="100174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무릇 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글자가 </a:t>
              </a:r>
              <a:r>
                <a:rPr lang="ko-KR" altLang="en-US" sz="3600" spc="-15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모름지기 어울려야 소리가 이루어지나니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161992" y="32912766"/>
              <a:ext cx="101825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왼녘에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한 점을 더하면 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가장 높은 </a:t>
              </a:r>
              <a:r>
                <a:rPr lang="ko-KR" altLang="en-US" sz="3600" spc="3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소리오</a:t>
              </a:r>
              <a:r>
                <a:rPr lang="en-US" altLang="ko-KR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</a:t>
              </a:r>
              <a:endParaRPr lang="ko-KR" altLang="en-US" sz="3600" spc="300" dirty="0">
                <a:solidFill>
                  <a:srgbClr val="0070C0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380359" y="33571007"/>
              <a:ext cx="89723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둘이면 </a:t>
              </a:r>
              <a:r>
                <a:rPr lang="ko-KR" altLang="en-US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상성이오</a:t>
              </a:r>
              <a:r>
                <a:rPr lang="en-US" altLang="ko-KR" sz="3600" spc="-15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 없으면 평성이다</a:t>
              </a:r>
              <a:r>
                <a:rPr lang="en-US" altLang="ko-KR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입성은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9447067" y="34224001"/>
              <a:ext cx="9570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점을    더하는 것은 마찬가지  이지만    빠르다</a:t>
              </a:r>
              <a:r>
                <a:rPr lang="en-US" altLang="ko-KR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522950" y="34870332"/>
              <a:ext cx="989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             국  소리의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잇소리는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치두와</a:t>
              </a:r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정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9906262" y="35512904"/>
              <a:ext cx="48269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치를   분별하는 것이 </a:t>
              </a:r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있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1709509" y="36121114"/>
              <a:ext cx="10631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으니</a:t>
              </a:r>
              <a:endParaRPr lang="ko-KR" alt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173213" y="39629481"/>
              <a:ext cx="28232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소리의 글자는</a:t>
              </a:r>
              <a:endParaRPr lang="ko-KR" altLang="en-US" sz="3600" spc="-150" dirty="0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216401" y="37701683"/>
              <a:ext cx="107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혀와</a:t>
              </a:r>
              <a:endParaRPr lang="ko-KR" altLang="en-US" sz="3600" dirty="0">
                <a:solidFill>
                  <a:srgbClr val="0070C0"/>
                </a:solidFill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762479" y="39122441"/>
              <a:ext cx="2807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입술과 목</a:t>
              </a:r>
              <a:endParaRPr lang="ko-KR" altLang="en-US" sz="3600" spc="-300" dirty="0">
                <a:solidFill>
                  <a:srgbClr val="0070C0"/>
                </a:solidFill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0074024" y="40136521"/>
              <a:ext cx="31886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중국 소리에 </a:t>
              </a:r>
              <a:r>
                <a:rPr lang="ko-KR" altLang="en-US" sz="3600" spc="-300" dirty="0" smtClean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통용</a:t>
              </a:r>
              <a:endParaRPr lang="ko-KR" altLang="en-US" sz="3600" spc="-300" dirty="0">
                <a:solidFill>
                  <a:srgbClr val="0070C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0808228" y="40643562"/>
              <a:ext cx="19752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 쓴다</a:t>
              </a:r>
              <a:r>
                <a:rPr lang="en-US" altLang="ko-KR" sz="3600" spc="-300" dirty="0">
                  <a:solidFill>
                    <a:srgbClr val="0070C0"/>
                  </a:solidFill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3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그림 6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30240288" cy="4273494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811922" y="3066743"/>
            <a:ext cx="23792622" cy="38439966"/>
            <a:chOff x="5263282" y="2792423"/>
            <a:chExt cx="23792622" cy="38439966"/>
          </a:xfrm>
        </p:grpSpPr>
        <p:sp>
          <p:nvSpPr>
            <p:cNvPr id="4" name="TextBox 3"/>
            <p:cNvSpPr txBox="1"/>
            <p:nvPr/>
          </p:nvSpPr>
          <p:spPr>
            <a:xfrm>
              <a:off x="11331868" y="36674023"/>
              <a:ext cx="3700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어금니와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1247264" y="2792423"/>
              <a:ext cx="15023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나라의</a:t>
              </a:r>
              <a:endParaRPr lang="ko-KR" altLang="en-US" sz="36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1034396" y="3405675"/>
              <a:ext cx="2387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말이 중국과 </a:t>
              </a:r>
              <a:endParaRPr lang="ko-KR" altLang="en-US" sz="3600" spc="-3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977246" y="4018927"/>
              <a:ext cx="29418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달라 한자와는 </a:t>
              </a:r>
              <a:endParaRPr lang="ko-KR" altLang="en-US" sz="3600" spc="-15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704533" y="4632179"/>
              <a:ext cx="43909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서로 통하지 </a:t>
              </a:r>
              <a:r>
                <a:rPr lang="ko-KR" altLang="en-US" sz="36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아니하므로</a:t>
              </a:r>
              <a:endParaRPr lang="ko-KR" altLang="en-US" sz="3600" spc="-3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398659" y="5245431"/>
              <a:ext cx="41120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이런 까닭으로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어리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8618534" y="5858683"/>
              <a:ext cx="43204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석은 백성이 말하고자 </a:t>
              </a:r>
              <a:endParaRPr lang="ko-KR" altLang="en-US" sz="3600" spc="-15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5939091" y="6471936"/>
              <a:ext cx="6356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하는 바가 있어도 마침내 제 뜻을 </a:t>
              </a:r>
              <a:endParaRPr lang="ko-KR" altLang="en-US" sz="3600" spc="-15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6263024" y="7085189"/>
              <a:ext cx="55787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능히 펴지 못하는 사람이 많다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3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1911444" y="7731520"/>
              <a:ext cx="9761821" cy="666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내가 이를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             불쌍하게 생각하여 새로 </a:t>
              </a:r>
              <a:endParaRPr lang="ko-KR" altLang="en-US" sz="3600" spc="-15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660355" y="8311695"/>
              <a:ext cx="4278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54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스물여덟 자</a:t>
              </a:r>
              <a:r>
                <a:rPr lang="ko-KR" altLang="en-US" sz="40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를</a:t>
              </a:r>
              <a:endParaRPr lang="ko-KR" altLang="en-US" spc="-15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6799892" y="8311695"/>
              <a:ext cx="4310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8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만드니 사람마다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286296" y="9011371"/>
              <a:ext cx="104855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하여금 쉽게 익혀 매일 씀에 편안하게 </a:t>
              </a:r>
              <a:endParaRPr lang="ko-KR" altLang="en-US" spc="-3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0671302" y="9755945"/>
              <a:ext cx="625684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하고자 할 따름이다</a:t>
              </a:r>
              <a:r>
                <a:rPr lang="en-US" altLang="ko-KR" sz="54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719091" y="9946445"/>
              <a:ext cx="48365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ㄱ은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소리이니</a:t>
              </a:r>
              <a:endParaRPr lang="ko-KR" altLang="en-US" sz="3600" spc="3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0118605" y="10556401"/>
              <a:ext cx="11554660" cy="658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dirty="0"/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같으니 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糾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endParaRPr lang="ko-KR" altLang="en-US" sz="36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034173" y="11147199"/>
              <a:ext cx="11744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ㅋ은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快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endParaRPr lang="ko-KR" altLang="en-US" sz="3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705297" y="11726177"/>
              <a:ext cx="12397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어금니 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endParaRPr lang="ko-KR" altLang="en-US" sz="36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780657" y="12305155"/>
              <a:ext cx="12399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ㄷ은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斗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</a:t>
              </a:r>
              <a:endParaRPr lang="ko-KR" altLang="en-US" sz="36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067446" y="12884133"/>
              <a:ext cx="12308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ㅌ은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263282" y="13463111"/>
              <a:ext cx="12822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ㄴ은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헛소리이니 </a:t>
              </a:r>
              <a:endParaRPr lang="ko-KR" altLang="en-US" sz="3600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301382" y="14042089"/>
              <a:ext cx="10752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郎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ㅂ은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901511" y="14621067"/>
              <a:ext cx="93634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같으니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endParaRPr lang="ko-KR" altLang="en-US" sz="3600" spc="-150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273035" y="15200045"/>
              <a:ext cx="77011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步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처음 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ㅍ은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299499" y="15779023"/>
              <a:ext cx="67217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標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endParaRPr lang="ko-KR" altLang="en-US" sz="36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473277" y="16358001"/>
              <a:ext cx="63802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ㅁ은</a:t>
              </a:r>
              <a:r>
                <a:rPr lang="ko-KR" altLang="en-US" sz="3600" spc="-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입술소리이니 </a:t>
              </a:r>
              <a:endParaRPr lang="ko-KR" altLang="en-US" sz="3600" spc="-3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8152677" y="16936979"/>
              <a:ext cx="6700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彌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spc="-15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936476" y="17515957"/>
              <a:ext cx="7734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ㅈ은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</a:t>
              </a:r>
              <a:endParaRPr lang="ko-KR" altLang="en-US" sz="3600" spc="-15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636899" y="18094935"/>
              <a:ext cx="88921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같으니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慈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</a:t>
              </a:r>
              <a:endParaRPr lang="ko-KR" altLang="en-US" sz="36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903673" y="18673913"/>
              <a:ext cx="932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ㅊ은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spc="-15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352101" y="19252891"/>
              <a:ext cx="10336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ㅅ은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잇소리이니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</a:t>
              </a:r>
              <a:endParaRPr lang="ko-KR" altLang="en-US" sz="36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891410" y="19831869"/>
              <a:ext cx="11267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같으니 나란히 쓰면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처음 펴서 나는 </a:t>
              </a:r>
              <a:endParaRPr lang="ko-KR" altLang="en-US" sz="3600" spc="-15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593238" y="20410847"/>
              <a:ext cx="116894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ㆆ은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挹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spc="-15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46654" y="20989825"/>
              <a:ext cx="12096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ㅎ은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목구멍소리이니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虛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나는 소리 같으니 </a:t>
              </a:r>
              <a:endParaRPr lang="ko-KR" altLang="en-US" sz="3600" spc="-15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251626" y="21568801"/>
              <a:ext cx="11761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 쓰면 洪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ㅇ은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053353" y="22147777"/>
              <a:ext cx="120420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목구멍소리    이니 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나는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ㄹ은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0616441" y="22764538"/>
              <a:ext cx="8754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반혓소리이니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펴서 나는 소리 </a:t>
              </a:r>
              <a:endParaRPr lang="ko-KR" altLang="en-US" sz="36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1674370" y="23400323"/>
              <a:ext cx="14321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ㅿ는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반잇소리이니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처음 펴서                                           나는 </a:t>
              </a:r>
              <a:endParaRPr lang="ko-KR" altLang="en-US" sz="3600" spc="-15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1286296" y="24000205"/>
              <a:ext cx="9206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呑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endParaRPr lang="ko-KR" altLang="en-US" sz="36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2082988" y="24628742"/>
              <a:ext cx="16972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卽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侵                                             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2487563" y="25270997"/>
              <a:ext cx="8499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洪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</a:t>
              </a:r>
              <a:endParaRPr lang="ko-KR" altLang="en-US" sz="3600" spc="-15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1057781" y="25911698"/>
              <a:ext cx="99309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覃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ㅜ는</a:t>
              </a:r>
              <a:endParaRPr lang="ko-KR" altLang="en-US" sz="3600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0397467" y="26519931"/>
              <a:ext cx="108879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君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業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</a:t>
              </a:r>
              <a:endParaRPr lang="ko-KR" altLang="en-US" sz="3600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0492757" y="27160810"/>
              <a:ext cx="107837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ㅛ는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欲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穰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300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1653421" y="27809713"/>
              <a:ext cx="93650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같다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戌</a:t>
              </a:r>
              <a:r>
                <a:rPr lang="en-US" altLang="ko-KR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자의 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가운데 소리 </a:t>
              </a:r>
              <a:endParaRPr lang="ko-KR" altLang="en-US" sz="36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1749859" y="28459661"/>
              <a:ext cx="95782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같다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‘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彆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’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의 가운데 소리 같다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나중의 소리는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spc="-15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1949562" y="29110085"/>
              <a:ext cx="89835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다시 첫소리를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ㅐ를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입술소리 아래에 이어</a:t>
              </a:r>
              <a:endParaRPr lang="ko-KR" altLang="en-US" sz="3600" spc="-15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749859" y="29756416"/>
              <a:ext cx="99421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 가벼운 소리가 된다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첫소리를 합하여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쓸것</a:t>
              </a:r>
              <a:endParaRPr lang="ko-KR" altLang="en-US" sz="3600" spc="-15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2021099" y="30358420"/>
              <a:ext cx="9264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이라면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나란히</a:t>
              </a:r>
              <a:r>
                <a:rPr lang="ko-KR" altLang="en-US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쓴다</a:t>
              </a:r>
              <a:r>
                <a:rPr lang="en-US" altLang="ko-KR" sz="36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끝소리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도 마찬 가지이다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525981" y="31006410"/>
              <a:ext cx="99533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ㆍ와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ㅡ와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ㅗ와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ㅜ와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ㅛ와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ㅠ는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첫소리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아래에 붙여서</a:t>
              </a:r>
              <a:endParaRPr lang="ko-KR" altLang="en-US" sz="3600" spc="-15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472546" y="31632014"/>
              <a:ext cx="9748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쓰고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ㅣ와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ㅏ와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ㅓ와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ㅑ와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-15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ㅕ는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오른쪽에 붙여 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600" spc="-15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886151" y="32278345"/>
              <a:ext cx="100174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무릇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글자가 </a:t>
              </a:r>
              <a:r>
                <a:rPr lang="ko-KR" altLang="en-US" sz="3600" spc="-15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모름지기 어울려야 소리가 이루어지나니</a:t>
              </a:r>
              <a:endParaRPr lang="ko-KR" altLang="en-US" sz="3600" spc="-15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452935" y="32912766"/>
              <a:ext cx="101825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왼녘에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spc="30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한 점을 더하면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가장 높은 </a:t>
              </a:r>
              <a:r>
                <a:rPr lang="ko-KR" altLang="en-US" sz="3600" spc="3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소리오</a:t>
              </a:r>
              <a:r>
                <a:rPr lang="en-US" altLang="ko-KR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</a:t>
              </a:r>
              <a:endParaRPr lang="ko-KR" altLang="en-US" sz="3600" spc="300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671302" y="33571007"/>
              <a:ext cx="89723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둘이면 </a:t>
              </a:r>
              <a:r>
                <a:rPr lang="ko-KR" altLang="en-US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상성이오</a:t>
              </a:r>
              <a:r>
                <a:rPr lang="en-US" altLang="ko-KR" sz="3600" spc="-150" dirty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,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점이 없으면 평성이다</a:t>
              </a:r>
              <a:r>
                <a:rPr lang="en-US" altLang="ko-KR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 </a:t>
              </a:r>
              <a:r>
                <a:rPr lang="ko-KR" altLang="en-US" sz="3600" spc="-15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입성은</a:t>
              </a:r>
              <a:endParaRPr lang="ko-KR" altLang="en-US" sz="3600" spc="-150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9738010" y="34224001"/>
              <a:ext cx="9570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점을    더하는 것은 마찬가지  이지만    빠르다</a:t>
              </a:r>
              <a:r>
                <a:rPr lang="en-US" altLang="ko-KR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endParaRPr lang="ko-KR" altLang="en-US" sz="36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813893" y="34870332"/>
              <a:ext cx="989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중             국  소리의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잇소리는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치두와</a:t>
              </a:r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            정</a:t>
              </a:r>
              <a:endParaRPr lang="ko-KR" altLang="en-US" sz="3600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0197205" y="35512904"/>
              <a:ext cx="48269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치를   분별하는 것이 </a:t>
              </a:r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있</a:t>
              </a:r>
              <a:endParaRPr lang="ko-KR" altLang="en-US" sz="36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2000452" y="36121114"/>
              <a:ext cx="10631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 err="1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으니</a:t>
              </a:r>
              <a:endParaRPr lang="ko-KR" altLang="en-US" sz="36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216506" y="39610431"/>
              <a:ext cx="375615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4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글자는 중국 소리에</a:t>
              </a:r>
              <a:endParaRPr lang="ko-KR" altLang="en-US" sz="3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507344" y="37701683"/>
              <a:ext cx="107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혀와</a:t>
              </a:r>
              <a:endParaRPr lang="ko-KR" altLang="en-US" sz="36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021527" y="39111232"/>
              <a:ext cx="29701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4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입술과 목소리</a:t>
              </a:r>
              <a:endParaRPr lang="ko-KR" altLang="en-US" sz="3400" spc="-300" dirty="0">
                <a:latin typeface="나눔명조OTF 옛한글" panose="02000503000000000000" pitchFamily="50" charset="-127"/>
                <a:ea typeface="나눔명조OTF 옛한글" panose="02000503000000000000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0506704" y="40138892"/>
              <a:ext cx="279435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4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통용하여  쓴다 </a:t>
              </a:r>
              <a:endParaRPr lang="ko-KR" altLang="en-US" sz="3400" spc="-300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0772323" y="40616836"/>
              <a:ext cx="26481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400" spc="-300" dirty="0" smtClean="0">
                  <a:latin typeface="나눔명조OTF 옛한글" panose="02000503000000000000" pitchFamily="50" charset="-127"/>
                  <a:ea typeface="나눔명조OTF 옛한글" panose="02000503000000000000" pitchFamily="50" charset="-127"/>
                </a:rPr>
                <a:t>.</a:t>
              </a:r>
              <a:endParaRPr lang="ko-KR" altLang="en-US" sz="34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9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30240288" cy="4273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62880" y="7156999"/>
            <a:ext cx="18470880" cy="1505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이런 까닭으로 어리석은 백성이 말하고자 하는 바가 있어도 마침내 제 뜻을 능히 펴지 못하는 사람이 많다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내가 이를 불쌍하게 생각하여 새로 스물여덟 자를 만드니 사람마다 하여금 쉽게 익혀 매일 씀에 편안하게 하고자 할 따름이다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ㄱ은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어금니 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君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 나란히 쓰면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糾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ㅋ은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어금니 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快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ㅇ은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어금니 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業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ㄷ은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헛소리이니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斗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 나란히 쓰면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覃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ㅌ은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헛소리이니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呑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ㄴ은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헛소리이니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郎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ㅂ은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입술소리이니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彆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 나란히 쓰면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步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ㅍ은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입술소리이니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標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ㅁ은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입술소리이니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彌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ㅈ은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잇소리이니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卽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나란히 쓰면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慈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ㅊ은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잇소리이니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侵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ㅅ은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잇소리이니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戌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 나란히 쓰면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邪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ㆆ은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목구멍소리이니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挹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ㅎ은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목구멍소리이니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虛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같으니 나란히 쓰면 洪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ㅇ은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목구멍소리이니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欲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ㄹ은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반혓소리이니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閭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ㅿ는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반잇소리이니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穰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처음 펴서 나는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ㆍ는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呑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ㅡ는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卽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ㅣ는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侵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ㅗ는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洪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ㅏ는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覃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ㅜ는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君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ㅓ는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業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ㅛ는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欲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ㅑ는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穰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ㅠ는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戌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자의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ㅕ는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‘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彆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’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의 가운데 소리 같다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나중의 소리는 다시 첫소리를 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ㅐ를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입술소리 아래에 이어 쓰면 입술 가벼운 소리가 된다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첫소리를 합하여 쓸 것이라면 나란히 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끝소리도 마찬가지이다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ㆍ와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ㅡ와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ㅗ와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ㅜ와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ㅛ와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ㅠ는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첫소리 아래에 붙여서 쓰고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,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ㅣ와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ㅏ와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ㅓ와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ㅑ와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ㅕ는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오른쪽에 붙여 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무릇 글자가 모름지기 어울려야 소리가 이루어지나니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왼녘에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한 점을 더하면 가장 높은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소리오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,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점이 둘이면 상성이오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,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점이 없으면 평성이다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입성은 점을 더하는 것은 마찬가지이지만 빠르다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 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중국 소리의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잇소리는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</a:t>
            </a:r>
            <a:r>
              <a:rPr lang="ko-KR" altLang="en-US" sz="3600" dirty="0" err="1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치두와</a:t>
            </a:r>
            <a:r>
              <a:rPr lang="ko-KR" altLang="en-US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 정치를 분별하는 것이 있으니 어금니와 혀와 입술과 목소리의 글자는 중국 소리에 통용하여 쓴다</a:t>
            </a:r>
            <a:r>
              <a:rPr lang="en-US" altLang="ko-KR" sz="3600" dirty="0" smtClean="0">
                <a:latin typeface="나눔명조OTF 옛한글" panose="02000503000000000000" pitchFamily="50" charset="-127"/>
                <a:ea typeface="나눔명조OTF 옛한글" panose="02000503000000000000" pitchFamily="50" charset="-127"/>
              </a:rPr>
              <a:t>.</a:t>
            </a:r>
            <a:endParaRPr lang="ko-KR" altLang="en-US" sz="3600" dirty="0">
              <a:latin typeface="나눔명조OTF 옛한글" panose="02000503000000000000" pitchFamily="50" charset="-127"/>
              <a:ea typeface="나눔명조OTF 옛한글" panose="0200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3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2570</Words>
  <Application>Microsoft Office PowerPoint</Application>
  <PresentationFormat>사용자 지정</PresentationFormat>
  <Paragraphs>253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나눔명조OTF 옛한글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s max</cp:lastModifiedBy>
  <cp:revision>63</cp:revision>
  <dcterms:created xsi:type="dcterms:W3CDTF">2015-09-30T04:35:48Z</dcterms:created>
  <dcterms:modified xsi:type="dcterms:W3CDTF">2018-10-08T03:00:20Z</dcterms:modified>
</cp:coreProperties>
</file>