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371" r:id="rId2"/>
    <p:sldId id="372" r:id="rId3"/>
    <p:sldId id="374" r:id="rId4"/>
    <p:sldId id="373" r:id="rId5"/>
    <p:sldId id="375" r:id="rId6"/>
    <p:sldId id="379" r:id="rId7"/>
    <p:sldId id="380" r:id="rId8"/>
  </p:sldIdLst>
  <p:sldSz cx="6858000" cy="9906000" type="A4"/>
  <p:notesSz cx="6858000" cy="9144000"/>
  <p:embeddedFontLst>
    <p:embeddedFont>
      <p:font typeface="KoPub돋움체 Bold" pitchFamily="2" charset="-127"/>
      <p:bold r:id="rId10"/>
    </p:embeddedFont>
    <p:embeddedFont>
      <p:font typeface="KoPub돋움체 Light" pitchFamily="2" charset="-127"/>
      <p:regular r:id="rId11"/>
    </p:embeddedFont>
    <p:embeddedFont>
      <p:font typeface="KoPub돋움체 Medium" pitchFamily="2" charset="-127"/>
      <p:regular r:id="rId12"/>
    </p:embeddedFont>
    <p:embeddedFont>
      <p:font typeface="맑은 고딕" panose="020B0503020000020004" pitchFamily="34" charset="-127"/>
      <p:regular r:id="rId13"/>
      <p:bold r:id="rId14"/>
    </p:embeddedFont>
    <p:embeddedFont>
      <p:font typeface="KoPubDotum_Pro Bold" pitchFamily="2" charset="-127"/>
      <p:bold r:id="rId15"/>
    </p:embeddedFont>
    <p:embeddedFont>
      <p:font typeface="KoPubDotum_Pro Light" pitchFamily="2" charset="-127"/>
      <p:regular r:id="rId16"/>
    </p:embeddedFont>
    <p:embeddedFont>
      <p:font typeface="KOPUBDOTUM_PRO MEDIUM" pitchFamily="2" charset="-127"/>
      <p:regular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>
          <p15:clr>
            <a:srgbClr val="A4A3A4"/>
          </p15:clr>
        </p15:guide>
        <p15:guide id="3" pos="300" userDrawn="1">
          <p15:clr>
            <a:srgbClr val="A4A3A4"/>
          </p15:clr>
        </p15:guide>
        <p15:guide id="4" pos="4020" userDrawn="1">
          <p15:clr>
            <a:srgbClr val="A4A3A4"/>
          </p15:clr>
        </p15:guide>
        <p15:guide id="5" pos="2341" userDrawn="1">
          <p15:clr>
            <a:srgbClr val="A4A3A4"/>
          </p15:clr>
        </p15:guide>
        <p15:guide id="6" pos="2001" userDrawn="1">
          <p15:clr>
            <a:srgbClr val="A4A3A4"/>
          </p15:clr>
        </p15:guide>
        <p15:guide id="7" orient="horz" pos="308" userDrawn="1">
          <p15:clr>
            <a:srgbClr val="A4A3A4"/>
          </p15:clr>
        </p15:guide>
        <p15:guide id="8" orient="horz" pos="5819" userDrawn="1">
          <p15:clr>
            <a:srgbClr val="A4A3A4"/>
          </p15:clr>
        </p15:guide>
        <p15:guide id="9" orient="horz" pos="1442" userDrawn="1">
          <p15:clr>
            <a:srgbClr val="A4A3A4"/>
          </p15:clr>
        </p15:guide>
        <p15:guide id="10" orient="horz" pos="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25E45"/>
    <a:srgbClr val="194F39"/>
    <a:srgbClr val="133D2C"/>
    <a:srgbClr val="0D1447"/>
    <a:srgbClr val="F20000"/>
    <a:srgbClr val="FECAF4"/>
    <a:srgbClr val="FEACEE"/>
    <a:srgbClr val="3B073B"/>
    <a:srgbClr val="0D1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0" autoAdjust="0"/>
    <p:restoredTop sz="95501" autoAdjust="0"/>
  </p:normalViewPr>
  <p:slideViewPr>
    <p:cSldViewPr>
      <p:cViewPr varScale="1">
        <p:scale>
          <a:sx n="77" d="100"/>
          <a:sy n="77" d="100"/>
        </p:scale>
        <p:origin x="1080" y="200"/>
      </p:cViewPr>
      <p:guideLst>
        <p:guide pos="2160"/>
        <p:guide pos="300"/>
        <p:guide pos="4020"/>
        <p:guide pos="2341"/>
        <p:guide pos="2001"/>
        <p:guide orient="horz" pos="308"/>
        <p:guide orient="horz" pos="5819"/>
        <p:guide orient="horz" pos="1442"/>
        <p:guide orient="horz" pos="5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92FEE-BA3B-4260-8AE4-4CF1614C75D5}" type="datetimeFigureOut">
              <a:rPr lang="ko-KR" altLang="en-US" smtClean="0"/>
              <a:pPr/>
              <a:t>2022. 10. 14.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74BC3-70DD-45EB-B57C-09BE0A98A8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4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2022. 10. 14.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723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2022. 10. 14.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65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2022. 10. 14.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923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2022. 10. 14.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63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2022. 10. 14.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98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2022. 10. 14.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25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2022. 10. 14.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15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2022. 10. 14.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91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2022. 10. 14.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836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2022. 10. 14.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234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2022. 10. 14.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7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101D0-B07F-43A0-8BA6-D0D8EA656B67}" type="datetimeFigureOut">
              <a:rPr lang="ko-KR" altLang="en-US" smtClean="0"/>
              <a:pPr/>
              <a:t>2022. 10. 14.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80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916832" y="2256017"/>
            <a:ext cx="4752528" cy="9021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유로존의 인플레이션은 지난 </a:t>
            </a:r>
            <a:r>
              <a:rPr lang="en-US" altLang="ko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9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월 예측치 였던 </a:t>
            </a:r>
            <a:r>
              <a:rPr lang="en-US" altLang="ko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9.7%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을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상회하는 </a:t>
            </a:r>
            <a:r>
              <a:rPr lang="en-US" altLang="ko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10%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두 자리 수를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기록했다</a:t>
            </a:r>
            <a:r>
              <a:rPr lang="en-US" altLang="ko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높은 물가를 견인한 것은 에너지와 음식 가격이었지만 에너지와 농산물을 제한 다음 산정하는 코어 인플레이션 또한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4.8%</a:t>
            </a:r>
            <a:r>
              <a:rPr lang="ko-KR" altLang="en-US" kern="100" dirty="0" err="1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를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기록하면서 물가 상승이 이젠 단순히 에너지에만 있지는 않음을 시사하고 있다</a:t>
            </a:r>
            <a:r>
              <a:rPr lang="en-US" altLang="ko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다음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ECB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일정은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10.27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일 예정되어 있고 현재로선 시장은 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다음 </a:t>
            </a:r>
            <a:r>
              <a:rPr lang="en-US" altLang="ko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ECB 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금리 결정일에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75bp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인상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을  전망하고 있다</a:t>
            </a:r>
            <a:r>
              <a:rPr lang="en-US" altLang="ko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현재 물가 상승률이 극심한 유로존 내에서도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22.5%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라는 전례 없는 상승을 보여주는 리투아니아의 중앙 은행 총재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인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Martins Kazak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은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75bp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의 강력한 금리 인상을 지지한다고 밝혔다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</a:t>
            </a:r>
            <a:endParaRPr lang="en-US" altLang="ko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그러나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ECB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내에선 모두가 이처럼 강한 금리 인상만을 이야기 하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고 있지는 않다</a:t>
            </a:r>
            <a:r>
              <a:rPr lang="en-US" altLang="ko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물가를 견인하는 두가지 요소 중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(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수요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,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공급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)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공급 측면에서의 물가 상승 압력이 높기 때문에 강도 높은 금리 인상으로 만으로는 현재의 상황을 해결 할 수 없다고 보는 시각도 존재하기 때문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이다</a:t>
            </a:r>
            <a:r>
              <a:rPr lang="en-US" altLang="ko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실제로 유로존의 물가 상승은 최근 들어 미국의 물가 상승과는 확연히 다른 모습을 보여주고 있다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유로존의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8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월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9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월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CPI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가 연속으로 미국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CPI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을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상회한 것을 차치하더라도 유로존의 경우 물가 상승의 주요 원인이 공급 측면에서 있기 때문에 미국과 달리 물가가 쉽게 피크아웃 하지 않을 것이란 전망이 우세하다</a:t>
            </a:r>
            <a:r>
              <a:rPr lang="en-US" altLang="ko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  <a:tabLst>
                <a:tab pos="754380" algn="l"/>
              </a:tabLst>
            </a:pP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112" y="919351"/>
            <a:ext cx="6120000" cy="27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05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글</a:t>
            </a:r>
            <a:r>
              <a:rPr lang="ko-KR" altLang="en-US" sz="105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050" dirty="0" err="1">
                <a:latin typeface="KoPubDotum_Pro Light" pitchFamily="2" charset="-127"/>
                <a:ea typeface="KoPubDotum_Pro Light" pitchFamily="2" charset="-127"/>
              </a:rPr>
              <a:t>임준형</a:t>
            </a:r>
            <a:endParaRPr lang="en-US" altLang="ko-KR" sz="1050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784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77172" y="383293"/>
            <a:ext cx="24784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400" b="1" dirty="0">
                <a:latin typeface="KoPubDotum_Pro Bold" pitchFamily="2" charset="-127"/>
                <a:ea typeface="KoPubDotum_Pro Bold" pitchFamily="2" charset="-127"/>
              </a:rPr>
              <a:t>MR Vol. 1</a:t>
            </a:r>
            <a:endParaRPr lang="ko-KR" altLang="en-US" sz="2400" b="1" dirty="0">
              <a:latin typeface="KoPubDotum_Pro Bold" pitchFamily="2" charset="-127"/>
              <a:ea typeface="KoPubDotum_Pro Bold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23" y="1380701"/>
            <a:ext cx="79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defRPr sz="10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ctr"/>
            <a:r>
              <a:rPr lang="en-US" altLang="ko-KR" sz="32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rgbClr val="A5002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endParaRPr lang="ko-KR" altLang="en-US" sz="32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rgbClr val="A5002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771" y="9201472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900" dirty="0"/>
              <a:t>2022.</a:t>
            </a:r>
            <a:r>
              <a:rPr lang="ko-KR" altLang="en-US" sz="900" dirty="0"/>
              <a:t> </a:t>
            </a:r>
            <a:r>
              <a:rPr lang="en-US" altLang="ko-KR" sz="900" dirty="0"/>
              <a:t>10.</a:t>
            </a:r>
          </a:p>
          <a:p>
            <a:pPr algn="l">
              <a:lnSpc>
                <a:spcPct val="100000"/>
              </a:lnSpc>
            </a:pPr>
            <a:r>
              <a:rPr lang="en-US" altLang="ko-KR" sz="900" dirty="0" err="1"/>
              <a:t>MacroReaders</a:t>
            </a:r>
            <a:endParaRPr lang="ko-KR" alt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1A335-6C11-F940-9202-AB2D14EEAE80}"/>
              </a:ext>
            </a:extLst>
          </p:cNvPr>
          <p:cNvSpPr txBox="1"/>
          <p:nvPr/>
        </p:nvSpPr>
        <p:spPr>
          <a:xfrm>
            <a:off x="1031078" y="1488422"/>
            <a:ext cx="19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매크로 시황 </a:t>
            </a:r>
            <a:r>
              <a:rPr kumimoji="1" lang="en-US" altLang="ko-KR" dirty="0">
                <a:latin typeface="KoPubDotum_Pro Medium" pitchFamily="2" charset="-127"/>
                <a:ea typeface="KoPubDotum_Pro Medium" pitchFamily="2" charset="-127"/>
              </a:rPr>
              <a:t>-</a:t>
            </a:r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 환율</a:t>
            </a:r>
            <a:endParaRPr kumimoji="1" lang="ko-Kore-KR" altLang="en-US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A4881-2E67-3C34-65F7-7F0319E7D069}"/>
              </a:ext>
            </a:extLst>
          </p:cNvPr>
          <p:cNvSpPr txBox="1"/>
          <p:nvPr/>
        </p:nvSpPr>
        <p:spPr>
          <a:xfrm>
            <a:off x="795224" y="2271996"/>
            <a:ext cx="1000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KoPubDotum_Pro Medium" pitchFamily="2" charset="-127"/>
                <a:ea typeface="KoPubDotum_Pro Medium" pitchFamily="2" charset="-127"/>
              </a:rPr>
              <a:t>ECB, </a:t>
            </a:r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유로화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AF6858D-230B-A242-364B-ACEC6577C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32" y="3250339"/>
            <a:ext cx="4748096" cy="27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10B424-B1C0-86CF-77F9-DD32872A4CAC}"/>
              </a:ext>
            </a:extLst>
          </p:cNvPr>
          <p:cNvSpPr txBox="1"/>
          <p:nvPr/>
        </p:nvSpPr>
        <p:spPr>
          <a:xfrm>
            <a:off x="3810620" y="5857017"/>
            <a:ext cx="9605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 sz="800" dirty="0">
                <a:latin typeface="KoPubDotum_Pro Light" pitchFamily="2" charset="-127"/>
                <a:ea typeface="KoPubDotum_Pro Light" pitchFamily="2" charset="-127"/>
              </a:rPr>
              <a:t>출처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: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Bloomberg</a:t>
            </a:r>
            <a:endParaRPr kumimoji="1" lang="ko-Kore-KR" altLang="en-US" sz="800" dirty="0">
              <a:latin typeface="KoPubDotum_Pro Light" pitchFamily="2" charset="-127"/>
              <a:ea typeface="KoPubDotum_Pro Light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567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916832" y="2256017"/>
            <a:ext cx="4752528" cy="946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r>
              <a:rPr lang="en-US" altLang="ko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</a:t>
            </a:r>
          </a:p>
          <a:p>
            <a:endParaRPr lang="en-US" altLang="ko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현재 시장은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1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년 뒤인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2023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년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3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분기 미국은 인플레이션이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3%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정도 수준으로 감소할 것으로 보고 있지만 유로존의 경우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5%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에 육박하는 모습을 보이며 쉽게 인플레이션이 쉽게 꺼지지 않을 것으로 전망하고 있다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가장 주요한 원인은 당연 에너지에 있다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천연가스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,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원유 등 에너지 자급자족이 가능한 미국의 경우 현재 높은 인플레이션을 견인하는 주요 원인은 높은 소비자 소비다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원유 가격이 하락하여 인플레이션이 큰 폭으로 꺾일 것이라 전망 되었던 지난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9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월 발표된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CPI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의 경우 에너지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,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농산물을 제외한 코어 인플레이션 상승률이 컨센서스를 상회하는 모습을 보였다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그러나 유럽의 경우 공장 가동률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,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소비자 신뢰 지수 등 모든 지표들이 큰 폭으로 꺾이고 있지만 에너지를 러시아 수입에 크게 의존하고 있는 탓에 높은 인플레이션을 보이고 있다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이런 미국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과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유럽의 본질적인 물가 상승 원인의 차이는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ECB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로 하여금 더 큰 문제에 봉착하게 만든다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가파르게 금리를 인상하여 수요를 꺾어야 하는 미국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과는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다르게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ECB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는 치솟는 에너지 문제를 해결하기 위해 에너지 관련 재정 정책을 마련해야 하고 이는 악순환으로 이어지기 때문이다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현재 영국과 유로존에선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GDP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의 상당분을 가계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,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회사를 대상으로 한 에너지 관련 지원 재정 정책에 쏟아 붙고 있다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  <a:tabLst>
                <a:tab pos="754380" algn="l"/>
              </a:tabLst>
            </a:pP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112" y="919351"/>
            <a:ext cx="6120000" cy="27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05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글</a:t>
            </a:r>
            <a:r>
              <a:rPr lang="ko-KR" altLang="en-US" sz="105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050" dirty="0" err="1">
                <a:latin typeface="KoPubDotum_Pro Light" pitchFamily="2" charset="-127"/>
                <a:ea typeface="KoPubDotum_Pro Light" pitchFamily="2" charset="-127"/>
              </a:rPr>
              <a:t>임준형</a:t>
            </a:r>
            <a:endParaRPr lang="en-US" altLang="ko-KR" sz="1050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784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77172" y="383293"/>
            <a:ext cx="24784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400" b="1" dirty="0">
                <a:latin typeface="KoPubDotum_Pro Bold" pitchFamily="2" charset="-127"/>
                <a:ea typeface="KoPubDotum_Pro Bold" pitchFamily="2" charset="-127"/>
              </a:rPr>
              <a:t>MR Vol. 1</a:t>
            </a:r>
            <a:endParaRPr lang="ko-KR" altLang="en-US" sz="2400" b="1" dirty="0">
              <a:latin typeface="KoPubDotum_Pro Bold" pitchFamily="2" charset="-127"/>
              <a:ea typeface="KoPubDotum_Pro Bold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23" y="1380701"/>
            <a:ext cx="79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defRPr sz="10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ctr"/>
            <a:r>
              <a:rPr lang="en-US" altLang="ko-KR" sz="32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rgbClr val="A5002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endParaRPr lang="ko-KR" altLang="en-US" sz="32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rgbClr val="A5002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771" y="9201472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900" dirty="0"/>
              <a:t>2022.</a:t>
            </a:r>
            <a:r>
              <a:rPr lang="ko-KR" altLang="en-US" sz="900" dirty="0"/>
              <a:t> </a:t>
            </a:r>
            <a:r>
              <a:rPr lang="en-US" altLang="ko-KR" sz="900" dirty="0"/>
              <a:t>10.</a:t>
            </a:r>
          </a:p>
          <a:p>
            <a:pPr algn="l">
              <a:lnSpc>
                <a:spcPct val="100000"/>
              </a:lnSpc>
            </a:pPr>
            <a:r>
              <a:rPr lang="en-US" altLang="ko-KR" sz="900" dirty="0" err="1"/>
              <a:t>MacroReaders</a:t>
            </a:r>
            <a:endParaRPr lang="ko-KR" alt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1A335-6C11-F940-9202-AB2D14EEAE80}"/>
              </a:ext>
            </a:extLst>
          </p:cNvPr>
          <p:cNvSpPr txBox="1"/>
          <p:nvPr/>
        </p:nvSpPr>
        <p:spPr>
          <a:xfrm>
            <a:off x="1031078" y="1488422"/>
            <a:ext cx="19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매크로 시황 </a:t>
            </a:r>
            <a:r>
              <a:rPr kumimoji="1" lang="en-US" altLang="ko-KR" dirty="0">
                <a:latin typeface="KoPubDotum_Pro Medium" pitchFamily="2" charset="-127"/>
                <a:ea typeface="KoPubDotum_Pro Medium" pitchFamily="2" charset="-127"/>
              </a:rPr>
              <a:t>-</a:t>
            </a:r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 환율</a:t>
            </a:r>
            <a:endParaRPr kumimoji="1" lang="ko-Kore-KR" altLang="en-US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A4881-2E67-3C34-65F7-7F0319E7D069}"/>
              </a:ext>
            </a:extLst>
          </p:cNvPr>
          <p:cNvSpPr txBox="1"/>
          <p:nvPr/>
        </p:nvSpPr>
        <p:spPr>
          <a:xfrm>
            <a:off x="795224" y="2271996"/>
            <a:ext cx="1000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KoPubDotum_Pro Medium" pitchFamily="2" charset="-127"/>
                <a:ea typeface="KoPubDotum_Pro Medium" pitchFamily="2" charset="-127"/>
              </a:rPr>
              <a:t>ECB, </a:t>
            </a:r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유로화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</p:txBody>
      </p:sp>
      <p:pic>
        <p:nvPicPr>
          <p:cNvPr id="4" name="그림 3" descr="지도이(가) 표시된 사진&#10;&#10;자동 생성된 설명">
            <a:extLst>
              <a:ext uri="{FF2B5EF4-FFF2-40B4-BE49-F238E27FC236}">
                <a16:creationId xmlns:a16="http://schemas.microsoft.com/office/drawing/2014/main" id="{9C457264-07F9-CBA1-CE8E-8CAC3F837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35" y="2330158"/>
            <a:ext cx="4104456" cy="29767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20D6D2-7B66-27B3-226E-56D070DC62C3}"/>
              </a:ext>
            </a:extLst>
          </p:cNvPr>
          <p:cNvSpPr txBox="1"/>
          <p:nvPr/>
        </p:nvSpPr>
        <p:spPr>
          <a:xfrm>
            <a:off x="3812835" y="5331788"/>
            <a:ext cx="9605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 sz="800" dirty="0">
                <a:latin typeface="KoPubDotum_Pro Light" pitchFamily="2" charset="-127"/>
                <a:ea typeface="KoPubDotum_Pro Light" pitchFamily="2" charset="-127"/>
              </a:rPr>
              <a:t>출처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: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Bloomberg</a:t>
            </a:r>
            <a:endParaRPr kumimoji="1" lang="ko-Kore-KR" altLang="en-US" sz="800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7C902-2C2D-C36E-D514-1889860862BC}"/>
              </a:ext>
            </a:extLst>
          </p:cNvPr>
          <p:cNvSpPr txBox="1"/>
          <p:nvPr/>
        </p:nvSpPr>
        <p:spPr>
          <a:xfrm>
            <a:off x="3634902" y="2074404"/>
            <a:ext cx="13163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900" b="1" dirty="0">
                <a:latin typeface="KoPubDotum_Pro Light" pitchFamily="2" charset="-127"/>
                <a:ea typeface="KoPubDotum_Pro Light" pitchFamily="2" charset="-127"/>
              </a:rPr>
              <a:t>유럽 주요국 물가 상승률</a:t>
            </a:r>
            <a:endParaRPr kumimoji="1" lang="ko-Kore-KR" altLang="en-US" sz="900" b="1" dirty="0">
              <a:latin typeface="KoPubDotum_Pro Light" pitchFamily="2" charset="-127"/>
              <a:ea typeface="KoPubDotum_Pro Light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719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916832" y="2256017"/>
            <a:ext cx="4752528" cy="717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  <a:p>
            <a:pPr algn="just" latinLnBrk="1"/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유로존엔 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아직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가파른 금리 인상에 대한 트라우마가 짙게 남아 있다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마지막으로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ECB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에서 가파르게 금리를 인상했던 시기는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2011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년 </a:t>
            </a:r>
            <a:r>
              <a:rPr lang="ko-KR" altLang="ko-Kore-KR" kern="100" dirty="0" err="1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장클로드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kern="100" dirty="0" err="1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트리셰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총재가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ECB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의 지휘권을 잡고 있었을 시기인데 이 시기 촉발된 유로존 위기는 아직까지도 회복되지 않았기 때문이다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현재 러시아의 전쟁으로 인해 유로존의 에너지 위기가 점점 가속화 되고 있고 추운 겨울도 얼마 남지 않은 시기이기 때문에 </a:t>
            </a:r>
            <a:r>
              <a:rPr lang="en-US" altLang="ko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ECB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가 </a:t>
            </a:r>
            <a:r>
              <a:rPr lang="en-US" altLang="ko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10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년 전과는 다르게 극심한 물가 상승에도 </a:t>
            </a:r>
            <a:r>
              <a:rPr lang="ko-KR" altLang="en-US" kern="100" dirty="0" err="1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온건적인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움직임을 보일 수도 있다고 보는 시각도 존재한다</a:t>
            </a:r>
            <a:r>
              <a:rPr lang="en-US" altLang="ko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그러나 시장은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ECB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가 이러한 제약에도 불구하고 쉽게 온건 적인 정책을 취하지는 않을 것이라 전망하고 있는 듯 하다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시장 참여자들은 현재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ECB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에서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2023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년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2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월까지 금리를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2%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정도로 올릴 것으로 예상하고 있다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유로화의 경우 유로존의 부정적인 경제 여건에도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ECB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에서 가파른 금리 인상 기조를 유지할 것으로 전망되자 지난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7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월 처음으로 </a:t>
            </a:r>
            <a:r>
              <a:rPr lang="ko-KR" altLang="ko-Kore-KR" kern="100" dirty="0" err="1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패러티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(1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유로가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1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달러가 되는 현상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)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가 붕괴 이후 계속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1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달러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= 1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유로 선을 넘어서지 못하는 모습을 보이고 있다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112" y="919351"/>
            <a:ext cx="6120000" cy="27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05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글</a:t>
            </a:r>
            <a:r>
              <a:rPr lang="ko-KR" altLang="en-US" sz="105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050" dirty="0" err="1">
                <a:latin typeface="KoPubDotum_Pro Light" pitchFamily="2" charset="-127"/>
                <a:ea typeface="KoPubDotum_Pro Light" pitchFamily="2" charset="-127"/>
              </a:rPr>
              <a:t>임준형</a:t>
            </a:r>
            <a:endParaRPr lang="en-US" altLang="ko-KR" sz="1050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784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77172" y="383293"/>
            <a:ext cx="24784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400" b="1" dirty="0">
                <a:latin typeface="KoPubDotum_Pro Bold" pitchFamily="2" charset="-127"/>
                <a:ea typeface="KoPubDotum_Pro Bold" pitchFamily="2" charset="-127"/>
              </a:rPr>
              <a:t>MR Vol. 1</a:t>
            </a:r>
            <a:endParaRPr lang="ko-KR" altLang="en-US" sz="2400" b="1" dirty="0">
              <a:latin typeface="KoPubDotum_Pro Bold" pitchFamily="2" charset="-127"/>
              <a:ea typeface="KoPubDotum_Pro Bold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23" y="1380701"/>
            <a:ext cx="79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defRPr sz="10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ctr"/>
            <a:r>
              <a:rPr lang="en-US" altLang="ko-KR" sz="32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rgbClr val="A5002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endParaRPr lang="ko-KR" altLang="en-US" sz="32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rgbClr val="A5002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771" y="9201472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900" dirty="0"/>
              <a:t>2022.</a:t>
            </a:r>
            <a:r>
              <a:rPr lang="ko-KR" altLang="en-US" sz="900" dirty="0"/>
              <a:t> </a:t>
            </a:r>
            <a:r>
              <a:rPr lang="en-US" altLang="ko-KR" sz="900" dirty="0"/>
              <a:t>10.</a:t>
            </a:r>
          </a:p>
          <a:p>
            <a:pPr algn="l">
              <a:lnSpc>
                <a:spcPct val="100000"/>
              </a:lnSpc>
            </a:pPr>
            <a:r>
              <a:rPr lang="en-US" altLang="ko-KR" sz="900" dirty="0" err="1"/>
              <a:t>MacroReaders</a:t>
            </a:r>
            <a:endParaRPr lang="ko-KR" alt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1A335-6C11-F940-9202-AB2D14EEAE80}"/>
              </a:ext>
            </a:extLst>
          </p:cNvPr>
          <p:cNvSpPr txBox="1"/>
          <p:nvPr/>
        </p:nvSpPr>
        <p:spPr>
          <a:xfrm>
            <a:off x="1031078" y="1488422"/>
            <a:ext cx="19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매크로 시황 </a:t>
            </a:r>
            <a:r>
              <a:rPr kumimoji="1" lang="en-US" altLang="ko-KR" dirty="0">
                <a:latin typeface="KoPubDotum_Pro Medium" pitchFamily="2" charset="-127"/>
                <a:ea typeface="KoPubDotum_Pro Medium" pitchFamily="2" charset="-127"/>
              </a:rPr>
              <a:t>-</a:t>
            </a:r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 환율</a:t>
            </a:r>
            <a:endParaRPr kumimoji="1" lang="ko-Kore-KR" altLang="en-US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A4881-2E67-3C34-65F7-7F0319E7D069}"/>
              </a:ext>
            </a:extLst>
          </p:cNvPr>
          <p:cNvSpPr txBox="1"/>
          <p:nvPr/>
        </p:nvSpPr>
        <p:spPr>
          <a:xfrm>
            <a:off x="795224" y="2271996"/>
            <a:ext cx="1000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KoPubDotum_Pro Medium" pitchFamily="2" charset="-127"/>
                <a:ea typeface="KoPubDotum_Pro Medium" pitchFamily="2" charset="-127"/>
              </a:rPr>
              <a:t>ECB, </a:t>
            </a:r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유로화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</p:txBody>
      </p:sp>
      <p:pic>
        <p:nvPicPr>
          <p:cNvPr id="7" name="그림 6" descr="테이블이(가) 표시된 사진&#10;&#10;자동 생성된 설명">
            <a:extLst>
              <a:ext uri="{FF2B5EF4-FFF2-40B4-BE49-F238E27FC236}">
                <a16:creationId xmlns:a16="http://schemas.microsoft.com/office/drawing/2014/main" id="{FD4DE4BC-ED4A-B7A1-B884-D47B8EA89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68" y="2480945"/>
            <a:ext cx="4104456" cy="3112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98E8F8-CC2C-0CD4-1139-E43421EF2C40}"/>
              </a:ext>
            </a:extLst>
          </p:cNvPr>
          <p:cNvSpPr txBox="1"/>
          <p:nvPr/>
        </p:nvSpPr>
        <p:spPr>
          <a:xfrm>
            <a:off x="3444038" y="2351046"/>
            <a:ext cx="17972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900" b="1" dirty="0">
                <a:latin typeface="KoPubDotum_Pro Light" pitchFamily="2" charset="-127"/>
                <a:ea typeface="KoPubDotum_Pro Light" pitchFamily="2" charset="-127"/>
              </a:rPr>
              <a:t>유럽 주요국 에너지 부양 재정 규모</a:t>
            </a:r>
            <a:endParaRPr kumimoji="1" lang="ko-Kore-KR" altLang="en-US" sz="900" b="1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C17DE6-1894-799E-2466-B67400C3FA7D}"/>
              </a:ext>
            </a:extLst>
          </p:cNvPr>
          <p:cNvSpPr txBox="1"/>
          <p:nvPr/>
        </p:nvSpPr>
        <p:spPr>
          <a:xfrm>
            <a:off x="3639604" y="5625580"/>
            <a:ext cx="14061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 sz="800" dirty="0">
                <a:latin typeface="KoPubDotum_Pro Light" pitchFamily="2" charset="-127"/>
                <a:ea typeface="KoPubDotum_Pro Light" pitchFamily="2" charset="-127"/>
              </a:rPr>
              <a:t>출처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: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Bloomberg,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Eurostat</a:t>
            </a:r>
            <a:endParaRPr kumimoji="1" lang="ko-Kore-KR" altLang="en-US" sz="800" dirty="0">
              <a:latin typeface="KoPubDotum_Pro Light" pitchFamily="2" charset="-127"/>
              <a:ea typeface="KoPubDotum_Pro Light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247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916832" y="2256017"/>
            <a:ext cx="4752528" cy="946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일본 중앙은행은 전세계의 중앙은행이 미국의 금리 인상을 바쁘게 따라가는 상황에서 정반대의 행보를 보이며 아직 금리 인상을 단행하고 있지 않다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일은 중앙은행 구로다 총재는 일본의 물가 상승률이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2%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이상의 유의미한 상승을 보이지 않는 이상 금리 인상을 단행할 수 없다고 지속적으로 밝혔다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지난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9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월 집계된 일본의 물가 상승률은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2.8%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로서 현재 일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본 은행의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목표 물가 상승률인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2%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을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넘어선 모습을 보였다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</a:p>
          <a:p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ko-Kore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가파른 물가 상승에도 불구하고 아직 일본 은행은 금리 인상을 단행할 계획이 없어 보인다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구로다 총재는 현재 일본의 물가 상승은 공급 측면에서 견인된 상승이기 때문에 견고한 임금상승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,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노동 시장 없이는 결국 다시 꺾일 것이라 주장하며 재정 부양을 멈춰서는 안된다고 밝혔다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일본 은행의 수석 이코노미스트인 </a:t>
            </a:r>
            <a:r>
              <a:rPr lang="ko-KR" altLang="ko-Kore-KR" kern="100" dirty="0" err="1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노부야스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kern="100" dirty="0" err="1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아타고는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현재 일본의 물가 상승을 견인하는 것은 에너지와 식량이고 이에 따라 일본 은행이 가까운 미래에 금리 인상을 단행할 것 같지는 않다고 전했다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그러나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3%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을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육박하는 물가 상승에도 불구하고 아직 한번도 금리인상을 단행하지 않은 점에 대해선 일본 은행의 지속적인 설명이 필요할 것이라 덧 붙였다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  <a:tabLst>
                <a:tab pos="754380" algn="l"/>
              </a:tabLst>
            </a:pP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112" y="919351"/>
            <a:ext cx="6120000" cy="27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05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글</a:t>
            </a:r>
            <a:r>
              <a:rPr lang="ko-KR" altLang="en-US" sz="105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050" dirty="0" err="1">
                <a:latin typeface="KoPubDotum_Pro Light" pitchFamily="2" charset="-127"/>
                <a:ea typeface="KoPubDotum_Pro Light" pitchFamily="2" charset="-127"/>
              </a:rPr>
              <a:t>임준형</a:t>
            </a:r>
            <a:endParaRPr lang="en-US" altLang="ko-KR" sz="1050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784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77172" y="383293"/>
            <a:ext cx="24784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400" b="1" dirty="0">
                <a:latin typeface="KoPubDotum_Pro Bold" pitchFamily="2" charset="-127"/>
                <a:ea typeface="KoPubDotum_Pro Bold" pitchFamily="2" charset="-127"/>
              </a:rPr>
              <a:t>MR Vol. 1</a:t>
            </a:r>
            <a:endParaRPr lang="ko-KR" altLang="en-US" sz="2400" b="1" dirty="0">
              <a:latin typeface="KoPubDotum_Pro Bold" pitchFamily="2" charset="-127"/>
              <a:ea typeface="KoPubDotum_Pro Bold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23" y="1380701"/>
            <a:ext cx="79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defRPr sz="10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ctr"/>
            <a:r>
              <a:rPr lang="en-US" altLang="ko-KR" sz="32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rgbClr val="A5002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endParaRPr lang="ko-KR" altLang="en-US" sz="32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rgbClr val="A5002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771" y="9201472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900" dirty="0"/>
              <a:t>2022.</a:t>
            </a:r>
            <a:r>
              <a:rPr lang="ko-KR" altLang="en-US" sz="900" dirty="0"/>
              <a:t> </a:t>
            </a:r>
            <a:r>
              <a:rPr lang="en-US" altLang="ko-KR" sz="900" dirty="0"/>
              <a:t>10.</a:t>
            </a:r>
          </a:p>
          <a:p>
            <a:pPr algn="l">
              <a:lnSpc>
                <a:spcPct val="100000"/>
              </a:lnSpc>
            </a:pPr>
            <a:r>
              <a:rPr lang="en-US" altLang="ko-KR" sz="900" dirty="0" err="1"/>
              <a:t>MacroReaders</a:t>
            </a:r>
            <a:endParaRPr lang="ko-KR" alt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1A335-6C11-F940-9202-AB2D14EEAE80}"/>
              </a:ext>
            </a:extLst>
          </p:cNvPr>
          <p:cNvSpPr txBox="1"/>
          <p:nvPr/>
        </p:nvSpPr>
        <p:spPr>
          <a:xfrm>
            <a:off x="1031078" y="1488422"/>
            <a:ext cx="19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매크로 시황 </a:t>
            </a:r>
            <a:r>
              <a:rPr kumimoji="1" lang="en-US" altLang="ko-KR" dirty="0">
                <a:latin typeface="KoPubDotum_Pro Medium" pitchFamily="2" charset="-127"/>
                <a:ea typeface="KoPubDotum_Pro Medium" pitchFamily="2" charset="-127"/>
              </a:rPr>
              <a:t>-</a:t>
            </a:r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 환율</a:t>
            </a:r>
            <a:endParaRPr kumimoji="1" lang="ko-Kore-KR" altLang="en-US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A4881-2E67-3C34-65F7-7F0319E7D069}"/>
              </a:ext>
            </a:extLst>
          </p:cNvPr>
          <p:cNvSpPr txBox="1"/>
          <p:nvPr/>
        </p:nvSpPr>
        <p:spPr>
          <a:xfrm>
            <a:off x="795224" y="2271996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KoPubDotum_Pro Medium" pitchFamily="2" charset="-127"/>
                <a:ea typeface="KoPubDotum_Pro Medium" pitchFamily="2" charset="-127"/>
              </a:rPr>
              <a:t>BOJ, </a:t>
            </a:r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엔화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4528044-9CE7-F681-A8C2-23495843D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07" y="4088904"/>
            <a:ext cx="4616809" cy="2493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EFFBEA-23DE-AA20-97A9-2D782AD15102}"/>
              </a:ext>
            </a:extLst>
          </p:cNvPr>
          <p:cNvSpPr txBox="1"/>
          <p:nvPr/>
        </p:nvSpPr>
        <p:spPr>
          <a:xfrm>
            <a:off x="3806424" y="3858072"/>
            <a:ext cx="9733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 sz="900" b="1" dirty="0">
                <a:latin typeface="KoPubDotum_Pro Light" pitchFamily="2" charset="-127"/>
                <a:ea typeface="KoPubDotum_Pro Light" pitchFamily="2" charset="-127"/>
              </a:rPr>
              <a:t>일본</a:t>
            </a:r>
            <a:r>
              <a:rPr kumimoji="1" lang="ko-KR" altLang="en-US" sz="900" b="1" dirty="0">
                <a:latin typeface="KoPubDotum_Pro Light" pitchFamily="2" charset="-127"/>
                <a:ea typeface="KoPubDotum_Pro Light" pitchFamily="2" charset="-127"/>
              </a:rPr>
              <a:t> 물가 상승률</a:t>
            </a:r>
            <a:endParaRPr kumimoji="1" lang="ko-Kore-KR" altLang="en-US" sz="900" b="1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EB9C22-4241-C8F0-5E3F-A5FCB055F5E7}"/>
              </a:ext>
            </a:extLst>
          </p:cNvPr>
          <p:cNvSpPr txBox="1"/>
          <p:nvPr/>
        </p:nvSpPr>
        <p:spPr>
          <a:xfrm>
            <a:off x="3806424" y="6597860"/>
            <a:ext cx="9605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 sz="800" dirty="0">
                <a:latin typeface="KoPubDotum_Pro Light" pitchFamily="2" charset="-127"/>
                <a:ea typeface="KoPubDotum_Pro Light" pitchFamily="2" charset="-127"/>
              </a:rPr>
              <a:t>출처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: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Bloomberg</a:t>
            </a:r>
            <a:endParaRPr kumimoji="1" lang="ko-Kore-KR" altLang="en-US" sz="800" dirty="0">
              <a:latin typeface="KoPubDotum_Pro Light" pitchFamily="2" charset="-127"/>
              <a:ea typeface="KoPubDotum_Pro Light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313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916832" y="2256017"/>
            <a:ext cx="4752528" cy="1168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just" latinLnBrk="1"/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이에 따라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9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월 기존 달러엔 환율은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145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엔을 넘어서면서 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24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년</a:t>
            </a:r>
            <a:r>
              <a:rPr lang="ko-Kore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만에 최저치를 기록했다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문제는 일본은 에너지와 농산물의 대부분을 수입하는 나라라는 것이다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환율의 가파른 약세는 수입 물가 상승을 야기할 것이고 결국 에너지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, </a:t>
            </a:r>
            <a:r>
              <a:rPr lang="ko-KR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식량이 주도하는 물가 상승을 가속화 시킬 것이다</a:t>
            </a:r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</a:p>
          <a:p>
            <a:pPr algn="just" latinLnBrk="1"/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R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ko-KR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치솟는 물가 상승률과는 별개로 일본 은행은 현재 </a:t>
            </a:r>
            <a:r>
              <a:rPr lang="en-US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YCC </a:t>
            </a:r>
            <a:r>
              <a:rPr lang="ko-KR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정책을 더 강화하겠다고 밝혔다</a:t>
            </a:r>
            <a:r>
              <a:rPr lang="en-US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YCC</a:t>
            </a:r>
            <a:r>
              <a:rPr lang="ko-KR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란 </a:t>
            </a:r>
            <a:r>
              <a:rPr lang="en-US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Yield Curve Control</a:t>
            </a:r>
            <a:r>
              <a:rPr lang="ko-KR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의 약자로 일본 은행이 </a:t>
            </a:r>
            <a:r>
              <a:rPr lang="en-US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5</a:t>
            </a:r>
            <a:r>
              <a:rPr lang="ko-KR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년에서 </a:t>
            </a:r>
            <a:r>
              <a:rPr lang="en-US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10</a:t>
            </a:r>
            <a:r>
              <a:rPr lang="ko-KR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년 만기 국채를 수익률이 </a:t>
            </a:r>
            <a:r>
              <a:rPr lang="en-US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0.25% </a:t>
            </a:r>
            <a:r>
              <a:rPr lang="ko-KR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이상 상승하지 못하게 채권을 무한정 매입하는 정책을 말한다</a:t>
            </a:r>
            <a:r>
              <a:rPr lang="en-US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국채 수익률이 높아지지 않게 하기 위해 채권을 매입하는 것은 엔화의 약세를 가속화 시키는 정책이라 </a:t>
            </a:r>
            <a:r>
              <a:rPr lang="en-US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YCC</a:t>
            </a:r>
            <a:r>
              <a:rPr lang="ko-KR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는 현재 엔화가 역대 최저치로 떨어지게 만든 주 원인이기도 한데 일본 은행의 입장에선 일본 경제는 아직 경기 부양이 필요한 시점이라 판단하기 때문에 시중 금리가 </a:t>
            </a:r>
            <a:r>
              <a:rPr lang="en-US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0.25% </a:t>
            </a:r>
            <a:r>
              <a:rPr lang="ko-KR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이상으로 상승하는 것을 원하지 않을 것이다</a:t>
            </a:r>
            <a:r>
              <a:rPr lang="en-US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일본 은행은 이번 분기 약 </a:t>
            </a:r>
            <a:r>
              <a:rPr lang="en-US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20</a:t>
            </a:r>
            <a:r>
              <a:rPr lang="ko-KR" altLang="ko-Kore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조 엔 상당의 국채를 매입한 것으로 알려졌다</a:t>
            </a:r>
            <a:r>
              <a:rPr lang="en-US" altLang="ko-Kore-KR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  <a:tabLst>
                <a:tab pos="754380" algn="l"/>
              </a:tabLst>
            </a:pP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112" y="919351"/>
            <a:ext cx="6120000" cy="27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05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글</a:t>
            </a:r>
            <a:r>
              <a:rPr lang="ko-KR" altLang="en-US" sz="105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050" dirty="0" err="1">
                <a:latin typeface="KoPubDotum_Pro Light" pitchFamily="2" charset="-127"/>
                <a:ea typeface="KoPubDotum_Pro Light" pitchFamily="2" charset="-127"/>
              </a:rPr>
              <a:t>임준형</a:t>
            </a:r>
            <a:endParaRPr lang="en-US" altLang="ko-KR" sz="1050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784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77172" y="383293"/>
            <a:ext cx="24784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400" b="1" dirty="0">
                <a:latin typeface="KoPubDotum_Pro Bold" pitchFamily="2" charset="-127"/>
                <a:ea typeface="KoPubDotum_Pro Bold" pitchFamily="2" charset="-127"/>
              </a:rPr>
              <a:t>MR Vol. 1</a:t>
            </a:r>
            <a:endParaRPr lang="ko-KR" altLang="en-US" sz="2400" b="1" dirty="0">
              <a:latin typeface="KoPubDotum_Pro Bold" pitchFamily="2" charset="-127"/>
              <a:ea typeface="KoPubDotum_Pro Bold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23" y="1380701"/>
            <a:ext cx="79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defRPr sz="10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ctr"/>
            <a:r>
              <a:rPr lang="en-US" altLang="ko-KR" sz="32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rgbClr val="A5002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endParaRPr lang="ko-KR" altLang="en-US" sz="32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rgbClr val="A5002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771" y="9201472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900" dirty="0"/>
              <a:t>2022.</a:t>
            </a:r>
            <a:r>
              <a:rPr lang="ko-KR" altLang="en-US" sz="900" dirty="0"/>
              <a:t> </a:t>
            </a:r>
            <a:r>
              <a:rPr lang="en-US" altLang="ko-KR" sz="900" dirty="0"/>
              <a:t>10.</a:t>
            </a:r>
          </a:p>
          <a:p>
            <a:pPr algn="l">
              <a:lnSpc>
                <a:spcPct val="100000"/>
              </a:lnSpc>
            </a:pPr>
            <a:r>
              <a:rPr lang="en-US" altLang="ko-KR" sz="900" dirty="0" err="1"/>
              <a:t>MacroReaders</a:t>
            </a:r>
            <a:endParaRPr lang="ko-KR" alt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1A335-6C11-F940-9202-AB2D14EEAE80}"/>
              </a:ext>
            </a:extLst>
          </p:cNvPr>
          <p:cNvSpPr txBox="1"/>
          <p:nvPr/>
        </p:nvSpPr>
        <p:spPr>
          <a:xfrm>
            <a:off x="1031078" y="1488422"/>
            <a:ext cx="19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매크로 시황 </a:t>
            </a:r>
            <a:r>
              <a:rPr kumimoji="1" lang="en-US" altLang="ko-KR" dirty="0">
                <a:latin typeface="KoPubDotum_Pro Medium" pitchFamily="2" charset="-127"/>
                <a:ea typeface="KoPubDotum_Pro Medium" pitchFamily="2" charset="-127"/>
              </a:rPr>
              <a:t>-</a:t>
            </a:r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 환율</a:t>
            </a:r>
            <a:endParaRPr kumimoji="1" lang="ko-Kore-KR" altLang="en-US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A4881-2E67-3C34-65F7-7F0319E7D069}"/>
              </a:ext>
            </a:extLst>
          </p:cNvPr>
          <p:cNvSpPr txBox="1"/>
          <p:nvPr/>
        </p:nvSpPr>
        <p:spPr>
          <a:xfrm>
            <a:off x="795224" y="2271996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KoPubDotum_Pro Medium" pitchFamily="2" charset="-127"/>
                <a:ea typeface="KoPubDotum_Pro Medium" pitchFamily="2" charset="-127"/>
              </a:rPr>
              <a:t>BOJ, </a:t>
            </a:r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엔화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4F0F4CB-8697-38D1-90E1-5CAC1C6F2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23" y="3404828"/>
            <a:ext cx="4748925" cy="2732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23C004-4563-3243-7E48-9BDC859C73CF}"/>
              </a:ext>
            </a:extLst>
          </p:cNvPr>
          <p:cNvSpPr txBox="1"/>
          <p:nvPr/>
        </p:nvSpPr>
        <p:spPr>
          <a:xfrm>
            <a:off x="3721465" y="3289412"/>
            <a:ext cx="11432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900" b="1" dirty="0">
                <a:latin typeface="KoPubDotum_Pro Light" pitchFamily="2" charset="-127"/>
                <a:ea typeface="KoPubDotum_Pro Light" pitchFamily="2" charset="-127"/>
              </a:rPr>
              <a:t>일본 </a:t>
            </a:r>
            <a:r>
              <a:rPr kumimoji="1" lang="en-US" altLang="ko-KR" sz="900" b="1" dirty="0">
                <a:latin typeface="KoPubDotum_Pro Light" pitchFamily="2" charset="-127"/>
                <a:ea typeface="KoPubDotum_Pro Light" pitchFamily="2" charset="-127"/>
              </a:rPr>
              <a:t>10</a:t>
            </a:r>
            <a:r>
              <a:rPr kumimoji="1" lang="ko-KR" altLang="en-US" sz="900" b="1" dirty="0">
                <a:latin typeface="KoPubDotum_Pro Light" pitchFamily="2" charset="-127"/>
                <a:ea typeface="KoPubDotum_Pro Light" pitchFamily="2" charset="-127"/>
              </a:rPr>
              <a:t>년 채 수익률</a:t>
            </a:r>
            <a:endParaRPr kumimoji="1" lang="ko-Kore-KR" altLang="en-US" sz="900" b="1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17387F-54F2-2F74-076C-9AB1143E35E9}"/>
              </a:ext>
            </a:extLst>
          </p:cNvPr>
          <p:cNvSpPr txBox="1"/>
          <p:nvPr/>
        </p:nvSpPr>
        <p:spPr>
          <a:xfrm>
            <a:off x="3734346" y="6137591"/>
            <a:ext cx="9605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 sz="800" dirty="0">
                <a:latin typeface="KoPubDotum_Pro Light" pitchFamily="2" charset="-127"/>
                <a:ea typeface="KoPubDotum_Pro Light" pitchFamily="2" charset="-127"/>
              </a:rPr>
              <a:t>출처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: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Bloomberg</a:t>
            </a:r>
            <a:endParaRPr kumimoji="1" lang="ko-Kore-KR" altLang="en-US" sz="800" dirty="0">
              <a:latin typeface="KoPubDotum_Pro Light" pitchFamily="2" charset="-127"/>
              <a:ea typeface="KoPubDotum_Pro Light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6152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916832" y="2256017"/>
            <a:ext cx="4752528" cy="8578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just" latinLnBrk="1"/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지난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9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월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22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일 일본 외환당국은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1998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년 이후 약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24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년 만에 엔화의 약세를 막기 위한 외환시장 개입을 시행했다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엔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달러 환율이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145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엔을 상회한 상황에서 더 극심한 약세를 막기 위해 과감한 정책을 내놓은 것이다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kern="100" dirty="0" err="1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칸다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kern="100" dirty="0" err="1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마소토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일본 </a:t>
            </a:r>
            <a:r>
              <a:rPr lang="ko-KR" altLang="en-US" kern="100" dirty="0" err="1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재무성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재무관은 이 날 당일 외환 시장의 개입을 공식적으로 발표했고 특정 환율 방어는 아니라고 개입 규모와 종료 시기는 언급하지 않았지만 추가 개입 가능성 또한 존재한다고 시사했다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이날 장중 엔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달러 환율은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145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엔에서 발표 직후 약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4%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떨어진 수준인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140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엔까지 떨어졌다 종가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142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엔으로 마감했다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</a:p>
          <a:p>
            <a:pPr algn="just" latinLnBrk="1"/>
            <a:endParaRPr lang="en-US" altLang="ko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그러나 약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2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주가 지난 지금 엔 달러 환율이 다시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145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엔을 넘어선 가운데 일본 은행의 외환개입의 실패로 돌아갔다고 보는 의견이 팽배해지고 있다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또한 지난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7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일 미국의 고용지표가 컨센서스 상회로 발표되면서 시장 참여자들은 다음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FOMC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에서 연준이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75bp 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금리 인상을 할 것이라 예상했고 실제로 미국이 또 한번 금리를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75bp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인상한다면 엔 달러 환율은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145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엔 이상으로 갈 것이다 라는 의견이 우세를 점하고 있다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</a:p>
          <a:p>
            <a:pPr algn="just" latinLnBrk="1"/>
            <a:endParaRPr lang="en-US" altLang="ko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일본 은행의 외환 보유고도 현재 굉장히 위태롭다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일본 재무성에 따르면 현재 일본의 외환 보유고는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9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월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1.29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조 달러에서 현재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1.24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조 달러로 감소했다고 밝혔다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</a:p>
          <a:p>
            <a:pPr algn="just" latinLnBrk="1"/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R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=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  <a:tabLst>
                <a:tab pos="754380" algn="l"/>
              </a:tabLst>
            </a:pP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112" y="919351"/>
            <a:ext cx="6120000" cy="27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05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글</a:t>
            </a:r>
            <a:r>
              <a:rPr lang="ko-KR" altLang="en-US" sz="105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050" dirty="0" err="1">
                <a:latin typeface="KoPubDotum_Pro Light" pitchFamily="2" charset="-127"/>
                <a:ea typeface="KoPubDotum_Pro Light" pitchFamily="2" charset="-127"/>
              </a:rPr>
              <a:t>임준형</a:t>
            </a:r>
            <a:endParaRPr lang="en-US" altLang="ko-KR" sz="1050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784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77172" y="383293"/>
            <a:ext cx="24784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400" b="1" dirty="0">
                <a:latin typeface="KoPubDotum_Pro Bold" pitchFamily="2" charset="-127"/>
                <a:ea typeface="KoPubDotum_Pro Bold" pitchFamily="2" charset="-127"/>
              </a:rPr>
              <a:t>MR Vol. 1</a:t>
            </a:r>
            <a:endParaRPr lang="ko-KR" altLang="en-US" sz="2400" b="1" dirty="0">
              <a:latin typeface="KoPubDotum_Pro Bold" pitchFamily="2" charset="-127"/>
              <a:ea typeface="KoPubDotum_Pro Bold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23" y="1380701"/>
            <a:ext cx="79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defRPr sz="10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ctr"/>
            <a:r>
              <a:rPr lang="en-US" altLang="ko-KR" sz="32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rgbClr val="A5002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endParaRPr lang="ko-KR" altLang="en-US" sz="32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rgbClr val="A5002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771" y="9201472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900" dirty="0"/>
              <a:t>2022.</a:t>
            </a:r>
            <a:r>
              <a:rPr lang="ko-KR" altLang="en-US" sz="900" dirty="0"/>
              <a:t> </a:t>
            </a:r>
            <a:r>
              <a:rPr lang="en-US" altLang="ko-KR" sz="900" dirty="0"/>
              <a:t>10.</a:t>
            </a:r>
          </a:p>
          <a:p>
            <a:pPr algn="l">
              <a:lnSpc>
                <a:spcPct val="100000"/>
              </a:lnSpc>
            </a:pPr>
            <a:r>
              <a:rPr lang="en-US" altLang="ko-KR" sz="900" dirty="0" err="1"/>
              <a:t>MacroReaders</a:t>
            </a:r>
            <a:endParaRPr lang="ko-KR" alt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1A335-6C11-F940-9202-AB2D14EEAE80}"/>
              </a:ext>
            </a:extLst>
          </p:cNvPr>
          <p:cNvSpPr txBox="1"/>
          <p:nvPr/>
        </p:nvSpPr>
        <p:spPr>
          <a:xfrm>
            <a:off x="1031078" y="1488422"/>
            <a:ext cx="19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매크로 시황 </a:t>
            </a:r>
            <a:r>
              <a:rPr kumimoji="1" lang="en-US" altLang="ko-KR" dirty="0">
                <a:latin typeface="KoPubDotum_Pro Medium" pitchFamily="2" charset="-127"/>
                <a:ea typeface="KoPubDotum_Pro Medium" pitchFamily="2" charset="-127"/>
              </a:rPr>
              <a:t>-</a:t>
            </a:r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 환율</a:t>
            </a:r>
            <a:endParaRPr kumimoji="1" lang="ko-Kore-KR" altLang="en-US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A4881-2E67-3C34-65F7-7F0319E7D069}"/>
              </a:ext>
            </a:extLst>
          </p:cNvPr>
          <p:cNvSpPr txBox="1"/>
          <p:nvPr/>
        </p:nvSpPr>
        <p:spPr>
          <a:xfrm>
            <a:off x="795224" y="2271996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일본은행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  <a:p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환율 개입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08AF7DE-9621-F3E7-549D-09A56E954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32" y="6630011"/>
            <a:ext cx="4518003" cy="25546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4F0B57-1204-25EA-D346-3CA5782F9AD8}"/>
              </a:ext>
            </a:extLst>
          </p:cNvPr>
          <p:cNvSpPr txBox="1"/>
          <p:nvPr/>
        </p:nvSpPr>
        <p:spPr>
          <a:xfrm>
            <a:off x="3581759" y="6568199"/>
            <a:ext cx="1188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900" b="1" dirty="0">
                <a:latin typeface="KoPubDotum_Pro Light" pitchFamily="2" charset="-127"/>
                <a:ea typeface="KoPubDotum_Pro Light" pitchFamily="2" charset="-127"/>
              </a:rPr>
              <a:t>일본 외환 보유고 </a:t>
            </a:r>
            <a:r>
              <a:rPr kumimoji="1" lang="en-US" altLang="ko-KR" sz="900" b="1" dirty="0">
                <a:latin typeface="KoPubDotum_Pro Light" pitchFamily="2" charset="-127"/>
                <a:ea typeface="KoPubDotum_Pro Light" pitchFamily="2" charset="-127"/>
              </a:rPr>
              <a:t>(</a:t>
            </a:r>
            <a:r>
              <a:rPr kumimoji="1" lang="ko-KR" altLang="en-US" sz="900" b="1" dirty="0">
                <a:latin typeface="KoPubDotum_Pro Light" pitchFamily="2" charset="-127"/>
                <a:ea typeface="KoPubDotum_Pro Light" pitchFamily="2" charset="-127"/>
              </a:rPr>
              <a:t>검</a:t>
            </a:r>
            <a:r>
              <a:rPr kumimoji="1" lang="en-US" altLang="ko-KR" sz="900" b="1" dirty="0">
                <a:latin typeface="KoPubDotum_Pro Light" pitchFamily="2" charset="-127"/>
                <a:ea typeface="KoPubDotum_Pro Light" pitchFamily="2" charset="-127"/>
              </a:rPr>
              <a:t>)</a:t>
            </a:r>
            <a:endParaRPr kumimoji="1" lang="ko-Kore-KR" altLang="en-US" sz="900" b="1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1181A-C7B1-1120-F2DF-00490AB597AD}"/>
              </a:ext>
            </a:extLst>
          </p:cNvPr>
          <p:cNvSpPr txBox="1"/>
          <p:nvPr/>
        </p:nvSpPr>
        <p:spPr>
          <a:xfrm>
            <a:off x="3695573" y="8986028"/>
            <a:ext cx="9605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 sz="800" dirty="0">
                <a:latin typeface="KoPubDotum_Pro Light" pitchFamily="2" charset="-127"/>
                <a:ea typeface="KoPubDotum_Pro Light" pitchFamily="2" charset="-127"/>
              </a:rPr>
              <a:t>출처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: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Bloomberg</a:t>
            </a:r>
            <a:endParaRPr kumimoji="1" lang="ko-Kore-KR" altLang="en-US" sz="800" dirty="0">
              <a:latin typeface="KoPubDotum_Pro Light" pitchFamily="2" charset="-127"/>
              <a:ea typeface="KoPubDotum_Pro Light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579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916832" y="2256017"/>
            <a:ext cx="4752528" cy="6805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just" latinLnBrk="1"/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스즈키 </a:t>
            </a:r>
            <a:r>
              <a:rPr lang="ko-KR" altLang="en-US" kern="100" dirty="0" err="1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슌이치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일본 재무대성은 지난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3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일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9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월에 생겼던 외환 보유고 감소는 역대 최고치 였다며 주요 원인으로 미국 금리 상승으로 인해 보유 채권의 가치가 감소한 것과 외환시장 개입을 위해 달러를 매도한 것을 꼽았다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최근 미 연준이 가파르게 금리를 인상함에 따라 각국 중앙은행 또한 예측치보다 높게 금리를 올리는 것이 일종의 관행이 되었다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이런 상황에서 경기 침체를 우려해 몇몇 국가에선 금리를 예측치보다 덜 올리는 현상이 발생하고 있다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호주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RBA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kern="100" dirty="0" err="1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에선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기준금리를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2.6%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선으로 올렸는데 이는 당시 약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75%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확률로 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2.85%</a:t>
            </a:r>
            <a:r>
              <a:rPr lang="ko-KR" altLang="en-US" kern="100" dirty="0" err="1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를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예측했던 시장의 예측을 벗어나는 것이었다</a:t>
            </a:r>
            <a:r>
              <a:rPr lang="en-US" altLang="ko-KR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  <a:r>
              <a:rPr lang="ko-KR" altLang="en-US" kern="100" dirty="0"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</a:t>
            </a:r>
            <a:endParaRPr lang="en-US" altLang="ko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RBA</a:t>
            </a:r>
            <a:r>
              <a:rPr lang="ko-KR" altLang="en-US" kern="100" dirty="0" err="1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에선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높은 물가 상승률을 </a:t>
            </a:r>
            <a:r>
              <a:rPr lang="en-US" altLang="ko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2~3%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선으로 낮추는 것엔 변함이 없지만 가계 부담을 의식해서 예측치보다 낮은 선으로 금리를 올렸다는 것이 시장 참여자들의 중론이다</a:t>
            </a:r>
            <a:r>
              <a:rPr lang="en-US" altLang="ko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실제로 호주의 가계 대출 부담 능력은 지난 </a:t>
            </a:r>
            <a:r>
              <a:rPr lang="en-US" altLang="ko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5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월 약 </a:t>
            </a:r>
            <a:r>
              <a:rPr lang="en-US" altLang="ko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2%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 수준밖에 감소하지 않았지만 지난 </a:t>
            </a:r>
            <a:r>
              <a:rPr lang="en-US" altLang="ko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10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월 이 수치는 </a:t>
            </a:r>
            <a:r>
              <a:rPr lang="en-US" altLang="ko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21%</a:t>
            </a:r>
            <a:r>
              <a:rPr lang="ko-KR" altLang="en-US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로 늘어났으며 최근 호주의 금리 인상이 호주 가계에 큰 부담을 주고 있다는 것을 알 수 있다</a:t>
            </a:r>
            <a:r>
              <a:rPr lang="en-US" altLang="ko-KR" kern="100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.</a:t>
            </a:r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R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R" dirty="0">
                <a:effectLst/>
                <a:latin typeface="KoPubDotum_Pro Light" pitchFamily="2" charset="-127"/>
                <a:ea typeface="KoPubDotum_Pro Light" pitchFamily="2" charset="-127"/>
                <a:cs typeface="Times New Roman" panose="02020603050405020304" pitchFamily="18" charset="0"/>
              </a:rPr>
              <a:t>=</a:t>
            </a: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  <a:tabLst>
                <a:tab pos="754380" algn="l"/>
              </a:tabLst>
            </a:pPr>
            <a:endParaRPr lang="ko-Kore-KR" altLang="ko-Kore-KR" kern="100" dirty="0">
              <a:effectLst/>
              <a:latin typeface="KoPubDotum_Pro Light" pitchFamily="2" charset="-127"/>
              <a:ea typeface="KoPubDotum_Pro Light" pitchFamily="2" charset="-127"/>
              <a:cs typeface="Times New Roman" panose="02020603050405020304" pitchFamily="18" charset="0"/>
            </a:endParaRPr>
          </a:p>
          <a:p>
            <a:endParaRPr lang="en-US" altLang="ko-KR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112" y="919351"/>
            <a:ext cx="6120000" cy="27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05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글</a:t>
            </a:r>
            <a:r>
              <a:rPr lang="ko-KR" altLang="en-US" sz="105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050" dirty="0" err="1">
                <a:latin typeface="KoPubDotum_Pro Light" pitchFamily="2" charset="-127"/>
                <a:ea typeface="KoPubDotum_Pro Light" pitchFamily="2" charset="-127"/>
              </a:rPr>
              <a:t>임준형</a:t>
            </a:r>
            <a:endParaRPr lang="en-US" altLang="ko-KR" sz="1050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784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77172" y="383293"/>
            <a:ext cx="24784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400" b="1" dirty="0">
                <a:latin typeface="KoPubDotum_Pro Bold" pitchFamily="2" charset="-127"/>
                <a:ea typeface="KoPubDotum_Pro Bold" pitchFamily="2" charset="-127"/>
              </a:rPr>
              <a:t>MR Vol. 1</a:t>
            </a:r>
            <a:endParaRPr lang="ko-KR" altLang="en-US" sz="2400" b="1" dirty="0">
              <a:latin typeface="KoPubDotum_Pro Bold" pitchFamily="2" charset="-127"/>
              <a:ea typeface="KoPubDotum_Pro Bold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23" y="1380701"/>
            <a:ext cx="79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defRPr sz="10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ctr"/>
            <a:r>
              <a:rPr lang="en-US" altLang="ko-KR" sz="32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rgbClr val="A5002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endParaRPr lang="ko-KR" altLang="en-US" sz="32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rgbClr val="A5002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771" y="9201472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900" dirty="0"/>
              <a:t>2022.</a:t>
            </a:r>
            <a:r>
              <a:rPr lang="ko-KR" altLang="en-US" sz="900" dirty="0"/>
              <a:t> </a:t>
            </a:r>
            <a:r>
              <a:rPr lang="en-US" altLang="ko-KR" sz="900" dirty="0"/>
              <a:t>10.</a:t>
            </a:r>
          </a:p>
          <a:p>
            <a:pPr algn="l">
              <a:lnSpc>
                <a:spcPct val="100000"/>
              </a:lnSpc>
            </a:pPr>
            <a:r>
              <a:rPr lang="en-US" altLang="ko-KR" sz="900" dirty="0" err="1"/>
              <a:t>MacroReaders</a:t>
            </a:r>
            <a:endParaRPr lang="ko-KR" alt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1A335-6C11-F940-9202-AB2D14EEAE80}"/>
              </a:ext>
            </a:extLst>
          </p:cNvPr>
          <p:cNvSpPr txBox="1"/>
          <p:nvPr/>
        </p:nvSpPr>
        <p:spPr>
          <a:xfrm>
            <a:off x="1031078" y="1488422"/>
            <a:ext cx="19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매크로 시황 </a:t>
            </a:r>
            <a:r>
              <a:rPr kumimoji="1" lang="en-US" altLang="ko-KR" dirty="0">
                <a:latin typeface="KoPubDotum_Pro Medium" pitchFamily="2" charset="-127"/>
                <a:ea typeface="KoPubDotum_Pro Medium" pitchFamily="2" charset="-127"/>
              </a:rPr>
              <a:t>-</a:t>
            </a:r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 환율</a:t>
            </a:r>
            <a:endParaRPr kumimoji="1" lang="ko-Kore-KR" altLang="en-US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A4881-2E67-3C34-65F7-7F0319E7D069}"/>
              </a:ext>
            </a:extLst>
          </p:cNvPr>
          <p:cNvSpPr txBox="1"/>
          <p:nvPr/>
        </p:nvSpPr>
        <p:spPr>
          <a:xfrm>
            <a:off x="795224" y="2271996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일본은행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  <a:p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환율 개입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1181A-C7B1-1120-F2DF-00490AB597AD}"/>
              </a:ext>
            </a:extLst>
          </p:cNvPr>
          <p:cNvSpPr txBox="1"/>
          <p:nvPr/>
        </p:nvSpPr>
        <p:spPr>
          <a:xfrm>
            <a:off x="3140968" y="8861721"/>
            <a:ext cx="1742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 sz="800" dirty="0">
                <a:latin typeface="KoPubDotum_Pro Light" pitchFamily="2" charset="-127"/>
                <a:ea typeface="KoPubDotum_Pro Light" pitchFamily="2" charset="-127"/>
              </a:rPr>
              <a:t>출처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: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Bloomberg, </a:t>
            </a:r>
            <a:r>
              <a:rPr kumimoji="1" lang="en-US" altLang="ko-KR" sz="800" dirty="0" err="1">
                <a:latin typeface="KoPubDotum_Pro Light" pitchFamily="2" charset="-127"/>
                <a:ea typeface="KoPubDotum_Pro Light" pitchFamily="2" charset="-127"/>
              </a:rPr>
              <a:t>PropTrack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, RBA</a:t>
            </a:r>
            <a:endParaRPr kumimoji="1" lang="ko-Kore-KR" altLang="en-US" sz="800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6E906D-B5D6-FEE2-0CF9-BA6AD99E9E78}"/>
              </a:ext>
            </a:extLst>
          </p:cNvPr>
          <p:cNvSpPr txBox="1"/>
          <p:nvPr/>
        </p:nvSpPr>
        <p:spPr>
          <a:xfrm>
            <a:off x="791771" y="3411510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호주달러</a:t>
            </a:r>
            <a:r>
              <a:rPr kumimoji="1" lang="en-US" altLang="ko-KR" sz="1200" b="1" dirty="0">
                <a:latin typeface="KoPubDotum_Pro Medium" pitchFamily="2" charset="-127"/>
                <a:ea typeface="KoPubDotum_Pro Medium" pitchFamily="2" charset="-127"/>
              </a:rPr>
              <a:t>,</a:t>
            </a:r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 </a:t>
            </a:r>
            <a:r>
              <a:rPr kumimoji="1" lang="en-US" altLang="ko-KR" sz="1200" b="1" dirty="0">
                <a:latin typeface="KoPubDotum_Pro Medium" pitchFamily="2" charset="-127"/>
                <a:ea typeface="KoPubDotum_Pro Medium" pitchFamily="2" charset="-127"/>
              </a:rPr>
              <a:t>RBA</a:t>
            </a:r>
          </a:p>
          <a:p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금리 </a:t>
            </a:r>
            <a:r>
              <a:rPr kumimoji="1" lang="ko-KR" altLang="en-US" sz="1200" b="1" dirty="0" err="1">
                <a:latin typeface="KoPubDotum_Pro Medium" pitchFamily="2" charset="-127"/>
                <a:ea typeface="KoPubDotum_Pro Medium" pitchFamily="2" charset="-127"/>
              </a:rPr>
              <a:t>컨센</a:t>
            </a:r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 하회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80627CD-13C8-06C5-1890-CC5BF6607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26" y="6263657"/>
            <a:ext cx="4877668" cy="26136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0F5063-5228-DA24-BE31-943E9D62DE70}"/>
              </a:ext>
            </a:extLst>
          </p:cNvPr>
          <p:cNvSpPr txBox="1"/>
          <p:nvPr/>
        </p:nvSpPr>
        <p:spPr>
          <a:xfrm>
            <a:off x="3162017" y="6032825"/>
            <a:ext cx="22621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900" b="1" dirty="0">
                <a:latin typeface="KoPubDotum_Pro Light" pitchFamily="2" charset="-127"/>
                <a:ea typeface="KoPubDotum_Pro Light" pitchFamily="2" charset="-127"/>
              </a:rPr>
              <a:t>호주 가계 대출 능력 </a:t>
            </a:r>
            <a:r>
              <a:rPr kumimoji="1" lang="en-US" altLang="ko-KR" sz="900" b="1" dirty="0">
                <a:latin typeface="KoPubDotum_Pro Light" pitchFamily="2" charset="-127"/>
                <a:ea typeface="KoPubDotum_Pro Light" pitchFamily="2" charset="-127"/>
              </a:rPr>
              <a:t>(</a:t>
            </a:r>
            <a:r>
              <a:rPr kumimoji="1" lang="ko-KR" altLang="en-US" sz="900" b="1" dirty="0">
                <a:latin typeface="KoPubDotum_Pro Light" pitchFamily="2" charset="-127"/>
                <a:ea typeface="KoPubDotum_Pro Light" pitchFamily="2" charset="-127"/>
              </a:rPr>
              <a:t>파</a:t>
            </a:r>
            <a:r>
              <a:rPr kumimoji="1" lang="en-US" altLang="ko-KR" sz="900" b="1" dirty="0">
                <a:latin typeface="KoPubDotum_Pro Light" pitchFamily="2" charset="-127"/>
                <a:ea typeface="KoPubDotum_Pro Light" pitchFamily="2" charset="-127"/>
              </a:rPr>
              <a:t>)</a:t>
            </a:r>
            <a:r>
              <a:rPr kumimoji="1" lang="ko-KR" altLang="en-US" sz="900" b="1" dirty="0">
                <a:latin typeface="KoPubDotum_Pro Light" pitchFamily="2" charset="-127"/>
                <a:ea typeface="KoPubDotum_Pro Light" pitchFamily="2" charset="-127"/>
              </a:rPr>
              <a:t> 호주 기준 금리 </a:t>
            </a:r>
            <a:r>
              <a:rPr kumimoji="1" lang="en-US" altLang="ko-KR" sz="900" b="1" dirty="0">
                <a:latin typeface="KoPubDotum_Pro Light" pitchFamily="2" charset="-127"/>
                <a:ea typeface="KoPubDotum_Pro Light" pitchFamily="2" charset="-127"/>
              </a:rPr>
              <a:t>(</a:t>
            </a:r>
            <a:r>
              <a:rPr kumimoji="1" lang="ko-KR" altLang="en-US" sz="900" b="1" dirty="0">
                <a:latin typeface="KoPubDotum_Pro Light" pitchFamily="2" charset="-127"/>
                <a:ea typeface="KoPubDotum_Pro Light" pitchFamily="2" charset="-127"/>
              </a:rPr>
              <a:t>검</a:t>
            </a:r>
            <a:r>
              <a:rPr kumimoji="1" lang="en-US" altLang="ko-KR" sz="900" b="1" dirty="0">
                <a:latin typeface="KoPubDotum_Pro Light" pitchFamily="2" charset="-127"/>
                <a:ea typeface="KoPubDotum_Pro Light" pitchFamily="2" charset="-127"/>
              </a:rPr>
              <a:t>)</a:t>
            </a:r>
            <a:endParaRPr kumimoji="1" lang="ko-Kore-KR" altLang="en-US" sz="900" b="1" dirty="0">
              <a:latin typeface="KoPubDotum_Pro Light" pitchFamily="2" charset="-127"/>
              <a:ea typeface="KoPubDotum_Pro Light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7800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13439</TotalTime>
  <Words>1398</Words>
  <Application>Microsoft Macintosh PowerPoint</Application>
  <PresentationFormat>A4 용지(210x297mm)</PresentationFormat>
  <Paragraphs>241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KoPub돋움체 Bold</vt:lpstr>
      <vt:lpstr>Arial</vt:lpstr>
      <vt:lpstr>맑은 고딕</vt:lpstr>
      <vt:lpstr>KoPubDotum_Pro Bold</vt:lpstr>
      <vt:lpstr>KoPubDotum_Pro Light</vt:lpstr>
      <vt:lpstr>KoPub돋움체 Light</vt:lpstr>
      <vt:lpstr>KOPUBDOTUM_PRO MEDIUM</vt:lpstr>
      <vt:lpstr>KoPub돋움체 Medium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Identity</dc:creator>
  <cp:lastModifiedBy>임준형</cp:lastModifiedBy>
  <cp:revision>553</cp:revision>
  <dcterms:created xsi:type="dcterms:W3CDTF">2014-03-31T06:56:18Z</dcterms:created>
  <dcterms:modified xsi:type="dcterms:W3CDTF">2022-10-14T13:52:06Z</dcterms:modified>
</cp:coreProperties>
</file>