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71" r:id="rId2"/>
    <p:sldId id="372" r:id="rId3"/>
    <p:sldId id="381" r:id="rId4"/>
    <p:sldId id="382" r:id="rId5"/>
  </p:sldIdLst>
  <p:sldSz cx="6858000" cy="9906000" type="A4"/>
  <p:notesSz cx="6858000" cy="9144000"/>
  <p:embeddedFontLst>
    <p:embeddedFont>
      <p:font typeface="KoPub돋움체 Bold" pitchFamily="2" charset="-127"/>
      <p:bold r:id="rId7"/>
    </p:embeddedFont>
    <p:embeddedFont>
      <p:font typeface="KoPub돋움체 Light" pitchFamily="2" charset="-127"/>
      <p:regular r:id="rId8"/>
    </p:embeddedFont>
    <p:embeddedFont>
      <p:font typeface="KoPub돋움체 Medium" pitchFamily="2" charset="-127"/>
      <p:regular r:id="rId9"/>
    </p:embeddedFont>
    <p:embeddedFont>
      <p:font typeface="맑은 고딕" panose="020B0503020000020004" pitchFamily="34" charset="-127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oPubDotum_Pro Bold" pitchFamily="2" charset="-127"/>
      <p:bold r:id="rId16"/>
    </p:embeddedFont>
    <p:embeddedFont>
      <p:font typeface="KoPubDotum_Pro Light" pitchFamily="2" charset="-127"/>
      <p:regular r:id="rId17"/>
    </p:embeddedFont>
    <p:embeddedFont>
      <p:font typeface="KOPUBDOTUM_PRO MEDIUM" pitchFamily="2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pos="300" userDrawn="1">
          <p15:clr>
            <a:srgbClr val="A4A3A4"/>
          </p15:clr>
        </p15:guide>
        <p15:guide id="4" pos="4020" userDrawn="1">
          <p15:clr>
            <a:srgbClr val="A4A3A4"/>
          </p15:clr>
        </p15:guide>
        <p15:guide id="5" pos="2341" userDrawn="1">
          <p15:clr>
            <a:srgbClr val="A4A3A4"/>
          </p15:clr>
        </p15:guide>
        <p15:guide id="6" pos="2001" userDrawn="1">
          <p15:clr>
            <a:srgbClr val="A4A3A4"/>
          </p15:clr>
        </p15:guide>
        <p15:guide id="7" orient="horz" pos="308" userDrawn="1">
          <p15:clr>
            <a:srgbClr val="A4A3A4"/>
          </p15:clr>
        </p15:guide>
        <p15:guide id="8" orient="horz" pos="5819" userDrawn="1">
          <p15:clr>
            <a:srgbClr val="A4A3A4"/>
          </p15:clr>
        </p15:guide>
        <p15:guide id="9" orient="horz" pos="1442" userDrawn="1">
          <p15:clr>
            <a:srgbClr val="A4A3A4"/>
          </p15:clr>
        </p15:guide>
        <p15:guide id="10" orient="horz" pos="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25E45"/>
    <a:srgbClr val="194F39"/>
    <a:srgbClr val="133D2C"/>
    <a:srgbClr val="0D1447"/>
    <a:srgbClr val="F20000"/>
    <a:srgbClr val="FECAF4"/>
    <a:srgbClr val="FEACEE"/>
    <a:srgbClr val="3B073B"/>
    <a:srgbClr val="0D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6" autoAdjust="0"/>
    <p:restoredTop sz="95501" autoAdjust="0"/>
  </p:normalViewPr>
  <p:slideViewPr>
    <p:cSldViewPr>
      <p:cViewPr varScale="1">
        <p:scale>
          <a:sx n="77" d="100"/>
          <a:sy n="77" d="100"/>
        </p:scale>
        <p:origin x="1096" y="200"/>
      </p:cViewPr>
      <p:guideLst>
        <p:guide pos="2160"/>
        <p:guide pos="300"/>
        <p:guide pos="4020"/>
        <p:guide pos="2341"/>
        <p:guide pos="2001"/>
        <p:guide orient="horz" pos="308"/>
        <p:guide orient="horz" pos="5819"/>
        <p:guide orient="horz" pos="1442"/>
        <p:guide orient="horz" pos="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2FEE-BA3B-4260-8AE4-4CF1614C75D5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74BC3-70DD-45EB-B57C-09BE0A98A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2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6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23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6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8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2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9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3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7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01D0-B07F-43A0-8BA6-D0D8EA656B67}" type="datetimeFigureOut">
              <a:rPr lang="ko-KR" altLang="en-US" smtClean="0"/>
              <a:pPr/>
              <a:t>2022. 12. 3.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C8DD-6A2C-4F34-949C-7BDCB1ADF3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8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872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유럽연합은 현재 러시아산 원유에 대해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65~70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 가격대에서 가격 상한선을 논의하고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유럽 연합은 물론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G7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 그리고 호주와 같은 국가들 까지 현 안건을 지지하고 통과시키려고 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12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월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일부터 인도되는 러시아산 원유에 대해 이와 같은 상한선이 적용될 전망이다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현재 러시아 원유 가격의 벤치마크인 우랄유는 국제 벤치마크인 브렌트유에 비해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23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 낮은 가격에 거래되고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65-70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선의 가격 상한선이 그렇게 심한 제재는 아니라는 평가도 받고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지도자들은 러시아산 원유 뿐만 아니라 시중에 유통되는 천연가스에 대해서도 가격 상한선을 논의하고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언론에는 적정한 가격 상한선이 어디인지에 초점이 맞춰져 있지만 이 논의에서 가장 중요한 것은 바로 정책이 실효성이 있는가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?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현재로선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지도자들 사이에서 유일하게 합의가 된 지점은 무엇이 되었든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“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상한선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”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을 도입하면서 러시아에 압력을 가하자는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2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가지의 가격 상한선에 대해서 자세히 알아보도록 하자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먼저 천연가스 가격 상한선은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내에서 유통되는 가스에  가격 상한선을 도입하는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EU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의 중앙 행정부라고 할 수 있는 집행위는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지역내 천연가스 가격 벤치마크로 쓰이는 네덜란드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TTF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선물가격의 상한선을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275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유로인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286.4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달러로 정할 것을 제한했다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문제는 현재 선물 가격이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100~120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유로 선에서 머물고 있기 때문에 상한제가 발동하기 어렵다는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이에 따라 천연가스 가격 상한제를 적극적으로 찬성하는 국가들은 가격 상한선을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150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달러 수준으로 낮출 것을 요구하며 의견 차이가 좀처럼 좁혀지지 않고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유럽 집행위의 기술 관료들 또한 한 지역에서의 가격 상한선이 에너지의 국제 시장 가격에 영향을 줄 수 없다는 것을 알고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이번 천연가스에 대한 가격 상한안은 장기적인 대응책</a:t>
            </a:r>
            <a:r>
              <a:rPr lang="ko-Kore-KR" altLang="en-US" kern="100" dirty="0"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이</a:t>
            </a:r>
            <a:r>
              <a:rPr lang="ko-KR" altLang="en-US" kern="100" dirty="0"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아닌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단기적인 대응에 가깝다는 지적이다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독일과 네덜란드의 경우 이번 상한</a:t>
            </a:r>
            <a:r>
              <a:rPr lang="ko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선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자체에 대해 회의적인데 가격대에 어떻든 가격 상한선 자체가 천연가스 수급에 악영향을 줄 수 있다는 것이 그 이유이다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사실 근본적인 문제 해결을 위해선 사람들의 수요에 상한선을 제한해야 한다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그러나 문제는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내 어느 국가에서도 사람들의 수요를 강제할 수 있는 국가가 없다는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많은 사람들은 천연가스에 대한 이번 가격 상한선이 실패할 것으로 보고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3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12.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795224" y="227199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EU 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러시아산 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원유 상한제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16B8F-8C02-04D9-8754-88C18A2D211D}"/>
              </a:ext>
            </a:extLst>
          </p:cNvPr>
          <p:cNvSpPr txBox="1"/>
          <p:nvPr/>
        </p:nvSpPr>
        <p:spPr>
          <a:xfrm>
            <a:off x="777591" y="5569074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천연가스 가격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상한선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56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1190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천연가스 가격 상한선을 둘러 싼 또 다른 논의는 바로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국가들의 재정 능력과 관련이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모든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국가들은 에너지 소비에 상한선을 두기보단 그 정반대인 에너지 소비에 재정 지원을 하고 싶어한다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만약 천연가스 가격이 높다면 이러한 상황이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23-24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년 겨울에 다시 재현될 가능성이 높다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독일의 경우 이러한 재정 지원을 할 만한 경제 체력이 있지만 다른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국가들은 그렇지 않다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우스개소리로 독일을 제외한 다른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국가들은 천연가스의 가격 상한선을 둘 것이 아니라 에너지 관련 재정 지원에 상한선을 두어야 한다는 말이 있을 정도로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의 현재 에너지 관련 상황은 무척 심각하다고 할 수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현재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내에선 천연가스와 더불어 원유에 대한 가격 상한선도 논의되고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원유 가격의 상한선의 경우엔 유로존에 국한된 문제가 아닌 국제적으로 논의되고 있는 사안이다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G7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국가들은 현재 러시아 산 원유에 대해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65-70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 선의 가격 상한선을 논의하고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문제는 천연가스와 마찬가지로 러시아의 우랄유는 현재 국제 벤치마크인 브렌트유에 비해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 정도 낮은 가격에 거래되고 있기 때문에 제안된 상한선인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65-70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불보다 더 낮은 가격에 거래되고 있다는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원유에 대한 가격 상한선은 천연가스와 마찬가지로 사실상의 상한선은 아닌 셈이다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3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12.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818643" y="7149244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원유가격 상한선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0D6D2-7B66-27B3-226E-56D070DC62C3}"/>
              </a:ext>
            </a:extLst>
          </p:cNvPr>
          <p:cNvSpPr txBox="1"/>
          <p:nvPr/>
        </p:nvSpPr>
        <p:spPr>
          <a:xfrm>
            <a:off x="3812836" y="6620843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0D83A23-AB7A-546F-BB26-C798D9B3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4330868"/>
            <a:ext cx="4752528" cy="22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9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00223" y="2297790"/>
            <a:ext cx="4752528" cy="1655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just" latinLnBrk="1"/>
            <a:r>
              <a:rPr lang="en-US" altLang="ko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 </a:t>
            </a:r>
          </a:p>
          <a:p>
            <a:pPr algn="just" latinLnBrk="1"/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원유에 관해서도 세계 각국은 현재 의견 대립을 보이고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미국은 현재 푸틴이 원유 판매로 인해 전쟁을 지속할지라도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러시아산 원유가 시장에 지속적으로 유입됨으로써 가격이 다시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100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불을 상회하지 않기를 바라고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반면 폴란드를 비롯한 몇몇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EU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국가들은 엄격한 가격 상한제</a:t>
            </a:r>
            <a:r>
              <a:rPr lang="ko-Kore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도입된다면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다시 높은 가솔린 가격을 초래하</a:t>
            </a:r>
            <a:r>
              <a:rPr lang="ko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겠지만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푸틴의 자금줄을 마르게 해 전쟁을 속히 끝낼 수 있다고 생각하고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그리고 그리스를 비롯한 수출과 선박 산업에 국가 산업을 의존하는 국가들은 더 </a:t>
            </a:r>
            <a:r>
              <a:rPr lang="ko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완화적이고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높은 </a:t>
            </a:r>
            <a:r>
              <a:rPr lang="ko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가격대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의 상한선을 요구하고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러시아에 원유 제재를 통해 전쟁을 끝내자는 것엔 모두 동의하지만 각자 서로의 입장이 매우 다르다고 할 수 있다</a:t>
            </a:r>
            <a:r>
              <a:rPr lang="en-US" altLang="ko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현재의 가격 상한선을 통해 푸틴의 자금줄을 마르게 하려는 시도는 많은 지적을 받고 있다</a:t>
            </a:r>
            <a:r>
              <a:rPr lang="en-US" altLang="ko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원유의 가격 상한선을 통해 자금줄을 마르게 해서 적을 굴복시키려는 미국의 전략은 이란과 베네수엘라의 사례로 보아 무용하다는 평이다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지난 역사상의 선례를 보아 푸틴의 자금줄을 마르게 할 수 있는 유일한 방법은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1990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년도 이라크의 쿠웨이트 침공에 대한 제재였던 이라크산 원유 전면 수입 금지와 같은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엠바고가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유일한 방법일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그러나 현재 미국을 비롯한 세계 각국은 전례 없는 물가 상승을 겪고 있고 미국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사우디와 더불어 세계 에너지 시장의 주요 참여자인 러시아를 시장에서 아예 배제시키는 것은 엄청난 비용을 초래할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이번 가격 상한선은 근본적인 문제를 해결하지 못하고 실패로 끝날 가능성이 높다고 할 수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algn="just" latinLnBrk="1"/>
            <a:endParaRPr lang="en-US" altLang="ko-Kore-KR" kern="100" dirty="0"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/>
            <a:r>
              <a:rPr lang="en-US" altLang="ko-Kore-KR" kern="100" dirty="0">
                <a:effectLst/>
                <a:latin typeface="KoPubDotum_Pro Medium" pitchFamily="2" charset="-127"/>
                <a:ea typeface="KoPubDotum_Pro Medium" pitchFamily="2" charset="-127"/>
                <a:cs typeface="Times New Roman" panose="02020603050405020304" pitchFamily="18" charset="0"/>
              </a:rPr>
              <a:t> </a:t>
            </a: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3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12.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9F20656-3747-D96A-3EF5-02736F062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0" y="2202603"/>
            <a:ext cx="4765593" cy="219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2F6FEF-39DF-8970-17C2-10E6497897B7}"/>
              </a:ext>
            </a:extLst>
          </p:cNvPr>
          <p:cNvSpPr txBox="1"/>
          <p:nvPr/>
        </p:nvSpPr>
        <p:spPr>
          <a:xfrm>
            <a:off x="3896226" y="4281336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sz="800" dirty="0">
                <a:latin typeface="KoPubDotum_Pro Light" pitchFamily="2" charset="-127"/>
                <a:ea typeface="KoPubDotum_Pro Light" pitchFamily="2" charset="-127"/>
              </a:rPr>
              <a:t>출처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:</a:t>
            </a:r>
            <a:r>
              <a:rPr kumimoji="1" lang="ko-KR" altLang="en-US" sz="800" dirty="0">
                <a:latin typeface="KoPubDotum_Pro Light" pitchFamily="2" charset="-127"/>
                <a:ea typeface="KoPubDotum_Pro Light" pitchFamily="2" charset="-127"/>
              </a:rPr>
              <a:t> </a:t>
            </a:r>
            <a:r>
              <a:rPr kumimoji="1" lang="en-US" altLang="ko-KR" sz="800" dirty="0">
                <a:latin typeface="KoPubDotum_Pro Light" pitchFamily="2" charset="-127"/>
                <a:ea typeface="KoPubDotum_Pro Light" pitchFamily="2" charset="-127"/>
              </a:rPr>
              <a:t>Bloomberg</a:t>
            </a:r>
            <a:endParaRPr kumimoji="1" lang="ko-Kore-KR" altLang="en-US" sz="800" dirty="0">
              <a:latin typeface="KoPubDotum_Pro Light" pitchFamily="2" charset="-127"/>
              <a:ea typeface="KoPubDotum_Pro Light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8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16832" y="2256017"/>
            <a:ext cx="4752528" cy="791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just" latinLnBrk="1"/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원유 수급의 주요 참여자가 러시아라면 원유 수요의 주요 참여자는 바로 중국이다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러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-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우 전쟁으로 인해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100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불을 상회하며 급등한 원유 가격이 하락 추세로 전환 된 이유엔 글로벌 경기 침체 우려도 있겠지만 가장 중요한 이유는 중국의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한국을 포함 대부분의 국가들이 국경을 열고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락다운을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해제한 현재 중국은 아직도 엄격한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정책을 고수하고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따라서 내년 원유 가격의 주요 변수는 과연 중국이 언제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락다운을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풀 것인가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?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에 달렸다고 해도 무방하다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골드만삭스 리서치 팀에 의하면 중국의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락다운이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예정보다 일찍 끝날 수도 있을 것이라 밝혔다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현재 중국 현지에서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락다운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해제를 촉구하는 사람들의 시위가 가속화 되고 있기 때문이다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골드만삭스는 현재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2023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년에 원유 가격이 다시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100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불을 상회할 것이라 밝혔다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 algn="just" latinLnBrk="1"/>
            <a:endParaRPr lang="en-US" altLang="ko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폭발적인 에너지 생산량을 보이며 러시아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사우디를 제치고 미국의 최대 산유국으로 만들어 주었던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업계가 휘청거리고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미국내 원유 생산량은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2020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년 코로나 충격 이후로 점진적으로 증가하고 있지만 상승폭은 예측치를 크게 하회하고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바이든 행정부는 최근 유럽의 에너지 기업들에 대한 횡재세와 유사한 세금을 미국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기업들에게 부과하겠다고 밝혔다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이에 따라 미래가 불투명해진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기업들은 투자를 늘려 생산량을 늘리기보단 영업이익으로 부채를 상환하고 배당을 늘리는 것을 우선시 하고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미국 에너지 관리청은 지속적으로 자국의 원유 생산 증가율의 예측치를 낮추고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지난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10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월 보고서에선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2023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년 평균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bpd (barrel per day)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을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12.4m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배럴로 발표했는데 이는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9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월 예측치 였던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12.6m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보다 낮은 수준이다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미국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기업의 몰락은 국제 에너지 시장에 중요한 시사점을 주는데 이는 바로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OPEC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이 다시 국제 에너지 가격에 영향을 주는 메인 플레이어 자리를 되찾았다는 것이다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미국의 에너지 기업인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Hess Corp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의 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CEO John Hess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는 한 인터뷰에서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에너지가 미국을 세계 에너지 시장의 스윙 프로듀서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글로벌 에너지 시장에서 자체적인 생산량 조절을 통해 전체 수급에 영향을 끼치는 산유국을 의미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)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로 만들어 주었지만 이제 그 자리를 다시 오펙과 사우디가 되찾아왔다고 밝혔다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kern="100" dirty="0" err="1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셰일</a:t>
            </a:r>
            <a:r>
              <a:rPr lang="ko-KR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에너지의 생산량이 급감함에 따라 국제 에너지 시장의 변동성이 더욱 더 커지고 있다</a:t>
            </a:r>
            <a:r>
              <a:rPr lang="en-US" altLang="ko-Kore-KR" kern="100" dirty="0"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</a:t>
            </a:r>
            <a:endParaRPr lang="ko-Kore-KR" altLang="ko-Kore-KR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en-US" altLang="ko-Kore-KR" kern="100" dirty="0"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  <a:tabLst>
                <a:tab pos="754380" algn="l"/>
              </a:tabLst>
            </a:pPr>
            <a:endParaRPr lang="ko-Kore-KR" altLang="ko-Kore-KR" kern="100" dirty="0">
              <a:effectLst/>
              <a:latin typeface="KoPubDotum_Pro Medium" pitchFamily="2" charset="-127"/>
              <a:ea typeface="KoPubDotum_Pro Medium" pitchFamily="2" charset="-127"/>
              <a:cs typeface="Times New Roman" panose="02020603050405020304" pitchFamily="18" charset="0"/>
            </a:endParaRPr>
          </a:p>
          <a:p>
            <a:endParaRPr lang="en-US" altLang="ko-KR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112" y="919351"/>
            <a:ext cx="6120000" cy="27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105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글</a:t>
            </a:r>
            <a:r>
              <a:rPr lang="ko-KR" altLang="en-US" sz="105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50" dirty="0" err="1">
                <a:latin typeface="KoPubDotum_Pro Light" pitchFamily="2" charset="-127"/>
                <a:ea typeface="KoPubDotum_Pro Light" pitchFamily="2" charset="-127"/>
              </a:rPr>
              <a:t>임준형</a:t>
            </a:r>
            <a:endParaRPr lang="en-US" altLang="ko-KR" sz="1050" dirty="0">
              <a:latin typeface="KoPubDotum_Pro Light" pitchFamily="2" charset="-127"/>
              <a:ea typeface="KoPubDotum_Pro Light" pitchFamily="2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784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7172" y="383293"/>
            <a:ext cx="2478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>
                <a:latin typeface="KoPubDotum_Pro Bold" pitchFamily="2" charset="-127"/>
                <a:ea typeface="KoPubDotum_Pro Bold" pitchFamily="2" charset="-127"/>
              </a:rPr>
              <a:t>MR Vol. 3</a:t>
            </a:r>
            <a:endParaRPr lang="ko-KR" altLang="en-US" sz="2400" b="1" dirty="0">
              <a:latin typeface="KoPubDotum_Pro Bold" pitchFamily="2" charset="-127"/>
              <a:ea typeface="KoPubDotum_Pro Bold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23" y="1380701"/>
            <a:ext cx="79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 sz="10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ctr"/>
            <a:r>
              <a:rPr lang="en-US" altLang="ko-KR" sz="32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rgbClr val="A5002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01</a:t>
            </a:r>
            <a:endParaRPr lang="ko-KR" altLang="en-US" sz="32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rgbClr val="A5002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771" y="920147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20000"/>
              </a:lnSpc>
              <a:defRPr sz="120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900" dirty="0"/>
              <a:t>2022.</a:t>
            </a:r>
            <a:r>
              <a:rPr lang="ko-KR" altLang="en-US" sz="900" dirty="0"/>
              <a:t> </a:t>
            </a:r>
            <a:r>
              <a:rPr lang="en-US" altLang="ko-KR" sz="900" dirty="0"/>
              <a:t>12.</a:t>
            </a:r>
          </a:p>
          <a:p>
            <a:pPr algn="l">
              <a:lnSpc>
                <a:spcPct val="100000"/>
              </a:lnSpc>
            </a:pPr>
            <a:r>
              <a:rPr lang="en-US" altLang="ko-KR" sz="900" dirty="0" err="1"/>
              <a:t>MacroReaders</a:t>
            </a:r>
            <a:endParaRPr lang="ko-KR" alt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1A335-6C11-F940-9202-AB2D14EEAE80}"/>
              </a:ext>
            </a:extLst>
          </p:cNvPr>
          <p:cNvSpPr txBox="1"/>
          <p:nvPr/>
        </p:nvSpPr>
        <p:spPr>
          <a:xfrm>
            <a:off x="1031078" y="1488422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KoPubDotum_Pro Medium" pitchFamily="2" charset="-127"/>
                <a:ea typeface="KoPubDotum_Pro Medium" pitchFamily="2" charset="-127"/>
              </a:rPr>
              <a:t>매크로 시황 </a:t>
            </a:r>
            <a:endParaRPr kumimoji="1" lang="ko-Kore-KR" altLang="en-US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4881-2E67-3C34-65F7-7F0319E7D069}"/>
              </a:ext>
            </a:extLst>
          </p:cNvPr>
          <p:cNvSpPr txBox="1"/>
          <p:nvPr/>
        </p:nvSpPr>
        <p:spPr>
          <a:xfrm>
            <a:off x="893278" y="4953000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b="1" dirty="0" err="1">
                <a:latin typeface="KoPubDotum_Pro Medium" pitchFamily="2" charset="-127"/>
                <a:ea typeface="KoPubDotum_Pro Medium" pitchFamily="2" charset="-127"/>
              </a:rPr>
              <a:t>셰일의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 종말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2B2F6-4ECE-774C-D450-982FAAE2B104}"/>
              </a:ext>
            </a:extLst>
          </p:cNvPr>
          <p:cNvSpPr txBox="1"/>
          <p:nvPr/>
        </p:nvSpPr>
        <p:spPr>
          <a:xfrm>
            <a:off x="1031078" y="233459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KoPubDotum_Pro Medium" pitchFamily="2" charset="-127"/>
                <a:ea typeface="KoPubDotum_Pro Medium" pitchFamily="2" charset="-127"/>
              </a:rPr>
              <a:t>2023</a:t>
            </a:r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년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  <a:p>
            <a:r>
              <a:rPr kumimoji="1" lang="ko-KR" altLang="en-US" sz="1200" b="1" dirty="0">
                <a:latin typeface="KoPubDotum_Pro Medium" pitchFamily="2" charset="-127"/>
                <a:ea typeface="KoPubDotum_Pro Medium" pitchFamily="2" charset="-127"/>
              </a:rPr>
              <a:t>원유 전망</a:t>
            </a:r>
            <a:endParaRPr kumimoji="1" lang="en-US" altLang="ko-KR" sz="1200" b="1" dirty="0">
              <a:latin typeface="KoPubDotum_Pro Medium" pitchFamily="2" charset="-127"/>
              <a:ea typeface="KoPubDotum_Pro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13469</TotalTime>
  <Words>1096</Words>
  <Application>Microsoft Macintosh PowerPoint</Application>
  <PresentationFormat>A4 용지(210x297mm)</PresentationFormat>
  <Paragraphs>132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4" baseType="lpstr">
      <vt:lpstr>KOPUBDOTUM_PRO MEDIUM</vt:lpstr>
      <vt:lpstr>Arial</vt:lpstr>
      <vt:lpstr>KoPub돋움체 Medium</vt:lpstr>
      <vt:lpstr>KoPubDotum_Pro Bold</vt:lpstr>
      <vt:lpstr>KoPub돋움체 Bold</vt:lpstr>
      <vt:lpstr>Calibri</vt:lpstr>
      <vt:lpstr>KoPubDotum_Pro Light</vt:lpstr>
      <vt:lpstr>맑은 고딕</vt:lpstr>
      <vt:lpstr>KoPub돋움체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Identity</dc:creator>
  <cp:lastModifiedBy>임준형</cp:lastModifiedBy>
  <cp:revision>563</cp:revision>
  <dcterms:created xsi:type="dcterms:W3CDTF">2014-03-31T06:56:18Z</dcterms:created>
  <dcterms:modified xsi:type="dcterms:W3CDTF">2022-12-03T09:16:46Z</dcterms:modified>
</cp:coreProperties>
</file>