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71" r:id="rId2"/>
    <p:sldId id="372" r:id="rId3"/>
    <p:sldId id="381" r:id="rId4"/>
    <p:sldId id="382" r:id="rId5"/>
    <p:sldId id="383" r:id="rId6"/>
    <p:sldId id="384" r:id="rId7"/>
  </p:sldIdLst>
  <p:sldSz cx="6858000" cy="9906000" type="A4"/>
  <p:notesSz cx="6858000" cy="9144000"/>
  <p:embeddedFontLst>
    <p:embeddedFont>
      <p:font typeface="KoPub돋움체 Bold" pitchFamily="2" charset="-127"/>
      <p:bold r:id="rId9"/>
    </p:embeddedFont>
    <p:embeddedFont>
      <p:font typeface="KoPub돋움체 Light" pitchFamily="2" charset="-127"/>
      <p:regular r:id="rId10"/>
    </p:embeddedFont>
    <p:embeddedFont>
      <p:font typeface="KoPub돋움체 Medium" pitchFamily="2" charset="-127"/>
      <p:regular r:id="rId11"/>
    </p:embeddedFont>
    <p:embeddedFont>
      <p:font typeface="맑은 고딕" panose="020B0503020000020004" pitchFamily="34" charset="-127"/>
      <p:regular r:id="rId12"/>
      <p:bold r:id="rId13"/>
    </p:embeddedFont>
    <p:embeddedFont>
      <p:font typeface="KoPubDotum_Pro Bold" pitchFamily="2" charset="-127"/>
      <p:bold r:id="rId14"/>
    </p:embeddedFont>
    <p:embeddedFont>
      <p:font typeface="KoPubDotum_Pro Light" pitchFamily="2" charset="-127"/>
      <p:regular r:id="rId15"/>
    </p:embeddedFont>
    <p:embeddedFont>
      <p:font typeface="KOPUBDOTUM_PRO MEDIUM" pitchFamily="2" charset="-127"/>
      <p:regular r:id="rId16"/>
    </p:embeddedFont>
    <p:embeddedFont>
      <p:font typeface="KOPUBDOTUM_PRO MEDIUM" pitchFamily="2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pos="300" userDrawn="1">
          <p15:clr>
            <a:srgbClr val="A4A3A4"/>
          </p15:clr>
        </p15:guide>
        <p15:guide id="4" pos="4020" userDrawn="1">
          <p15:clr>
            <a:srgbClr val="A4A3A4"/>
          </p15:clr>
        </p15:guide>
        <p15:guide id="5" pos="2341" userDrawn="1">
          <p15:clr>
            <a:srgbClr val="A4A3A4"/>
          </p15:clr>
        </p15:guide>
        <p15:guide id="6" pos="2001" userDrawn="1">
          <p15:clr>
            <a:srgbClr val="A4A3A4"/>
          </p15:clr>
        </p15:guide>
        <p15:guide id="7" orient="horz" pos="308" userDrawn="1">
          <p15:clr>
            <a:srgbClr val="A4A3A4"/>
          </p15:clr>
        </p15:guide>
        <p15:guide id="8" orient="horz" pos="5819" userDrawn="1">
          <p15:clr>
            <a:srgbClr val="A4A3A4"/>
          </p15:clr>
        </p15:guide>
        <p15:guide id="9" orient="horz" pos="1442" userDrawn="1">
          <p15:clr>
            <a:srgbClr val="A4A3A4"/>
          </p15:clr>
        </p15:guide>
        <p15:guide id="10" orient="horz" pos="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25E45"/>
    <a:srgbClr val="194F39"/>
    <a:srgbClr val="133D2C"/>
    <a:srgbClr val="0D1447"/>
    <a:srgbClr val="F20000"/>
    <a:srgbClr val="FECAF4"/>
    <a:srgbClr val="FEACEE"/>
    <a:srgbClr val="3B073B"/>
    <a:srgbClr val="0D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6" autoAdjust="0"/>
    <p:restoredTop sz="95501" autoAdjust="0"/>
  </p:normalViewPr>
  <p:slideViewPr>
    <p:cSldViewPr>
      <p:cViewPr>
        <p:scale>
          <a:sx n="91" d="100"/>
          <a:sy n="91" d="100"/>
        </p:scale>
        <p:origin x="1584" y="144"/>
      </p:cViewPr>
      <p:guideLst>
        <p:guide pos="2160"/>
        <p:guide pos="300"/>
        <p:guide pos="4020"/>
        <p:guide pos="2341"/>
        <p:guide pos="2001"/>
        <p:guide orient="horz" pos="308"/>
        <p:guide orient="horz" pos="5819"/>
        <p:guide orient="horz" pos="1442"/>
        <p:guide orient="horz" pos="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2FEE-BA3B-4260-8AE4-4CF1614C75D5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74BC3-70DD-45EB-B57C-09BE0A98A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2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65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23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6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98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25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15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9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3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3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7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01D0-B07F-43A0-8BA6-D0D8EA656B67}" type="datetimeFigureOut">
              <a:rPr lang="ko-KR" altLang="en-US" smtClean="0"/>
              <a:pPr/>
              <a:t>2022. 11. 8.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8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924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영국의 침체는 현재 사실상 기정 사실화 되어있다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감축안 발표 전에도 미국과의 금리차 때문에</a:t>
            </a:r>
            <a:r>
              <a:rPr lang="en-US" altLang="ko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영국 파운드는 연일 약세를 보였고 공급망 악재에 의해 오르는 수입물가 현재 영국의 인플레이션을 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10%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까지 올렸기 때문이다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이러한 상황에서 영국의 집값 또한 큰 폭으로 하락하고 있다</a:t>
            </a:r>
            <a:r>
              <a:rPr lang="en-US" altLang="ko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  <a:r>
              <a:rPr lang="ko-Kore-KR" altLang="ko-Kore-KR" dirty="0">
                <a:effectLst/>
                <a:latin typeface="KoPubDotum_Pro Medium" pitchFamily="2" charset="-127"/>
                <a:ea typeface="KoPubDotum_Pro Medium" pitchFamily="2" charset="-127"/>
              </a:rPr>
              <a:t> </a:t>
            </a:r>
            <a:endParaRPr lang="en-US" altLang="ko-Kore-KR" dirty="0">
              <a:effectLst/>
              <a:latin typeface="KoPubDotum_Pro Medium" pitchFamily="2" charset="-127"/>
              <a:ea typeface="KoPubDotum_Pro Medium" pitchFamily="2" charset="-127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이 수치는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2020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 이후 최대 낙폭</a:t>
            </a:r>
            <a:r>
              <a:rPr lang="ko-KR" altLang="en-US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이다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물론 부동산 가격이 하락하면 이는 주택 소유자들에게 좋지 않은 소식이겠지만 영란은행에겐 모기지 금리를 낮게 설정 할 수 있는 동기를 주기 때문에 나쁘다고만 할 수는 없다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모기지 금리는 곧 장기 금리를 의미하는데 영국은 특히 장기 금리에 민감하기 때문이다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트러스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전 총리의 감세안과 미니 예산 발표 이후로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3.5%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5%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대로 치솟은 영국의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 금리는 현재 다시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3.5%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하락하며 안정세를 보이다 현재 다시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3.8%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수준으로 서서히 오르는 중이다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최근 높아진 장기 금리는 지난 몇 주 동안 영란은행의 주요 고민거리였다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베일리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영란은행 총재는 최근 인터뷰에서 경제 연착륙은 가능한 건 미국의 경우</a:t>
            </a:r>
            <a:r>
              <a:rPr lang="ko-Kore-KR" altLang="en-US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지 영국은 현재 굉장히 위태로운 포지션에 처해 있다고 말하며 오늘날을 인플레이션이 똑같이 극심했던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70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년대와 비교해 본다면 지금이 더 큰 위기라고 밝혔다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미국과 달리 영국과 유로존은 견조한 내수와 노동시장으로 인한 수요 측면보단 에너지와 환 약세로 인한 공급 측면의 물가 상승이 더 크기 </a:t>
            </a:r>
            <a:r>
              <a:rPr lang="ko-KR" altLang="en-US" kern="100" dirty="0"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때문에 연착륙에 대한 총리의 발언은 그리 과정은 아니라는 평이다</a:t>
            </a:r>
            <a:r>
              <a:rPr lang="en-US" altLang="ko-KR" kern="100" dirty="0"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2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11.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BOE, 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파운드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0B424-B1C0-86CF-77F9-DD32872A4CAC}"/>
              </a:ext>
            </a:extLst>
          </p:cNvPr>
          <p:cNvSpPr txBox="1"/>
          <p:nvPr/>
        </p:nvSpPr>
        <p:spPr>
          <a:xfrm>
            <a:off x="3812836" y="5729342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B9A6F6-CBF4-CBDA-E8A3-055F86673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8" y="3185165"/>
            <a:ext cx="4746536" cy="2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902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유동성의 시기가 저물고 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영란은행은 양적완화 기간동안 쌓아 올린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길트채를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매각하겠다고 발표했다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11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일부터 시행되는 이 매각조치는 영란은행과 마찬가지로 유동성을 다시 거둬드리겠다고 밝힌 다른 중앙 은행들 연준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, ECB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등의 감시하에 이루어질 전망이다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당연하게도 각국 중앙은행들이 본격적으로 장기채를 매각하기 시작하면 시장 붕괴 위험은 점점 더 가중 될 것이다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영국은 최근 며칠동안 국제 부채시장의 가장 큰 화제 거리였다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극심한 인플레이션에 기준금리를 인상하고 채권을 매각하며 유동성을 거두어 드리는 것이 당연한 상황에서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트러스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전 총리의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감세안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발표 이후 치솟은 국채 금리를 진정시키고자 영란은행이 약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20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조 달러 어치의 채권을 다시 매입했기 때문이다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국채 금리가 빠르게 치솟은 주요 원인으론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감세안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발표 이후 높은 레버리지로 포지션을 취하고 있던 펀드들이 채권들을 투매했던 것을 꼽는다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영란은행은 더 이상의 채권 매입은 없다고 발표 했지만 아직 시장은 이 의견에 대해 회의적이다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최근 각국 중앙은행들은 높아진 물가를 잡기 위해 양적 긴축을 통해 대차대조표를 빠르게 축소할 것이라 밝혔다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연준을 포함해 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ECB, BOE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모두 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20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 코로나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19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발생 이후로 대차대조표 규모를 거의 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2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배로 늘렸다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연준의 경우 올 봄을 기준으로 대차대조표 자산규모가 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9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조 달러에 이른다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  <a:r>
              <a:rPr lang="ko-Kore-KR" altLang="ko-Kore-KR" dirty="0">
                <a:effectLst/>
                <a:latin typeface="KoPubDotum_Pro Medium" pitchFamily="2" charset="-127"/>
                <a:ea typeface="KoPubDotum_Pro Medium" pitchFamily="2" charset="-127"/>
              </a:rPr>
              <a:t> </a:t>
            </a:r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2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11.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유동성 시기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0D6D2-7B66-27B3-226E-56D070DC62C3}"/>
              </a:ext>
            </a:extLst>
          </p:cNvPr>
          <p:cNvSpPr txBox="1"/>
          <p:nvPr/>
        </p:nvSpPr>
        <p:spPr>
          <a:xfrm>
            <a:off x="3785550" y="7941180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ACD3DB6-4ADD-D94B-92D1-165CC868C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07" y="5488474"/>
            <a:ext cx="4498808" cy="2461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A0D0F9-0D8F-0F7C-534F-97920C2DE67A}"/>
              </a:ext>
            </a:extLst>
          </p:cNvPr>
          <p:cNvSpPr txBox="1"/>
          <p:nvPr/>
        </p:nvSpPr>
        <p:spPr>
          <a:xfrm>
            <a:off x="3582805" y="5244565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800" b="1" dirty="0">
                <a:latin typeface="KoPubDotum_Pro Light" pitchFamily="2" charset="-127"/>
                <a:ea typeface="KoPubDotum_Pro Light" pitchFamily="2" charset="-127"/>
              </a:rPr>
              <a:t>FED, ECB, BOE </a:t>
            </a:r>
            <a:r>
              <a:rPr kumimoji="1" lang="ko-KR" altLang="en-US" sz="800" b="1" dirty="0">
                <a:latin typeface="KoPubDotum_Pro Light" pitchFamily="2" charset="-127"/>
                <a:ea typeface="KoPubDotum_Pro Light" pitchFamily="2" charset="-127"/>
              </a:rPr>
              <a:t>대차대조표</a:t>
            </a:r>
            <a:endParaRPr kumimoji="1" lang="ko-Kore-KR" altLang="en-US" sz="800" b="1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719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125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연준은 이미 몇 번 양적긴축을 시도해본 바 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첫 시도는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13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년도 였는데 이때 시도했던 양적긴축은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테이퍼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탠트럼</a:t>
            </a:r>
            <a:r>
              <a:rPr lang="ko-KR" altLang="en-US" kern="100" dirty="0"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즉</a:t>
            </a:r>
            <a:r>
              <a:rPr lang="en-US" altLang="ko-KR" kern="100" dirty="0"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kern="100" dirty="0"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긴축 발작을 일으키며 단기적으로 시중 금리가 치솟는 것을 야기했다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두번째 시도는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18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년도였는데 이때 시도한 긴축은 연준에서 해당 정책을 다시 되돌리며 끝났다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이번에 연준에서 시행하는 양적 긴축은 한가지 중요한 문제점을 가지고 있는데 이는 아무도 미국 채권을 사려고 하지 않는 다는 것이다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현재 미국 부채는 굉장히 심각한 유동성 위기를 가지고 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연준이 매각하는 만큼의 물량을 소화하기엔 현재 미국 채권의 투자 매력도가 너무 낮기 때문이다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미국 국채 유동성 지표는 현재 채권시장이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20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월 코로나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락다운으로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인해 모든 것들이 마비 되었을 시기보다도 더 좋지 않다는 것을 보여준다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현재 연준은 기준금리를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번 연속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75bp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인상했고 현재 미국의 기준금리는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3.75-4%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 달한다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4%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 달하는 기준금리는 벌써 유동성 시장에 충격을 주고 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주요 유동성 위기 지표로 사용되는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오버나잇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콜금리와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3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개월물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사이의 스프레드인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USD 3-month FRA-OIS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스프레드는 지난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9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월 거의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 근사하다 현재 약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43bp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까지 올랐다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은행간 거래에서 더 높은 스프레드를 요구하면서 돈의 시간 가치가 더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비싸지고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2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11.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유동성 시기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0D6D2-7B66-27B3-226E-56D070DC62C3}"/>
              </a:ext>
            </a:extLst>
          </p:cNvPr>
          <p:cNvSpPr txBox="1"/>
          <p:nvPr/>
        </p:nvSpPr>
        <p:spPr>
          <a:xfrm>
            <a:off x="3785550" y="7771474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3DC10C-73FE-2951-6162-8AB238474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13" y="4647945"/>
            <a:ext cx="3311965" cy="31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1544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a</a:t>
            </a: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유로존의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도 채권을 매각함과 동시에 금리 또한 올려야 하는 딜레마에 처해있다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유로존의 경우 미국보다 더 난처한 입장이라고도 할 수 있는데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의 경우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TLTRO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라고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알려진 장기대출프로그램도 종료해야 하기 때문이다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ECB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TLTRO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의 대출금리를 유로존 기준금리에 연동시켜 시중 은행들이 해당 프로그램을 이용해 마이너스 금리로 차입 할 수 있게 하였고 시중은행은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 미사용 차입금을 이자를 받고 예치 할 수도 있었다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상당량의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TLTRO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은 현재 내년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6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월에 상환이 예정되어 있는데 만약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에서 상환 조건을 바꾸어 해당 자금이 조기 상환되면 유로존 또한 심각한 유동성 위기에 처할 가능성이 높다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현재 유로존 부채의 벤치마크로 쓰이는 독일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10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년물과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유로존의 대표 채무부실 국가인 이탈리아의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10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년물간의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스프레드는 현재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250bp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 육박한 상황이기 때문에 이 점 또한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가 지켜봐야 할 것으로 보인다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</a:p>
          <a:p>
            <a:pPr algn="just" latinLnBrk="1"/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최근 영국에 벌어진 파운드 급락과 </a:t>
            </a:r>
            <a:r>
              <a:rPr lang="ko-KR" altLang="ko-Kore-KR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장기채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수익률 급등과 같은 소식은 의외로 세계 경제에는 희소식일지도 모르겠다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이번 영란은행의 극적인 개입은 국가 단위로 행해지는 대규모 채권 매입인 양적완화가 아직 끝난 것이 아니라는 점을 일깨워 주기 때문이다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위기가 닥쳤을 때 정부가 나서서 채권을 매입해준 사례는 정말 많다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2008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 금융위기 이후 미국이 그랬고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, 2011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 유로존 </a:t>
            </a:r>
            <a:r>
              <a:rPr lang="ko-KR" altLang="ko-Kore-KR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위기땐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ECB</a:t>
            </a:r>
            <a:r>
              <a:rPr lang="ko-KR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가 그리고 일본은 터진 버블의 잔재에서 살아남기 위해 아직도 채권을 매입하고 있는데 영국이 이번엔 이들의 뒤를 이었다고 할 수 있다</a:t>
            </a:r>
            <a:r>
              <a:rPr lang="en-US" altLang="ko-Kore-KR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2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11.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39882" y="2418269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유동성 시기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0D6D2-7B66-27B3-226E-56D070DC62C3}"/>
              </a:ext>
            </a:extLst>
          </p:cNvPr>
          <p:cNvSpPr txBox="1"/>
          <p:nvPr/>
        </p:nvSpPr>
        <p:spPr>
          <a:xfrm>
            <a:off x="3701860" y="4499437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FF4C2AB-FF3A-6656-B4A4-1E42A38D8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13" y="2410495"/>
            <a:ext cx="4506814" cy="2020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0B796-5800-9B17-B7D5-D7E9FB1D8F0A}"/>
              </a:ext>
            </a:extLst>
          </p:cNvPr>
          <p:cNvSpPr txBox="1"/>
          <p:nvPr/>
        </p:nvSpPr>
        <p:spPr>
          <a:xfrm>
            <a:off x="835172" y="7604136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양적완화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1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1766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인도준비은행의 전 총재였던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라구람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라잔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교수는 지난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월 한 인터뷰에서 자산매입과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양적완화에 관한 질문을 받았을 때 그것을 소용돌이에 비유했다 빠지기는 쉽지만 탈출하기는 어려운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그는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QE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는 이론상으로 볼 땐 완벽하지만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–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경기 침체기엔 채권 매입을 통해 유동성을 공급하고 경기가 활기를 찾으면 다시 유동성을 회수하는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–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실제론 유동성을 회수하는 과정에서 문제가 발생한다고 말했다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그는 민간부문에 한번 유동성이 들어가면 이들 부문은 그 유동성 없이는 다시 생존 할 수 없기 때문에 중독성이 강한 마약이라고 주장했다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한때는 일본 경제만의 전유물로 여겨졌던 양적완화는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2008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 세계 경제위기 이후 미국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유럽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영국 등 각지로 퍼져 나갔다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양적완화는 경제 위기 발생시 언제든 쓸 수 있는 요긴한 카드였지만 사용 당시엔 양적완화의 여파가 미래에 어떤 영향을 줄 것인지 진지하게 논의한 중앙은행은 없었다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ko-Kore-KR" altLang="en-US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배치</a:t>
            </a:r>
            <a:r>
              <a:rPr lang="ko-KR" altLang="en-US" kern="100" dirty="0"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하는 것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그 자체로도 위협을 주는 전략적 무기처럼 영란은행이 치솟는 국채금리와 폭락하는 파운드를 막기 위해 시장에 개입한 것은 그것이 일회성에 지나지 않더라도 그 자체로 영란은행의 입장을 난처하게 만들 것으로 보인다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지난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월에 발표된 영국의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9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월 소비자 물가지수는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10.1%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로 이는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40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</a:t>
            </a:r>
            <a:r>
              <a:rPr lang="ko-Kore-KR" altLang="en-US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만에 최고치를 기록했다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영란은행은 급격히 치솟은 물가를 막기위해 적극적인 긴축 정책을 펼치고 금리를 인상해야 하지만 한편으론 양적완화의 끈을 놓지 않음으로써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–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그것이 긴급하고 일회성이었음에도 불구하고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–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인플레이션을 더 악화시키는 정책 또한 펼친 것이다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정책 담당자들이 이미 한번 양적완화를 시도했는데 또 하지 말라는 법은 없지 않나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?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고 시장이 받아드릴 유인도 존재한다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양적완화는 단순히 채권 매입만을 하는 것이 아니다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양적완화의 핵심은 바로 시그널링이다 시장 개입을 통해 당분간은 금리가 낮을 것이라는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가이던스를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보여줌으로써 기대 인플레이션을 증가시키는 것이다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지난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13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년도에 발생했던 긴축 발작 때문에 이번 연준인사들이 코로나 양적완화로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부터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너무 늦게 발을 뺐다는 지적이 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그러나 오히려 이 때문에 금리를 단기간 동안 빠르게 올릴 수 밖에 없었고 급격히 오른 미국의 금리는 세계 곳곳에 부담을 주고 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2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11.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0B796-5800-9B17-B7D5-D7E9FB1D8F0A}"/>
              </a:ext>
            </a:extLst>
          </p:cNvPr>
          <p:cNvSpPr txBox="1"/>
          <p:nvPr/>
        </p:nvSpPr>
        <p:spPr>
          <a:xfrm>
            <a:off x="953301" y="2379718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양적완화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444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1345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현재 전세계 어디서든 물가는 최대 최고치를 갱신하고 있고 각국 중앙은행들은 더욱 더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매파적인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스탠스를 취하고 있는 상황에서 양적완화는 점점 더 설자리를 잃어가고 있는 것처럼 보이지만 실상은 그렇지 않다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지난 달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RBA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에선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양적완화 프로그램을 종료하고 이에 대한 사후 진단을 실시했다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필립 로우 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RBA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총재는 양적완화를 남발해서는 안됐다고 말하며 오로지 특수한 상황에서만 이를 사용 했어야 한다고 후회했지만 그의 후임자도 나중에 비슷한 상황이 온다면 양적완화를 쉽게 포기하지 않을 것이다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모두가 현재 폴 </a:t>
            </a:r>
            <a:r>
              <a:rPr lang="ko-KR" altLang="ko-Kore-KR" kern="100" dirty="0" err="1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볼커와</a:t>
            </a:r>
            <a:r>
              <a:rPr lang="ko-KR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같은 행보를 보이고 싶어하지만 양적완화는 포기하기엔 아직까지도 너무나 유용한 도구다</a:t>
            </a:r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2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11.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0B796-5800-9B17-B7D5-D7E9FB1D8F0A}"/>
              </a:ext>
            </a:extLst>
          </p:cNvPr>
          <p:cNvSpPr txBox="1"/>
          <p:nvPr/>
        </p:nvSpPr>
        <p:spPr>
          <a:xfrm>
            <a:off x="953301" y="2379718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양적완화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901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13453</TotalTime>
  <Words>1291</Words>
  <Application>Microsoft Macintosh PowerPoint</Application>
  <PresentationFormat>A4 용지(210x297mm)</PresentationFormat>
  <Paragraphs>286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KOPUBDOTUM_PRO MEDIUM</vt:lpstr>
      <vt:lpstr>맑은 고딕</vt:lpstr>
      <vt:lpstr>KoPub돋움체 Medium</vt:lpstr>
      <vt:lpstr>KoPubDotum_Pro Light</vt:lpstr>
      <vt:lpstr>KoPub돋움체 Bold</vt:lpstr>
      <vt:lpstr>KOPUBDOTUM_PRO MEDIUM</vt:lpstr>
      <vt:lpstr>KoPubDotum_Pro Bold</vt:lpstr>
      <vt:lpstr>KoPub돋움체 Light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Identity</dc:creator>
  <cp:lastModifiedBy>임준형</cp:lastModifiedBy>
  <cp:revision>557</cp:revision>
  <dcterms:created xsi:type="dcterms:W3CDTF">2014-03-31T06:56:18Z</dcterms:created>
  <dcterms:modified xsi:type="dcterms:W3CDTF">2022-11-07T17:10:25Z</dcterms:modified>
</cp:coreProperties>
</file>