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93" r:id="rId2"/>
  </p:sldIdLst>
  <p:sldSz cx="6858000" cy="9906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3738"/>
    <a:srgbClr val="FFFFFF"/>
    <a:srgbClr val="D9D9D9"/>
    <a:srgbClr val="2A1416"/>
    <a:srgbClr val="938C84"/>
    <a:srgbClr val="F5F2EB"/>
    <a:srgbClr val="060201"/>
    <a:srgbClr val="FCFDF8"/>
    <a:srgbClr val="F7F7F7"/>
    <a:srgbClr val="C9A3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49" autoAdjust="0"/>
    <p:restoredTop sz="94552" autoAdjust="0"/>
  </p:normalViewPr>
  <p:slideViewPr>
    <p:cSldViewPr snapToGrid="0">
      <p:cViewPr varScale="1">
        <p:scale>
          <a:sx n="75" d="100"/>
          <a:sy n="75" d="100"/>
        </p:scale>
        <p:origin x="23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17C6AA-BBCA-44D9-ACFE-E0F4595870BB}" type="datetimeFigureOut">
              <a:rPr lang="ko-KR" altLang="en-US" smtClean="0"/>
              <a:t>2019-05-01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5D5C2-0B6A-438C-990C-22171FFB0C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8114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7FD8C-A1D7-458A-B7FB-294AAEC2FD33}" type="datetimeFigureOut">
              <a:rPr lang="ko-KR" altLang="en-US" smtClean="0"/>
              <a:t>2019-05-01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7B77-1287-46D2-9012-E2CFBF6AD6A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803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7FD8C-A1D7-458A-B7FB-294AAEC2FD33}" type="datetimeFigureOut">
              <a:rPr lang="ko-KR" altLang="en-US" smtClean="0"/>
              <a:t>2019-05-01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7B77-1287-46D2-9012-E2CFBF6AD6A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5314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7FD8C-A1D7-458A-B7FB-294AAEC2FD33}" type="datetimeFigureOut">
              <a:rPr lang="ko-KR" altLang="en-US" smtClean="0"/>
              <a:t>2019-05-01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7B77-1287-46D2-9012-E2CFBF6AD6A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93218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7FD8C-A1D7-458A-B7FB-294AAEC2FD33}" type="datetimeFigureOut">
              <a:rPr lang="ko-KR" altLang="en-US" smtClean="0"/>
              <a:t>2019-05-01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7B77-1287-46D2-9012-E2CFBF6AD6A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93712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7FD8C-A1D7-458A-B7FB-294AAEC2FD33}" type="datetimeFigureOut">
              <a:rPr lang="ko-KR" altLang="en-US" smtClean="0"/>
              <a:t>2019-05-01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7B77-1287-46D2-9012-E2CFBF6AD6A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69328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7FD8C-A1D7-458A-B7FB-294AAEC2FD33}" type="datetimeFigureOut">
              <a:rPr lang="ko-KR" altLang="en-US" smtClean="0"/>
              <a:t>2019-05-01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7B77-1287-46D2-9012-E2CFBF6AD6A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03930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7FD8C-A1D7-458A-B7FB-294AAEC2FD33}" type="datetimeFigureOut">
              <a:rPr lang="ko-KR" altLang="en-US" smtClean="0"/>
              <a:t>2019-05-01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7B77-1287-46D2-9012-E2CFBF6AD6A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37412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7FD8C-A1D7-458A-B7FB-294AAEC2FD33}" type="datetimeFigureOut">
              <a:rPr lang="ko-KR" altLang="en-US" smtClean="0"/>
              <a:t>2019-05-01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7B77-1287-46D2-9012-E2CFBF6AD6A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97294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7FD8C-A1D7-458A-B7FB-294AAEC2FD33}" type="datetimeFigureOut">
              <a:rPr lang="ko-KR" altLang="en-US" smtClean="0"/>
              <a:t>2019-05-01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7B77-1287-46D2-9012-E2CFBF6AD6A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95178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7FD8C-A1D7-458A-B7FB-294AAEC2FD33}" type="datetimeFigureOut">
              <a:rPr lang="ko-KR" altLang="en-US" smtClean="0"/>
              <a:t>2019-05-01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7B77-1287-46D2-9012-E2CFBF6AD6A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46392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dirty="0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7FD8C-A1D7-458A-B7FB-294AAEC2FD33}" type="datetimeFigureOut">
              <a:rPr lang="ko-KR" altLang="en-US" smtClean="0"/>
              <a:t>2019-05-01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7B77-1287-46D2-9012-E2CFBF6AD6A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72348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7FD8C-A1D7-458A-B7FB-294AAEC2FD33}" type="datetimeFigureOut">
              <a:rPr lang="ko-KR" altLang="en-US" smtClean="0"/>
              <a:t>2019-05-01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87B77-1287-46D2-9012-E2CFBF6AD6A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53515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6250" y="221816"/>
            <a:ext cx="1289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 err="1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용진욱</a:t>
            </a:r>
            <a:endParaRPr lang="ko-KR" altLang="en-US" sz="2000" dirty="0">
              <a:ln>
                <a:solidFill>
                  <a:schemeClr val="tx1">
                    <a:alpha val="19000"/>
                  </a:schemeClr>
                </a:solidFill>
              </a:ln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8155" y="600465"/>
            <a:ext cx="23526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이메일</a:t>
            </a:r>
            <a:r>
              <a:rPr lang="en-US" altLang="ko-KR" sz="9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: beautyinsight@naver.com</a:t>
            </a:r>
            <a:endParaRPr lang="ko-KR" altLang="en-US" sz="900" dirty="0">
              <a:ln>
                <a:solidFill>
                  <a:schemeClr val="tx1">
                    <a:alpha val="19000"/>
                  </a:schemeClr>
                </a:solidFill>
              </a:ln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8155" y="779091"/>
            <a:ext cx="23526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연락처</a:t>
            </a:r>
            <a:r>
              <a:rPr lang="en-US" altLang="ko-KR" sz="9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: 010-8888-8888</a:t>
            </a:r>
            <a:endParaRPr lang="ko-KR" altLang="en-US" sz="900" dirty="0">
              <a:ln>
                <a:solidFill>
                  <a:schemeClr val="tx1">
                    <a:alpha val="19000"/>
                  </a:schemeClr>
                </a:solidFill>
              </a:ln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8153" y="1064841"/>
            <a:ext cx="42013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#1.</a:t>
            </a:r>
            <a:r>
              <a:rPr lang="ko-KR" altLang="en-US" sz="9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담당 브랜드</a:t>
            </a:r>
            <a:r>
              <a:rPr lang="en-US" altLang="ko-KR" sz="9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/</a:t>
            </a:r>
            <a:r>
              <a:rPr lang="ko-KR" altLang="en-US" sz="9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광고주 카테고리 </a:t>
            </a:r>
            <a:r>
              <a:rPr lang="en-US" altLang="ko-KR" sz="9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+ </a:t>
            </a:r>
            <a:r>
              <a:rPr lang="ko-KR" altLang="en-US" sz="9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대표 업무 카테고리를 적었어요</a:t>
            </a:r>
            <a:r>
              <a:rPr lang="en-US" altLang="ko-KR" sz="9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(</a:t>
            </a:r>
            <a:r>
              <a:rPr lang="ko-KR" altLang="en-US" sz="9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예</a:t>
            </a:r>
            <a:r>
              <a:rPr lang="en-US" altLang="ko-KR" sz="9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: </a:t>
            </a:r>
            <a:r>
              <a:rPr lang="ko-KR" altLang="en-US" sz="9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퍼포먼스</a:t>
            </a:r>
            <a:r>
              <a:rPr lang="en-US" altLang="ko-KR" sz="9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</a:t>
            </a:r>
            <a:r>
              <a:rPr lang="ko-KR" altLang="en-US" sz="9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마케팅</a:t>
            </a:r>
            <a:r>
              <a:rPr lang="en-US" altLang="ko-KR" sz="9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)</a:t>
            </a:r>
            <a:endParaRPr lang="en-US" altLang="ko-KR" sz="900" dirty="0">
              <a:ln>
                <a:solidFill>
                  <a:schemeClr val="tx1">
                    <a:alpha val="19000"/>
                  </a:schemeClr>
                </a:solidFill>
              </a:ln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8153" y="1249388"/>
            <a:ext cx="402193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#2.</a:t>
            </a:r>
            <a:r>
              <a:rPr lang="ko-KR" altLang="en-US" sz="9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진행해본 업무 카테고리 </a:t>
            </a:r>
            <a:r>
              <a:rPr lang="en-US" altLang="ko-KR" sz="9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3</a:t>
            </a:r>
            <a:r>
              <a:rPr lang="ko-KR" altLang="en-US" sz="9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가지를 적었어요</a:t>
            </a:r>
            <a:r>
              <a:rPr lang="en-US" altLang="ko-KR" sz="9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(</a:t>
            </a:r>
            <a:r>
              <a:rPr lang="ko-KR" altLang="en-US" sz="9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예</a:t>
            </a:r>
            <a:r>
              <a:rPr lang="en-US" altLang="ko-KR" sz="9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: </a:t>
            </a:r>
            <a:r>
              <a:rPr lang="ko-KR" altLang="en-US" sz="900" dirty="0" err="1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바이럴</a:t>
            </a:r>
            <a:r>
              <a:rPr lang="en-US" altLang="ko-KR" sz="9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/</a:t>
            </a:r>
            <a:r>
              <a:rPr lang="ko-KR" altLang="en-US" sz="900" dirty="0" err="1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채널운영</a:t>
            </a:r>
            <a:r>
              <a:rPr lang="en-US" altLang="ko-KR" sz="9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/SA/DA </a:t>
            </a:r>
            <a:r>
              <a:rPr lang="ko-KR" altLang="en-US" sz="9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등</a:t>
            </a:r>
            <a:r>
              <a:rPr lang="en-US" altLang="ko-KR" sz="9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) </a:t>
            </a:r>
            <a:endParaRPr lang="en-US" altLang="ko-KR" sz="900" dirty="0">
              <a:ln>
                <a:solidFill>
                  <a:schemeClr val="tx1">
                    <a:alpha val="19000"/>
                  </a:schemeClr>
                </a:solidFill>
              </a:ln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8154" y="1433935"/>
            <a:ext cx="402193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#3.</a:t>
            </a:r>
            <a:r>
              <a:rPr lang="ko-KR" altLang="en-US" sz="900" dirty="0" err="1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자신있는</a:t>
            </a:r>
            <a:r>
              <a:rPr lang="ko-KR" altLang="en-US" sz="9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업무 강점 </a:t>
            </a:r>
            <a:r>
              <a:rPr lang="en-US" altLang="ko-KR" sz="9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1</a:t>
            </a:r>
            <a:r>
              <a:rPr lang="ko-KR" altLang="en-US" sz="9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가지를 적었어요</a:t>
            </a:r>
            <a:r>
              <a:rPr lang="en-US" altLang="ko-KR" sz="9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(</a:t>
            </a:r>
            <a:r>
              <a:rPr lang="ko-KR" altLang="en-US" sz="9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예</a:t>
            </a:r>
            <a:r>
              <a:rPr lang="en-US" altLang="ko-KR" sz="9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: PM</a:t>
            </a:r>
            <a:r>
              <a:rPr lang="ko-KR" altLang="en-US" sz="9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으로써 커뮤니케이션 담당</a:t>
            </a:r>
            <a:r>
              <a:rPr lang="en-US" altLang="ko-KR" sz="9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)</a:t>
            </a:r>
            <a:endParaRPr lang="en-US" altLang="ko-KR" sz="900" dirty="0">
              <a:ln>
                <a:solidFill>
                  <a:schemeClr val="tx1">
                    <a:alpha val="19000"/>
                  </a:schemeClr>
                </a:solidFill>
              </a:ln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cxnSp>
        <p:nvCxnSpPr>
          <p:cNvPr id="13" name="직선 연결선 12"/>
          <p:cNvCxnSpPr/>
          <p:nvPr/>
        </p:nvCxnSpPr>
        <p:spPr>
          <a:xfrm>
            <a:off x="576263" y="1782329"/>
            <a:ext cx="5684837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>
            <a:off x="576263" y="6831205"/>
            <a:ext cx="5684837" cy="0"/>
          </a:xfrm>
          <a:prstGeom prst="line">
            <a:avLst/>
          </a:prstGeom>
          <a:ln w="22225">
            <a:solidFill>
              <a:schemeClr val="tx1">
                <a:alpha val="1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496218" y="7297599"/>
            <a:ext cx="17899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캠페인 </a:t>
            </a:r>
            <a:r>
              <a:rPr lang="en-US" altLang="ko-KR" sz="10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1</a:t>
            </a:r>
            <a:r>
              <a:rPr lang="ko-KR" altLang="en-US" sz="10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팀</a:t>
            </a:r>
            <a:r>
              <a:rPr lang="en-US" altLang="ko-KR" sz="10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</a:t>
            </a:r>
            <a:r>
              <a:rPr lang="en-US" altLang="ko-KR" sz="10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/ </a:t>
            </a:r>
            <a:r>
              <a:rPr lang="ko-KR" altLang="en-US" sz="10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사원</a:t>
            </a:r>
            <a:endParaRPr lang="en-US" altLang="ko-KR" sz="1000" dirty="0">
              <a:ln>
                <a:solidFill>
                  <a:schemeClr val="tx1">
                    <a:alpha val="19000"/>
                  </a:schemeClr>
                </a:solidFill>
              </a:ln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65564" y="7113051"/>
            <a:ext cx="23526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0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2019.01 ~ 2019.02</a:t>
            </a:r>
            <a:endParaRPr lang="en-US" altLang="ko-KR" sz="1000" dirty="0">
              <a:ln>
                <a:solidFill>
                  <a:schemeClr val="tx1">
                    <a:alpha val="19000"/>
                  </a:schemeClr>
                </a:solidFill>
              </a:ln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496220" y="7113050"/>
            <a:ext cx="1289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Bold" panose="00000800000000000000" pitchFamily="2" charset="-127"/>
                <a:ea typeface="KoPub돋움체 Bold" panose="00000800000000000000" pitchFamily="2" charset="-127"/>
              </a:rPr>
              <a:t>TBWA</a:t>
            </a:r>
            <a:endParaRPr lang="en-US" altLang="ko-KR" sz="1100" dirty="0">
              <a:ln>
                <a:solidFill>
                  <a:schemeClr val="tx1">
                    <a:alpha val="19000"/>
                  </a:schemeClr>
                </a:solidFill>
              </a:ln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647827" y="7614798"/>
            <a:ext cx="38957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ko-KR" altLang="en-US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◆ 담당 브랜드 </a:t>
            </a:r>
            <a:r>
              <a:rPr lang="en-US" altLang="ko-KR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: </a:t>
            </a:r>
            <a:r>
              <a:rPr lang="ko-KR" altLang="en-US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담당 업무</a:t>
            </a:r>
            <a:r>
              <a:rPr lang="en-US" altLang="ko-KR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/ </a:t>
            </a:r>
            <a:r>
              <a:rPr lang="ko-KR" altLang="en-US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담당 업무</a:t>
            </a:r>
            <a:r>
              <a:rPr lang="en-US" altLang="ko-KR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2</a:t>
            </a:r>
          </a:p>
          <a:p>
            <a:pPr>
              <a:lnSpc>
                <a:spcPct val="125000"/>
              </a:lnSpc>
            </a:pPr>
            <a:r>
              <a:rPr lang="ko-KR" altLang="en-US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담당 업무를 전반적으로 요약하여 </a:t>
            </a:r>
            <a:r>
              <a:rPr lang="en-US" altLang="ko-KR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50</a:t>
            </a:r>
            <a:r>
              <a:rPr lang="ko-KR" altLang="en-US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자 이내 </a:t>
            </a:r>
            <a:r>
              <a:rPr lang="en-US" altLang="ko-KR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1</a:t>
            </a:r>
            <a:r>
              <a:rPr lang="ko-KR" altLang="en-US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줄로 정리하세요</a:t>
            </a:r>
            <a:endParaRPr lang="en-US" altLang="ko-KR" sz="800" dirty="0">
              <a:ln>
                <a:solidFill>
                  <a:schemeClr val="tx1">
                    <a:alpha val="19000"/>
                  </a:schemeClr>
                </a:solidFill>
              </a:ln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>
              <a:lnSpc>
                <a:spcPct val="125000"/>
              </a:lnSpc>
            </a:pPr>
            <a:r>
              <a:rPr lang="ko-KR" altLang="en-US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가장 성과가 좋은 캠페인 </a:t>
            </a:r>
            <a:r>
              <a:rPr lang="en-US" altLang="ko-KR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or </a:t>
            </a:r>
            <a:r>
              <a:rPr lang="ko-KR" altLang="en-US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프로모션을 오픈 가능한 </a:t>
            </a:r>
            <a:r>
              <a:rPr lang="en-US" altLang="ko-KR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DB</a:t>
            </a:r>
            <a:r>
              <a:rPr lang="ko-KR" altLang="en-US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를 포함하여 적어주세요</a:t>
            </a:r>
            <a:r>
              <a:rPr lang="en-US" altLang="ko-KR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.</a:t>
            </a:r>
          </a:p>
        </p:txBody>
      </p:sp>
      <p:cxnSp>
        <p:nvCxnSpPr>
          <p:cNvPr id="62" name="직선 연결선 61"/>
          <p:cNvCxnSpPr/>
          <p:nvPr/>
        </p:nvCxnSpPr>
        <p:spPr>
          <a:xfrm>
            <a:off x="576263" y="8396666"/>
            <a:ext cx="5684837" cy="0"/>
          </a:xfrm>
          <a:prstGeom prst="line">
            <a:avLst/>
          </a:prstGeom>
          <a:ln w="22225">
            <a:solidFill>
              <a:schemeClr val="tx1">
                <a:alpha val="1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76250" y="8602313"/>
            <a:ext cx="10612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기타 경력</a:t>
            </a:r>
            <a:endParaRPr lang="en-US" altLang="ko-KR" sz="1000" dirty="0">
              <a:ln>
                <a:solidFill>
                  <a:schemeClr val="tx1">
                    <a:alpha val="19000"/>
                  </a:schemeClr>
                </a:solidFill>
              </a:ln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985419" y="8602312"/>
            <a:ext cx="23526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0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2016.12~</a:t>
            </a:r>
            <a:endParaRPr lang="en-US" altLang="ko-KR" sz="1000" dirty="0">
              <a:ln>
                <a:solidFill>
                  <a:schemeClr val="tx1">
                    <a:alpha val="19000"/>
                  </a:schemeClr>
                </a:solidFill>
              </a:ln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616075" y="8602311"/>
            <a:ext cx="3073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카카오 브런치 운영</a:t>
            </a:r>
            <a:endParaRPr lang="en-US" altLang="ko-KR" sz="1100" dirty="0">
              <a:ln>
                <a:solidFill>
                  <a:schemeClr val="tx1">
                    <a:alpha val="19000"/>
                  </a:schemeClr>
                </a:solidFill>
              </a:ln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616073" y="8786860"/>
            <a:ext cx="17899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z="1000" dirty="0" smtClean="0">
              <a:ln>
                <a:solidFill>
                  <a:schemeClr val="tx1">
                    <a:alpha val="19000"/>
                  </a:schemeClr>
                </a:solidFill>
              </a:ln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767681" y="8964347"/>
            <a:ext cx="436006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ko-KR" altLang="en-US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◆ </a:t>
            </a:r>
            <a:r>
              <a:rPr lang="ko-KR" altLang="en-US" sz="8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브랜드</a:t>
            </a:r>
            <a:r>
              <a:rPr lang="en-US" altLang="ko-KR" sz="8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, </a:t>
            </a:r>
            <a:r>
              <a:rPr lang="ko-KR" altLang="en-US" sz="8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마케팅</a:t>
            </a:r>
            <a:r>
              <a:rPr lang="en-US" altLang="ko-KR" sz="8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, </a:t>
            </a:r>
            <a:r>
              <a:rPr lang="ko-KR" altLang="en-US" sz="8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기획 관련 </a:t>
            </a:r>
            <a:r>
              <a:rPr lang="ko-KR" altLang="en-US" sz="800" dirty="0" err="1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아티클</a:t>
            </a:r>
            <a:r>
              <a:rPr lang="ko-KR" altLang="en-US" sz="8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</a:t>
            </a:r>
            <a:r>
              <a:rPr lang="en-US" altLang="ko-KR" sz="8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:</a:t>
            </a:r>
            <a:r>
              <a:rPr lang="ko-KR" altLang="en-US" sz="8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조회수 </a:t>
            </a:r>
            <a:r>
              <a:rPr lang="en-US" altLang="ko-KR" sz="8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139</a:t>
            </a:r>
            <a:r>
              <a:rPr lang="ko-KR" altLang="en-US" sz="8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만 </a:t>
            </a:r>
            <a:r>
              <a:rPr lang="en-US" altLang="ko-KR" sz="8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/ </a:t>
            </a:r>
            <a:r>
              <a:rPr lang="ko-KR" altLang="en-US" sz="800" dirty="0" err="1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공유수</a:t>
            </a:r>
            <a:r>
              <a:rPr lang="ko-KR" altLang="en-US" sz="8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약 </a:t>
            </a:r>
            <a:r>
              <a:rPr lang="en-US" altLang="ko-KR" sz="8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3,000</a:t>
            </a:r>
            <a:r>
              <a:rPr lang="ko-KR" altLang="en-US" sz="8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회</a:t>
            </a:r>
            <a:endParaRPr lang="en-US" altLang="ko-KR" sz="800" dirty="0" smtClean="0">
              <a:ln>
                <a:solidFill>
                  <a:schemeClr val="tx1">
                    <a:alpha val="19000"/>
                  </a:schemeClr>
                </a:solidFill>
              </a:ln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>
              <a:lnSpc>
                <a:spcPct val="125000"/>
              </a:lnSpc>
            </a:pPr>
            <a:r>
              <a:rPr lang="ko-KR" altLang="en-US" sz="8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최대 조회수 </a:t>
            </a:r>
            <a:r>
              <a:rPr lang="en-US" altLang="ko-KR" sz="8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'</a:t>
            </a:r>
            <a:r>
              <a:rPr lang="ko-KR" altLang="en-US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필라이트가 카스보다 </a:t>
            </a:r>
            <a:r>
              <a:rPr lang="en-US" altLang="ko-KR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40% </a:t>
            </a:r>
            <a:r>
              <a:rPr lang="ko-KR" altLang="en-US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저렴한 이유</a:t>
            </a:r>
            <a:r>
              <a:rPr lang="en-US" altLang="ko-KR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' </a:t>
            </a:r>
            <a:r>
              <a:rPr lang="en-US" altLang="ko-KR" sz="8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- </a:t>
            </a:r>
            <a:r>
              <a:rPr lang="ko-KR" altLang="en-US" sz="8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조회수 </a:t>
            </a:r>
            <a:r>
              <a:rPr lang="en-US" altLang="ko-KR" sz="8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48</a:t>
            </a:r>
            <a:r>
              <a:rPr lang="ko-KR" altLang="en-US" sz="8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만</a:t>
            </a:r>
            <a:r>
              <a:rPr lang="en-US" altLang="ko-KR" sz="8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</a:t>
            </a:r>
          </a:p>
          <a:p>
            <a:pPr>
              <a:lnSpc>
                <a:spcPct val="125000"/>
              </a:lnSpc>
            </a:pPr>
            <a:r>
              <a:rPr lang="ko-KR" altLang="en-US" sz="8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최대 </a:t>
            </a:r>
            <a:r>
              <a:rPr lang="ko-KR" altLang="en-US" sz="800" dirty="0" err="1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공유수</a:t>
            </a:r>
            <a:r>
              <a:rPr lang="ko-KR" altLang="en-US" sz="8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</a:t>
            </a:r>
            <a:r>
              <a:rPr lang="en-US" altLang="ko-KR" sz="8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‘2019</a:t>
            </a:r>
            <a:r>
              <a:rPr lang="ko-KR" altLang="en-US" sz="8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년 페이스북이 달라진다</a:t>
            </a:r>
            <a:r>
              <a:rPr lang="en-US" altLang="ko-KR" sz="8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‘  - </a:t>
            </a:r>
            <a:r>
              <a:rPr lang="ko-KR" altLang="en-US" sz="800" dirty="0" err="1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공유수</a:t>
            </a:r>
            <a:r>
              <a:rPr lang="ko-KR" altLang="en-US" sz="8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</a:t>
            </a:r>
            <a:r>
              <a:rPr lang="en-US" altLang="ko-KR" sz="8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1,228</a:t>
            </a:r>
            <a:r>
              <a:rPr lang="ko-KR" altLang="en-US" sz="8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회</a:t>
            </a:r>
            <a:endParaRPr lang="en-US" altLang="ko-KR" sz="800" dirty="0" smtClean="0">
              <a:ln>
                <a:solidFill>
                  <a:schemeClr val="tx1">
                    <a:alpha val="19000"/>
                  </a:schemeClr>
                </a:solidFill>
              </a:ln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cxnSp>
        <p:nvCxnSpPr>
          <p:cNvPr id="61" name="직선 연결선 60"/>
          <p:cNvCxnSpPr/>
          <p:nvPr/>
        </p:nvCxnSpPr>
        <p:spPr>
          <a:xfrm>
            <a:off x="576263" y="9723991"/>
            <a:ext cx="5684837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865564" y="3701160"/>
            <a:ext cx="23526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0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2019.03 ~ 2019.04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496220" y="3701159"/>
            <a:ext cx="13843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Bold" panose="00000800000000000000" pitchFamily="2" charset="-127"/>
                <a:ea typeface="KoPub돋움체 Bold" panose="00000800000000000000" pitchFamily="2" charset="-127"/>
              </a:rPr>
              <a:t>HS</a:t>
            </a:r>
            <a:r>
              <a:rPr lang="ko-KR" altLang="en-US" sz="1100" dirty="0" err="1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애드</a:t>
            </a:r>
            <a:endParaRPr lang="en-US" altLang="ko-KR" sz="1100" dirty="0">
              <a:ln>
                <a:solidFill>
                  <a:schemeClr val="tx1">
                    <a:alpha val="19000"/>
                  </a:schemeClr>
                </a:solidFill>
              </a:ln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96218" y="3885708"/>
            <a:ext cx="24153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글로벌브랜드솔루션 </a:t>
            </a:r>
            <a:r>
              <a:rPr lang="en-US" altLang="ko-KR" sz="10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1</a:t>
            </a:r>
            <a:r>
              <a:rPr lang="ko-KR" altLang="en-US" sz="10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팀 </a:t>
            </a:r>
            <a:r>
              <a:rPr lang="en-US" altLang="ko-KR" sz="10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/ </a:t>
            </a:r>
            <a:r>
              <a:rPr lang="ko-KR" altLang="en-US" sz="10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대리</a:t>
            </a:r>
            <a:endParaRPr lang="en-US" altLang="ko-KR" sz="1000" dirty="0">
              <a:ln>
                <a:solidFill>
                  <a:schemeClr val="tx1">
                    <a:alpha val="19000"/>
                  </a:schemeClr>
                </a:solidFill>
              </a:ln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16571" y="4245252"/>
            <a:ext cx="37650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ko-KR" altLang="en-US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◆ 담당 브랜드 </a:t>
            </a:r>
            <a:r>
              <a:rPr lang="en-US" altLang="ko-KR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: </a:t>
            </a:r>
            <a:r>
              <a:rPr lang="ko-KR" altLang="en-US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담당 업무</a:t>
            </a:r>
            <a:r>
              <a:rPr lang="en-US" altLang="ko-KR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/ </a:t>
            </a:r>
            <a:r>
              <a:rPr lang="ko-KR" altLang="en-US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담당 업무</a:t>
            </a:r>
            <a:r>
              <a:rPr lang="en-US" altLang="ko-KR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2</a:t>
            </a:r>
          </a:p>
          <a:p>
            <a:pPr>
              <a:lnSpc>
                <a:spcPct val="125000"/>
              </a:lnSpc>
            </a:pPr>
            <a:r>
              <a:rPr lang="ko-KR" altLang="en-US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담당 업무를 전반적으로 요약하여 </a:t>
            </a:r>
            <a:r>
              <a:rPr lang="en-US" altLang="ko-KR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50</a:t>
            </a:r>
            <a:r>
              <a:rPr lang="ko-KR" altLang="en-US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자 이내 </a:t>
            </a:r>
            <a:r>
              <a:rPr lang="en-US" altLang="ko-KR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1</a:t>
            </a:r>
            <a:r>
              <a:rPr lang="ko-KR" altLang="en-US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줄로 정리하세요</a:t>
            </a:r>
            <a:endParaRPr lang="en-US" altLang="ko-KR" sz="800" dirty="0">
              <a:ln>
                <a:solidFill>
                  <a:schemeClr val="tx1">
                    <a:alpha val="19000"/>
                  </a:schemeClr>
                </a:solidFill>
              </a:ln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>
              <a:lnSpc>
                <a:spcPct val="125000"/>
              </a:lnSpc>
            </a:pPr>
            <a:r>
              <a:rPr lang="ko-KR" altLang="en-US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가장 성과가 좋은 캠페인 </a:t>
            </a:r>
            <a:r>
              <a:rPr lang="en-US" altLang="ko-KR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or </a:t>
            </a:r>
            <a:r>
              <a:rPr lang="ko-KR" altLang="en-US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프로모션을 오픈 가능한 </a:t>
            </a:r>
            <a:r>
              <a:rPr lang="en-US" altLang="ko-KR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DB</a:t>
            </a:r>
            <a:r>
              <a:rPr lang="ko-KR" altLang="en-US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를 포함하여 적어주세요</a:t>
            </a:r>
            <a:r>
              <a:rPr lang="en-US" altLang="ko-KR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616571" y="5147294"/>
            <a:ext cx="41670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ko-KR" altLang="en-US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◆ 담당 브랜드 </a:t>
            </a:r>
            <a:r>
              <a:rPr lang="en-US" altLang="ko-KR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: </a:t>
            </a:r>
            <a:r>
              <a:rPr lang="ko-KR" altLang="en-US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담당 업무</a:t>
            </a:r>
            <a:r>
              <a:rPr lang="en-US" altLang="ko-KR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/ </a:t>
            </a:r>
            <a:r>
              <a:rPr lang="ko-KR" altLang="en-US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담당 업무</a:t>
            </a:r>
            <a:r>
              <a:rPr lang="en-US" altLang="ko-KR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2</a:t>
            </a:r>
          </a:p>
          <a:p>
            <a:pPr>
              <a:lnSpc>
                <a:spcPct val="125000"/>
              </a:lnSpc>
            </a:pPr>
            <a:r>
              <a:rPr lang="ko-KR" altLang="en-US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담당 업무를 전반적으로 요약하여 </a:t>
            </a:r>
            <a:r>
              <a:rPr lang="en-US" altLang="ko-KR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50</a:t>
            </a:r>
            <a:r>
              <a:rPr lang="ko-KR" altLang="en-US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자 이내 </a:t>
            </a:r>
            <a:r>
              <a:rPr lang="en-US" altLang="ko-KR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1</a:t>
            </a:r>
            <a:r>
              <a:rPr lang="ko-KR" altLang="en-US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줄로 정리하세요</a:t>
            </a:r>
            <a:endParaRPr lang="en-US" altLang="ko-KR" sz="800" dirty="0">
              <a:ln>
                <a:solidFill>
                  <a:schemeClr val="tx1">
                    <a:alpha val="19000"/>
                  </a:schemeClr>
                </a:solidFill>
              </a:ln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>
              <a:lnSpc>
                <a:spcPct val="125000"/>
              </a:lnSpc>
            </a:pPr>
            <a:r>
              <a:rPr lang="ko-KR" altLang="en-US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가장 성과가 좋은 캠페인 </a:t>
            </a:r>
            <a:r>
              <a:rPr lang="en-US" altLang="ko-KR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or </a:t>
            </a:r>
            <a:r>
              <a:rPr lang="ko-KR" altLang="en-US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프로모션을 오픈 가능한 </a:t>
            </a:r>
            <a:r>
              <a:rPr lang="en-US" altLang="ko-KR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DB</a:t>
            </a:r>
            <a:r>
              <a:rPr lang="ko-KR" altLang="en-US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를 포함하여 적어주세요</a:t>
            </a:r>
            <a:r>
              <a:rPr lang="en-US" altLang="ko-KR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.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616571" y="6049337"/>
            <a:ext cx="42984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ko-KR" altLang="en-US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◆ 담당 브랜드 </a:t>
            </a:r>
            <a:r>
              <a:rPr lang="en-US" altLang="ko-KR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: </a:t>
            </a:r>
            <a:r>
              <a:rPr lang="ko-KR" altLang="en-US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담당 업무</a:t>
            </a:r>
            <a:r>
              <a:rPr lang="en-US" altLang="ko-KR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/ </a:t>
            </a:r>
            <a:r>
              <a:rPr lang="ko-KR" altLang="en-US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담당 업무</a:t>
            </a:r>
            <a:r>
              <a:rPr lang="en-US" altLang="ko-KR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2</a:t>
            </a:r>
          </a:p>
          <a:p>
            <a:pPr>
              <a:lnSpc>
                <a:spcPct val="125000"/>
              </a:lnSpc>
            </a:pPr>
            <a:r>
              <a:rPr lang="ko-KR" altLang="en-US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담당 업무를 전반적으로 요약하여 </a:t>
            </a:r>
            <a:r>
              <a:rPr lang="en-US" altLang="ko-KR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50</a:t>
            </a:r>
            <a:r>
              <a:rPr lang="ko-KR" altLang="en-US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자 이내 </a:t>
            </a:r>
            <a:r>
              <a:rPr lang="en-US" altLang="ko-KR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1</a:t>
            </a:r>
            <a:r>
              <a:rPr lang="ko-KR" altLang="en-US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줄로 정리하세요</a:t>
            </a:r>
            <a:endParaRPr lang="en-US" altLang="ko-KR" sz="800" dirty="0">
              <a:ln>
                <a:solidFill>
                  <a:schemeClr val="tx1">
                    <a:alpha val="19000"/>
                  </a:schemeClr>
                </a:solidFill>
              </a:ln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>
              <a:lnSpc>
                <a:spcPct val="125000"/>
              </a:lnSpc>
            </a:pPr>
            <a:r>
              <a:rPr lang="ko-KR" altLang="en-US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가장 성과가 좋은 캠페인 </a:t>
            </a:r>
            <a:r>
              <a:rPr lang="en-US" altLang="ko-KR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or </a:t>
            </a:r>
            <a:r>
              <a:rPr lang="ko-KR" altLang="en-US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프로모션을 오픈 가능한 </a:t>
            </a:r>
            <a:r>
              <a:rPr lang="en-US" altLang="ko-KR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DB</a:t>
            </a:r>
            <a:r>
              <a:rPr lang="ko-KR" altLang="en-US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를 포함하여 적어주세요</a:t>
            </a:r>
            <a:r>
              <a:rPr lang="en-US" altLang="ko-KR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6250" y="1987974"/>
            <a:ext cx="11398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경력 </a:t>
            </a:r>
            <a:r>
              <a:rPr lang="en-US" altLang="ko-KR" sz="10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&amp; </a:t>
            </a:r>
            <a:r>
              <a:rPr lang="ko-KR" altLang="en-US" sz="10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프로젝트</a:t>
            </a:r>
            <a:endParaRPr lang="en-US" altLang="ko-KR" sz="1000" dirty="0" smtClean="0">
              <a:ln>
                <a:solidFill>
                  <a:schemeClr val="tx1">
                    <a:alpha val="19000"/>
                  </a:schemeClr>
                </a:solidFill>
              </a:ln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65564" y="1987975"/>
            <a:ext cx="23526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0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2019.04 ~ 2019.05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496220" y="1987974"/>
            <a:ext cx="13843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제일기획</a:t>
            </a:r>
            <a:endParaRPr lang="en-US" altLang="ko-KR" sz="1100" dirty="0">
              <a:ln>
                <a:solidFill>
                  <a:schemeClr val="tx1">
                    <a:alpha val="19000"/>
                  </a:schemeClr>
                </a:solidFill>
              </a:ln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496218" y="2172523"/>
            <a:ext cx="19835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디지털플랫폼 </a:t>
            </a:r>
            <a:r>
              <a:rPr lang="en-US" altLang="ko-KR" sz="10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1</a:t>
            </a:r>
            <a:r>
              <a:rPr lang="ko-KR" altLang="en-US" sz="10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팀 </a:t>
            </a:r>
            <a:r>
              <a:rPr lang="en-US" altLang="ko-KR" sz="10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/ </a:t>
            </a:r>
            <a:r>
              <a:rPr lang="ko-KR" altLang="en-US" sz="10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과장</a:t>
            </a:r>
            <a:endParaRPr lang="en-US" altLang="ko-KR" sz="1000" dirty="0" smtClean="0">
              <a:ln>
                <a:solidFill>
                  <a:schemeClr val="tx1">
                    <a:alpha val="19000"/>
                  </a:schemeClr>
                </a:solidFill>
              </a:ln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616570" y="2539478"/>
            <a:ext cx="407937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ko-KR" altLang="en-US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◆ </a:t>
            </a:r>
            <a:r>
              <a:rPr lang="ko-KR" altLang="en-US" sz="8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담당 브랜드 </a:t>
            </a:r>
            <a:r>
              <a:rPr lang="en-US" altLang="ko-KR" sz="8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: </a:t>
            </a:r>
            <a:r>
              <a:rPr lang="ko-KR" altLang="en-US" sz="8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담당 업무</a:t>
            </a:r>
            <a:r>
              <a:rPr lang="en-US" altLang="ko-KR" sz="800" dirty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</a:t>
            </a:r>
            <a:r>
              <a:rPr lang="en-US" altLang="ko-KR" sz="8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/ </a:t>
            </a:r>
            <a:r>
              <a:rPr lang="ko-KR" altLang="en-US" sz="8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담당 업무</a:t>
            </a:r>
            <a:r>
              <a:rPr lang="en-US" altLang="ko-KR" sz="8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2</a:t>
            </a:r>
          </a:p>
          <a:p>
            <a:pPr>
              <a:lnSpc>
                <a:spcPct val="125000"/>
              </a:lnSpc>
            </a:pPr>
            <a:r>
              <a:rPr lang="ko-KR" altLang="en-US" sz="8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담당 업무를 전반적으로 요약하여 </a:t>
            </a:r>
            <a:r>
              <a:rPr lang="en-US" altLang="ko-KR" sz="8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50</a:t>
            </a:r>
            <a:r>
              <a:rPr lang="ko-KR" altLang="en-US" sz="8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자 이내 </a:t>
            </a:r>
            <a:r>
              <a:rPr lang="en-US" altLang="ko-KR" sz="8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1</a:t>
            </a:r>
            <a:r>
              <a:rPr lang="ko-KR" altLang="en-US" sz="8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줄로 정리하세요</a:t>
            </a:r>
            <a:endParaRPr lang="en-US" altLang="ko-KR" sz="800" dirty="0" smtClean="0">
              <a:ln>
                <a:solidFill>
                  <a:schemeClr val="tx1">
                    <a:alpha val="19000"/>
                  </a:schemeClr>
                </a:solidFill>
              </a:ln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>
              <a:lnSpc>
                <a:spcPct val="125000"/>
              </a:lnSpc>
            </a:pPr>
            <a:r>
              <a:rPr lang="ko-KR" altLang="en-US" sz="8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가장 성과가 좋은 캠페인 </a:t>
            </a:r>
            <a:r>
              <a:rPr lang="en-US" altLang="ko-KR" sz="8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or </a:t>
            </a:r>
            <a:r>
              <a:rPr lang="ko-KR" altLang="en-US" sz="8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프로모션을 오픈 가능한 </a:t>
            </a:r>
            <a:r>
              <a:rPr lang="en-US" altLang="ko-KR" sz="8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DB</a:t>
            </a:r>
            <a:r>
              <a:rPr lang="ko-KR" altLang="en-US" sz="8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를 포함하여 적어주세요</a:t>
            </a:r>
            <a:r>
              <a:rPr lang="en-US" altLang="ko-KR" sz="800" dirty="0" smtClean="0">
                <a:ln>
                  <a:solidFill>
                    <a:schemeClr val="tx1">
                      <a:alpha val="19000"/>
                    </a:scheme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.</a:t>
            </a:r>
          </a:p>
        </p:txBody>
      </p:sp>
      <p:cxnSp>
        <p:nvCxnSpPr>
          <p:cNvPr id="50" name="직선 연결선 49"/>
          <p:cNvCxnSpPr/>
          <p:nvPr/>
        </p:nvCxnSpPr>
        <p:spPr>
          <a:xfrm>
            <a:off x="576263" y="3428839"/>
            <a:ext cx="5684837" cy="0"/>
          </a:xfrm>
          <a:prstGeom prst="line">
            <a:avLst/>
          </a:prstGeom>
          <a:ln w="22225">
            <a:solidFill>
              <a:schemeClr val="tx1">
                <a:alpha val="1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타원 46"/>
          <p:cNvSpPr/>
          <p:nvPr/>
        </p:nvSpPr>
        <p:spPr>
          <a:xfrm>
            <a:off x="5079981" y="352732"/>
            <a:ext cx="1181119" cy="1181119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" name="직사각형 1"/>
          <p:cNvSpPr/>
          <p:nvPr/>
        </p:nvSpPr>
        <p:spPr>
          <a:xfrm>
            <a:off x="4883453" y="269005"/>
            <a:ext cx="31130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100" dirty="0">
                <a:ln>
                  <a:solidFill>
                    <a:srgbClr val="FF0000">
                      <a:alpha val="19000"/>
                    </a:srgbClr>
                  </a:solidFill>
                </a:ln>
                <a:solidFill>
                  <a:srgbClr val="FF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①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261445" y="1047245"/>
            <a:ext cx="31130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100" dirty="0">
                <a:ln>
                  <a:solidFill>
                    <a:srgbClr val="FF0000">
                      <a:alpha val="19000"/>
                    </a:srgbClr>
                  </a:solidFill>
                </a:ln>
                <a:solidFill>
                  <a:srgbClr val="FF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②</a:t>
            </a:r>
            <a:endParaRPr lang="ko-KR" altLang="en-US" sz="1100" dirty="0"/>
          </a:p>
        </p:txBody>
      </p:sp>
      <p:sp>
        <p:nvSpPr>
          <p:cNvPr id="4" name="직사각형 3"/>
          <p:cNvSpPr/>
          <p:nvPr/>
        </p:nvSpPr>
        <p:spPr>
          <a:xfrm>
            <a:off x="261445" y="1235004"/>
            <a:ext cx="31130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100" dirty="0">
                <a:ln>
                  <a:solidFill>
                    <a:srgbClr val="FF0000">
                      <a:alpha val="19000"/>
                    </a:srgbClr>
                  </a:solidFill>
                </a:ln>
                <a:solidFill>
                  <a:srgbClr val="FF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③</a:t>
            </a:r>
            <a:endParaRPr lang="ko-KR" altLang="en-US" sz="1100" dirty="0"/>
          </a:p>
        </p:txBody>
      </p:sp>
      <p:sp>
        <p:nvSpPr>
          <p:cNvPr id="5" name="직사각형 4"/>
          <p:cNvSpPr/>
          <p:nvPr/>
        </p:nvSpPr>
        <p:spPr>
          <a:xfrm>
            <a:off x="261445" y="1421378"/>
            <a:ext cx="31130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100" dirty="0">
                <a:ln>
                  <a:solidFill>
                    <a:srgbClr val="FF0000">
                      <a:alpha val="19000"/>
                    </a:srgbClr>
                  </a:solidFill>
                </a:ln>
                <a:solidFill>
                  <a:srgbClr val="FF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④</a:t>
            </a:r>
            <a:endParaRPr lang="ko-KR" altLang="en-US" sz="1100" dirty="0"/>
          </a:p>
        </p:txBody>
      </p:sp>
      <p:sp>
        <p:nvSpPr>
          <p:cNvPr id="12" name="직사각형 11"/>
          <p:cNvSpPr/>
          <p:nvPr/>
        </p:nvSpPr>
        <p:spPr>
          <a:xfrm>
            <a:off x="4768677" y="1970753"/>
            <a:ext cx="31130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100" dirty="0">
                <a:ln>
                  <a:solidFill>
                    <a:srgbClr val="FF0000">
                      <a:alpha val="19000"/>
                    </a:srgbClr>
                  </a:solidFill>
                </a:ln>
                <a:solidFill>
                  <a:srgbClr val="FF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⑤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1346877" y="1975353"/>
            <a:ext cx="31130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100" dirty="0">
                <a:ln>
                  <a:solidFill>
                    <a:srgbClr val="FF0000">
                      <a:alpha val="19000"/>
                    </a:srgbClr>
                  </a:solidFill>
                </a:ln>
                <a:solidFill>
                  <a:srgbClr val="FF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⑥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1346877" y="2158899"/>
            <a:ext cx="31130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100" dirty="0">
                <a:ln>
                  <a:solidFill>
                    <a:srgbClr val="FF0000">
                      <a:alpha val="19000"/>
                    </a:srgbClr>
                  </a:solidFill>
                </a:ln>
                <a:solidFill>
                  <a:srgbClr val="FF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⑦</a:t>
            </a:r>
          </a:p>
        </p:txBody>
      </p:sp>
      <p:sp>
        <p:nvSpPr>
          <p:cNvPr id="23" name="직사각형 22"/>
          <p:cNvSpPr/>
          <p:nvPr/>
        </p:nvSpPr>
        <p:spPr>
          <a:xfrm>
            <a:off x="1346877" y="2545087"/>
            <a:ext cx="31130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100" dirty="0">
                <a:ln>
                  <a:solidFill>
                    <a:srgbClr val="FF0000">
                      <a:alpha val="19000"/>
                    </a:srgbClr>
                  </a:solidFill>
                </a:ln>
                <a:solidFill>
                  <a:srgbClr val="FF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⑧</a:t>
            </a:r>
          </a:p>
        </p:txBody>
      </p:sp>
      <p:sp>
        <p:nvSpPr>
          <p:cNvPr id="24" name="직사각형 23"/>
          <p:cNvSpPr/>
          <p:nvPr/>
        </p:nvSpPr>
        <p:spPr>
          <a:xfrm>
            <a:off x="1346877" y="2691327"/>
            <a:ext cx="31130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100" dirty="0">
                <a:ln>
                  <a:solidFill>
                    <a:srgbClr val="FF0000">
                      <a:alpha val="19000"/>
                    </a:srgbClr>
                  </a:solidFill>
                </a:ln>
                <a:solidFill>
                  <a:srgbClr val="FF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⑨</a:t>
            </a:r>
          </a:p>
        </p:txBody>
      </p:sp>
      <p:sp>
        <p:nvSpPr>
          <p:cNvPr id="25" name="직사각형 24"/>
          <p:cNvSpPr/>
          <p:nvPr/>
        </p:nvSpPr>
        <p:spPr>
          <a:xfrm>
            <a:off x="1346877" y="2837567"/>
            <a:ext cx="31130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100" dirty="0">
                <a:ln>
                  <a:solidFill>
                    <a:srgbClr val="FF0000">
                      <a:alpha val="19000"/>
                    </a:srgbClr>
                  </a:solidFill>
                </a:ln>
                <a:solidFill>
                  <a:srgbClr val="FF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⑩</a:t>
            </a:r>
          </a:p>
        </p:txBody>
      </p:sp>
      <p:sp>
        <p:nvSpPr>
          <p:cNvPr id="26" name="직사각형 25"/>
          <p:cNvSpPr/>
          <p:nvPr/>
        </p:nvSpPr>
        <p:spPr>
          <a:xfrm>
            <a:off x="275749" y="8595481"/>
            <a:ext cx="31130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100" dirty="0">
                <a:ln>
                  <a:solidFill>
                    <a:srgbClr val="FF0000">
                      <a:alpha val="19000"/>
                    </a:srgbClr>
                  </a:solidFill>
                </a:ln>
                <a:solidFill>
                  <a:srgbClr val="FF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⑫</a:t>
            </a:r>
          </a:p>
        </p:txBody>
      </p:sp>
      <p:sp>
        <p:nvSpPr>
          <p:cNvPr id="27" name="직사각형 26"/>
          <p:cNvSpPr/>
          <p:nvPr/>
        </p:nvSpPr>
        <p:spPr>
          <a:xfrm>
            <a:off x="1421131" y="8599275"/>
            <a:ext cx="31130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100" dirty="0">
                <a:ln>
                  <a:solidFill>
                    <a:srgbClr val="FF0000">
                      <a:alpha val="19000"/>
                    </a:srgbClr>
                  </a:solidFill>
                </a:ln>
                <a:solidFill>
                  <a:srgbClr val="FF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⑬</a:t>
            </a:r>
          </a:p>
        </p:txBody>
      </p:sp>
      <p:sp>
        <p:nvSpPr>
          <p:cNvPr id="28" name="직사각형 27"/>
          <p:cNvSpPr/>
          <p:nvPr/>
        </p:nvSpPr>
        <p:spPr>
          <a:xfrm>
            <a:off x="1587893" y="8961311"/>
            <a:ext cx="31130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100" dirty="0">
                <a:ln>
                  <a:solidFill>
                    <a:srgbClr val="FF0000">
                      <a:alpha val="19000"/>
                    </a:srgbClr>
                  </a:solidFill>
                </a:ln>
                <a:solidFill>
                  <a:srgbClr val="FF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⑭</a:t>
            </a:r>
          </a:p>
        </p:txBody>
      </p:sp>
      <p:sp>
        <p:nvSpPr>
          <p:cNvPr id="29" name="직사각형 28"/>
          <p:cNvSpPr/>
          <p:nvPr/>
        </p:nvSpPr>
        <p:spPr>
          <a:xfrm>
            <a:off x="1587893" y="9118708"/>
            <a:ext cx="31130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100" dirty="0">
                <a:ln>
                  <a:solidFill>
                    <a:srgbClr val="FF0000">
                      <a:alpha val="19000"/>
                    </a:srgbClr>
                  </a:solidFill>
                </a:ln>
                <a:solidFill>
                  <a:srgbClr val="FF0000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⑮</a:t>
            </a:r>
          </a:p>
        </p:txBody>
      </p:sp>
    </p:spTree>
    <p:extLst>
      <p:ext uri="{BB962C8B-B14F-4D97-AF65-F5344CB8AC3E}">
        <p14:creationId xmlns:p14="http://schemas.microsoft.com/office/powerpoint/2010/main" val="35136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43992</TotalTime>
  <Words>322</Words>
  <Application>Microsoft Office PowerPoint</Application>
  <PresentationFormat>A4 용지(210x297mm)</PresentationFormat>
  <Paragraphs>51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KoPub돋움체 Bold</vt:lpstr>
      <vt:lpstr>KoPub돋움체 Medium</vt:lpstr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239</cp:revision>
  <dcterms:created xsi:type="dcterms:W3CDTF">2017-08-03T12:12:55Z</dcterms:created>
  <dcterms:modified xsi:type="dcterms:W3CDTF">2019-05-01T09:20:40Z</dcterms:modified>
</cp:coreProperties>
</file>