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7" r:id="rId2"/>
    <p:sldMasterId id="2147483938" r:id="rId3"/>
  </p:sldMasterIdLst>
  <p:notesMasterIdLst>
    <p:notesMasterId r:id="rId10"/>
  </p:notesMasterIdLst>
  <p:handoutMasterIdLst>
    <p:handoutMasterId r:id="rId11"/>
  </p:handoutMasterIdLst>
  <p:sldIdLst>
    <p:sldId id="961" r:id="rId4"/>
    <p:sldId id="1004" r:id="rId5"/>
    <p:sldId id="1006" r:id="rId6"/>
    <p:sldId id="1005" r:id="rId7"/>
    <p:sldId id="999" r:id="rId8"/>
    <p:sldId id="1007" r:id="rId9"/>
  </p:sldIdLst>
  <p:sldSz cx="9906000" cy="6858000" type="A4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>
          <p15:clr>
            <a:srgbClr val="A4A3A4"/>
          </p15:clr>
        </p15:guide>
        <p15:guide id="2" orient="horz" pos="4120">
          <p15:clr>
            <a:srgbClr val="A4A3A4"/>
          </p15:clr>
        </p15:guide>
        <p15:guide id="3" orient="horz" pos="1888">
          <p15:clr>
            <a:srgbClr val="A4A3A4"/>
          </p15:clr>
        </p15:guide>
        <p15:guide id="4" orient="horz" pos="4126">
          <p15:clr>
            <a:srgbClr val="A4A3A4"/>
          </p15:clr>
        </p15:guide>
        <p15:guide id="5" pos="6023">
          <p15:clr>
            <a:srgbClr val="A4A3A4"/>
          </p15:clr>
        </p15:guide>
        <p15:guide id="6" pos="3120">
          <p15:clr>
            <a:srgbClr val="A4A3A4"/>
          </p15:clr>
        </p15:guide>
        <p15:guide id="7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FB628"/>
    <a:srgbClr val="00A4F6"/>
    <a:srgbClr val="0FB0B2"/>
    <a:srgbClr val="003399"/>
    <a:srgbClr val="0D989B"/>
    <a:srgbClr val="E3790F"/>
    <a:srgbClr val="5151A5"/>
    <a:srgbClr val="0B7C7F"/>
    <a:srgbClr val="F4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3" autoAdjust="0"/>
    <p:restoredTop sz="97625" autoAdjust="0"/>
  </p:normalViewPr>
  <p:slideViewPr>
    <p:cSldViewPr showGuides="1">
      <p:cViewPr varScale="1">
        <p:scale>
          <a:sx n="113" d="100"/>
          <a:sy n="113" d="100"/>
        </p:scale>
        <p:origin x="1120" y="56"/>
      </p:cViewPr>
      <p:guideLst>
        <p:guide orient="horz" pos="28"/>
        <p:guide orient="horz" pos="4120"/>
        <p:guide orient="horz" pos="1888"/>
        <p:guide orient="horz" pos="4126"/>
        <p:guide pos="6023"/>
        <p:guide pos="3120"/>
        <p:guide pos="2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954" y="-10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E7BF7-BC75-4F5E-B604-FE0D7CA6AAB2}" type="datetimeFigureOut">
              <a:rPr lang="ko-KR" altLang="en-US" smtClean="0"/>
              <a:t>2023-08-07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595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FBC11-AC1B-4871-A361-C5B338F6642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04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709" y="3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201B-CDBF-4084-825A-5A6C8EA00A61}" type="datetimeFigureOut">
              <a:rPr lang="ko-KR" altLang="en-US" smtClean="0"/>
              <a:pPr/>
              <a:t>2023-08-07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2" y="6456612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709" y="6456612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E44D8-AE66-4576-9B0A-07B934E1016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6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4805099" y="6655593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56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34513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8886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9114" y="70024"/>
            <a:ext cx="7771538" cy="499349"/>
          </a:xfrm>
          <a:prstGeom prst="rect">
            <a:avLst/>
          </a:prstGeom>
          <a:noFill/>
        </p:spPr>
        <p:txBody>
          <a:bodyPr vert="horz" wrap="square" lIns="36000" tIns="72000" rIns="36000" bIns="72000" rtlCol="0" anchor="ctr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300" b="1" kern="1200" spc="-70" baseline="0" dirty="0">
                <a:solidFill>
                  <a:srgbClr val="003058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515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4805099" y="6655593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56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5744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09EBE7-A2F5-4A0A-B4DA-98970FB2F1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918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77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805099" y="6655593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kern="120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 26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737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udioclip.naver.com/channels/1019" TargetMode="External"/><Relationship Id="rId3" Type="http://schemas.openxmlformats.org/officeDocument/2006/relationships/hyperlink" Target="https://blog.naver.com/pkm297xo" TargetMode="External"/><Relationship Id="rId7" Type="http://schemas.openxmlformats.org/officeDocument/2006/relationships/hyperlink" Target="https://www.facebook.com/kyoungcheo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unch.co.kr/@pkm297xo#info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insightbridge.co.kr/" TargetMode="External"/><Relationship Id="rId10" Type="http://schemas.openxmlformats.org/officeDocument/2006/relationships/hyperlink" Target="https://www.youtube.com/channel/UCELfU19togzkwJcNqfXhpGw" TargetMode="External"/><Relationship Id="rId4" Type="http://schemas.openxmlformats.org/officeDocument/2006/relationships/hyperlink" Target="https://www.instagram.com/communicationempathy1/" TargetMode="External"/><Relationship Id="rId9" Type="http://schemas.openxmlformats.org/officeDocument/2006/relationships/hyperlink" Target="http://www.podbbang.com/ch/151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대표강사 소개</a:t>
            </a:r>
            <a:endParaRPr lang="ko-KR" altLang="en-US" sz="2000" b="1" spc="-15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E5DA8DA7-2F80-4E37-9D8B-CBE4395BAD21}"/>
              </a:ext>
            </a:extLst>
          </p:cNvPr>
          <p:cNvSpPr/>
          <p:nvPr/>
        </p:nvSpPr>
        <p:spPr>
          <a:xfrm>
            <a:off x="6558922" y="4401144"/>
            <a:ext cx="3071276" cy="385806"/>
          </a:xfrm>
          <a:prstGeom prst="rect">
            <a:avLst/>
          </a:prstGeom>
          <a:solidFill>
            <a:srgbClr val="004E8E"/>
          </a:solidFill>
          <a:ln w="9525" cap="flat" cmpd="sng" algn="ctr">
            <a:noFill/>
            <a:prstDash val="solid"/>
          </a:ln>
          <a:effectLst/>
        </p:spPr>
        <p:txBody>
          <a:bodyPr wrap="square" lIns="36000" tIns="0" rIns="36000" bIns="0" rtlCol="0" anchor="t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0" cap="none" spc="-150" normalizeH="0" baseline="0" noProof="0" dirty="0" err="1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유경철</a:t>
            </a:r>
            <a:r>
              <a:rPr kumimoji="1" lang="ko-KR" altLang="en-US" sz="2000" b="1" i="0" u="none" strike="noStrike" kern="0" cap="none" spc="-150" normalizeH="0" baseline="0" noProof="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2000" b="1" kern="0" spc="-15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대표</a:t>
            </a:r>
            <a:endParaRPr kumimoji="1" lang="en-US" altLang="ko-KR" sz="2000" b="1" i="0" u="none" strike="noStrike" kern="0" cap="none" spc="-150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983535-E16B-4055-859D-110B36E69175}"/>
              </a:ext>
            </a:extLst>
          </p:cNvPr>
          <p:cNvSpPr txBox="1"/>
          <p:nvPr/>
        </p:nvSpPr>
        <p:spPr>
          <a:xfrm>
            <a:off x="-447600" y="836712"/>
            <a:ext cx="344233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경력</a:t>
            </a:r>
            <a:endParaRPr kumimoji="1" lang="en-US" altLang="ko-KR" b="1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3EDB75FB-1E71-48F8-888D-90323297BE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12080" r="13396" b="39832"/>
          <a:stretch/>
        </p:blipFill>
        <p:spPr>
          <a:xfrm>
            <a:off x="6569431" y="900615"/>
            <a:ext cx="3060767" cy="330124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2EFA365-5CAE-E0A7-E15E-215E074FF770}"/>
              </a:ext>
            </a:extLst>
          </p:cNvPr>
          <p:cNvSpPr txBox="1"/>
          <p:nvPr/>
        </p:nvSpPr>
        <p:spPr>
          <a:xfrm>
            <a:off x="2714657" y="668203"/>
            <a:ext cx="4046501" cy="353750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대표  </a:t>
            </a:r>
            <a:endParaRPr kumimoji="1" lang="en-US" altLang="ko-KR" sz="11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한국교육컨설팅코칭학회</a:t>
            </a:r>
            <a:r>
              <a:rPr kumimoji="1" lang="ko-KR" altLang="en-US" sz="11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이사</a:t>
            </a:r>
            <a:endParaRPr kumimoji="1" lang="en-US" altLang="ko-KR" sz="11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한국코치협회 인증 전문코치</a:t>
            </a:r>
            <a:endParaRPr kumimoji="1" lang="en-US" altLang="ko-KR" sz="11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한국성과코칭협회</a:t>
            </a:r>
            <a:r>
              <a:rPr kumimoji="1" lang="ko-KR" altLang="en-US" sz="11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인증 성과전문코치</a:t>
            </a:r>
            <a:r>
              <a:rPr kumimoji="1" lang="en-US" altLang="ko-KR" sz="11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(PMP)</a:t>
            </a: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1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NLP Master Practitioner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동국대학교 의과대학 외래교수</a:t>
            </a:r>
            <a:r>
              <a:rPr kumimoji="1" lang="en-US" altLang="ko-KR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의료인문학</a:t>
            </a:r>
            <a:r>
              <a:rPr kumimoji="1" lang="en-US" altLang="ko-KR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</a:t>
            </a:r>
            <a:r>
              <a:rPr kumimoji="1"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</a:t>
            </a:r>
            <a:r>
              <a:rPr kumimoji="1" lang="en-US" altLang="ko-KR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ko-KR" altLang="en-US" sz="110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코오롱베니트</a:t>
            </a:r>
            <a:r>
              <a:rPr kumimoji="1"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인재개발팀 파트장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KMAC(</a:t>
            </a:r>
            <a:r>
              <a:rPr kumimoji="1"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한국능률협회컨설팅</a:t>
            </a:r>
            <a:r>
              <a:rPr kumimoji="1" lang="en-US" altLang="ko-KR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L&amp;D</a:t>
            </a:r>
            <a:r>
              <a:rPr kumimoji="1"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본부 선임연구원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PSI</a:t>
            </a:r>
            <a:r>
              <a:rPr kumimoji="1"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컨설팅 </a:t>
            </a:r>
            <a:r>
              <a:rPr kumimoji="1" lang="en-US" altLang="ko-KR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HRD</a:t>
            </a:r>
            <a:r>
              <a:rPr kumimoji="1"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컨설턴트</a:t>
            </a:r>
            <a:endParaRPr kumimoji="1" lang="en-US" altLang="ko-KR" sz="110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2020</a:t>
            </a:r>
            <a:r>
              <a:rPr kumimoji="1" lang="ko-KR" altLang="en-US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년 대한민국 교육산업대상 리더십 기업교육 </a:t>
            </a:r>
            <a:r>
              <a:rPr kumimoji="1" lang="ko-KR" altLang="en-US" sz="1100" b="1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명강사</a:t>
            </a:r>
            <a:r>
              <a:rPr kumimoji="1" lang="ko-KR" altLang="en-US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대상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2021</a:t>
            </a:r>
            <a:r>
              <a:rPr kumimoji="1" lang="ko-KR" altLang="en-US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년</a:t>
            </a:r>
            <a:r>
              <a:rPr kumimoji="1" lang="en-US" altLang="ko-KR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/2020</a:t>
            </a:r>
            <a:r>
              <a:rPr kumimoji="1" lang="ko-KR" altLang="en-US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년 인재경영 기업교육 </a:t>
            </a:r>
            <a:r>
              <a:rPr kumimoji="1" lang="ko-KR" altLang="en-US" sz="1100" b="1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명강사</a:t>
            </a:r>
            <a:r>
              <a:rPr kumimoji="1" lang="ko-KR" altLang="en-US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SzPct val="85000"/>
              <a:buFont typeface="Wingdings" panose="05000000000000000000" pitchFamily="2" charset="2"/>
              <a:buChar char="v"/>
            </a:pPr>
            <a:r>
              <a:rPr kumimoji="1" lang="en-US" altLang="ko-KR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2015</a:t>
            </a:r>
            <a:r>
              <a:rPr kumimoji="1" lang="ko-KR" altLang="en-US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년 </a:t>
            </a:r>
            <a:r>
              <a:rPr kumimoji="1" lang="en-US" altLang="ko-KR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HRD</a:t>
            </a:r>
            <a:r>
              <a:rPr kumimoji="1" lang="ko-KR" altLang="en-US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대상 </a:t>
            </a:r>
            <a:r>
              <a:rPr kumimoji="1" lang="ko-KR" altLang="en-US" sz="1100" b="1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명강사</a:t>
            </a:r>
            <a:r>
              <a:rPr kumimoji="1" lang="ko-KR" altLang="en-US" sz="11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대상</a:t>
            </a: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고려대학교 경영학</a:t>
            </a:r>
            <a:r>
              <a:rPr lang="en-US" altLang="ko-KR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석사</a:t>
            </a:r>
            <a:endParaRPr lang="en-US" altLang="ko-KR" sz="1100" b="1" spc="-150" dirty="0">
              <a:ln>
                <a:solidFill>
                  <a:srgbClr val="4B3013">
                    <a:alpha val="3000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9CBBC2-6CEE-A871-3169-B904979E39EA}"/>
              </a:ext>
            </a:extLst>
          </p:cNvPr>
          <p:cNvSpPr txBox="1"/>
          <p:nvPr/>
        </p:nvSpPr>
        <p:spPr>
          <a:xfrm>
            <a:off x="2714657" y="4257407"/>
            <a:ext cx="4046501" cy="7290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강연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강의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Facilitation</a:t>
            </a: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교육과정 개발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교육체계 수립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HRD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부문 컨설팅</a:t>
            </a:r>
            <a:endParaRPr kumimoji="1" lang="en-US" altLang="ko-KR" sz="1100" kern="0" spc="-150" dirty="0">
              <a:ln>
                <a:solidFill>
                  <a:srgbClr val="4B3013">
                    <a:alpha val="3000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작가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칼럼리스트 </a:t>
            </a:r>
            <a:r>
              <a:rPr kumimoji="1" lang="en-US" altLang="ko-KR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100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전문강사 양성 </a:t>
            </a:r>
            <a:endParaRPr lang="en-US" altLang="ko-KR" sz="1100" spc="-150" dirty="0">
              <a:ln>
                <a:solidFill>
                  <a:srgbClr val="4B3013">
                    <a:alpha val="3000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93AF1D3-5F5B-7329-BDB6-A540DDB0E448}"/>
              </a:ext>
            </a:extLst>
          </p:cNvPr>
          <p:cNvSpPr txBox="1"/>
          <p:nvPr/>
        </p:nvSpPr>
        <p:spPr>
          <a:xfrm>
            <a:off x="2832320" y="6494895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임원</a:t>
            </a:r>
            <a:r>
              <a:rPr kumimoji="1" lang="ko-KR" altLang="en-US" sz="110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리더십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D7FBB6-7DFE-16D6-2D1F-55DBC7E8FBE5}"/>
              </a:ext>
            </a:extLst>
          </p:cNvPr>
          <p:cNvSpPr txBox="1"/>
          <p:nvPr/>
        </p:nvSpPr>
        <p:spPr>
          <a:xfrm>
            <a:off x="3927880" y="6494895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팀장</a:t>
            </a:r>
            <a:r>
              <a:rPr kumimoji="1" lang="ko-KR" altLang="en-US" sz="110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리더십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336382-A8FA-9C63-1706-1608A78A8E1D}"/>
              </a:ext>
            </a:extLst>
          </p:cNvPr>
          <p:cNvSpPr txBox="1"/>
          <p:nvPr/>
        </p:nvSpPr>
        <p:spPr>
          <a:xfrm>
            <a:off x="5047167" y="6494895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브릿지리더십</a:t>
            </a:r>
            <a:endParaRPr kumimoji="1" lang="ko-KR" altLang="en-US" sz="1100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16118A6-D875-4E9B-5131-296D7222F8F2}"/>
              </a:ext>
            </a:extLst>
          </p:cNvPr>
          <p:cNvSpPr txBox="1"/>
          <p:nvPr/>
        </p:nvSpPr>
        <p:spPr>
          <a:xfrm>
            <a:off x="3583423" y="5288559"/>
            <a:ext cx="1885396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Leadership Skill</a:t>
            </a:r>
            <a:endParaRPr kumimoji="1" lang="ko-KR" altLang="en-US" sz="1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AA4456-B6D5-F3B9-0714-3165C391FD93}"/>
              </a:ext>
            </a:extLst>
          </p:cNvPr>
          <p:cNvSpPr txBox="1"/>
          <p:nvPr/>
        </p:nvSpPr>
        <p:spPr>
          <a:xfrm>
            <a:off x="7041232" y="5257420"/>
            <a:ext cx="1885396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Communication</a:t>
            </a:r>
            <a:r>
              <a:rPr kumimoji="1" lang="en-US" altLang="ko-KR" sz="1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Skill</a:t>
            </a:r>
            <a:endParaRPr kumimoji="1" lang="ko-KR" altLang="en-US" sz="1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6379AA3E-CCDC-DEDD-C59F-554A0AD7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169" y="5413996"/>
            <a:ext cx="889655" cy="925241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A0B3A4AF-8B80-19A0-64DC-D7AAF8A02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580" y="5526105"/>
            <a:ext cx="897632" cy="834517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742E5484-A192-DEC6-65C3-20BA5F8AC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243" y="5413996"/>
            <a:ext cx="914338" cy="980170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F5E24D11-8101-28F1-EB04-FB33C0449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422" y="5510726"/>
            <a:ext cx="914338" cy="928625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9ADBE17B-D2AE-E38C-6084-ECBEF3A63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1316" y="5518656"/>
            <a:ext cx="1167944" cy="849414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FCA165D6-4AEB-D3BF-464D-97D55F0E1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684" y="5504003"/>
            <a:ext cx="916112" cy="8787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350E8F5C-E6F6-F065-4613-CEBD4B4AAE41}"/>
              </a:ext>
            </a:extLst>
          </p:cNvPr>
          <p:cNvSpPr txBox="1"/>
          <p:nvPr/>
        </p:nvSpPr>
        <p:spPr>
          <a:xfrm>
            <a:off x="6466761" y="6494895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소통리더십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774D04B-9B39-172B-FFD2-5AA7D739EC7D}"/>
              </a:ext>
            </a:extLst>
          </p:cNvPr>
          <p:cNvSpPr txBox="1"/>
          <p:nvPr/>
        </p:nvSpPr>
        <p:spPr>
          <a:xfrm>
            <a:off x="7535760" y="6494895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경청과 공감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6F8B72E-A9C5-F236-EB48-333B32F9824E}"/>
              </a:ext>
            </a:extLst>
          </p:cNvPr>
          <p:cNvSpPr txBox="1"/>
          <p:nvPr/>
        </p:nvSpPr>
        <p:spPr>
          <a:xfrm>
            <a:off x="8700810" y="6494895"/>
            <a:ext cx="1262910" cy="43088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MZ</a:t>
            </a:r>
            <a:r>
              <a:rPr kumimoji="1" lang="ko-KR" altLang="en-US" sz="110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세대공감</a:t>
            </a:r>
            <a:endParaRPr kumimoji="1" lang="ko-KR" altLang="en-US" sz="1100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cxnSp>
        <p:nvCxnSpPr>
          <p:cNvPr id="99" name="직선 연결선 140">
            <a:extLst>
              <a:ext uri="{FF2B5EF4-FFF2-40B4-BE49-F238E27FC236}">
                <a16:creationId xmlns:a16="http://schemas.microsoft.com/office/drawing/2014/main" id="{906242C6-59DF-BD92-F206-E1F8E10482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140" y="1159777"/>
            <a:ext cx="165618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직선 연결선 140">
            <a:extLst>
              <a:ext uri="{FF2B5EF4-FFF2-40B4-BE49-F238E27FC236}">
                <a16:creationId xmlns:a16="http://schemas.microsoft.com/office/drawing/2014/main" id="{D48EF132-9973-89D3-1F6D-2A3F8612E4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637" y="5249749"/>
            <a:ext cx="9066561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C255EF-C0A7-0DA3-CA76-5972F963270D}"/>
              </a:ext>
            </a:extLst>
          </p:cNvPr>
          <p:cNvSpPr txBox="1"/>
          <p:nvPr/>
        </p:nvSpPr>
        <p:spPr>
          <a:xfrm>
            <a:off x="6558922" y="4924521"/>
            <a:ext cx="3442333" cy="1626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50" b="1" kern="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 : 010-3494-5272  / E : pkm297xo@naver.com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BC93D-A03F-4EA3-C34A-33D8438CB9DB}"/>
              </a:ext>
            </a:extLst>
          </p:cNvPr>
          <p:cNvSpPr txBox="1"/>
          <p:nvPr/>
        </p:nvSpPr>
        <p:spPr>
          <a:xfrm>
            <a:off x="-447600" y="3177943"/>
            <a:ext cx="344233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수상 학력</a:t>
            </a:r>
            <a:endParaRPr kumimoji="1" lang="en-US" altLang="ko-KR" b="1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140">
            <a:extLst>
              <a:ext uri="{FF2B5EF4-FFF2-40B4-BE49-F238E27FC236}">
                <a16:creationId xmlns:a16="http://schemas.microsoft.com/office/drawing/2014/main" id="{CEC7FAB2-5FE7-7190-3817-FC8BC1EC06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140" y="3501008"/>
            <a:ext cx="165618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474980-7570-20BF-B163-11EBA05B672F}"/>
              </a:ext>
            </a:extLst>
          </p:cNvPr>
          <p:cNvSpPr txBox="1"/>
          <p:nvPr/>
        </p:nvSpPr>
        <p:spPr>
          <a:xfrm>
            <a:off x="-447600" y="4342852"/>
            <a:ext cx="344233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 분야</a:t>
            </a:r>
            <a:endParaRPr kumimoji="1" lang="en-US" altLang="ko-KR" b="1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" name="직선 연결선 140">
            <a:extLst>
              <a:ext uri="{FF2B5EF4-FFF2-40B4-BE49-F238E27FC236}">
                <a16:creationId xmlns:a16="http://schemas.microsoft.com/office/drawing/2014/main" id="{5C241573-1A1D-45D7-6366-ED00E1D4A4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140" y="4665917"/>
            <a:ext cx="165618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AA6408-EADB-B4CD-665E-7B449CCFD06A}"/>
              </a:ext>
            </a:extLst>
          </p:cNvPr>
          <p:cNvSpPr txBox="1"/>
          <p:nvPr/>
        </p:nvSpPr>
        <p:spPr>
          <a:xfrm>
            <a:off x="-447600" y="5297268"/>
            <a:ext cx="344233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강의영역</a:t>
            </a:r>
            <a:endParaRPr kumimoji="1" lang="en-US" altLang="ko-KR" b="1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연결선 140">
            <a:extLst>
              <a:ext uri="{FF2B5EF4-FFF2-40B4-BE49-F238E27FC236}">
                <a16:creationId xmlns:a16="http://schemas.microsoft.com/office/drawing/2014/main" id="{CD3AB1A6-64E7-B71C-021E-299CD9D977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140" y="5620333"/>
            <a:ext cx="165618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직선 연결선 140">
            <a:extLst>
              <a:ext uri="{FF2B5EF4-FFF2-40B4-BE49-F238E27FC236}">
                <a16:creationId xmlns:a16="http://schemas.microsoft.com/office/drawing/2014/main" id="{5A27B120-5094-5C54-2863-D7613571B2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90439" y="5452231"/>
            <a:ext cx="0" cy="1258107"/>
          </a:xfrm>
          <a:prstGeom prst="line">
            <a:avLst/>
          </a:prstGeom>
          <a:noFill/>
          <a:ln w="22225" algn="ctr">
            <a:solidFill>
              <a:schemeClr val="tx1">
                <a:alpha val="70195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5ED7D503-D127-7B53-0F49-E90F31B2C545}"/>
              </a:ext>
            </a:extLst>
          </p:cNvPr>
          <p:cNvSpPr/>
          <p:nvPr/>
        </p:nvSpPr>
        <p:spPr>
          <a:xfrm>
            <a:off x="128465" y="3097706"/>
            <a:ext cx="6261974" cy="114440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16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대표강사 소개</a:t>
            </a:r>
            <a:endParaRPr lang="ko-KR" altLang="en-US" sz="2000" b="1" spc="-15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B195E1F-13D9-4954-A61E-84B78A64F114}"/>
              </a:ext>
            </a:extLst>
          </p:cNvPr>
          <p:cNvGrpSpPr/>
          <p:nvPr/>
        </p:nvGrpSpPr>
        <p:grpSpPr>
          <a:xfrm>
            <a:off x="344488" y="836712"/>
            <a:ext cx="9145016" cy="348480"/>
            <a:chOff x="714064" y="1307893"/>
            <a:chExt cx="9145016" cy="288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F51C76-2CB6-49C4-A362-213D41169C77}"/>
                </a:ext>
              </a:extLst>
            </p:cNvPr>
            <p:cNvSpPr txBox="1"/>
            <p:nvPr/>
          </p:nvSpPr>
          <p:spPr>
            <a:xfrm>
              <a:off x="714064" y="1307893"/>
              <a:ext cx="9145016" cy="288000"/>
            </a:xfrm>
            <a:prstGeom prst="rect">
              <a:avLst/>
            </a:prstGeom>
            <a:pattFill prst="dkDnDiag">
              <a:fgClr>
                <a:srgbClr val="E5E5E5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400" b="1" spc="-70">
                  <a:ln>
                    <a:solidFill>
                      <a:srgbClr val="00A4F6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" panose="020B0604020202020204" pitchFamily="34" charset="0"/>
                </a:defRPr>
              </a:lvl1pPr>
              <a:lvl2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2pPr>
              <a:lvl3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3pPr>
              <a:lvl4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4pPr>
              <a:lvl5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5pPr>
              <a:lvl6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6pPr>
              <a:lvl7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7pPr>
              <a:lvl8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8pPr>
              <a:lvl9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9pPr>
            </a:lstStyle>
            <a:p>
              <a:pPr marL="144000" marR="0" lvl="0" indent="-180000" algn="l" defTabSz="914400" rtl="0" eaLnBrk="1" fontAlgn="base" latinLnBrk="1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400" b="1" i="0" u="none" strike="noStrike" kern="1200" cap="none" spc="-70" normalizeH="0" baseline="0" noProof="0" dirty="0">
                <a:ln>
                  <a:solidFill>
                    <a:srgbClr val="00A4F6"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78649D8-83A6-4E23-BB31-BBBEEF93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64" y="1307893"/>
              <a:ext cx="469536" cy="288000"/>
            </a:xfrm>
            <a:custGeom>
              <a:avLst/>
              <a:gdLst>
                <a:gd name="T0" fmla="*/ 0 w 3263"/>
                <a:gd name="T1" fmla="*/ 0 h 3007"/>
                <a:gd name="T2" fmla="*/ 2980 w 3263"/>
                <a:gd name="T3" fmla="*/ 0 h 3007"/>
                <a:gd name="T4" fmla="*/ 2980 w 3263"/>
                <a:gd name="T5" fmla="*/ 1204 h 3007"/>
                <a:gd name="T6" fmla="*/ 3263 w 3263"/>
                <a:gd name="T7" fmla="*/ 1503 h 3007"/>
                <a:gd name="T8" fmla="*/ 2980 w 3263"/>
                <a:gd name="T9" fmla="*/ 1803 h 3007"/>
                <a:gd name="T10" fmla="*/ 2980 w 3263"/>
                <a:gd name="T11" fmla="*/ 3007 h 3007"/>
                <a:gd name="T12" fmla="*/ 0 w 3263"/>
                <a:gd name="T13" fmla="*/ 3007 h 3007"/>
                <a:gd name="T14" fmla="*/ 0 w 3263"/>
                <a:gd name="T15" fmla="*/ 0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3" h="3007">
                  <a:moveTo>
                    <a:pt x="0" y="0"/>
                  </a:moveTo>
                  <a:lnTo>
                    <a:pt x="2980" y="0"/>
                  </a:lnTo>
                  <a:lnTo>
                    <a:pt x="2980" y="1204"/>
                  </a:lnTo>
                  <a:lnTo>
                    <a:pt x="3263" y="1503"/>
                  </a:lnTo>
                  <a:lnTo>
                    <a:pt x="2980" y="1803"/>
                  </a:lnTo>
                  <a:lnTo>
                    <a:pt x="2980" y="3007"/>
                  </a:lnTo>
                  <a:lnTo>
                    <a:pt x="0" y="3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1A5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36000" bIns="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C76CC53-0C80-46E4-9F25-A1B4FE8FE947}"/>
                </a:ext>
              </a:extLst>
            </p:cNvPr>
            <p:cNvSpPr/>
            <p:nvPr/>
          </p:nvSpPr>
          <p:spPr>
            <a:xfrm>
              <a:off x="1280592" y="1362868"/>
              <a:ext cx="8064896" cy="1780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 contourW="25400">
                <a:bevelT w="0"/>
                <a:contourClr>
                  <a:schemeClr val="bg1"/>
                </a:contourClr>
              </a:sp3d>
            </a:bodyPr>
            <a:lstStyle/>
            <a:p>
              <a:pPr marL="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네이버 </a:t>
              </a:r>
              <a:r>
                <a:rPr kumimoji="0" lang="en-US" altLang="ko-KR" sz="1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/ </a:t>
              </a:r>
              <a:r>
                <a:rPr kumimoji="0" lang="ko-KR" altLang="en-US" sz="1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다음 인물검색 등록</a:t>
              </a:r>
              <a:endParaRPr kumimoji="0" lang="ko-KR" altLang="ko-KR" sz="1400" b="1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43FD1922-4090-2C59-A878-5430BE66F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1"/>
          <a:stretch/>
        </p:blipFill>
        <p:spPr>
          <a:xfrm>
            <a:off x="443410" y="1628800"/>
            <a:ext cx="3590734" cy="2592288"/>
          </a:xfrm>
          <a:prstGeom prst="rect">
            <a:avLst/>
          </a:prstGeom>
          <a:ln w="9525" cap="sq">
            <a:solidFill>
              <a:srgbClr val="42457B"/>
            </a:solidFill>
            <a:prstDash val="solid"/>
            <a:miter lim="800000"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2F3D2-7A3D-09BA-3ADC-91786F6BC7A5}"/>
              </a:ext>
            </a:extLst>
          </p:cNvPr>
          <p:cNvSpPr txBox="1"/>
          <p:nvPr/>
        </p:nvSpPr>
        <p:spPr>
          <a:xfrm>
            <a:off x="443410" y="4660529"/>
            <a:ext cx="9087252" cy="1216743"/>
          </a:xfrm>
          <a:prstGeom prst="rect">
            <a:avLst/>
          </a:prstGeom>
          <a:noFill/>
          <a:ln>
            <a:solidFill>
              <a:srgbClr val="41457B"/>
            </a:solidFill>
          </a:ln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sz="1000" b="1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</a:t>
            </a:r>
            <a:r>
              <a:rPr lang="ko-KR" altLang="en-US" sz="1000" b="1" i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유경철</a:t>
            </a:r>
            <a:r>
              <a:rPr lang="ko-KR" altLang="en-US" sz="1000" b="1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대표 채널</a:t>
            </a:r>
            <a:r>
              <a:rPr lang="en-US" altLang="ko-KR" sz="1000" b="1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000" b="1" i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​  ■ 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Blog</a:t>
            </a:r>
            <a:r>
              <a:rPr lang="ko-KR" altLang="en-US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https://blog.naver.com/pkm297xo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Instagram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https://www.instagram.com/communicationempathy1/</a:t>
            </a:r>
            <a:endParaRPr lang="ko-KR" altLang="en-US" sz="1000" i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IBP :</a:t>
            </a:r>
            <a:r>
              <a:rPr lang="ko-KR" altLang="en-US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http://insightbridge.co.kr/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Brunch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https://brunch.co.kr/@pkm297xo#info</a:t>
            </a:r>
            <a:endParaRPr lang="ko-KR" altLang="en-US" sz="1000" i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Facebook</a:t>
            </a:r>
            <a:r>
              <a:rPr lang="ko-KR" altLang="en-US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https://www.facebook.com/kyoungcheol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Audioclip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https://audioclip.naver.com/channels/1019</a:t>
            </a:r>
            <a:endParaRPr lang="ko-KR" altLang="en-US" sz="1000" i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Podcast 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http://www.podbbang.com/ch/15186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en-US" altLang="ko-KR" sz="1000" i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Youtube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:</a:t>
            </a:r>
            <a:r>
              <a:rPr lang="en-US" altLang="ko-KR" sz="100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https://www.youtube.com/channel/UCELfU19togzkwJcNqfXhpGw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22EF281-DEE4-7E86-6412-F467C6BD27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0913" y="1624634"/>
            <a:ext cx="5260978" cy="25964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620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저서</a:t>
            </a:r>
            <a:r>
              <a:rPr lang="en-US" altLang="ko-KR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미디어 출연</a:t>
            </a:r>
            <a:r>
              <a:rPr lang="en-US" altLang="ko-KR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이러닝 강의</a:t>
            </a:r>
            <a:r>
              <a:rPr lang="en-US" altLang="ko-KR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Certification</a:t>
            </a:r>
            <a:endParaRPr lang="ko-KR" altLang="en-US" sz="2000" b="1" spc="-15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F676A-CD74-4195-B9A4-2F82E7F91C5E}"/>
              </a:ext>
            </a:extLst>
          </p:cNvPr>
          <p:cNvSpPr txBox="1"/>
          <p:nvPr/>
        </p:nvSpPr>
        <p:spPr>
          <a:xfrm>
            <a:off x="105437" y="913143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저서</a:t>
            </a:r>
            <a:endParaRPr kumimoji="1" lang="en-US" altLang="ko-KR" b="1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8CA0B-18CF-3BF1-9CB3-89BB6B1DC9CD}"/>
              </a:ext>
            </a:extLst>
          </p:cNvPr>
          <p:cNvSpPr txBox="1"/>
          <p:nvPr/>
        </p:nvSpPr>
        <p:spPr>
          <a:xfrm>
            <a:off x="2078613" y="861408"/>
            <a:ext cx="4344475" cy="15860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성과를 내는 팀장의 완벽한 리더십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나는 팀장이다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업무소통이 힘든 당신에게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완벽한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소통법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문제해결자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피터드러커의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인재경영 현실로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리트윗하다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NLP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신념 체계 바꾸기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en-US" altLang="ko-KR" sz="100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72FE6-CF52-262B-0E2B-D98B2719D4C3}"/>
              </a:ext>
            </a:extLst>
          </p:cNvPr>
          <p:cNvSpPr txBox="1"/>
          <p:nvPr/>
        </p:nvSpPr>
        <p:spPr>
          <a:xfrm>
            <a:off x="2073181" y="4693628"/>
            <a:ext cx="5328889" cy="20477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패스트캠퍼스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팀원에게 인정받는 팀장리더십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북러닝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리더십 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당신이 변하지 않으니 퇴사하겠습니다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유밥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마이크로 러닝 리더십 과정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카멜레온 리더십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과정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협업하는 </a:t>
            </a: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일잘러의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완벽한 </a:t>
            </a:r>
            <a:r>
              <a:rPr lang="ko-KR" altLang="en-US" sz="1000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소통법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  <a:endParaRPr lang="en-US" altLang="ko-KR" sz="1000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멀티캠퍼스 이러닝 과정  </a:t>
            </a:r>
            <a:r>
              <a:rPr lang="en-US" altLang="ko-KR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피드백의 기술＂</a:t>
            </a:r>
            <a:endParaRPr kumimoji="0" lang="en-US" altLang="ko-KR" sz="100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멀티캠퍼스 과정  </a:t>
            </a:r>
            <a:r>
              <a:rPr kumimoji="0" lang="en-US" altLang="ko-KR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일을 하면 성과내는 </a:t>
            </a:r>
            <a:r>
              <a:rPr kumimoji="0" lang="ko-KR" altLang="en-US" sz="100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매니져가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되어라＂</a:t>
            </a:r>
            <a:endParaRPr kumimoji="0" lang="en-US" altLang="ko-KR" sz="100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ko-KR" altLang="en-US" sz="100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과정 </a:t>
            </a:r>
            <a:r>
              <a:rPr kumimoji="0" lang="en-US" altLang="ko-KR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“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창의적으로 생각하고 논리적으로 </a:t>
            </a:r>
            <a:r>
              <a:rPr kumimoji="0" lang="ko-KR" altLang="en-US" sz="100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문제해결하라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  <a:endParaRPr lang="en-US" altLang="ko-KR" sz="1000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ko-KR" altLang="en-US" sz="100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과정 </a:t>
            </a:r>
            <a:r>
              <a:rPr kumimoji="0" lang="en-US" altLang="ko-KR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기적을 부르는 최강 팀워크</a:t>
            </a:r>
            <a:r>
              <a:rPr kumimoji="0" lang="en-US" altLang="ko-KR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”  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강의 </a:t>
            </a:r>
            <a:endParaRPr kumimoji="0" lang="en-US" altLang="ko-KR" sz="100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ko-KR" altLang="en-US" sz="100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파인드강사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강사스쿨 심리분석 과정 </a:t>
            </a:r>
            <a:r>
              <a:rPr lang="ko-KR" altLang="en-US" sz="1000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이러닝 과정 </a:t>
            </a:r>
            <a:r>
              <a:rPr kumimoji="0" lang="en-US" altLang="ko-KR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“MBTI 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강사과정</a:t>
            </a:r>
            <a:r>
              <a:rPr kumimoji="0" lang="en-US" altLang="ko-KR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0" lang="ko-KR" altLang="en-US" sz="10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00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140">
            <a:extLst>
              <a:ext uri="{FF2B5EF4-FFF2-40B4-BE49-F238E27FC236}">
                <a16:creationId xmlns:a16="http://schemas.microsoft.com/office/drawing/2014/main" id="{DB0DB667-BCC2-61AE-6F37-31711DF41C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789" y="1241137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7F7F933A-D8D7-A8B4-7B3F-844F7AA78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70" y="836278"/>
            <a:ext cx="1556273" cy="157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2748653-98C0-3C71-81FA-6C28E8008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71" y="2831638"/>
            <a:ext cx="1540045" cy="156142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BD589BD-44CF-D5D1-65C0-B38426C6B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41" y="2765600"/>
            <a:ext cx="1310200" cy="167508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D8F0D9C-C436-35E7-0F52-B570AB166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14" y="761423"/>
            <a:ext cx="1640849" cy="178393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0017FF-B980-3DA8-293A-5B6ADA2687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779635"/>
            <a:ext cx="1290602" cy="16564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667D3D9-37BF-E1A0-B203-ACC11C1D5E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45" y="2413514"/>
            <a:ext cx="2299678" cy="23995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38A39E-D2CD-76C7-A8BA-7BAC8901775A}"/>
              </a:ext>
            </a:extLst>
          </p:cNvPr>
          <p:cNvSpPr txBox="1"/>
          <p:nvPr/>
        </p:nvSpPr>
        <p:spPr>
          <a:xfrm>
            <a:off x="138188" y="2915683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i="0" u="none" strike="noStrike" kern="0" cap="none" spc="-15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미디어 출연</a:t>
            </a:r>
            <a:endParaRPr kumimoji="1" lang="en-US" altLang="ko-KR" b="1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9" name="직선 연결선 140">
            <a:extLst>
              <a:ext uri="{FF2B5EF4-FFF2-40B4-BE49-F238E27FC236}">
                <a16:creationId xmlns:a16="http://schemas.microsoft.com/office/drawing/2014/main" id="{AF0FEF05-4D70-F024-D4B1-480A8E78B3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5540" y="3243677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8C6DFB-EA13-239C-BE41-79453EAE9D46}"/>
              </a:ext>
            </a:extLst>
          </p:cNvPr>
          <p:cNvSpPr txBox="1"/>
          <p:nvPr/>
        </p:nvSpPr>
        <p:spPr>
          <a:xfrm>
            <a:off x="2078613" y="2889455"/>
            <a:ext cx="4344475" cy="15860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MBC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제주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“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소통의 고수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“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프로그램 메인 강연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TBN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부산교통방송 리더십소통전문가 인터뷰 방송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10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회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COSMOPOLITAN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월간지 소통 인터뷰 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인터넷 신문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NEWS &amp; JOY 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칼럼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100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회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표준경영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인재경영 리더십 소통 칼럼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50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회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국내 주요 기업 사보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50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회 이상 칼럼 </a:t>
            </a:r>
            <a:endParaRPr kumimoji="1" lang="en-US" altLang="ko-KR" sz="1000" kern="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kumimoji="1" lang="ko-KR" altLang="en-US" sz="100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D83D6F-136A-F5B2-E8C9-FE2C6D15BE6D}"/>
              </a:ext>
            </a:extLst>
          </p:cNvPr>
          <p:cNvSpPr txBox="1"/>
          <p:nvPr/>
        </p:nvSpPr>
        <p:spPr>
          <a:xfrm>
            <a:off x="5231959" y="4837430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i="0" u="none" strike="noStrike" kern="0" cap="none" spc="-15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Certification</a:t>
            </a:r>
            <a:endParaRPr kumimoji="1" lang="en-US" altLang="ko-KR" b="1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140">
            <a:extLst>
              <a:ext uri="{FF2B5EF4-FFF2-40B4-BE49-F238E27FC236}">
                <a16:creationId xmlns:a16="http://schemas.microsoft.com/office/drawing/2014/main" id="{A21F8F7A-C07B-0055-4482-4846743F33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9311" y="5165424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1E6AA5D-3CA2-AC84-E194-232ABC41D325}"/>
              </a:ext>
            </a:extLst>
          </p:cNvPr>
          <p:cNvSpPr txBox="1"/>
          <p:nvPr/>
        </p:nvSpPr>
        <p:spPr>
          <a:xfrm>
            <a:off x="5819311" y="5318970"/>
            <a:ext cx="4488491" cy="13552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영국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INSIGHT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컨설팅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DISCOVERY Authorized Facilitator(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국제 공인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퍼실리테이터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 </a:t>
            </a: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미국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NLP(Neuro-Linguistic Programming) Authorized Master Practitioner</a:t>
            </a: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미국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AVATAR(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셀프리더십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Master Practitioner(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국제 공인 마스터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프랙티셔너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미국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) DDI(Development Dimensions International) FSW(Facilitator Skill Workshop) Completion </a:t>
            </a: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MBTI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일반강사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긍정심리 강점전문가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퍼실리테이터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kumimoji="1" lang="ko-KR" altLang="en-US" sz="1000" kern="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퍼실리테이션</a:t>
            </a:r>
            <a:r>
              <a:rPr kumimoji="1" lang="ko-KR" altLang="en-US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en-US" altLang="ko-KR" sz="1000" kern="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Expert</a:t>
            </a:r>
          </a:p>
          <a:p>
            <a:pPr marL="171450" lvl="0" indent="-17145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kumimoji="1" lang="ko-KR" altLang="en-US" sz="100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5894F-E2D6-3429-B628-B01C25D9EE98}"/>
              </a:ext>
            </a:extLst>
          </p:cNvPr>
          <p:cNvSpPr txBox="1"/>
          <p:nvPr/>
        </p:nvSpPr>
        <p:spPr>
          <a:xfrm>
            <a:off x="128899" y="4770263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i="0" u="none" strike="noStrike" kern="0" cap="none" spc="-15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이러닝 강의</a:t>
            </a:r>
            <a:endParaRPr kumimoji="1" lang="en-US" altLang="ko-KR" b="1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140">
            <a:extLst>
              <a:ext uri="{FF2B5EF4-FFF2-40B4-BE49-F238E27FC236}">
                <a16:creationId xmlns:a16="http://schemas.microsoft.com/office/drawing/2014/main" id="{CD4C72AC-A50B-7299-5EA3-1E4D5D93E4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251" y="5098257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7022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주요강의 영역</a:t>
            </a:r>
            <a:endParaRPr lang="ko-KR" altLang="en-US" sz="2000" b="1" spc="-15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A378C-02AD-0DC1-D10B-36B8CEADBC4C}"/>
              </a:ext>
            </a:extLst>
          </p:cNvPr>
          <p:cNvSpPr txBox="1"/>
          <p:nvPr/>
        </p:nvSpPr>
        <p:spPr>
          <a:xfrm>
            <a:off x="128464" y="854400"/>
            <a:ext cx="208823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kern="0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 분야</a:t>
            </a:r>
            <a:endParaRPr kumimoji="1" lang="en-US" altLang="ko-KR" b="1" i="0" u="none" strike="noStrike" kern="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F451D-1F1C-9FAF-E13A-3241C2CCD7EC}"/>
              </a:ext>
            </a:extLst>
          </p:cNvPr>
          <p:cNvSpPr txBox="1"/>
          <p:nvPr/>
        </p:nvSpPr>
        <p:spPr>
          <a:xfrm>
            <a:off x="2100518" y="781915"/>
            <a:ext cx="6840760" cy="9382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임원리더십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팀장리더십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코칭리더십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소통리더십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브릿지리더십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MZ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세대공감 리더십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평가면담스킬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코칭피드백스킬</a:t>
            </a:r>
            <a:endParaRPr kumimoji="1" lang="ko-KR" altLang="en-US" sz="105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변화관리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동기부여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권한위임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긍정심리 강점리더십 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셀프리더십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비전수립 워크샵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문제해결워크숍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팔로워십</a:t>
            </a:r>
            <a:endParaRPr kumimoji="1" lang="ko-KR" altLang="en-US" sz="1050" spc="-15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완벽한 </a:t>
            </a:r>
            <a:r>
              <a:rPr kumimoji="1" lang="ko-KR" altLang="en-US" sz="1050" spc="-15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소통법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커뮤니케이션 스킬 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갈등관리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소통과 협업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조직문화 관리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MZ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 세대공감 소통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경청과 공감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피드백 스킬 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설득 커뮤니케이션</a:t>
            </a:r>
            <a:r>
              <a:rPr kumimoji="1" lang="en-US" altLang="ko-KR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/ MBTI </a:t>
            </a:r>
            <a:r>
              <a:rPr kumimoji="1" lang="ko-KR" altLang="en-US" sz="1050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워크숍</a:t>
            </a:r>
          </a:p>
        </p:txBody>
      </p:sp>
      <p:cxnSp>
        <p:nvCxnSpPr>
          <p:cNvPr id="5" name="직선 연결선 140">
            <a:extLst>
              <a:ext uri="{FF2B5EF4-FFF2-40B4-BE49-F238E27FC236}">
                <a16:creationId xmlns:a16="http://schemas.microsoft.com/office/drawing/2014/main" id="{BDCAA625-652D-CBB8-0629-D4D52B49E3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5816" y="1182394"/>
            <a:ext cx="936104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58D16EF-36C7-44C8-FCAC-8ACA9C851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13958"/>
              </p:ext>
            </p:extLst>
          </p:nvPr>
        </p:nvGraphicFramePr>
        <p:xfrm>
          <a:off x="715817" y="1884114"/>
          <a:ext cx="8845695" cy="486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8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3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주요내용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a:t>대상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리더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실무자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임원리더십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C-LEVEL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에게 필요한 인사이트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거시적인 안목을 통한 성과관리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변화관리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8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팀장리더십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팀장의 역할과 책임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팀장의 핵심 역량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성과관리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커뮤니케이션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동기부여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권한위임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변화관리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영향력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자기인식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코칭리더십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코칭의 개요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코칭스킬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코칭대화모델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코칭대화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실습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 액션플랜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코칭 성찰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브릿지리더십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중간관리자의 역할과 책임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팔로워십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커뮤니케이션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갈등관리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보고스킬</a:t>
                      </a:r>
                      <a:endParaRPr lang="ko-KR" altLang="en-US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셀프리더십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방향 설정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사고관리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자기학습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브랜딩</a:t>
                      </a:r>
                      <a:endParaRPr lang="en-US" altLang="ko-KR" sz="1100" b="0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업무몰입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동기부여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긍정심리자본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소통리더십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소통의 원리</a:t>
                      </a:r>
                      <a:r>
                        <a:rPr kumimoji="0" lang="en-US" altLang="ko-KR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소통이 어려운 이유</a:t>
                      </a:r>
                      <a:r>
                        <a:rPr kumimoji="0" lang="en-US" altLang="ko-KR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소통 솔루션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효과적인 말하기</a:t>
                      </a:r>
                      <a:r>
                        <a:rPr kumimoji="0" lang="en-US" altLang="ko-KR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경청과 공감</a:t>
                      </a:r>
                      <a:r>
                        <a:rPr kumimoji="0" lang="en-US" altLang="ko-KR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1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피드백 스킬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MZ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세대공감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세대의 특성 이해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 공감 솔루션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세대 소통 액션플랜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문제해결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문제의 정의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문제해결 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 프로세스</a:t>
                      </a:r>
                      <a:r>
                        <a:rPr lang="en-US" altLang="ko-KR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0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액션플랜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91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주요 기업 레퍼런스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6910502-F311-80D5-A6E2-C24B50EAB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54566"/>
              </p:ext>
            </p:extLst>
          </p:nvPr>
        </p:nvGraphicFramePr>
        <p:xfrm>
          <a:off x="272480" y="853872"/>
          <a:ext cx="9361040" cy="581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제조</a:t>
                      </a:r>
                      <a:r>
                        <a:rPr lang="en-US" altLang="ko-KR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/IT</a:t>
                      </a:r>
                      <a:endParaRPr lang="ko-KR" altLang="en-US" sz="1100" b="1" spc="-1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삼성전자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현대자동차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그룹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그룹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인화원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그룹 인재원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두산그룹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연강원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텔레콤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SKC,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대우조선해양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GS-EPS,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신한생명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IBM,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한국마이크로소프트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,LG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디스플레이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MBC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문화방송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LIG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넥스원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일진그룹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롯데월드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롯데로지스틱스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롯데쇼핑㈜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롯데칠성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롯데주류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통일그룹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티제이미디어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애경유통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(AK Plaza),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원익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텐바이텐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현대백화점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한국전자금융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오토복코리아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한국콜마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코오롱인재개발원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코오롱글로텍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OCI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상사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예다함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사람인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삼립식품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유아이씨커머셜펌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디큐브아카데미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아이디스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도쿄일렉트론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현대하이스코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호텔신라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한국다이이찌산쿄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삼천리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MPC 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타라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롯데칠성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ENF,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세정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JJ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케터링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메리케이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엘앤피자동차코리아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이스타항공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유한킴벌리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롯데월드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예스티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휴넷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르노캐피털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삼양그룹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머크코리아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다우케미컬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금호석유화학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엠비즈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롯데마트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한겨레신문사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GST,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코웨이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닐슨코리아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코리아서키트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쌍용자동차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교촌그룹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덕일산업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대우산업개발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한국파락셀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제일기획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아세아시멘트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인터엠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이지바이오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KB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국민카드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에스코넥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한독모터스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이디야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세아그룹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삼보건설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칼텍스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이지바이오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쎄코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아프로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IR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세아베스틸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서연그룹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,, KCC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HDS,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지엔텔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코스온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아디다스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두산중공업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현대중공업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제주국제도시개발센터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무림그룹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메이블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파리크라상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메디포스트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올림푸스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아워홈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CIM,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이레오토모티브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사랑의열매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아프로그룹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KBS,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벤츠효성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휴니드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DK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비즈니스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이지미디어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한국야쿠르트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비스텔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포르세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동부대우전자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롯데면세점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글로벌휴먼스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인지컨트롤스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포스코건설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연우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도루코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현대엔지니어링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대림코퍼레이션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트랜스코스모스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한화그룹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라온씨큐어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롯데시네마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대우건설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한경아카데미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비브라운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태평양물산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삼성디스플레이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하나투어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축구협회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롯데정밀화학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콘바텍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경동도시가스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윌로펌프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행복재단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현대자동차그룹이노션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암웨이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메가박스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테크빌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입센코리아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한국수력원자력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동아일보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채널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텔레필드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해인건축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E1,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벤처기업협회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하이닉스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한국안전써비스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충남사회복지회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미래컴퍼니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한우리열린교육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 E&amp;M,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메디포스트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아워홈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제일제당부산공장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인생학교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에스코넥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카바코리아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이지바이오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현대해상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오상헬스케어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주식회사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올리브영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비브라운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워커힐호텔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KBS,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창의와탐구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 CGV,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바텍이우홀딩스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제일제당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아모텍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흥국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F&amp;B,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에스오일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애경화학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풍원정밀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이스타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한세실업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삼성금융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하이닉스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쉐이크쉑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DHL,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더블유쇼핑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엔카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디에스글로벌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삼성생명서비스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에스디바이오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메가솔라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DB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생명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네트웍스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기아자동차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JJ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인터내셔널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KG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그룹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UST,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예거르쿨트로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삼양식품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브이아이피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에스제이더블유인터내셔널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누리시스템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경동티에스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삼성에스원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윤선생영어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에이브비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아시아나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IDT,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동원에프엔비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나이키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다날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아티언스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롯데케미컬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현대모비스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씨크코리아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요코가와전기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콜롬비아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팀프레시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삼성전기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롯데이네오스화학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현대엘리베이터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한국중부발전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유알피시스템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상록리조트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NHN,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한국룬드백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성우하이텍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굿피플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유알피시스템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오스템임플란트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유진기업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CJ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푸드빌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퓨어스토리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한국가스안전공사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현대오토에버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한국오가돈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에스엔시스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농심인재원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MN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소프트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코오롱베니트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엘지유플러스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SK F&amp;U, NHN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사이버결재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엑토즈소프트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이원정보기술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스마일게이트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하나아이앤에스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신한데이타시스템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엔씨소프트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마팔하이테코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맵퍼스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롯데정보통신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안랩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SDS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미라콤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현대중공업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크린토피아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범우연합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태은물류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에이치비테크놀리지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한화토탈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홈앤서비스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포스코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O&amp;M,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아이마켓코리아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동성케미컬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태영건설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리치앤코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법무법인 김앤장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법무법인 태평양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나이스홀딩스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한국씨크코리아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농심인재원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홈앤서비스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현대중공업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크린토피아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롯데정밀화학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와이즈스톤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덴카코리아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LG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원익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GS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칼텍스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타이드스퀘어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한성자동차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한덕건설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오뚜기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잡코리아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농협인재원 등 다수</a:t>
                      </a:r>
                      <a:endParaRPr kumimoji="1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7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삼성증권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KB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금융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삼성카드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삼성화재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신한은행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SK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증권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AIA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신한금융투자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키움증권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SOCIETE GENERALE(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프랑스은행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) ,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삼성화재서비스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동부화재손해사정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푸르덴셜생명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동부화재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삼성생명서비스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농협생명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농협손해보험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KDB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대우증권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크레딧스위스은행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DB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ABL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우리카드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키움저축은행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한국저축은행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기업은행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롯데카드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우체국금융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한화손보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롯데손해보험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한화생명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삼성생명서비스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KB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화재보험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우리금융그룹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우리카드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하나금융그룹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삼성생명 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호주뉴질랜드은행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하나금융기술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DB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손해보험 등 다수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3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병원</a:t>
                      </a:r>
                      <a:r>
                        <a:rPr lang="en-US" altLang="ko-KR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서울대학교병원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삼성서울병원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세브란스병원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서울아산병원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카톨릭대학강남성모병원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길병원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일산병원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제일병원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고려대학교의료원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아주대학교병원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국립중앙의료원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한국암병원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일산병원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서울북부병원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전북대학교병원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한림병원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백병원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서울대보라매병원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대구카톨릭대학교병원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대구동산병원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충북대병원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충남대병원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원주세브란스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계명대동산병원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병원간호사회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종근당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녹십자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동국제약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경남제약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일양약품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한국얀센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존슨앤존슨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유영제약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경남제약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콜마파마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한미약품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자생병원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서울성모병원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바이엘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분당차병원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충남대병원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국립중앙의료원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부산백병원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대웅제약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한국오가돈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서울대학교 의과대학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한국룬드백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한국에이브비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한림제약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대웅제약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나나성형외과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유한양행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성빈센트병원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휴비스글로벌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옵투스제약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등 다수</a:t>
                      </a:r>
                      <a:endParaRPr kumimoji="1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19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주요 공공기관</a:t>
            </a: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대학교 레퍼런스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6910502-F311-80D5-A6E2-C24B50EAB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671058"/>
              </p:ext>
            </p:extLst>
          </p:nvPr>
        </p:nvGraphicFramePr>
        <p:xfrm>
          <a:off x="232929" y="705558"/>
          <a:ext cx="9544607" cy="606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14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중앙공무원교육원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금융감독원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신용보증기금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중소기업진흥공단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건강보험공단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우정공무원교육원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경기도인재개발원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한국교직원공제회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서울대학교 교직원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고용노동부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광주공무원교육원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장애인고용공단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창업진흥원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한국조사협회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국립중앙도서관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PCO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특허정보원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한국폴리텍대학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영월군청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예금보험공사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용인도시공사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한국임상시험산업본부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강원도소방학교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,(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재외동포재단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국가과학기술인력개발원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안산사회복지관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인천교통공사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코레일인재개발원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금융결재원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경기도장애인복지관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전경련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한국은행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중랑구청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한국건강가정진흥원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인천소방안전학교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경기도시공사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한국양성평등교육진흥원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경찰연수원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국민연금공단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한국마사회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중앙교육연수원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전북장애인복지협회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한국관광공사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노사발전재단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한국토지주택공사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충남교육연수원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고용노동연수원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경북사회복지사협회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전북교육연수원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조달교육원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총리실산하경제사회연구회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건강보험심사평가원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학교안전공단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경상남부양산시청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강원도교육청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우체국물류지원단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경기도일자리지원센터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한국수자원공사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농림수산식품교육문화정보원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서울교통공사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한국장애인총연합회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IR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협의회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한국능력개발원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서대문구청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전경련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해양청소년연수원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가정건강지원센터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한국수력원자력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관세청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병원간호사회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국민건강보험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한국환경산업기술원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국각과학기술연수원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수토피아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경제사회연구회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성북종합노인복지관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강원도교육청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중앙소방학교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부산교육청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서울자유시민대학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자산관리공사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금융감독원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국세청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강남시니어클럽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울상항만공사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CS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자원봉사센터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대전카톨릭협회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중앙선거관리위원회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굿네이버스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한국전력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대전복지재단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서초자원봉사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농수산물유통공사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심평원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광주도시철도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광주상공회의소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영등포자원봉사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용인시청소년미래재단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킨텍스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부산금융연수원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부산은행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금융연수원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한국건강가정진흥원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한국장학재단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한국자산관리공사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구로청년센터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서울세관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아시아문화센터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평생교육협회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원자력연구원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화성시청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경북교육청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서울시자원봉사협회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제주도시개발센터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장애인복지관협회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지방공기업평가원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전남장애인권익위원회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MICE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부산시인재개발원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부천시다문화센터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관악구청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중앙소방학교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지방자치인재개발원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보건복지인력개발원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대구공무원교육원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단재연수원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경남교육청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강릉문화재단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한국보육진흥원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충남남부장애인복지관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서대문가정지원센터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서울문화재단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화성시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인천다문화센터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한국환경공단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서울시교육청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제주소방청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남양주도시공사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세종시교육청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중소기업벤처진흥원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구리시장애인복지관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국립산림과학원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여주시청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양주시청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성남시청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경기복지재단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경기도장애인복지관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한국가정거강진흥원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한국식품안전관리원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기상기후인재개발원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경북교육청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중앙소방학교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한국생산기술연구원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보건복지인력개발원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경북포항시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중소기업정보기술진흥원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외교부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자활연수원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극지연구소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마사회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울산중구청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창원시청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남양주시청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서울시여성재단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대한보건의료정보관리사협회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포천시상공회의소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광주광역시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 자원봉사센터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김제시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한국로봇협회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한국환경기계연구원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인천교육청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한국교통안전공단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지방자치인재개발원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승가원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포천상공회의소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대한보건의료정보관리사협회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남양주시청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광주경영자협회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한국산업은행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울산중구청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극지연구소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외교부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화성시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부천시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강원도일자리재단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서울장애인복지관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한가원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경기도일자리재단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권선구청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자활연수원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경기도상담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안산도시공사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국군방첩사령부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한국원자력환경공단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마사회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창원시청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코레일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심평원 등 다수</a:t>
                      </a:r>
                      <a:endParaRPr kumimoji="1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대학교</a:t>
                      </a:r>
                      <a:endParaRPr lang="en-US" altLang="ko-KR" sz="1100" b="1" spc="-1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교수</a:t>
                      </a:r>
                      <a:r>
                        <a:rPr lang="en-US" altLang="ko-KR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교직원</a:t>
                      </a:r>
                      <a:r>
                        <a:rPr lang="en-US" altLang="ko-KR" sz="1100" b="1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spc="-1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서울대학교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고려대학교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연세대학교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성균관대학교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카이스트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이화여자대학교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동국대학교 의과대학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동국대학교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성신여대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상명대학교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동서대학교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조선대학교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연암대학교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호남대학교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전북대학교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한경대학교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한기대학교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신라대학교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 err="1">
                          <a:latin typeface="+mn-ea"/>
                          <a:ea typeface="+mn-ea"/>
                        </a:rPr>
                        <a:t>인천카톨릭대학교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아주대학교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한남대학교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동신대학교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홍익대학교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한국영상대학교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영산대학교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유한대학교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단국대학교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경기대학교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인덕대학교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연성대학교</a:t>
                      </a:r>
                      <a:r>
                        <a:rPr lang="en-US" altLang="ko-KR" sz="1000" b="0" i="0" spc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i="0" spc="0" dirty="0">
                          <a:latin typeface="+mn-ea"/>
                          <a:ea typeface="+mn-ea"/>
                        </a:rPr>
                        <a:t>등 다수 학교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85974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27134</TotalTime>
  <Words>2045</Words>
  <Application>Microsoft Office PowerPoint</Application>
  <PresentationFormat>A4 용지(210x297mm)</PresentationFormat>
  <Paragraphs>130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맑은 고딕</vt:lpstr>
      <vt:lpstr>에스코어 드림 5 Medium</vt:lpstr>
      <vt:lpstr>Arial</vt:lpstr>
      <vt:lpstr>Wingdings</vt:lpstr>
      <vt:lpstr>표지목차간지엔딩</vt:lpstr>
      <vt:lpstr>2_표지목차간지엔딩</vt:lpstr>
      <vt:lpstr>3_표지목차간지엔딩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credu</dc:creator>
  <cp:lastModifiedBy>kc y</cp:lastModifiedBy>
  <cp:revision>2304</cp:revision>
  <cp:lastPrinted>2017-03-28T07:19:13Z</cp:lastPrinted>
  <dcterms:created xsi:type="dcterms:W3CDTF">2014-06-19T05:05:38Z</dcterms:created>
  <dcterms:modified xsi:type="dcterms:W3CDTF">2023-08-06T22:57:13Z</dcterms:modified>
</cp:coreProperties>
</file>