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0" r:id="rId1"/>
    <p:sldMasterId id="2147483648" r:id="rId2"/>
    <p:sldMasterId id="2147483659" r:id="rId3"/>
    <p:sldMasterId id="2147483662" r:id="rId4"/>
  </p:sldMasterIdLst>
  <p:notesMasterIdLst>
    <p:notesMasterId r:id="rId18"/>
  </p:notesMasterIdLst>
  <p:handoutMasterIdLst>
    <p:handoutMasterId r:id="rId19"/>
  </p:handoutMasterIdLst>
  <p:sldIdLst>
    <p:sldId id="700" r:id="rId5"/>
    <p:sldId id="701" r:id="rId6"/>
    <p:sldId id="702" r:id="rId7"/>
    <p:sldId id="703" r:id="rId8"/>
    <p:sldId id="704" r:id="rId9"/>
    <p:sldId id="705" r:id="rId10"/>
    <p:sldId id="706" r:id="rId11"/>
    <p:sldId id="707" r:id="rId12"/>
    <p:sldId id="710" r:id="rId13"/>
    <p:sldId id="711" r:id="rId14"/>
    <p:sldId id="712" r:id="rId15"/>
    <p:sldId id="709" r:id="rId16"/>
    <p:sldId id="713" r:id="rId17"/>
  </p:sldIdLst>
  <p:sldSz cx="9144000" cy="6858000" type="screen4x3"/>
  <p:notesSz cx="6799263" cy="9929813"/>
  <p:embeddedFontLst>
    <p:embeddedFont>
      <p:font typeface="나눔고딕" panose="020D0604000000000000" pitchFamily="50" charset="-127"/>
      <p:regular r:id="rId20"/>
      <p:bold r:id="rId21"/>
    </p:embeddedFont>
    <p:embeddedFont>
      <p:font typeface="Tahoma" panose="020B0604030504040204" pitchFamily="34" charset="0"/>
      <p:regular r:id="rId22"/>
      <p:bold r:id="rId23"/>
    </p:embeddedFont>
    <p:embeddedFont>
      <p:font typeface="휴먼매직체" panose="02030504000101010101" pitchFamily="18" charset="-127"/>
      <p:regular r:id="rId24"/>
    </p:embeddedFont>
    <p:embeddedFont>
      <p:font typeface="Trebuchet MS" panose="020B0603020202020204" pitchFamily="34" charset="0"/>
      <p:regular r:id="rId25"/>
      <p:bold r:id="rId26"/>
      <p:italic r:id="rId27"/>
      <p:boldItalic r:id="rId28"/>
    </p:embeddedFont>
    <p:embeddedFont>
      <p:font typeface="HY견고딕" panose="02030600000101010101" pitchFamily="18" charset="-127"/>
      <p:regular r:id="rId29"/>
    </p:embeddedFont>
    <p:embeddedFont>
      <p:font typeface="휴먼모음T" panose="02030504000101010101" pitchFamily="18" charset="-127"/>
      <p:regular r:id="rId30"/>
    </p:embeddedFont>
    <p:embeddedFont>
      <p:font typeface="맑은 고딕" panose="020B0503020000020004" pitchFamily="50" charset="-127"/>
      <p:regular r:id="rId31"/>
      <p:bold r:id="rId32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357263FF-3D22-4ABA-9F02-D7027EF683BB}">
          <p14:sldIdLst>
            <p14:sldId id="700"/>
            <p14:sldId id="701"/>
            <p14:sldId id="702"/>
            <p14:sldId id="703"/>
            <p14:sldId id="704"/>
            <p14:sldId id="705"/>
            <p14:sldId id="706"/>
            <p14:sldId id="707"/>
            <p14:sldId id="710"/>
            <p14:sldId id="711"/>
            <p14:sldId id="712"/>
            <p14:sldId id="709"/>
            <p14:sldId id="713"/>
          </p14:sldIdLst>
        </p14:section>
        <p14:section name="제목 없는 구역" id="{276BA1AD-C7AD-4C8F-8B21-29066BB02092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9900"/>
    <a:srgbClr val="FF99FF"/>
    <a:srgbClr val="343434"/>
    <a:srgbClr val="3B3B3B"/>
    <a:srgbClr val="FF0000"/>
    <a:srgbClr val="FFFF00"/>
    <a:srgbClr val="80C535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테마 스타일 2 - 강조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테마 스타일 2 - 강조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5" autoAdjust="0"/>
    <p:restoredTop sz="96301" autoAdjust="0"/>
  </p:normalViewPr>
  <p:slideViewPr>
    <p:cSldViewPr>
      <p:cViewPr>
        <p:scale>
          <a:sx n="110" d="100"/>
          <a:sy n="110" d="100"/>
        </p:scale>
        <p:origin x="-179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2676" y="-9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2.fntdata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6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5.fntdata"/><Relationship Id="rId32" Type="http://schemas.openxmlformats.org/officeDocument/2006/relationships/font" Target="fonts/font13.fntdata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31" Type="http://schemas.openxmlformats.org/officeDocument/2006/relationships/font" Target="fonts/font12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>
              <a:latin typeface="Rix고딕 EB" pitchFamily="18" charset="-127"/>
              <a:ea typeface="Rix고딕 EB" pitchFamily="18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5F5719-E0C8-497A-835A-DC7AF60E9786}" type="datetimeFigureOut">
              <a:rPr lang="ko-KR" altLang="en-US" smtClean="0">
                <a:latin typeface="Rix고딕 EB" pitchFamily="18" charset="-127"/>
                <a:ea typeface="Rix고딕 EB" pitchFamily="18" charset="-127"/>
              </a:rPr>
              <a:pPr/>
              <a:t>2014-12-01</a:t>
            </a:fld>
            <a:endParaRPr lang="ko-KR" altLang="en-US" dirty="0">
              <a:latin typeface="Rix고딕 EB" pitchFamily="18" charset="-127"/>
              <a:ea typeface="Rix고딕 EB" pitchFamily="18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E8AAB-A6E2-4809-921B-690A759FE7B4}" type="slidenum">
              <a:rPr lang="ko-KR" altLang="en-US" smtClean="0">
                <a:latin typeface="Rix고딕 EB" pitchFamily="18" charset="-127"/>
                <a:ea typeface="Rix고딕 EB" pitchFamily="18" charset="-127"/>
              </a:rPr>
              <a:pPr/>
              <a:t>‹#›</a:t>
            </a:fld>
            <a:endParaRPr lang="ko-KR" altLang="en-US" dirty="0">
              <a:latin typeface="Rix고딕 EB" pitchFamily="18" charset="-127"/>
              <a:ea typeface="Rix고딕 EB" pitchFamily="18" charset="-127"/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Rix고딕 EB" pitchFamily="18" charset="-127"/>
              <a:ea typeface="Rix고딕 E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5946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ix고딕 EB" pitchFamily="18" charset="-127"/>
                <a:ea typeface="Rix고딕 EB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ix고딕 EB" pitchFamily="18" charset="-127"/>
                <a:ea typeface="Rix고딕 EB" pitchFamily="18" charset="-127"/>
              </a:defRPr>
            </a:lvl1pPr>
          </a:lstStyle>
          <a:p>
            <a:fld id="{BC005E11-9FC4-4559-BF01-B81AA1525F34}" type="datetimeFigureOut">
              <a:rPr lang="ko-KR" altLang="en-US" smtClean="0"/>
              <a:pPr/>
              <a:t>2014-12-01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ix고딕 EB" pitchFamily="18" charset="-127"/>
                <a:ea typeface="Rix고딕 EB" pitchFamily="18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ix고딕 EB" pitchFamily="18" charset="-127"/>
                <a:ea typeface="Rix고딕 EB" pitchFamily="18" charset="-127"/>
              </a:defRPr>
            </a:lvl1pPr>
          </a:lstStyle>
          <a:p>
            <a:fld id="{E298BA0C-7778-40CB-9F43-9459B3FAC40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4254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Rix고딕 EB" pitchFamily="18" charset="-127"/>
        <a:ea typeface="Rix고딕 EB" pitchFamily="18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Rix고딕 EB" pitchFamily="18" charset="-127"/>
        <a:ea typeface="Rix고딕 EB" pitchFamily="18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Rix고딕 EB" pitchFamily="18" charset="-127"/>
        <a:ea typeface="Rix고딕 EB" pitchFamily="18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Rix고딕 EB" pitchFamily="18" charset="-127"/>
        <a:ea typeface="Rix고딕 EB" pitchFamily="18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Rix고딕 EB" pitchFamily="18" charset="-127"/>
        <a:ea typeface="Rix고딕 EB" pitchFamily="18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0555" y="6616278"/>
            <a:ext cx="782641" cy="24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</a:defRPr>
            </a:lvl1pPr>
          </a:lstStyle>
          <a:p>
            <a:pPr rtl="0" latinLnBrk="1"/>
            <a:fld id="{1B9698D3-A15B-4A69-BB2C-589E82E98469}" type="slidenum">
              <a:rPr lang="en-US" altLang="ko-KR" kern="1200" smtClean="0">
                <a:solidFill>
                  <a:prstClr val="black">
                    <a:lumMod val="50000"/>
                    <a:lumOff val="50000"/>
                  </a:prstClr>
                </a:solidFill>
                <a:ea typeface="맑은 고딕"/>
                <a:cs typeface="+mn-cs"/>
              </a:rPr>
              <a:pPr rtl="0" latinLnBrk="1"/>
              <a:t>‹#›</a:t>
            </a:fld>
            <a:endParaRPr lang="en-US" altLang="ko-KR" kern="1200" dirty="0" smtClean="0">
              <a:solidFill>
                <a:prstClr val="black">
                  <a:lumMod val="50000"/>
                  <a:lumOff val="50000"/>
                </a:prstClr>
              </a:solidFill>
              <a:ea typeface="맑은 고딕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43976" y="6492875"/>
            <a:ext cx="400024" cy="3651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fld id="{A8AF2C34-FC52-484F-AFD7-F250E68DDC4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aphicFrame>
        <p:nvGraphicFramePr>
          <p:cNvPr id="9" name="Group 109"/>
          <p:cNvGraphicFramePr>
            <a:graphicFrameLocks noGrp="1"/>
          </p:cNvGraphicFramePr>
          <p:nvPr userDrawn="1"/>
        </p:nvGraphicFramePr>
        <p:xfrm>
          <a:off x="4071934" y="4286256"/>
          <a:ext cx="4643438" cy="1950720"/>
        </p:xfrm>
        <a:graphic>
          <a:graphicData uri="http://schemas.openxmlformats.org/drawingml/2006/table">
            <a:tbl>
              <a:tblPr/>
              <a:tblGrid>
                <a:gridCol w="1639127"/>
                <a:gridCol w="3004311"/>
              </a:tblGrid>
              <a:tr h="16966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696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Project Title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Written by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E-mail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Last updated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1</a:t>
                      </a:r>
                      <a:r>
                        <a:rPr kumimoji="1" lang="en-US" altLang="ko-KR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st</a:t>
                      </a:r>
                      <a:r>
                        <a:rPr kumimoji="1" lang="en-US" altLang="ko-K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 drafted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66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돋움" pitchFamily="50" charset="-127"/>
                        </a:rPr>
                        <a:t>Service / about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돋움" pitchFamily="50" charset="-127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 userDrawn="1"/>
        </p:nvSpPr>
        <p:spPr>
          <a:xfrm>
            <a:off x="1214414" y="2071678"/>
            <a:ext cx="714380" cy="7143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>
              <a:latin typeface="휴먼매직체" pitchFamily="18" charset="-127"/>
              <a:ea typeface="휴먼매직체" pitchFamily="18" charset="-127"/>
            </a:endParaRPr>
          </a:p>
          <a:p>
            <a:pPr algn="ctr"/>
            <a:endParaRPr lang="en-US" altLang="ko-KR" sz="1200" dirty="0" smtClean="0">
              <a:latin typeface="휴먼매직체" pitchFamily="18" charset="-127"/>
              <a:ea typeface="휴먼매직체" pitchFamily="18" charset="-127"/>
            </a:endParaRPr>
          </a:p>
          <a:p>
            <a:pPr algn="ctr"/>
            <a:endParaRPr lang="ko-KR" altLang="en-US" sz="1200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11" name="모서리가 둥근 직사각형 10"/>
          <p:cNvSpPr/>
          <p:nvPr userDrawn="1"/>
        </p:nvSpPr>
        <p:spPr>
          <a:xfrm>
            <a:off x="1928794" y="2071678"/>
            <a:ext cx="5786478" cy="7143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000" dirty="0">
              <a:solidFill>
                <a:schemeClr val="tx1">
                  <a:lumMod val="75000"/>
                  <a:lumOff val="2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cxnSp>
        <p:nvCxnSpPr>
          <p:cNvPr id="12" name="직선 연결선 11"/>
          <p:cNvCxnSpPr/>
          <p:nvPr userDrawn="1"/>
        </p:nvCxnSpPr>
        <p:spPr>
          <a:xfrm>
            <a:off x="1214414" y="2786058"/>
            <a:ext cx="6500858" cy="1522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>
    <p:fade/>
  </p:transition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0" y="736600"/>
            <a:ext cx="9144000" cy="98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tx1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5"/>
          <p:cNvSpPr txBox="1">
            <a:spLocks/>
          </p:cNvSpPr>
          <p:nvPr userDrawn="1"/>
        </p:nvSpPr>
        <p:spPr>
          <a:xfrm>
            <a:off x="6958029" y="6357958"/>
            <a:ext cx="1928826" cy="250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PF Din Text Cond Pro Medium" pitchFamily="2" charset="0"/>
                <a:ea typeface="Rix고딕 M" pitchFamily="18" charset="-127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0BB0C5-6955-4F9B-BA60-58E2367A55EF}" type="slidenum">
              <a:rPr kumimoji="0" lang="ko-KR" altLang="en-US" sz="8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ko-KR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t> </a:t>
            </a:r>
            <a:endParaRPr kumimoji="0" lang="ko-KR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>
            <a:off x="0" y="736600"/>
            <a:ext cx="9144000" cy="98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tx1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ransition>
    <p:fade/>
  </p:transition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5"/>
          <p:cNvSpPr txBox="1">
            <a:spLocks/>
          </p:cNvSpPr>
          <p:nvPr userDrawn="1"/>
        </p:nvSpPr>
        <p:spPr>
          <a:xfrm>
            <a:off x="6958029" y="6357958"/>
            <a:ext cx="1928826" cy="250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PF Din Text Cond Pro Medium" pitchFamily="2" charset="0"/>
                <a:ea typeface="Rix고딕 M" pitchFamily="18" charset="-127"/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0BB0C5-6955-4F9B-BA60-58E2367A55EF}" type="slidenum">
              <a:rPr kumimoji="0" lang="ko-KR" altLang="en-US" sz="8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나눔고딕" pitchFamily="50" charset="-127"/>
                <a:ea typeface="나눔고딕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나눔고딕" pitchFamily="50" charset="-127"/>
              <a:ea typeface="나눔고딕" pitchFamily="50" charset="-127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>
            <a:off x="0" y="736600"/>
            <a:ext cx="9144000" cy="98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tx1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ransition>
    <p:fade/>
  </p:transition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3280991" y="3284984"/>
            <a:ext cx="3091209" cy="65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kumimoji="0" lang="ko-KR" altLang="en-US" sz="28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매출 시뮬레이션</a:t>
            </a:r>
            <a:endParaRPr kumimoji="0" lang="en-US" altLang="ko-KR" sz="2800" b="1" dirty="0" smtClean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745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참고 자료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예상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PU?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974" y="1052736"/>
            <a:ext cx="8743026" cy="36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장르별 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모바일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게임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PU %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현황을 보면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043" y="6165884"/>
            <a:ext cx="7587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http://support.ad-brix.com/page/ea2b6361170f4ce28b55de129c5721f3/kb_application_monetization</a:t>
            </a:r>
            <a:endParaRPr lang="en-US" altLang="ko-KR" sz="800" dirty="0" smtClean="0"/>
          </a:p>
          <a:p>
            <a:endParaRPr lang="en-US" altLang="ko-KR" sz="800" dirty="0"/>
          </a:p>
          <a:p>
            <a:r>
              <a:rPr lang="en-US" altLang="ko-KR" sz="800" dirty="0" smtClean="0"/>
              <a:t>http</a:t>
            </a:r>
            <a:r>
              <a:rPr lang="en-US" altLang="ko-KR" sz="800" dirty="0"/>
              <a:t>://www.insidemobileapps.com/2013/02/08/exclusive-apsalar-analyzes-the-correlation-between-mobile-game-engagement-and-monetization-by-genre/</a:t>
            </a:r>
            <a:endParaRPr lang="ko-KR" alt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365478" y="5157192"/>
            <a:ext cx="8743026" cy="6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외국 자료가 이렇다는 데 잘 못 믿겠</a:t>
            </a:r>
            <a:r>
              <a:rPr lang="ko-KR" altLang="en-US" b="1" spc="-20" dirty="0">
                <a:latin typeface="나눔고딕" pitchFamily="50" charset="-127"/>
                <a:ea typeface="나눔고딕" pitchFamily="50" charset="-127"/>
              </a:rPr>
              <a:t>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 IGA Works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자료가 더 정확한 듯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캐주</a:t>
            </a:r>
            <a:r>
              <a:rPr lang="ko-KR" altLang="en-US" b="1" spc="-20" dirty="0">
                <a:latin typeface="나눔고딕" pitchFamily="50" charset="-127"/>
                <a:ea typeface="나눔고딕" pitchFamily="50" charset="-127"/>
              </a:rPr>
              <a:t>얼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게임 월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PU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비율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 2~5%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로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잡고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하드코어 게임 월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PU 3~8%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잡으면 거의 맞음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49" y="1556792"/>
            <a:ext cx="4683423" cy="3397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315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6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참고 자료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예상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ARPPU?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012" y="1590675"/>
            <a:ext cx="5133975" cy="36766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704" y="5733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0069" y="5271011"/>
            <a:ext cx="37208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http://www.newstomato.com/ReadNews.aspx?no=501265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400974" y="1052736"/>
            <a:ext cx="8743026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T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스토어의 장르별 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과금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유저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명 당 한 달에 결재하는 평균 금액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(ARPPU)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374" y="5843106"/>
            <a:ext cx="8743026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실제로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RPG ARPPU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는 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구글플레이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에서는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15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만원 이렇게 높게 안 나온다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..</a:t>
            </a:r>
          </a:p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4-8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만원 정도가 적당한 듯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..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000259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6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샘</a:t>
            </a:r>
            <a:r>
              <a:rPr lang="ko-KR" altLang="en-US" b="1" spc="-20" dirty="0">
                <a:latin typeface="나눔고딕" pitchFamily="50" charset="-127"/>
                <a:ea typeface="나눔고딕" pitchFamily="50" charset="-127"/>
              </a:rPr>
              <a:t>플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아주 간단하게 하면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…)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0" y="53498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184454"/>
              </p:ext>
            </p:extLst>
          </p:nvPr>
        </p:nvGraphicFramePr>
        <p:xfrm>
          <a:off x="345828" y="1124744"/>
          <a:ext cx="4737100" cy="571500"/>
        </p:xfrm>
        <a:graphic>
          <a:graphicData uri="http://schemas.openxmlformats.org/drawingml/2006/table">
            <a:tbl>
              <a:tblPr/>
              <a:tblGrid>
                <a:gridCol w="981733"/>
                <a:gridCol w="962670"/>
                <a:gridCol w="1077047"/>
                <a:gridCol w="810168"/>
                <a:gridCol w="905482"/>
              </a:tblGrid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201X .1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 액티브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MAU)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결제자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PU)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PU%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ARPPU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매출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450,000,000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88329"/>
              </p:ext>
            </p:extLst>
          </p:nvPr>
        </p:nvGraphicFramePr>
        <p:xfrm>
          <a:off x="340780" y="2104628"/>
          <a:ext cx="5842000" cy="2476500"/>
        </p:xfrm>
        <a:graphic>
          <a:graphicData uri="http://schemas.openxmlformats.org/drawingml/2006/table">
            <a:tbl>
              <a:tblPr/>
              <a:tblGrid>
                <a:gridCol w="980010"/>
                <a:gridCol w="964152"/>
                <a:gridCol w="1078328"/>
                <a:gridCol w="811917"/>
                <a:gridCol w="903893"/>
                <a:gridCol w="11037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 액티브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MAU)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결제자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PU)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PU%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ARPPU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매출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450,000,000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10.00%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448,000,000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416,000,000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9.63%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429,000,000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387,100,000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387,100,000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371,250,000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9.78%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371,250,000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334,900,000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9.38%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334,900,000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324,000,000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9.47%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      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324,000,000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5086345"/>
            <a:ext cx="34692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#</a:t>
            </a:r>
            <a:r>
              <a:rPr lang="ko-KR" altLang="en-US" sz="1100" dirty="0" smtClean="0"/>
              <a:t>데이터는 가상의 더미 데이터</a:t>
            </a:r>
            <a:r>
              <a:rPr lang="en-US" altLang="ko-KR" sz="1100" dirty="0" smtClean="0"/>
              <a:t>.</a:t>
            </a:r>
            <a:r>
              <a:rPr lang="ko-KR" altLang="en-US" sz="1100" dirty="0" smtClean="0"/>
              <a:t> </a:t>
            </a:r>
            <a:r>
              <a:rPr lang="en-US" altLang="ko-KR" sz="1100" dirty="0" smtClean="0"/>
              <a:t>MAU 30</a:t>
            </a:r>
            <a:r>
              <a:rPr lang="ko-KR" altLang="en-US" sz="1100" dirty="0" smtClean="0"/>
              <a:t>만</a:t>
            </a:r>
            <a:r>
              <a:rPr lang="en-US" altLang="ko-KR" sz="1100" dirty="0" smtClean="0"/>
              <a:t>, PU 10%, </a:t>
            </a:r>
          </a:p>
          <a:p>
            <a:r>
              <a:rPr lang="en-US" altLang="ko-KR" sz="1100" dirty="0" smtClean="0"/>
              <a:t>  ARPPU 16000</a:t>
            </a:r>
            <a:r>
              <a:rPr lang="ko-KR" altLang="en-US" sz="1100" dirty="0" smtClean="0"/>
              <a:t>원 정도로</a:t>
            </a:r>
            <a:r>
              <a:rPr lang="en-US" altLang="ko-KR" sz="1100" dirty="0"/>
              <a:t> </a:t>
            </a:r>
            <a:r>
              <a:rPr lang="ko-KR" altLang="en-US" sz="1100" dirty="0" smtClean="0"/>
              <a:t>가상으로 잡았을 때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561605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6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샘</a:t>
            </a:r>
            <a:r>
              <a:rPr lang="ko-KR" altLang="en-US" b="1" spc="-20" dirty="0">
                <a:latin typeface="나눔고딕" pitchFamily="50" charset="-127"/>
                <a:ea typeface="나눔고딕" pitchFamily="50" charset="-127"/>
              </a:rPr>
              <a:t>플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조</a:t>
            </a:r>
            <a:r>
              <a:rPr lang="ko-KR" altLang="en-US" b="1" spc="-20" dirty="0">
                <a:latin typeface="나눔고딕" pitchFamily="50" charset="-127"/>
                <a:ea typeface="나눔고딕" pitchFamily="50" charset="-127"/>
              </a:rPr>
              <a:t>금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복잡하게 하면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..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0" y="53498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4318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689845" y="908720"/>
            <a:ext cx="4815910" cy="42862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2B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959520"/>
            <a:ext cx="259436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DAU (Daily Active </a:t>
            </a:r>
            <a:r>
              <a:rPr lang="en-US" altLang="ko-KR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Users)</a:t>
            </a:r>
            <a:endParaRPr kumimoji="0" lang="ko-KR" altLang="en-US" sz="16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2719" y="1337345"/>
            <a:ext cx="89958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indent="-904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1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일 동안 해당 서비스를 이용한 순수한 이용자의 수</a:t>
            </a:r>
            <a:endParaRPr lang="en-US" altLang="ko-KR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92075" indent="-904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kumimoji="0"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중복을 제거한다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 </a:t>
            </a: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예를 들어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1</a:t>
            </a: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일 동안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10</a:t>
            </a:r>
            <a:r>
              <a:rPr kumimoji="0"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만명이</a:t>
            </a: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로그인해서 게임을 즐겼다면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10</a:t>
            </a:r>
            <a:r>
              <a:rPr kumimoji="0"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만명이</a:t>
            </a: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DAU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689845" y="2132856"/>
            <a:ext cx="4815910" cy="42862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2B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18959" y="2183656"/>
            <a:ext cx="29261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MAU (Monthly </a:t>
            </a:r>
            <a:r>
              <a:rPr lang="en-US" altLang="ko-KR"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Active </a:t>
            </a:r>
            <a:r>
              <a:rPr lang="en-US" altLang="ko-KR" sz="16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Users)</a:t>
            </a:r>
            <a:endParaRPr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78310" y="2683719"/>
            <a:ext cx="801416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indent="-904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한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달 </a:t>
            </a: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동안 해당 서비스를 이용한 순수한 이용자의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수</a:t>
            </a:r>
            <a:endParaRPr lang="en-US" altLang="ko-KR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92075" indent="-904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예를 들어 </a:t>
            </a:r>
            <a:r>
              <a:rPr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한달에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들어온 순수한 유저의 수가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30</a:t>
            </a:r>
            <a:r>
              <a:rPr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만명이면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MAU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는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30</a:t>
            </a:r>
            <a:r>
              <a:rPr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만명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0" y="6153948"/>
            <a:ext cx="9144000" cy="548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0" y="736600"/>
            <a:ext cx="9144000" cy="984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tx1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6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용어정리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692194" y="3501008"/>
            <a:ext cx="4815910" cy="42862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2B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854161" y="3551808"/>
            <a:ext cx="17908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PU(Paying User)</a:t>
            </a:r>
            <a:endParaRPr kumimoji="0" lang="ko-KR" altLang="en-US" sz="16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5068" y="3929633"/>
            <a:ext cx="899586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indent="-904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게임에</a:t>
            </a: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서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결재를 한 유저 수</a:t>
            </a:r>
            <a:endParaRPr lang="en-US" altLang="ko-KR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92075" indent="-904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예를 들어 한달 기준으로 구한다면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 30</a:t>
            </a:r>
            <a:r>
              <a:rPr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만명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MAU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에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</a:t>
            </a:r>
            <a:r>
              <a:rPr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만명이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결재했다면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PU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는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30000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이다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</a:t>
            </a:r>
          </a:p>
        </p:txBody>
      </p:sp>
      <p:sp>
        <p:nvSpPr>
          <p:cNvPr id="36" name="모서리가 둥근 직사각형 35"/>
          <p:cNvSpPr/>
          <p:nvPr/>
        </p:nvSpPr>
        <p:spPr>
          <a:xfrm>
            <a:off x="692194" y="4869160"/>
            <a:ext cx="4815910" cy="42862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rgbClr val="2B4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21308" y="4919960"/>
            <a:ext cx="4436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ARPPU(Average Revenue Per Paying </a:t>
            </a:r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User) </a:t>
            </a:r>
            <a:endParaRPr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</a:t>
            </a:r>
            <a:endParaRPr lang="en-US" altLang="ko-KR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80660" y="5420023"/>
            <a:ext cx="85158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indent="-904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kumimoji="0"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결</a:t>
            </a: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재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유저 </a:t>
            </a:r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1</a:t>
            </a: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명 당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결제하는 </a:t>
            </a: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평균 금액을 산정한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수치</a:t>
            </a:r>
            <a:endParaRPr lang="en-US" altLang="ko-KR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92075" indent="-904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예를 들어 월 매출</a:t>
            </a: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이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</a:t>
            </a:r>
            <a:r>
              <a:rPr lang="ko-KR" altLang="en-US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억원인데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결재 유저가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30000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명 이라면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한달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ARPPU =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한달 매출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/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한달 결재 유저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= 300,000,000 / 30,000   = 10000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즉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ARPPU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는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1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만원으로 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 1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인당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10000</a:t>
            </a:r>
            <a:r>
              <a:rPr lang="ko-KR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원을 평균적으로 결재하고 있다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83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6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PU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80728"/>
            <a:ext cx="9217024" cy="5516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kumimoji="0"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예상 한달 매출 </a:t>
            </a:r>
            <a:r>
              <a:rPr kumimoji="0"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=  PU (</a:t>
            </a:r>
            <a:r>
              <a:rPr kumimoji="0"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결재 </a:t>
            </a:r>
            <a:r>
              <a:rPr kumimoji="0" lang="ko-KR" altLang="en-US" sz="1400" b="1" dirty="0" err="1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유저수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 X ARPPU (1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인당 평균 결재 금액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</a:t>
            </a:r>
            <a:r>
              <a:rPr lang="ko-KR" altLang="en-US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(EX)  30,000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명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X 10,000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원 </a:t>
            </a: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=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300,000,000 (3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억원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endParaRPr lang="en-US" altLang="ko-KR" sz="1400" b="1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PU (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결재 </a:t>
            </a:r>
            <a:r>
              <a:rPr lang="ko-KR" altLang="en-US" sz="1400" b="1" dirty="0" err="1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유저수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는 통상 온라인 게임에서는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MAU(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월 액티브 유저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의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8~13%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</a:t>
            </a:r>
            <a:r>
              <a:rPr lang="ko-KR" altLang="en-US" sz="1400" b="1" dirty="0" err="1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모바일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게임에서는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MAU(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월 액티브 유저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의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4~8%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endParaRPr lang="en-US" altLang="ko-KR" sz="1400" b="1" dirty="0" smtClean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#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장르별로는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RPG &gt; SNG &gt;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스테이지 형 퍼즐 게임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&gt;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기록 경쟁 퍼즐 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게임식으로</a:t>
            </a:r>
            <a:endParaRPr lang="en-US" altLang="ko-KR" sz="1100" b="1" dirty="0" smtClean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통상적으로 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코어한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게임이 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라이트한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게임 보다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PU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가 조금 높은 편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endParaRPr lang="en-US" altLang="ko-KR" sz="1100" b="1" dirty="0" smtClean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kumimoji="0"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#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게임 내의 부분 유료화 구조에 따라 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PU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가 굉장히 달라지기도 한다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#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이벤트나 업데이트를 통해 올리는 것이 가능하다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  (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예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-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과거 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병림성하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 HIS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로그인 선물 상자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endParaRPr lang="en-US" altLang="ko-KR" sz="1100" b="1" dirty="0" smtClean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kumimoji="0"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#PU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를 올리면 아직 결재 하지 않은 유저를 결재 하게 만드는 것이므로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게임에 악영향을 미치지 않고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새로운 고객을 창출해서 매출을 만드는 좋은 방법</a:t>
            </a:r>
            <a:endParaRPr lang="en-US" altLang="ko-KR" sz="1100" b="1" dirty="0" smtClean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endParaRPr lang="en-US" altLang="ko-KR" sz="1100" b="1" dirty="0" smtClean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 #</a:t>
            </a:r>
            <a:r>
              <a:rPr kumimoji="0"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헤비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유저가 처음에 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PU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로 전환되고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 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계속 </a:t>
            </a:r>
            <a:r>
              <a:rPr kumimoji="0"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재구매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하거나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 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모든 </a:t>
            </a:r>
            <a:r>
              <a:rPr kumimoji="0"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컨텐츠를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소진하고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 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게임을 떠난다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endParaRPr kumimoji="0" lang="en-US" altLang="ko-KR" sz="1100" b="1" dirty="0" smtClean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#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라이</a:t>
            </a:r>
            <a:r>
              <a:rPr lang="ko-KR" altLang="en-US" sz="1100" b="1" dirty="0" err="1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트</a:t>
            </a:r>
            <a:r>
              <a:rPr lang="ko-KR" altLang="en-US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유저는 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무과금으로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플레이 하는 경우가 많고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당장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PU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로 전</a:t>
            </a:r>
            <a:r>
              <a:rPr lang="ko-KR" altLang="en-US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환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되지는 않으나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,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kumimoji="0"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  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시간이 지나서 게임에 충성도가 생기면 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PU</a:t>
            </a:r>
            <a:r>
              <a:rPr kumimoji="0"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로 전환 된다</a:t>
            </a:r>
            <a:r>
              <a:rPr kumimoji="0"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</a:t>
            </a:r>
            <a:endParaRPr kumimoji="0" lang="en-US" altLang="ko-KR" sz="1100" b="1" dirty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945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ARPPU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80728"/>
            <a:ext cx="9217024" cy="2146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kumimoji="0"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예상 한달 매출 </a:t>
            </a:r>
            <a:r>
              <a:rPr kumimoji="0"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=  PU (</a:t>
            </a:r>
            <a:r>
              <a:rPr kumimoji="0"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결재 </a:t>
            </a:r>
            <a:r>
              <a:rPr kumimoji="0" lang="ko-KR" altLang="en-US" sz="1400" b="1" dirty="0" err="1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유저수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 X ARPPU (1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인당 평균 결재 금액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</a:t>
            </a:r>
            <a:r>
              <a:rPr lang="ko-KR" altLang="en-US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(EX)  30,000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명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X 10,000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원 </a:t>
            </a: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=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300,000,000 (3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억원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endParaRPr lang="en-US" altLang="ko-KR" sz="1400" b="1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ARPPU (1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인당 평균 결재 금액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) </a:t>
            </a:r>
            <a:r>
              <a:rPr lang="ko-KR" altLang="en-US" sz="1400" b="1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은 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장르별 영향을 많이 받고 코어게임이 캐주얼 게임 보다 높다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</a:t>
            </a: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4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4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#</a:t>
            </a:r>
            <a:r>
              <a:rPr lang="ko-KR" altLang="en-US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장르별로는 </a:t>
            </a: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RPG &gt; SNG &gt; </a:t>
            </a:r>
            <a:r>
              <a:rPr lang="ko-KR" altLang="en-US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스테이지 형 퍼즐 게임 </a:t>
            </a: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&gt; </a:t>
            </a:r>
            <a:r>
              <a:rPr lang="ko-KR" altLang="en-US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기록 경쟁 퍼즐 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게임식</a:t>
            </a:r>
            <a:endParaRPr lang="en-US" altLang="ko-KR" sz="1100" b="1" dirty="0" smtClean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#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예를들어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RPG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가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35000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원이라면 기록 경쟁 퍼즐 게임은 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10000</a:t>
            </a:r>
            <a:r>
              <a:rPr lang="ko-KR" altLang="en-US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원</a:t>
            </a:r>
            <a:r>
              <a:rPr lang="en-US" altLang="ko-KR" sz="1100" b="1" dirty="0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..</a:t>
            </a:r>
            <a:r>
              <a:rPr lang="ko-KR" altLang="en-US" sz="1100" b="1" dirty="0" err="1" smtClean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이런식</a:t>
            </a:r>
            <a:endParaRPr lang="en-US" altLang="ko-KR" sz="1100" b="1" dirty="0">
              <a:solidFill>
                <a:srgbClr val="0070C0"/>
              </a:solidFill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1587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ct val="80000"/>
              <a:defRPr/>
            </a:pPr>
            <a:r>
              <a:rPr lang="en-US" altLang="ko-KR" sz="1100" b="1" dirty="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                                          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Line 34"/>
          <p:cNvSpPr>
            <a:spLocks noChangeShapeType="1"/>
          </p:cNvSpPr>
          <p:nvPr/>
        </p:nvSpPr>
        <p:spPr bwMode="auto">
          <a:xfrm flipV="1">
            <a:off x="2563713" y="3384252"/>
            <a:ext cx="1588" cy="305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" name="Line 35"/>
          <p:cNvSpPr>
            <a:spLocks noChangeShapeType="1"/>
          </p:cNvSpPr>
          <p:nvPr/>
        </p:nvSpPr>
        <p:spPr bwMode="auto">
          <a:xfrm flipV="1">
            <a:off x="2565301" y="6443364"/>
            <a:ext cx="3598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2590701" y="3225502"/>
            <a:ext cx="6731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200">
                <a:latin typeface="휴먼모음T" pitchFamily="18" charset="-127"/>
                <a:ea typeface="휴먼모음T" pitchFamily="18" charset="-127"/>
              </a:rPr>
              <a:t>액티브</a:t>
            </a:r>
            <a:br>
              <a:rPr lang="ko-KR" altLang="en-US" sz="1200">
                <a:latin typeface="휴먼모음T" pitchFamily="18" charset="-127"/>
                <a:ea typeface="휴먼모음T" pitchFamily="18" charset="-127"/>
              </a:rPr>
            </a:br>
            <a:r>
              <a:rPr lang="ko-KR" altLang="en-US" sz="1200">
                <a:latin typeface="휴먼모음T" pitchFamily="18" charset="-127"/>
                <a:ea typeface="휴먼모음T" pitchFamily="18" charset="-127"/>
              </a:rPr>
              <a:t>유저수</a:t>
            </a:r>
          </a:p>
          <a:p>
            <a:pPr eaLnBrk="1" hangingPunct="1"/>
            <a:r>
              <a:rPr lang="en-US" altLang="ko-KR" sz="1200"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1200">
                <a:latin typeface="휴먼모음T" pitchFamily="18" charset="-127"/>
                <a:ea typeface="휴먼모음T" pitchFamily="18" charset="-127"/>
              </a:rPr>
              <a:t>유저풀</a:t>
            </a:r>
            <a:r>
              <a:rPr lang="en-US" altLang="ko-KR" sz="1200">
                <a:latin typeface="휴먼모음T" pitchFamily="18" charset="-127"/>
                <a:ea typeface="휴먼모음T" pitchFamily="18" charset="-127"/>
              </a:rPr>
              <a:t>)</a:t>
            </a:r>
          </a:p>
        </p:txBody>
      </p:sp>
      <p:sp>
        <p:nvSpPr>
          <p:cNvPr id="10" name="Freeform 39"/>
          <p:cNvSpPr>
            <a:spLocks/>
          </p:cNvSpPr>
          <p:nvPr/>
        </p:nvSpPr>
        <p:spPr bwMode="auto">
          <a:xfrm>
            <a:off x="2566888" y="4346277"/>
            <a:ext cx="2738438" cy="2106612"/>
          </a:xfrm>
          <a:custGeom>
            <a:avLst/>
            <a:gdLst>
              <a:gd name="T0" fmla="*/ 0 w 2016"/>
              <a:gd name="T1" fmla="*/ 0 h 954"/>
              <a:gd name="T2" fmla="*/ 2147483647 w 2016"/>
              <a:gd name="T3" fmla="*/ 2147483647 h 954"/>
              <a:gd name="T4" fmla="*/ 2147483647 w 2016"/>
              <a:gd name="T5" fmla="*/ 2147483647 h 954"/>
              <a:gd name="T6" fmla="*/ 2147483647 w 2016"/>
              <a:gd name="T7" fmla="*/ 2147483647 h 954"/>
              <a:gd name="T8" fmla="*/ 2147483647 w 2016"/>
              <a:gd name="T9" fmla="*/ 2147483647 h 954"/>
              <a:gd name="T10" fmla="*/ 2147483647 w 2016"/>
              <a:gd name="T11" fmla="*/ 2147483647 h 954"/>
              <a:gd name="T12" fmla="*/ 2147483647 w 2016"/>
              <a:gd name="T13" fmla="*/ 2147483647 h 954"/>
              <a:gd name="T14" fmla="*/ 2147483647 w 2016"/>
              <a:gd name="T15" fmla="*/ 2147483647 h 954"/>
              <a:gd name="T16" fmla="*/ 2147483647 w 2016"/>
              <a:gd name="T17" fmla="*/ 2147483647 h 954"/>
              <a:gd name="T18" fmla="*/ 2147483647 w 2016"/>
              <a:gd name="T19" fmla="*/ 2147483647 h 954"/>
              <a:gd name="T20" fmla="*/ 2147483647 w 2016"/>
              <a:gd name="T21" fmla="*/ 2147483647 h 954"/>
              <a:gd name="T22" fmla="*/ 2147483647 w 2016"/>
              <a:gd name="T23" fmla="*/ 2147483647 h 954"/>
              <a:gd name="T24" fmla="*/ 2147483647 w 2016"/>
              <a:gd name="T25" fmla="*/ 2147483647 h 954"/>
              <a:gd name="T26" fmla="*/ 2147483647 w 2016"/>
              <a:gd name="T27" fmla="*/ 2147483647 h 954"/>
              <a:gd name="T28" fmla="*/ 2147483647 w 2016"/>
              <a:gd name="T29" fmla="*/ 2147483647 h 954"/>
              <a:gd name="T30" fmla="*/ 2147483647 w 2016"/>
              <a:gd name="T31" fmla="*/ 2147483647 h 95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954"/>
              <a:gd name="T50" fmla="*/ 2016 w 2016"/>
              <a:gd name="T51" fmla="*/ 954 h 95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954">
                <a:moveTo>
                  <a:pt x="0" y="0"/>
                </a:moveTo>
                <a:cubicBezTo>
                  <a:pt x="44" y="2"/>
                  <a:pt x="180" y="7"/>
                  <a:pt x="263" y="14"/>
                </a:cubicBezTo>
                <a:cubicBezTo>
                  <a:pt x="346" y="19"/>
                  <a:pt x="421" y="25"/>
                  <a:pt x="497" y="36"/>
                </a:cubicBezTo>
                <a:cubicBezTo>
                  <a:pt x="575" y="46"/>
                  <a:pt x="653" y="60"/>
                  <a:pt x="725" y="76"/>
                </a:cubicBezTo>
                <a:cubicBezTo>
                  <a:pt x="799" y="91"/>
                  <a:pt x="864" y="107"/>
                  <a:pt x="935" y="130"/>
                </a:cubicBezTo>
                <a:cubicBezTo>
                  <a:pt x="1006" y="152"/>
                  <a:pt x="1088" y="183"/>
                  <a:pt x="1150" y="214"/>
                </a:cubicBezTo>
                <a:cubicBezTo>
                  <a:pt x="1212" y="245"/>
                  <a:pt x="1267" y="284"/>
                  <a:pt x="1309" y="316"/>
                </a:cubicBezTo>
                <a:cubicBezTo>
                  <a:pt x="1352" y="348"/>
                  <a:pt x="1376" y="378"/>
                  <a:pt x="1403" y="406"/>
                </a:cubicBezTo>
                <a:cubicBezTo>
                  <a:pt x="1429" y="435"/>
                  <a:pt x="1449" y="462"/>
                  <a:pt x="1470" y="488"/>
                </a:cubicBezTo>
                <a:cubicBezTo>
                  <a:pt x="1491" y="513"/>
                  <a:pt x="1506" y="532"/>
                  <a:pt x="1527" y="559"/>
                </a:cubicBezTo>
                <a:cubicBezTo>
                  <a:pt x="1548" y="586"/>
                  <a:pt x="1571" y="619"/>
                  <a:pt x="1595" y="650"/>
                </a:cubicBezTo>
                <a:cubicBezTo>
                  <a:pt x="1618" y="681"/>
                  <a:pt x="1644" y="717"/>
                  <a:pt x="1667" y="745"/>
                </a:cubicBezTo>
                <a:cubicBezTo>
                  <a:pt x="1690" y="773"/>
                  <a:pt x="1708" y="796"/>
                  <a:pt x="1735" y="817"/>
                </a:cubicBezTo>
                <a:cubicBezTo>
                  <a:pt x="1761" y="838"/>
                  <a:pt x="1799" y="854"/>
                  <a:pt x="1828" y="869"/>
                </a:cubicBezTo>
                <a:cubicBezTo>
                  <a:pt x="1857" y="885"/>
                  <a:pt x="1880" y="894"/>
                  <a:pt x="1911" y="908"/>
                </a:cubicBezTo>
                <a:cubicBezTo>
                  <a:pt x="1942" y="922"/>
                  <a:pt x="1994" y="944"/>
                  <a:pt x="2016" y="954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4611588" y="5533727"/>
            <a:ext cx="6223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>
                <a:solidFill>
                  <a:schemeClr val="accent2"/>
                </a:solidFill>
                <a:latin typeface="휴먼모음T" pitchFamily="18" charset="-127"/>
                <a:ea typeface="휴먼모음T" pitchFamily="18" charset="-127"/>
              </a:rPr>
              <a:t>Casual</a:t>
            </a:r>
          </a:p>
        </p:txBody>
      </p:sp>
      <p:sp>
        <p:nvSpPr>
          <p:cNvPr id="12" name="Freeform 41"/>
          <p:cNvSpPr>
            <a:spLocks/>
          </p:cNvSpPr>
          <p:nvPr/>
        </p:nvSpPr>
        <p:spPr bwMode="auto">
          <a:xfrm>
            <a:off x="2563713" y="4346277"/>
            <a:ext cx="3098800" cy="2106612"/>
          </a:xfrm>
          <a:custGeom>
            <a:avLst/>
            <a:gdLst>
              <a:gd name="T0" fmla="*/ 0 w 2016"/>
              <a:gd name="T1" fmla="*/ 0 h 1311"/>
              <a:gd name="T2" fmla="*/ 2147483647 w 2016"/>
              <a:gd name="T3" fmla="*/ 2147483647 h 1311"/>
              <a:gd name="T4" fmla="*/ 2147483647 w 2016"/>
              <a:gd name="T5" fmla="*/ 2147483647 h 1311"/>
              <a:gd name="T6" fmla="*/ 2147483647 w 2016"/>
              <a:gd name="T7" fmla="*/ 2147483647 h 1311"/>
              <a:gd name="T8" fmla="*/ 2147483647 w 2016"/>
              <a:gd name="T9" fmla="*/ 2147483647 h 1311"/>
              <a:gd name="T10" fmla="*/ 2147483647 w 2016"/>
              <a:gd name="T11" fmla="*/ 2147483647 h 1311"/>
              <a:gd name="T12" fmla="*/ 2147483647 w 2016"/>
              <a:gd name="T13" fmla="*/ 2147483647 h 1311"/>
              <a:gd name="T14" fmla="*/ 2147483647 w 2016"/>
              <a:gd name="T15" fmla="*/ 2147483647 h 1311"/>
              <a:gd name="T16" fmla="*/ 2147483647 w 2016"/>
              <a:gd name="T17" fmla="*/ 2147483647 h 1311"/>
              <a:gd name="T18" fmla="*/ 2147483647 w 2016"/>
              <a:gd name="T19" fmla="*/ 2147483647 h 1311"/>
              <a:gd name="T20" fmla="*/ 2147483647 w 2016"/>
              <a:gd name="T21" fmla="*/ 2147483647 h 1311"/>
              <a:gd name="T22" fmla="*/ 2147483647 w 2016"/>
              <a:gd name="T23" fmla="*/ 2147483647 h 1311"/>
              <a:gd name="T24" fmla="*/ 2147483647 w 2016"/>
              <a:gd name="T25" fmla="*/ 2147483647 h 1311"/>
              <a:gd name="T26" fmla="*/ 2147483647 w 2016"/>
              <a:gd name="T27" fmla="*/ 2147483647 h 1311"/>
              <a:gd name="T28" fmla="*/ 2147483647 w 2016"/>
              <a:gd name="T29" fmla="*/ 2147483647 h 1311"/>
              <a:gd name="T30" fmla="*/ 2147483647 w 2016"/>
              <a:gd name="T31" fmla="*/ 2147483647 h 131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016"/>
              <a:gd name="T49" fmla="*/ 0 h 1311"/>
              <a:gd name="T50" fmla="*/ 2016 w 2016"/>
              <a:gd name="T51" fmla="*/ 1311 h 131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016" h="1311">
                <a:moveTo>
                  <a:pt x="0" y="0"/>
                </a:moveTo>
                <a:cubicBezTo>
                  <a:pt x="44" y="3"/>
                  <a:pt x="180" y="10"/>
                  <a:pt x="263" y="19"/>
                </a:cubicBezTo>
                <a:cubicBezTo>
                  <a:pt x="346" y="26"/>
                  <a:pt x="421" y="38"/>
                  <a:pt x="497" y="49"/>
                </a:cubicBezTo>
                <a:cubicBezTo>
                  <a:pt x="573" y="60"/>
                  <a:pt x="649" y="68"/>
                  <a:pt x="720" y="83"/>
                </a:cubicBezTo>
                <a:cubicBezTo>
                  <a:pt x="791" y="98"/>
                  <a:pt x="848" y="112"/>
                  <a:pt x="924" y="137"/>
                </a:cubicBezTo>
                <a:cubicBezTo>
                  <a:pt x="1000" y="162"/>
                  <a:pt x="1108" y="198"/>
                  <a:pt x="1176" y="233"/>
                </a:cubicBezTo>
                <a:cubicBezTo>
                  <a:pt x="1244" y="268"/>
                  <a:pt x="1286" y="308"/>
                  <a:pt x="1332" y="347"/>
                </a:cubicBezTo>
                <a:cubicBezTo>
                  <a:pt x="1378" y="386"/>
                  <a:pt x="1419" y="427"/>
                  <a:pt x="1452" y="467"/>
                </a:cubicBezTo>
                <a:cubicBezTo>
                  <a:pt x="1485" y="507"/>
                  <a:pt x="1504" y="543"/>
                  <a:pt x="1530" y="587"/>
                </a:cubicBezTo>
                <a:cubicBezTo>
                  <a:pt x="1556" y="631"/>
                  <a:pt x="1584" y="685"/>
                  <a:pt x="1608" y="731"/>
                </a:cubicBezTo>
                <a:cubicBezTo>
                  <a:pt x="1632" y="777"/>
                  <a:pt x="1653" y="819"/>
                  <a:pt x="1674" y="863"/>
                </a:cubicBezTo>
                <a:cubicBezTo>
                  <a:pt x="1695" y="907"/>
                  <a:pt x="1718" y="962"/>
                  <a:pt x="1734" y="995"/>
                </a:cubicBezTo>
                <a:cubicBezTo>
                  <a:pt x="1750" y="1028"/>
                  <a:pt x="1754" y="1036"/>
                  <a:pt x="1770" y="1061"/>
                </a:cubicBezTo>
                <a:cubicBezTo>
                  <a:pt x="1786" y="1086"/>
                  <a:pt x="1806" y="1119"/>
                  <a:pt x="1830" y="1145"/>
                </a:cubicBezTo>
                <a:cubicBezTo>
                  <a:pt x="1854" y="1171"/>
                  <a:pt x="1883" y="1189"/>
                  <a:pt x="1914" y="1217"/>
                </a:cubicBezTo>
                <a:cubicBezTo>
                  <a:pt x="1945" y="1245"/>
                  <a:pt x="1995" y="1291"/>
                  <a:pt x="2016" y="1311"/>
                </a:cubicBezTo>
              </a:path>
            </a:pathLst>
          </a:custGeom>
          <a:noFill/>
          <a:ln w="1905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/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4948138" y="5095577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200">
                <a:solidFill>
                  <a:srgbClr val="993366"/>
                </a:solidFill>
                <a:latin typeface="휴먼모음T" pitchFamily="18" charset="-127"/>
                <a:ea typeface="휴먼모음T" pitchFamily="18" charset="-127"/>
              </a:rPr>
              <a:t>MMORPG</a:t>
            </a:r>
          </a:p>
        </p:txBody>
      </p:sp>
      <p:sp>
        <p:nvSpPr>
          <p:cNvPr id="14" name="Line 45"/>
          <p:cNvSpPr>
            <a:spLocks noChangeShapeType="1"/>
          </p:cNvSpPr>
          <p:nvPr/>
        </p:nvSpPr>
        <p:spPr bwMode="auto">
          <a:xfrm>
            <a:off x="4162326" y="4666952"/>
            <a:ext cx="0" cy="1765300"/>
          </a:xfrm>
          <a:prstGeom prst="line">
            <a:avLst/>
          </a:prstGeom>
          <a:noFill/>
          <a:ln w="19050">
            <a:solidFill>
              <a:srgbClr val="CC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Line 46"/>
          <p:cNvSpPr>
            <a:spLocks noChangeShapeType="1"/>
          </p:cNvSpPr>
          <p:nvPr/>
        </p:nvSpPr>
        <p:spPr bwMode="auto">
          <a:xfrm flipH="1" flipV="1">
            <a:off x="2563713" y="4666952"/>
            <a:ext cx="1598613" cy="0"/>
          </a:xfrm>
          <a:prstGeom prst="line">
            <a:avLst/>
          </a:prstGeom>
          <a:noFill/>
          <a:ln w="19050">
            <a:solidFill>
              <a:srgbClr val="CC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" name="Text Box 57"/>
          <p:cNvSpPr txBox="1">
            <a:spLocks noChangeArrowheads="1"/>
          </p:cNvSpPr>
          <p:nvPr/>
        </p:nvSpPr>
        <p:spPr bwMode="auto">
          <a:xfrm>
            <a:off x="6108601" y="6321127"/>
            <a:ext cx="903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200">
                <a:latin typeface="휴먼모음T" pitchFamily="18" charset="-127"/>
                <a:ea typeface="휴먼모음T" pitchFamily="18" charset="-127"/>
              </a:rPr>
              <a:t>상용화 강도</a:t>
            </a:r>
          </a:p>
        </p:txBody>
      </p:sp>
      <p:sp>
        <p:nvSpPr>
          <p:cNvPr id="26" name="Line 45"/>
          <p:cNvSpPr>
            <a:spLocks noChangeShapeType="1"/>
          </p:cNvSpPr>
          <p:nvPr/>
        </p:nvSpPr>
        <p:spPr bwMode="auto">
          <a:xfrm>
            <a:off x="4529038" y="4833639"/>
            <a:ext cx="0" cy="161925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7" name="Line 46"/>
          <p:cNvSpPr>
            <a:spLocks noChangeShapeType="1"/>
          </p:cNvSpPr>
          <p:nvPr/>
        </p:nvSpPr>
        <p:spPr bwMode="auto">
          <a:xfrm flipH="1" flipV="1">
            <a:off x="2555776" y="4809827"/>
            <a:ext cx="1981200" cy="0"/>
          </a:xfrm>
          <a:prstGeom prst="line">
            <a:avLst/>
          </a:prstGeom>
          <a:noFill/>
          <a:ln w="19050">
            <a:solidFill>
              <a:srgbClr val="00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8" name="Rectangle 35" descr="20%"/>
          <p:cNvSpPr>
            <a:spLocks noChangeArrowheads="1"/>
          </p:cNvSpPr>
          <p:nvPr/>
        </p:nvSpPr>
        <p:spPr bwMode="auto">
          <a:xfrm>
            <a:off x="2590701" y="4666952"/>
            <a:ext cx="1571625" cy="1776412"/>
          </a:xfrm>
          <a:prstGeom prst="rect">
            <a:avLst/>
          </a:prstGeom>
          <a:pattFill prst="pct20">
            <a:fgClr>
              <a:srgbClr val="FF6600">
                <a:alpha val="50195"/>
              </a:srgbClr>
            </a:fgClr>
            <a:bgClr>
              <a:srgbClr val="FFFFFF">
                <a:alpha val="50195"/>
              </a:srgbClr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lang="ko-KR" altLang="en-US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4009926" y="4127202"/>
            <a:ext cx="41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400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373463" y="4295477"/>
            <a:ext cx="41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979488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4000">
                <a:solidFill>
                  <a:srgbClr val="006600"/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504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68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smtClean="0">
                <a:latin typeface="나눔고딕" pitchFamily="50" charset="-127"/>
                <a:ea typeface="나눔고딕" pitchFamily="50" charset="-127"/>
              </a:rPr>
              <a:t>상용화 강도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251520" y="2677493"/>
            <a:ext cx="6246812" cy="7207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defTabSz="979488">
              <a:defRPr/>
            </a:pPr>
            <a:r>
              <a:rPr lang="ko-KR" altLang="en-US" sz="1500" dirty="0" err="1">
                <a:latin typeface="휴먼모음T" pitchFamily="18" charset="-127"/>
                <a:ea typeface="휴먼모음T" pitchFamily="18" charset="-127"/>
              </a:rPr>
              <a:t>객단가가</a:t>
            </a:r>
            <a:r>
              <a:rPr lang="ko-KR" altLang="en-US" sz="1500" dirty="0">
                <a:latin typeface="휴먼모음T" pitchFamily="18" charset="-127"/>
                <a:ea typeface="휴먼모음T" pitchFamily="18" charset="-127"/>
              </a:rPr>
              <a:t> 높은 게임</a:t>
            </a:r>
            <a:r>
              <a:rPr lang="en-US" altLang="ko-KR" sz="15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500" dirty="0">
                <a:latin typeface="휴먼모음T" pitchFamily="18" charset="-127"/>
                <a:ea typeface="휴먼모음T" pitchFamily="18" charset="-127"/>
              </a:rPr>
              <a:t>소수의 충성 유저들을 상대로 주력 매출을 내는 게임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926332" y="4044330"/>
            <a:ext cx="6786563" cy="6477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defTabSz="979488">
              <a:defRPr/>
            </a:pPr>
            <a:r>
              <a:rPr lang="ko-KR" altLang="en-US" sz="1500" dirty="0" err="1">
                <a:latin typeface="휴먼모음T" pitchFamily="18" charset="-127"/>
                <a:ea typeface="휴먼모음T" pitchFamily="18" charset="-127"/>
              </a:rPr>
              <a:t>객단가가</a:t>
            </a:r>
            <a:r>
              <a:rPr lang="ko-KR" altLang="en-US" sz="1500" dirty="0">
                <a:latin typeface="휴먼모음T" pitchFamily="18" charset="-127"/>
                <a:ea typeface="휴먼모음T" pitchFamily="18" charset="-127"/>
              </a:rPr>
              <a:t> 낮은 게임</a:t>
            </a:r>
            <a:r>
              <a:rPr lang="en-US" altLang="ko-KR" sz="1500" dirty="0"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1500" dirty="0">
                <a:latin typeface="휴먼모음T" pitchFamily="18" charset="-127"/>
                <a:ea typeface="휴먼모음T" pitchFamily="18" charset="-127"/>
              </a:rPr>
              <a:t>많은 유저들을 상대로 박리다매</a:t>
            </a:r>
            <a:r>
              <a:rPr lang="en-US" altLang="ko-KR" sz="1500" dirty="0">
                <a:latin typeface="휴먼모음T" pitchFamily="18" charset="-127"/>
                <a:ea typeface="휴먼모음T" pitchFamily="18" charset="-127"/>
              </a:rPr>
              <a:t>/ </a:t>
            </a:r>
            <a:r>
              <a:rPr lang="ko-KR" altLang="en-US" sz="1500" dirty="0">
                <a:latin typeface="휴먼모음T" pitchFamily="18" charset="-127"/>
                <a:ea typeface="휴먼모음T" pitchFamily="18" charset="-127"/>
              </a:rPr>
              <a:t>넓고 얇게 매출을 내는 게임</a:t>
            </a:r>
            <a:endParaRPr lang="ko-KR" altLang="en-US" sz="1200" dirty="0">
              <a:solidFill>
                <a:srgbClr val="CC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251520" y="2348880"/>
            <a:ext cx="1727200" cy="358775"/>
          </a:xfrm>
          <a:prstGeom prst="rect">
            <a:avLst/>
          </a:prstGeom>
          <a:solidFill>
            <a:srgbClr val="CCECFF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defTabSz="979488">
              <a:defRPr/>
            </a:pPr>
            <a:r>
              <a:rPr lang="en-US" altLang="ko-KR" sz="1500" dirty="0"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1500" dirty="0">
                <a:latin typeface="휴먼모음T" pitchFamily="18" charset="-127"/>
                <a:ea typeface="휴먼모음T" pitchFamily="18" charset="-127"/>
              </a:rPr>
              <a:t>고 </a:t>
            </a:r>
            <a:r>
              <a:rPr lang="ko-KR" altLang="en-US" sz="1500" dirty="0" err="1" smtClean="0">
                <a:latin typeface="휴먼모음T" pitchFamily="18" charset="-127"/>
                <a:ea typeface="휴먼모음T" pitchFamily="18" charset="-127"/>
              </a:rPr>
              <a:t>객단가</a:t>
            </a:r>
            <a:r>
              <a:rPr lang="en-US" altLang="ko-KR" sz="1500" dirty="0" smtClean="0">
                <a:latin typeface="휴먼모음T" pitchFamily="18" charset="-127"/>
                <a:ea typeface="휴먼모음T" pitchFamily="18" charset="-127"/>
              </a:rPr>
              <a:t>)</a:t>
            </a:r>
            <a:endParaRPr lang="en-US" altLang="ko-KR" sz="15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6985695" y="3756993"/>
            <a:ext cx="1727200" cy="358775"/>
          </a:xfrm>
          <a:prstGeom prst="rect">
            <a:avLst/>
          </a:prstGeom>
          <a:solidFill>
            <a:srgbClr val="FFCCCC"/>
          </a:solidFill>
          <a:ln w="12700" algn="ctr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defTabSz="979488">
              <a:defRPr/>
            </a:pPr>
            <a:r>
              <a:rPr lang="en-US" altLang="ko-KR" sz="1500" dirty="0"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1500" dirty="0">
                <a:latin typeface="휴먼모음T" pitchFamily="18" charset="-127"/>
                <a:ea typeface="휴먼모음T" pitchFamily="18" charset="-127"/>
              </a:rPr>
              <a:t>저 </a:t>
            </a:r>
            <a:r>
              <a:rPr lang="ko-KR" altLang="en-US" sz="1500" dirty="0" err="1" smtClean="0">
                <a:latin typeface="휴먼모음T" pitchFamily="18" charset="-127"/>
                <a:ea typeface="휴먼모음T" pitchFamily="18" charset="-127"/>
              </a:rPr>
              <a:t>객단가</a:t>
            </a:r>
            <a:r>
              <a:rPr lang="en-US" altLang="ko-KR" sz="1500" dirty="0" smtClean="0">
                <a:latin typeface="휴먼모음T" pitchFamily="18" charset="-127"/>
                <a:ea typeface="휴먼모음T" pitchFamily="18" charset="-127"/>
              </a:rPr>
              <a:t>)</a:t>
            </a:r>
            <a:endParaRPr lang="en-US" altLang="ko-KR" sz="15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418582" y="3471243"/>
            <a:ext cx="136842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defTabSz="979488">
              <a:spcBef>
                <a:spcPct val="50000"/>
              </a:spcBef>
              <a:defRPr/>
            </a:pPr>
            <a:r>
              <a:rPr lang="en-US" altLang="ko-KR" sz="2800">
                <a:latin typeface="휴먼모음T" pitchFamily="18" charset="-127"/>
                <a:ea typeface="휴먼모음T" pitchFamily="18" charset="-127"/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2646417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상용화 </a:t>
            </a:r>
            <a:r>
              <a:rPr lang="ko-KR" altLang="en-US" b="1" spc="-20" smtClean="0">
                <a:latin typeface="나눔고딕" pitchFamily="50" charset="-127"/>
                <a:ea typeface="나눔고딕" pitchFamily="50" charset="-127"/>
              </a:rPr>
              <a:t>강도 </a:t>
            </a:r>
            <a:r>
              <a:rPr lang="ko-KR" altLang="en-US" b="1" spc="-20" smtClean="0">
                <a:latin typeface="나눔고딕" pitchFamily="50" charset="-127"/>
                <a:ea typeface="나눔고딕" pitchFamily="50" charset="-127"/>
              </a:rPr>
              <a:t>예</a:t>
            </a:r>
            <a:r>
              <a:rPr lang="ko-KR" altLang="en-US" b="1" spc="-20">
                <a:latin typeface="나눔고딕" pitchFamily="50" charset="-127"/>
                <a:ea typeface="나눔고딕" pitchFamily="50" charset="-127"/>
              </a:rPr>
              <a:t>시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146050" y="3624263"/>
            <a:ext cx="4214813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rot="5400000" flipH="1" flipV="1">
            <a:off x="182563" y="3606800"/>
            <a:ext cx="39290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72"/>
          <p:cNvSpPr txBox="1">
            <a:spLocks noChangeArrowheads="1"/>
          </p:cNvSpPr>
          <p:nvPr/>
        </p:nvSpPr>
        <p:spPr bwMode="auto">
          <a:xfrm>
            <a:off x="1870075" y="1335088"/>
            <a:ext cx="5699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최고가</a:t>
            </a:r>
          </a:p>
        </p:txBody>
      </p:sp>
      <p:sp>
        <p:nvSpPr>
          <p:cNvPr id="14" name="TextBox 72"/>
          <p:cNvSpPr txBox="1">
            <a:spLocks noChangeArrowheads="1"/>
          </p:cNvSpPr>
          <p:nvPr/>
        </p:nvSpPr>
        <p:spPr bwMode="auto">
          <a:xfrm>
            <a:off x="3432175" y="3754438"/>
            <a:ext cx="1127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고가 아이템비율</a:t>
            </a:r>
          </a:p>
        </p:txBody>
      </p:sp>
      <p:sp>
        <p:nvSpPr>
          <p:cNvPr id="15" name="TextBox 72"/>
          <p:cNvSpPr txBox="1">
            <a:spLocks noChangeArrowheads="1"/>
          </p:cNvSpPr>
          <p:nvPr/>
        </p:nvSpPr>
        <p:spPr bwMode="auto">
          <a:xfrm>
            <a:off x="0" y="4111625"/>
            <a:ext cx="11271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저가 아이템비율</a:t>
            </a:r>
          </a:p>
        </p:txBody>
      </p:sp>
      <p:sp>
        <p:nvSpPr>
          <p:cNvPr id="16" name="TextBox 72"/>
          <p:cNvSpPr txBox="1">
            <a:spLocks noChangeArrowheads="1"/>
          </p:cNvSpPr>
          <p:nvPr/>
        </p:nvSpPr>
        <p:spPr bwMode="auto">
          <a:xfrm>
            <a:off x="4857750" y="1428750"/>
            <a:ext cx="3397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[FPS/RPG/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캐주얼 게임과 비교한 저가</a:t>
            </a:r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고가 아이템 비율</a:t>
            </a:r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]</a:t>
            </a:r>
          </a:p>
        </p:txBody>
      </p:sp>
      <p:graphicFrame>
        <p:nvGraphicFramePr>
          <p:cNvPr id="17" name="표 16"/>
          <p:cNvGraphicFramePr>
            <a:graphicFrameLocks noGrp="1"/>
          </p:cNvGraphicFramePr>
          <p:nvPr/>
        </p:nvGraphicFramePr>
        <p:xfrm>
          <a:off x="4767263" y="1785938"/>
          <a:ext cx="3553663" cy="191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3703"/>
                <a:gridCol w="785503"/>
                <a:gridCol w="919602"/>
                <a:gridCol w="794855"/>
              </a:tblGrid>
              <a:tr h="328505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던파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카트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</a:tr>
              <a:tr h="3961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0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천원이하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12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(27%)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22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(54%)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41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(52%)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</a:tr>
              <a:tr h="3961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천원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만원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24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(53%)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15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(37%)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37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(48%)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</a:tr>
              <a:tr h="3961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만원</a:t>
                      </a:r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~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만원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(18%)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(7%)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</a:tr>
              <a:tr h="3961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만원 이상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(2%)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(2%)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0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5" marB="45705"/>
                </a:tc>
              </a:tr>
            </a:tbl>
          </a:graphicData>
        </a:graphic>
      </p:graphicFrame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4838700" y="4729163"/>
          <a:ext cx="3331612" cy="98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84"/>
                <a:gridCol w="832912"/>
                <a:gridCol w="740358"/>
                <a:gridCol w="740358"/>
              </a:tblGrid>
              <a:tr h="328612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던파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카트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</a:tr>
              <a:tr h="32861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최고가 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27000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25500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9900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</a:tr>
              <a:tr h="32861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최저가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400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700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150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원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19" name="TextBox 72"/>
          <p:cNvSpPr txBox="1">
            <a:spLocks noChangeArrowheads="1"/>
          </p:cNvSpPr>
          <p:nvPr/>
        </p:nvSpPr>
        <p:spPr bwMode="auto">
          <a:xfrm>
            <a:off x="4838700" y="4364038"/>
            <a:ext cx="3352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[FPS/RPG/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캐주얼 게임과 비교한 최고가</a:t>
            </a:r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최저가 아이템</a:t>
            </a:r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]</a:t>
            </a:r>
          </a:p>
        </p:txBody>
      </p:sp>
      <p:sp>
        <p:nvSpPr>
          <p:cNvPr id="20" name="TextBox 72"/>
          <p:cNvSpPr txBox="1">
            <a:spLocks noChangeArrowheads="1"/>
          </p:cNvSpPr>
          <p:nvPr/>
        </p:nvSpPr>
        <p:spPr bwMode="auto">
          <a:xfrm>
            <a:off x="5010150" y="3786188"/>
            <a:ext cx="25860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8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#</a:t>
            </a:r>
            <a:r>
              <a:rPr lang="ko-KR" altLang="en-US" sz="8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rPr>
              <a:t>아이템 판매방식이 다르므로 최대가를 기준으로 함</a:t>
            </a:r>
            <a:endParaRPr lang="en-US" altLang="ko-KR" sz="800">
              <a:solidFill>
                <a:srgbClr val="0070C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2233613" y="1776413"/>
            <a:ext cx="1000125" cy="85725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6" name="TextBox 72"/>
          <p:cNvSpPr txBox="1">
            <a:spLocks noChangeArrowheads="1"/>
          </p:cNvSpPr>
          <p:nvPr/>
        </p:nvSpPr>
        <p:spPr bwMode="auto">
          <a:xfrm>
            <a:off x="2357438" y="2071688"/>
            <a:ext cx="7985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서든어택 </a:t>
            </a:r>
            <a:endParaRPr lang="en-US" altLang="ko-KR" sz="110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endParaRPr lang="ko-KR" altLang="en-US" sz="11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타원 26"/>
          <p:cNvSpPr/>
          <p:nvPr/>
        </p:nvSpPr>
        <p:spPr>
          <a:xfrm>
            <a:off x="1428750" y="2357438"/>
            <a:ext cx="1000125" cy="857250"/>
          </a:xfrm>
          <a:prstGeom prst="ellipse">
            <a:avLst/>
          </a:prstGeom>
          <a:solidFill>
            <a:srgbClr val="92D050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8" name="TextBox 72"/>
          <p:cNvSpPr txBox="1">
            <a:spLocks noChangeArrowheads="1"/>
          </p:cNvSpPr>
          <p:nvPr/>
        </p:nvSpPr>
        <p:spPr bwMode="auto">
          <a:xfrm>
            <a:off x="1619672" y="2564904"/>
            <a:ext cx="6575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던전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앤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파이터</a:t>
            </a:r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571500" y="3286125"/>
            <a:ext cx="1000125" cy="857250"/>
          </a:xfrm>
          <a:prstGeom prst="ellipse">
            <a:avLst/>
          </a:prstGeom>
          <a:solidFill>
            <a:srgbClr val="FFC000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1" name="TextBox 72"/>
          <p:cNvSpPr txBox="1">
            <a:spLocks noChangeArrowheads="1"/>
          </p:cNvSpPr>
          <p:nvPr/>
        </p:nvSpPr>
        <p:spPr bwMode="auto">
          <a:xfrm>
            <a:off x="785813" y="3501008"/>
            <a:ext cx="65755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카트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라이</a:t>
            </a:r>
            <a:r>
              <a:rPr lang="ko-KR" altLang="en-US" sz="1100" dirty="0" err="1">
                <a:latin typeface="맑은 고딕" pitchFamily="50" charset="-127"/>
                <a:ea typeface="맑은 고딕" pitchFamily="50" charset="-127"/>
              </a:rPr>
              <a:t>더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79108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smtClean="0">
                <a:latin typeface="나눔고딕" pitchFamily="50" charset="-127"/>
                <a:ea typeface="나눔고딕" pitchFamily="50" charset="-127"/>
              </a:rPr>
              <a:t>아이템 종류별 비율 예시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0" y="53498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cxnSp>
        <p:nvCxnSpPr>
          <p:cNvPr id="24" name="직선 화살표 연결선 23"/>
          <p:cNvCxnSpPr/>
          <p:nvPr/>
        </p:nvCxnSpPr>
        <p:spPr>
          <a:xfrm>
            <a:off x="357188" y="3624263"/>
            <a:ext cx="4214812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 rot="5400000" flipH="1" flipV="1">
            <a:off x="393701" y="3606800"/>
            <a:ext cx="39290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72"/>
          <p:cNvSpPr txBox="1">
            <a:spLocks noChangeArrowheads="1"/>
          </p:cNvSpPr>
          <p:nvPr/>
        </p:nvSpPr>
        <p:spPr bwMode="auto">
          <a:xfrm>
            <a:off x="1743075" y="1397000"/>
            <a:ext cx="1300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기능성 아이템 비율</a:t>
            </a:r>
          </a:p>
        </p:txBody>
      </p:sp>
      <p:sp>
        <p:nvSpPr>
          <p:cNvPr id="34" name="TextBox 72"/>
          <p:cNvSpPr txBox="1">
            <a:spLocks noChangeArrowheads="1"/>
          </p:cNvSpPr>
          <p:nvPr/>
        </p:nvSpPr>
        <p:spPr bwMode="auto">
          <a:xfrm>
            <a:off x="1670050" y="5572125"/>
            <a:ext cx="1473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비 기능성 아이템 비율</a:t>
            </a:r>
          </a:p>
        </p:txBody>
      </p:sp>
      <p:sp>
        <p:nvSpPr>
          <p:cNvPr id="35" name="TextBox 72"/>
          <p:cNvSpPr txBox="1">
            <a:spLocks noChangeArrowheads="1"/>
          </p:cNvSpPr>
          <p:nvPr/>
        </p:nvSpPr>
        <p:spPr bwMode="auto">
          <a:xfrm>
            <a:off x="285750" y="3714750"/>
            <a:ext cx="569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기간제</a:t>
            </a:r>
            <a:endParaRPr lang="en-US" altLang="ko-KR" sz="100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비율</a:t>
            </a:r>
          </a:p>
        </p:txBody>
      </p:sp>
      <p:sp>
        <p:nvSpPr>
          <p:cNvPr id="36" name="TextBox 72"/>
          <p:cNvSpPr txBox="1">
            <a:spLocks noChangeArrowheads="1"/>
          </p:cNvSpPr>
          <p:nvPr/>
        </p:nvSpPr>
        <p:spPr bwMode="auto">
          <a:xfrm>
            <a:off x="4124325" y="3714750"/>
            <a:ext cx="569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영구제</a:t>
            </a:r>
            <a:endParaRPr lang="en-US" altLang="ko-KR" sz="100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비율</a:t>
            </a:r>
          </a:p>
        </p:txBody>
      </p:sp>
      <p:sp>
        <p:nvSpPr>
          <p:cNvPr id="37" name="TextBox 72"/>
          <p:cNvSpPr txBox="1">
            <a:spLocks noChangeArrowheads="1"/>
          </p:cNvSpPr>
          <p:nvPr/>
        </p:nvSpPr>
        <p:spPr bwMode="auto">
          <a:xfrm>
            <a:off x="4993010" y="1340768"/>
            <a:ext cx="38274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[FPS/RPG/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캐주얼 게임과 비교한 기능성</a:t>
            </a:r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000">
                <a:latin typeface="맑은 고딕" pitchFamily="50" charset="-127"/>
                <a:ea typeface="맑은 고딕" pitchFamily="50" charset="-127"/>
              </a:rPr>
              <a:t>비 기능성 아이템 비율</a:t>
            </a:r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]</a:t>
            </a: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404255"/>
              </p:ext>
            </p:extLst>
          </p:nvPr>
        </p:nvGraphicFramePr>
        <p:xfrm>
          <a:off x="5081786" y="1697956"/>
          <a:ext cx="3553663" cy="1120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745"/>
                <a:gridCol w="891461"/>
                <a:gridCol w="919602"/>
                <a:gridCol w="794855"/>
              </a:tblGrid>
              <a:tr h="328521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던파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카트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</a:tr>
              <a:tr h="3961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기능성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31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(69%)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35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(85%)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60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(77%)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</a:tr>
              <a:tr h="39612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비 기능성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14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(31%)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(15%)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18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(23%)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336108"/>
              </p:ext>
            </p:extLst>
          </p:nvPr>
        </p:nvGraphicFramePr>
        <p:xfrm>
          <a:off x="5128820" y="4215607"/>
          <a:ext cx="3331612" cy="151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984"/>
                <a:gridCol w="832912"/>
                <a:gridCol w="740358"/>
                <a:gridCol w="740358"/>
              </a:tblGrid>
              <a:tr h="328683">
                <a:tc>
                  <a:txBody>
                    <a:bodyPr/>
                    <a:lstStyle/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서든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던파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카트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</a:tr>
              <a:tr h="3963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가간제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14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(31%)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25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(60%)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59</a:t>
                      </a: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(76%)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</a:tr>
              <a:tr h="3963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영구제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17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(38%)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(15%)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13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(17%)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</a:tr>
              <a:tr h="39632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소모제</a:t>
                      </a:r>
                      <a:endParaRPr lang="ko-KR" altLang="en-US" sz="10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14</a:t>
                      </a:r>
                      <a:r>
                        <a:rPr lang="ko-KR" altLang="en-US" sz="1000" dirty="0" smtClean="0"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(31%)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(25%)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</a:t>
                      </a:r>
                      <a:endParaRPr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(7%)</a:t>
                      </a:r>
                      <a:endParaRPr lang="ko-KR" altLang="en-US" sz="1000" dirty="0">
                        <a:solidFill>
                          <a:srgbClr val="0070C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9" marR="91439" marT="45729" marB="45729"/>
                </a:tc>
              </a:tr>
            </a:tbl>
          </a:graphicData>
        </a:graphic>
      </p:graphicFrame>
      <p:sp>
        <p:nvSpPr>
          <p:cNvPr id="40" name="TextBox 72"/>
          <p:cNvSpPr txBox="1">
            <a:spLocks noChangeArrowheads="1"/>
          </p:cNvSpPr>
          <p:nvPr/>
        </p:nvSpPr>
        <p:spPr bwMode="auto">
          <a:xfrm>
            <a:off x="4993010" y="3825206"/>
            <a:ext cx="36528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[FPS/RPG/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</a:rPr>
              <a:t>캐주얼 게임과 비교한 기간제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000" dirty="0" err="1">
                <a:latin typeface="맑은 고딕" pitchFamily="50" charset="-127"/>
                <a:ea typeface="맑은 고딕" pitchFamily="50" charset="-127"/>
              </a:rPr>
              <a:t>영구제</a:t>
            </a:r>
            <a:r>
              <a:rPr lang="ko-KR" altLang="en-US" sz="1000" dirty="0">
                <a:latin typeface="맑은 고딕" pitchFamily="50" charset="-127"/>
                <a:ea typeface="맑은 고딕" pitchFamily="50" charset="-127"/>
              </a:rPr>
              <a:t> 아이템 비율</a:t>
            </a:r>
            <a:r>
              <a:rPr lang="en-US" altLang="ko-KR" sz="1000" dirty="0">
                <a:latin typeface="맑은 고딕" pitchFamily="50" charset="-127"/>
                <a:ea typeface="맑은 고딕" pitchFamily="50" charset="-127"/>
              </a:rPr>
              <a:t>]</a:t>
            </a:r>
          </a:p>
        </p:txBody>
      </p:sp>
      <p:sp>
        <p:nvSpPr>
          <p:cNvPr id="41" name="타원 40"/>
          <p:cNvSpPr/>
          <p:nvPr/>
        </p:nvSpPr>
        <p:spPr>
          <a:xfrm>
            <a:off x="1857375" y="2643188"/>
            <a:ext cx="1000125" cy="5715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2" name="TextBox 72"/>
          <p:cNvSpPr txBox="1">
            <a:spLocks noChangeArrowheads="1"/>
          </p:cNvSpPr>
          <p:nvPr/>
        </p:nvSpPr>
        <p:spPr bwMode="auto">
          <a:xfrm>
            <a:off x="1987550" y="2784475"/>
            <a:ext cx="7985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서든어택 </a:t>
            </a:r>
            <a:endParaRPr lang="en-US" altLang="ko-KR" sz="110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endParaRPr lang="ko-KR" altLang="en-US" sz="11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1214438" y="1571625"/>
            <a:ext cx="1000125" cy="642938"/>
          </a:xfrm>
          <a:prstGeom prst="ellipse">
            <a:avLst/>
          </a:prstGeom>
          <a:solidFill>
            <a:srgbClr val="92D050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4" name="TextBox 72"/>
          <p:cNvSpPr txBox="1">
            <a:spLocks noChangeArrowheads="1"/>
          </p:cNvSpPr>
          <p:nvPr/>
        </p:nvSpPr>
        <p:spPr bwMode="auto">
          <a:xfrm>
            <a:off x="1481138" y="1702644"/>
            <a:ext cx="65755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던전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앤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파이터 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타원 45"/>
          <p:cNvSpPr/>
          <p:nvPr/>
        </p:nvSpPr>
        <p:spPr>
          <a:xfrm>
            <a:off x="500063" y="2214563"/>
            <a:ext cx="1000125" cy="500062"/>
          </a:xfrm>
          <a:prstGeom prst="ellipse">
            <a:avLst/>
          </a:prstGeom>
          <a:solidFill>
            <a:srgbClr val="FFC000"/>
          </a:solidFill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7" name="TextBox 72"/>
          <p:cNvSpPr txBox="1">
            <a:spLocks noChangeArrowheads="1"/>
          </p:cNvSpPr>
          <p:nvPr/>
        </p:nvSpPr>
        <p:spPr bwMode="auto">
          <a:xfrm>
            <a:off x="683568" y="2259620"/>
            <a:ext cx="65755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9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10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카트</a:t>
            </a:r>
            <a:endParaRPr lang="en-US" altLang="ko-KR" sz="1100" dirty="0" smtClean="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r>
              <a:rPr lang="ko-KR" altLang="en-US" sz="1100" dirty="0" err="1" smtClean="0">
                <a:latin typeface="맑은 고딕" pitchFamily="50" charset="-127"/>
                <a:ea typeface="맑은 고딕" pitchFamily="50" charset="-127"/>
              </a:rPr>
              <a:t>라이</a:t>
            </a:r>
            <a:r>
              <a:rPr lang="ko-KR" altLang="en-US" sz="1100" dirty="0" err="1">
                <a:latin typeface="맑은 고딕" pitchFamily="50" charset="-127"/>
                <a:ea typeface="맑은 고딕" pitchFamily="50" charset="-127"/>
              </a:rPr>
              <a:t>더</a:t>
            </a:r>
            <a:r>
              <a:rPr lang="ko-KR" alt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100" dirty="0">
              <a:latin typeface="맑은 고딕" pitchFamily="50" charset="-127"/>
              <a:ea typeface="맑은 고딕" pitchFamily="50" charset="-127"/>
            </a:endParaRPr>
          </a:p>
          <a:p>
            <a:pPr eaLnBrk="1" hangingPunct="1"/>
            <a:endParaRPr lang="ko-KR" altLang="en-US" sz="110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944614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매</a:t>
            </a:r>
            <a:r>
              <a:rPr lang="ko-KR" altLang="en-US" b="1" spc="-20" dirty="0">
                <a:latin typeface="나눔고딕" pitchFamily="50" charset="-127"/>
                <a:ea typeface="나눔고딕" pitchFamily="50" charset="-127"/>
              </a:rPr>
              <a:t>출 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시뮬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레이션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순서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>
            <a:off x="0" y="53498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324036" y="1268760"/>
            <a:ext cx="7056276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1.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예상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MAU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를 구한다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>
              <a:lnSpc>
                <a:spcPts val="2300"/>
              </a:lnSpc>
            </a:pP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2.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플랫폼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장르에 따른 예상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PU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를 구한다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>
              <a:lnSpc>
                <a:spcPts val="2300"/>
              </a:lnSpc>
            </a:pPr>
            <a:endParaRPr lang="en-US" altLang="ko-KR" b="1" spc="-20" dirty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3.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플랫폼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/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장르에 따른 예상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ARPPU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를 구한다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>
              <a:lnSpc>
                <a:spcPts val="2300"/>
              </a:lnSpc>
            </a:pPr>
            <a:endParaRPr lang="en-US" altLang="ko-KR" b="1" spc="-20" dirty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4.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시간에 따른 유저 하락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/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그에 따른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매출 하락 분을 예상하여 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ts val="2300"/>
              </a:lnSpc>
            </a:pPr>
            <a:r>
              <a:rPr lang="en-US" altLang="ko-KR" b="1" spc="-2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 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연간 예상 매출을 잡는다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0673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직사각형 28"/>
          <p:cNvSpPr/>
          <p:nvPr/>
        </p:nvSpPr>
        <p:spPr>
          <a:xfrm>
            <a:off x="0" y="0"/>
            <a:ext cx="324036" cy="620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8574" y="169524"/>
            <a:ext cx="4223412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참고 자료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예상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MAU?</a:t>
            </a: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0974" y="1052736"/>
            <a:ext cx="8743026" cy="304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명을 유입하는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CPI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광고의 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객단가가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1000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원이라고 치면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..</a:t>
            </a:r>
          </a:p>
          <a:p>
            <a:pPr>
              <a:lnSpc>
                <a:spcPts val="2300"/>
              </a:lnSpc>
            </a:pPr>
            <a:endParaRPr lang="en-US" altLang="ko-KR" b="1" spc="-20" dirty="0" smtClean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억원을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마케팅 비용으로 쓰면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100,000,000 / 1000 = 10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만명을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유입할 수 있다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>
              <a:lnSpc>
                <a:spcPts val="2300"/>
              </a:lnSpc>
            </a:pPr>
            <a:endParaRPr lang="en-US" altLang="ko-KR" b="1" spc="-20" dirty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긍정적으로 자연 유입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20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만명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+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마케팅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만명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유입 으로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30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만명이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유입되고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,</a:t>
            </a:r>
          </a:p>
          <a:p>
            <a:pPr>
              <a:lnSpc>
                <a:spcPts val="2300"/>
              </a:lnSpc>
            </a:pPr>
            <a:endParaRPr lang="en-US" altLang="ko-KR" b="1" spc="-20" dirty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게임의 한</a:t>
            </a:r>
            <a:r>
              <a:rPr lang="ko-KR" altLang="en-US" b="1" spc="-20" dirty="0">
                <a:latin typeface="나눔고딕" pitchFamily="50" charset="-127"/>
                <a:ea typeface="나눔고딕" pitchFamily="50" charset="-127"/>
              </a:rPr>
              <a:t>달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리텐션이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40%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정도로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, 12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만 명이 남아있다고 생각하면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..</a:t>
            </a:r>
          </a:p>
          <a:p>
            <a:pPr>
              <a:lnSpc>
                <a:spcPts val="2300"/>
              </a:lnSpc>
            </a:pPr>
            <a:endParaRPr lang="en-US" altLang="ko-KR" b="1" spc="-20" dirty="0">
              <a:latin typeface="나눔고딕" pitchFamily="50" charset="-127"/>
              <a:ea typeface="나눔고딕" pitchFamily="50" charset="-127"/>
            </a:endParaRPr>
          </a:p>
          <a:p>
            <a:pPr>
              <a:lnSpc>
                <a:spcPts val="2300"/>
              </a:lnSpc>
            </a:pP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예상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MAU 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는 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12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만 명 정도 되겠네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…</a:t>
            </a:r>
          </a:p>
          <a:p>
            <a:pPr>
              <a:lnSpc>
                <a:spcPts val="2300"/>
              </a:lnSpc>
            </a:pP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예를 든 것입니다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..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게임마다 </a:t>
            </a:r>
            <a:r>
              <a:rPr lang="ko-KR" altLang="en-US" b="1" spc="-20" dirty="0" err="1" smtClean="0">
                <a:latin typeface="나눔고딕" pitchFamily="50" charset="-127"/>
                <a:ea typeface="나눔고딕" pitchFamily="50" charset="-127"/>
              </a:rPr>
              <a:t>리텐션이</a:t>
            </a:r>
            <a:r>
              <a:rPr lang="ko-KR" altLang="en-US" b="1" spc="-20" dirty="0" smtClean="0">
                <a:latin typeface="나눔고딕" pitchFamily="50" charset="-127"/>
                <a:ea typeface="나눔고딕" pitchFamily="50" charset="-127"/>
              </a:rPr>
              <a:t> 다르니 달라져요</a:t>
            </a:r>
            <a:r>
              <a:rPr lang="en-US" altLang="ko-KR" b="1" spc="-20" dirty="0" smtClean="0"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b="1" spc="-20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03" y="4262899"/>
            <a:ext cx="5934075" cy="1838325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544990" y="4262899"/>
            <a:ext cx="5971226" cy="2016224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6351131"/>
            <a:ext cx="31261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/>
              <a:t>http://www.slideshare.net/bluemetal/ss-7634381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187611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표지">
  <a:themeElements>
    <a:clrScheme name="NHN">
      <a:dk1>
        <a:sysClr val="windowText" lastClr="000000"/>
      </a:dk1>
      <a:lt1>
        <a:sysClr val="window" lastClr="FFFFFF"/>
      </a:lt1>
      <a:dk2>
        <a:srgbClr val="FF7C19"/>
      </a:dk2>
      <a:lt2>
        <a:srgbClr val="71C31F"/>
      </a:lt2>
      <a:accent1>
        <a:srgbClr val="5DC1E3"/>
      </a:accent1>
      <a:accent2>
        <a:srgbClr val="61BDA1"/>
      </a:accent2>
      <a:accent3>
        <a:srgbClr val="4F79A1"/>
      </a:accent3>
      <a:accent4>
        <a:srgbClr val="758559"/>
      </a:accent4>
      <a:accent5>
        <a:srgbClr val="857155"/>
      </a:accent5>
      <a:accent6>
        <a:srgbClr val="88565B"/>
      </a:accent6>
      <a:hlink>
        <a:srgbClr val="4B5661"/>
      </a:hlink>
      <a:folHlink>
        <a:srgbClr val="523F4B"/>
      </a:folHlink>
    </a:clrScheme>
    <a:fontScheme name="나눔고딕">
      <a:majorFont>
        <a:latin typeface="나눔고딕 Bold"/>
        <a:ea typeface="나눔고딕 Bold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내지">
  <a:themeElements>
    <a:clrScheme name="NHN">
      <a:dk1>
        <a:sysClr val="windowText" lastClr="000000"/>
      </a:dk1>
      <a:lt1>
        <a:sysClr val="window" lastClr="FFFFFF"/>
      </a:lt1>
      <a:dk2>
        <a:srgbClr val="FF7C19"/>
      </a:dk2>
      <a:lt2>
        <a:srgbClr val="71C31F"/>
      </a:lt2>
      <a:accent1>
        <a:srgbClr val="5DC1E3"/>
      </a:accent1>
      <a:accent2>
        <a:srgbClr val="61BDA1"/>
      </a:accent2>
      <a:accent3>
        <a:srgbClr val="4F79A1"/>
      </a:accent3>
      <a:accent4>
        <a:srgbClr val="758559"/>
      </a:accent4>
      <a:accent5>
        <a:srgbClr val="857155"/>
      </a:accent5>
      <a:accent6>
        <a:srgbClr val="88565B"/>
      </a:accent6>
      <a:hlink>
        <a:srgbClr val="4B5661"/>
      </a:hlink>
      <a:folHlink>
        <a:srgbClr val="523F4B"/>
      </a:folHlink>
    </a:clrScheme>
    <a:fontScheme name="나눔고딕">
      <a:majorFont>
        <a:latin typeface="나눔고딕 Bold"/>
        <a:ea typeface="나눔고딕 Bold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tlCol="0" anchor="ctr"/>
      <a:lstStyle>
        <a:defPPr algn="ctr">
          <a:defRPr sz="1000"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기밀">
  <a:themeElements>
    <a:clrScheme name="NHN">
      <a:dk1>
        <a:sysClr val="windowText" lastClr="000000"/>
      </a:dk1>
      <a:lt1>
        <a:sysClr val="window" lastClr="FFFFFF"/>
      </a:lt1>
      <a:dk2>
        <a:srgbClr val="FF7C19"/>
      </a:dk2>
      <a:lt2>
        <a:srgbClr val="71C31F"/>
      </a:lt2>
      <a:accent1>
        <a:srgbClr val="5DC1E3"/>
      </a:accent1>
      <a:accent2>
        <a:srgbClr val="61BDA1"/>
      </a:accent2>
      <a:accent3>
        <a:srgbClr val="4F79A1"/>
      </a:accent3>
      <a:accent4>
        <a:srgbClr val="758559"/>
      </a:accent4>
      <a:accent5>
        <a:srgbClr val="857155"/>
      </a:accent5>
      <a:accent6>
        <a:srgbClr val="88565B"/>
      </a:accent6>
      <a:hlink>
        <a:srgbClr val="4B5661"/>
      </a:hlink>
      <a:folHlink>
        <a:srgbClr val="523F4B"/>
      </a:folHlink>
    </a:clrScheme>
    <a:fontScheme name="나눔고딕">
      <a:majorFont>
        <a:latin typeface="나눔고딕 Bold"/>
        <a:ea typeface="나눔고딕 Bold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일반">
  <a:themeElements>
    <a:clrScheme name="NHN">
      <a:dk1>
        <a:sysClr val="windowText" lastClr="000000"/>
      </a:dk1>
      <a:lt1>
        <a:sysClr val="window" lastClr="FFFFFF"/>
      </a:lt1>
      <a:dk2>
        <a:srgbClr val="FF7C19"/>
      </a:dk2>
      <a:lt2>
        <a:srgbClr val="71C31F"/>
      </a:lt2>
      <a:accent1>
        <a:srgbClr val="5DC1E3"/>
      </a:accent1>
      <a:accent2>
        <a:srgbClr val="61BDA1"/>
      </a:accent2>
      <a:accent3>
        <a:srgbClr val="4F79A1"/>
      </a:accent3>
      <a:accent4>
        <a:srgbClr val="758559"/>
      </a:accent4>
      <a:accent5>
        <a:srgbClr val="857155"/>
      </a:accent5>
      <a:accent6>
        <a:srgbClr val="88565B"/>
      </a:accent6>
      <a:hlink>
        <a:srgbClr val="4B5661"/>
      </a:hlink>
      <a:folHlink>
        <a:srgbClr val="523F4B"/>
      </a:folHlink>
    </a:clrScheme>
    <a:fontScheme name="나눔고딕">
      <a:majorFont>
        <a:latin typeface="나눔고딕 Bold"/>
        <a:ea typeface="나눔고딕 Bold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56331</TotalTime>
  <Words>1172</Words>
  <Application>Microsoft Office PowerPoint</Application>
  <PresentationFormat>화면 슬라이드 쇼(4:3)</PresentationFormat>
  <Paragraphs>294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13</vt:i4>
      </vt:variant>
    </vt:vector>
  </HeadingPairs>
  <TitlesOfParts>
    <vt:vector size="28" baseType="lpstr">
      <vt:lpstr>굴림</vt:lpstr>
      <vt:lpstr>Arial</vt:lpstr>
      <vt:lpstr>나눔고딕</vt:lpstr>
      <vt:lpstr>Tahoma</vt:lpstr>
      <vt:lpstr>돋움</vt:lpstr>
      <vt:lpstr>Rix고딕 EB</vt:lpstr>
      <vt:lpstr>휴먼매직체</vt:lpstr>
      <vt:lpstr>Trebuchet MS</vt:lpstr>
      <vt:lpstr>HY견고딕</vt:lpstr>
      <vt:lpstr>휴먼모음T</vt:lpstr>
      <vt:lpstr>맑은 고딕</vt:lpstr>
      <vt:lpstr>표지</vt:lpstr>
      <vt:lpstr>내지</vt:lpstr>
      <vt:lpstr>기밀</vt:lpstr>
      <vt:lpstr>일반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2011-08-16T07:10:03Z</cp:lastPrinted>
  <dcterms:created xsi:type="dcterms:W3CDTF">2007-04-27T09:07:31Z</dcterms:created>
  <dcterms:modified xsi:type="dcterms:W3CDTF">2014-12-01T05:43:28Z</dcterms:modified>
</cp:coreProperties>
</file>