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DCBE"/>
    <a:srgbClr val="88BA80"/>
    <a:srgbClr val="00B05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885" autoAdjust="0"/>
  </p:normalViewPr>
  <p:slideViewPr>
    <p:cSldViewPr snapToGrid="0">
      <p:cViewPr varScale="1">
        <p:scale>
          <a:sx n="55" d="100"/>
          <a:sy n="55" d="100"/>
        </p:scale>
        <p:origin x="10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CF6BE-65BC-4479-A40C-80DFE360CC0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4D335-448C-414F-B981-40EF7F7622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203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er.wepick.kr/510/4416689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직장인과 학생들이 많이 유동하며</a:t>
            </a:r>
            <a:r>
              <a:rPr lang="en-US" altLang="ko-KR" dirty="0"/>
              <a:t>, </a:t>
            </a:r>
            <a:r>
              <a:rPr lang="ko-KR" altLang="en-US" dirty="0"/>
              <a:t>하루 평균 유동 인구는 </a:t>
            </a:r>
            <a:r>
              <a:rPr lang="en-US" altLang="ko-KR" dirty="0"/>
              <a:t>60</a:t>
            </a:r>
            <a:r>
              <a:rPr lang="ko-KR" altLang="en-US" dirty="0"/>
              <a:t>만 명에 이릅니다</a:t>
            </a:r>
            <a:r>
              <a:rPr lang="en-US" altLang="ko-KR" dirty="0"/>
              <a:t>. </a:t>
            </a:r>
            <a:r>
              <a:rPr lang="ko-KR" altLang="en-US" dirty="0"/>
              <a:t>이렇듯 강남역은 높은 유동 인구와 다양한 소비자층이 몰려 있는 곳으로</a:t>
            </a:r>
            <a:r>
              <a:rPr lang="en-US" altLang="ko-KR" dirty="0"/>
              <a:t>, </a:t>
            </a:r>
            <a:r>
              <a:rPr lang="ko-KR" altLang="en-US" dirty="0"/>
              <a:t>프랜차이즈 본사 입장에서는 매우 매력적인 상권입니다</a:t>
            </a:r>
            <a:r>
              <a:rPr lang="en-US" altLang="ko-KR" dirty="0"/>
              <a:t>. </a:t>
            </a:r>
            <a:r>
              <a:rPr lang="ko-KR" altLang="en-US" dirty="0"/>
              <a:t>교통의 요지로서</a:t>
            </a:r>
            <a:r>
              <a:rPr lang="en-US" altLang="ko-KR" dirty="0"/>
              <a:t>, </a:t>
            </a:r>
            <a:r>
              <a:rPr lang="ko-KR" altLang="en-US" dirty="0"/>
              <a:t>지하철 </a:t>
            </a:r>
            <a:r>
              <a:rPr lang="en-US" altLang="ko-KR" dirty="0"/>
              <a:t>2</a:t>
            </a:r>
            <a:r>
              <a:rPr lang="ko-KR" altLang="en-US" dirty="0"/>
              <a:t>호선과 신분당선이 교차하는 교통의 중심지 입니다</a:t>
            </a:r>
            <a:r>
              <a:rPr lang="en-US" altLang="ko-KR" dirty="0"/>
              <a:t>. </a:t>
            </a:r>
            <a:r>
              <a:rPr lang="ko-KR" altLang="en-US" dirty="0"/>
              <a:t>서울시 상권분석 시스템에 따르면</a:t>
            </a:r>
            <a:r>
              <a:rPr lang="en-US" altLang="ko-KR" dirty="0"/>
              <a:t>, </a:t>
            </a:r>
            <a:r>
              <a:rPr lang="ko-KR" altLang="en-US" dirty="0"/>
              <a:t>강남역 상권은 </a:t>
            </a:r>
            <a:r>
              <a:rPr lang="en-US" altLang="ko-KR" dirty="0"/>
              <a:t>2024</a:t>
            </a:r>
            <a:r>
              <a:rPr lang="ko-KR" altLang="en-US" dirty="0"/>
              <a:t>년 </a:t>
            </a:r>
            <a:r>
              <a:rPr lang="en-US" altLang="ko-KR" dirty="0"/>
              <a:t>2</a:t>
            </a:r>
            <a:r>
              <a:rPr lang="ko-KR" altLang="en-US" dirty="0"/>
              <a:t>분기 기준으로 서울시 발달상권 </a:t>
            </a:r>
            <a:r>
              <a:rPr lang="en-US" altLang="ko-KR" dirty="0"/>
              <a:t>249</a:t>
            </a:r>
            <a:r>
              <a:rPr lang="ko-KR" altLang="en-US" dirty="0"/>
              <a:t>개 중 </a:t>
            </a:r>
            <a:r>
              <a:rPr lang="ko-KR" altLang="en-US" dirty="0" err="1"/>
              <a:t>점포수</a:t>
            </a:r>
            <a:r>
              <a:rPr lang="ko-KR" altLang="en-US" dirty="0"/>
              <a:t> </a:t>
            </a:r>
            <a:r>
              <a:rPr lang="en-US" altLang="ko-KR" dirty="0"/>
              <a:t>2</a:t>
            </a:r>
            <a:r>
              <a:rPr lang="ko-KR" altLang="en-US" dirty="0"/>
              <a:t>위</a:t>
            </a:r>
            <a:r>
              <a:rPr lang="en-US" altLang="ko-KR" dirty="0"/>
              <a:t>, </a:t>
            </a:r>
            <a:r>
              <a:rPr lang="ko-KR" altLang="en-US" dirty="0"/>
              <a:t>매출액 </a:t>
            </a:r>
            <a:r>
              <a:rPr lang="en-US" altLang="ko-KR" dirty="0"/>
              <a:t>4</a:t>
            </a:r>
            <a:r>
              <a:rPr lang="ko-KR" altLang="en-US" dirty="0"/>
              <a:t>위</a:t>
            </a:r>
            <a:r>
              <a:rPr lang="en-US" altLang="ko-KR" dirty="0"/>
              <a:t>, </a:t>
            </a:r>
            <a:r>
              <a:rPr lang="ko-KR" altLang="en-US" dirty="0"/>
              <a:t>유동인구 </a:t>
            </a:r>
            <a:r>
              <a:rPr lang="en-US" altLang="ko-KR" dirty="0"/>
              <a:t>1</a:t>
            </a:r>
            <a:r>
              <a:rPr lang="ko-KR" altLang="en-US" dirty="0"/>
              <a:t>위를 기록하며</a:t>
            </a:r>
            <a:r>
              <a:rPr lang="en-US" altLang="ko-KR" dirty="0"/>
              <a:t>, </a:t>
            </a:r>
            <a:r>
              <a:rPr lang="ko-KR" altLang="en-US" dirty="0"/>
              <a:t>여전히 강력한 상권으로 자리매김하고 있습니다</a:t>
            </a:r>
            <a:r>
              <a:rPr lang="en-US" altLang="ko-KR" dirty="0"/>
              <a:t>. </a:t>
            </a: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가장 많은 유동인구와 매출을 발생시키는 성별 및 연령대는 </a:t>
            </a:r>
            <a:r>
              <a:rPr lang="en-US" altLang="ko-KR" dirty="0"/>
              <a:t>20~30</a:t>
            </a:r>
            <a:r>
              <a:rPr lang="ko-KR" altLang="en-US" dirty="0"/>
              <a:t>대 여성으로</a:t>
            </a:r>
            <a:r>
              <a:rPr lang="en-US" altLang="ko-KR" dirty="0"/>
              <a:t>, </a:t>
            </a:r>
            <a:r>
              <a:rPr lang="ko-KR" altLang="en-US" dirty="0"/>
              <a:t>이들이 주요 소비층을 형성하고 있습니다</a:t>
            </a:r>
            <a:r>
              <a:rPr lang="en-US" altLang="ko-KR" dirty="0"/>
              <a:t>. </a:t>
            </a:r>
            <a:r>
              <a:rPr lang="ko-KR" altLang="en-US" dirty="0"/>
              <a:t>이들은 주로 점심과 저녁 식사 시간대에 집중적으로 소비를 하며</a:t>
            </a:r>
            <a:r>
              <a:rPr lang="en-US" altLang="ko-KR" dirty="0"/>
              <a:t>, </a:t>
            </a:r>
            <a:r>
              <a:rPr lang="ko-KR" altLang="en-US" dirty="0"/>
              <a:t>높은 회전율을 보입니다</a:t>
            </a:r>
            <a:r>
              <a:rPr lang="en-US" altLang="ko-KR" dirty="0"/>
              <a:t>. </a:t>
            </a:r>
            <a:r>
              <a:rPr lang="ko-KR" altLang="en-US" dirty="0"/>
              <a:t>따라서 강남역 상권에서는 패스트푸드</a:t>
            </a:r>
            <a:r>
              <a:rPr lang="en-US" altLang="ko-KR" dirty="0"/>
              <a:t>, </a:t>
            </a:r>
            <a:r>
              <a:rPr lang="ko-KR" altLang="en-US" dirty="0"/>
              <a:t>카페</a:t>
            </a:r>
            <a:r>
              <a:rPr lang="en-US" altLang="ko-KR" dirty="0"/>
              <a:t>, </a:t>
            </a:r>
            <a:r>
              <a:rPr lang="ko-KR" altLang="en-US" dirty="0" err="1"/>
              <a:t>간편식</a:t>
            </a:r>
            <a:r>
              <a:rPr lang="ko-KR" altLang="en-US" dirty="0"/>
              <a:t> 등 빠르고 간편하게 소비할 수 있는 음식점들이 주를 이루고 있습니다</a:t>
            </a:r>
            <a:r>
              <a:rPr lang="en-US" altLang="ko-KR" dirty="0"/>
              <a:t>. (</a:t>
            </a:r>
            <a:r>
              <a:rPr lang="ko-KR" altLang="en-US" dirty="0"/>
              <a:t>출처</a:t>
            </a:r>
            <a:r>
              <a:rPr lang="en-US" altLang="ko-KR" dirty="0"/>
              <a:t>: </a:t>
            </a:r>
            <a:r>
              <a:rPr lang="ko-KR" altLang="en-US" dirty="0">
                <a:hlinkClick r:id="rId3"/>
              </a:rPr>
              <a:t>프랜차이즈 상권분석</a:t>
            </a:r>
            <a:r>
              <a:rPr lang="en-US" altLang="ko-KR" dirty="0">
                <a:hlinkClick r:id="rId3"/>
              </a:rPr>
              <a:t>: </a:t>
            </a:r>
            <a:r>
              <a:rPr lang="ko-KR" altLang="en-US" dirty="0">
                <a:hlinkClick r:id="rId3"/>
              </a:rPr>
              <a:t>강남역에서 성공한 브랜드 사례 </a:t>
            </a:r>
            <a:r>
              <a:rPr lang="en-US" altLang="ko-KR" dirty="0">
                <a:hlinkClick r:id="rId3"/>
              </a:rPr>
              <a:t>· </a:t>
            </a:r>
            <a:r>
              <a:rPr lang="ko-KR" altLang="en-US" dirty="0" err="1">
                <a:hlinkClick r:id="rId3"/>
              </a:rPr>
              <a:t>위픽레터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4D335-448C-414F-B981-40EF7F76225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76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강남대로와 </a:t>
            </a:r>
            <a:r>
              <a:rPr lang="ko-KR" altLang="en-US" dirty="0" err="1"/>
              <a:t>테헤란로를</a:t>
            </a:r>
            <a:r>
              <a:rPr lang="ko-KR" altLang="en-US" dirty="0"/>
              <a:t> 두고 성격이 다르고</a:t>
            </a:r>
            <a:r>
              <a:rPr lang="en-US" altLang="ko-KR" dirty="0"/>
              <a:t> </a:t>
            </a:r>
            <a:r>
              <a:rPr lang="ko-KR" altLang="en-US" dirty="0"/>
              <a:t>연령대도 다르다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내세울만한 </a:t>
            </a:r>
            <a:r>
              <a:rPr lang="ko-KR" altLang="en-US" dirty="0" err="1"/>
              <a:t>핫플은</a:t>
            </a:r>
            <a:r>
              <a:rPr lang="ko-KR" altLang="en-US" dirty="0"/>
              <a:t> 없다</a:t>
            </a:r>
            <a:r>
              <a:rPr lang="en-US" altLang="ko-KR" dirty="0"/>
              <a:t>. </a:t>
            </a:r>
            <a:r>
              <a:rPr lang="ko-KR" altLang="en-US" dirty="0"/>
              <a:t>생겨도 빨리 없어지는 느낌이다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en-US" altLang="ko-KR" dirty="0"/>
          </a:p>
          <a:p>
            <a:r>
              <a:rPr lang="ko-KR" altLang="en-US" dirty="0"/>
              <a:t>고려사항</a:t>
            </a:r>
            <a:r>
              <a:rPr lang="en-US" altLang="ko-KR" dirty="0"/>
              <a:t>: </a:t>
            </a:r>
            <a:r>
              <a:rPr lang="ko-KR" altLang="en-US" dirty="0"/>
              <a:t>유동인구 고객이 아닌</a:t>
            </a:r>
            <a:r>
              <a:rPr lang="en-US" altLang="ko-KR" dirty="0"/>
              <a:t>, </a:t>
            </a:r>
            <a:r>
              <a:rPr lang="ko-KR" altLang="en-US" dirty="0"/>
              <a:t>건물 </a:t>
            </a:r>
            <a:r>
              <a:rPr lang="ko-KR" altLang="en-US" dirty="0" err="1"/>
              <a:t>입주사</a:t>
            </a:r>
            <a:r>
              <a:rPr lang="ko-KR" altLang="en-US" dirty="0"/>
              <a:t> 고객도 </a:t>
            </a:r>
            <a:r>
              <a:rPr lang="ko-KR" altLang="en-US" dirty="0" err="1"/>
              <a:t>고려해야한다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             월세</a:t>
            </a:r>
            <a:r>
              <a:rPr lang="en-US" altLang="ko-KR" dirty="0"/>
              <a:t>, </a:t>
            </a:r>
            <a:r>
              <a:rPr lang="ko-KR" altLang="en-US" dirty="0"/>
              <a:t>관리비</a:t>
            </a:r>
            <a:r>
              <a:rPr lang="en-US" altLang="ko-KR" dirty="0"/>
              <a:t>, </a:t>
            </a:r>
            <a:r>
              <a:rPr lang="ko-KR" altLang="en-US" dirty="0"/>
              <a:t>인건비에 따라 업종을 다르게 </a:t>
            </a:r>
            <a:r>
              <a:rPr lang="ko-KR" altLang="en-US" dirty="0" err="1"/>
              <a:t>봐야한다</a:t>
            </a:r>
            <a:r>
              <a:rPr lang="en-US" altLang="ko-KR" dirty="0"/>
              <a:t>. </a:t>
            </a:r>
            <a:endParaRPr lang="ko-KR" altLang="en-US" dirty="0"/>
          </a:p>
          <a:p>
            <a:r>
              <a:rPr lang="ko-KR" altLang="en-US" dirty="0"/>
              <a:t>             타겟에 따라 외부 마케팅을 </a:t>
            </a:r>
            <a:r>
              <a:rPr lang="ko-KR" altLang="en-US" dirty="0" err="1"/>
              <a:t>안해도</a:t>
            </a:r>
            <a:r>
              <a:rPr lang="ko-KR" altLang="en-US" dirty="0"/>
              <a:t> 되는 경우가 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         </a:t>
            </a:r>
            <a:r>
              <a:rPr lang="ko-KR" altLang="en-US" dirty="0"/>
              <a:t>기후 영향으로 수도세와 전기세 많이 나옴 생각 못한 포인트</a:t>
            </a:r>
            <a:r>
              <a:rPr lang="en-US" altLang="ko-KR" dirty="0"/>
              <a:t>!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4D335-448C-414F-B981-40EF7F76225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996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BBBDDD-C233-C637-3776-B0B9E0A1F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6342934-6CE6-16E3-FF82-7CF8149A9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362638-606B-F2CE-39FD-3BB92FB3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1DBB40-3AA6-1952-C6EC-8FA8EE905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223482-134E-E2A3-951A-69FB8617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53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BDB51D-1EEC-1397-7D0F-5EF308A83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C8F41B5-5A10-A524-CBA2-1B8F5D6D8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118D3E-876D-CB55-8CAD-63A3753A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122E2E6-A3F6-A1B9-B571-30E31529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C4C5F3-5F37-291C-0637-80A998636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19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F8CC28B-ABA7-5A81-90E4-D0CDDDD57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683A595-9A7F-7297-51C1-AFE55080B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545523-6239-73B8-8C05-47AFEF76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62CD0C-8335-4DEC-D948-FBC04780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78C41-0847-0DCA-C34D-7F69531BC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15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974488-A3AE-993D-5487-3EF1C200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5EE00D-987E-EE7B-8087-4A4087E7B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0BFF30-7F85-5EB8-6247-4864277C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0308F1-6D4B-F788-06DA-31BBA984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F81687-917D-2D0C-7C3A-FD925301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195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E003FD-1705-CE3C-6ECF-DC8DF5CE7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07A1B6-92C0-5688-C277-EB127BB6D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F4CF26-162E-E283-D5BE-06A86034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C4ABF29-3D11-BCCD-3BC9-3051B682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B187564-9C6C-EF47-16EC-7E2D99E98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70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1FFEB-E576-C554-FDAD-9F83FB99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475BCB-B6DC-ACE2-FD6F-2B2C7B234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5D2B553-B3FA-0E1F-3A66-A2AFDC1B3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7E63FF-7203-A900-88B6-C97AEB73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5A3D3B-F99E-9319-5A50-695A6F69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5C903AC-36A6-B84A-257F-066B93182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70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595F97-A715-F870-8D70-BC06DC00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5FE965-FB6B-1844-88EC-3863B1A3D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4341372-AA52-25B1-A537-71F03198F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C4C930B-2FC2-AB06-2C4E-EFC83CC0F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C8B62F-66B1-7BCC-8D74-081E7A1EB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1142FB5-B31D-1111-EBBE-471371CE6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C5ABFEF-0056-491B-2470-A2BC6D3CC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1ABD170-ABD2-FBC3-0790-B62A3EDD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23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3C9E51-4C96-92EE-EC06-923AB8CC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F0D7051-62CF-381E-8984-90C1B917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4AD2D83-301F-36BC-BA94-3843A04E3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785A18-C10B-7223-7127-9B36E5B9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48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B3BD3D-B35A-7BB5-E9B5-219F5C4E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B6DE682-BCDE-C073-48C2-4C4A39E2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6A47100-39F7-0099-2A12-B4376FD5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51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CAC464-DD74-72A1-D8F4-BAF163B0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FD48F4-4F67-C017-1ABF-423FD3BC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532C7B8-BEF6-D7B6-0B20-AB30BA0EE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962FCE2-7123-20BF-EB87-C997174D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D4BBB9-B391-0E79-F2EC-DCCA8C4C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874D1BD-DC50-640C-1CD9-0FD02BC3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51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F909D72-A742-E390-752D-429C2F99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782B54B-C27F-B814-0AE5-0C1B415DA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DFE63F3-6222-E36D-64D7-4CB5E64EF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D6EE82-A145-D87D-591A-B560256A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30C108D-E83B-65BE-EB98-1B1A75E25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A508506-24BA-68EA-542E-3E3DE87D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41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6154519-A77A-40BD-84AF-AE5C1E46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19D236C-47F1-CEE4-954B-DEA30C342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FCAB4E4-E786-A561-4E50-7CBB872CC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B418F2-AD75-468D-ABA0-78AFF00DD2FB}" type="datetimeFigureOut">
              <a:rPr lang="ko-KR" altLang="en-US" smtClean="0"/>
              <a:t>2024-11-16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9C45BD-2604-4B33-B213-7623B4472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780EC0-F68E-BAFB-E4D4-A5E9B0BD3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9EE5CA-8633-4FFB-916C-FA4D92E6008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3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CA4E9C2-8ED7-947F-DF80-A3256884E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646" y="268198"/>
            <a:ext cx="7026943" cy="63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0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>
            <a:extLst>
              <a:ext uri="{FF2B5EF4-FFF2-40B4-BE49-F238E27FC236}">
                <a16:creationId xmlns:a16="http://schemas.microsoft.com/office/drawing/2014/main" id="{075AA269-3D2A-6512-8325-0E143A5CD6C5}"/>
              </a:ext>
            </a:extLst>
          </p:cNvPr>
          <p:cNvGrpSpPr/>
          <p:nvPr/>
        </p:nvGrpSpPr>
        <p:grpSpPr>
          <a:xfrm>
            <a:off x="236047" y="3309031"/>
            <a:ext cx="4440535" cy="2768384"/>
            <a:chOff x="366992" y="364074"/>
            <a:chExt cx="8519898" cy="5311600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0D2972A-C33E-8A0A-F6C6-3F752A492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6992" y="364074"/>
              <a:ext cx="8519898" cy="5311600"/>
            </a:xfrm>
            <a:prstGeom prst="rect">
              <a:avLst/>
            </a:prstGeom>
          </p:spPr>
        </p:pic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44AD342-2C47-953C-7168-DF8D1D445F5E}"/>
                </a:ext>
              </a:extLst>
            </p:cNvPr>
            <p:cNvSpPr/>
            <p:nvPr/>
          </p:nvSpPr>
          <p:spPr>
            <a:xfrm>
              <a:off x="471055" y="1817211"/>
              <a:ext cx="2424546" cy="3837710"/>
            </a:xfrm>
            <a:custGeom>
              <a:avLst/>
              <a:gdLst>
                <a:gd name="connsiteX0" fmla="*/ 0 w 2424546"/>
                <a:gd name="connsiteY0" fmla="*/ 360219 h 3837710"/>
                <a:gd name="connsiteX1" fmla="*/ 1260764 w 2424546"/>
                <a:gd name="connsiteY1" fmla="*/ 0 h 3837710"/>
                <a:gd name="connsiteX2" fmla="*/ 2424546 w 2424546"/>
                <a:gd name="connsiteY2" fmla="*/ 3366655 h 3837710"/>
                <a:gd name="connsiteX3" fmla="*/ 1191491 w 2424546"/>
                <a:gd name="connsiteY3" fmla="*/ 3837710 h 3837710"/>
                <a:gd name="connsiteX4" fmla="*/ 27709 w 2424546"/>
                <a:gd name="connsiteY4" fmla="*/ 457200 h 383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4546" h="3837710">
                  <a:moveTo>
                    <a:pt x="0" y="360219"/>
                  </a:moveTo>
                  <a:lnTo>
                    <a:pt x="1260764" y="0"/>
                  </a:lnTo>
                  <a:lnTo>
                    <a:pt x="2424546" y="3366655"/>
                  </a:lnTo>
                  <a:lnTo>
                    <a:pt x="1191491" y="3837710"/>
                  </a:lnTo>
                  <a:lnTo>
                    <a:pt x="27709" y="457200"/>
                  </a:lnTo>
                </a:path>
              </a:pathLst>
            </a:custGeom>
            <a:solidFill>
              <a:schemeClr val="accent2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5D75C184-B178-057F-990F-B5566CC6A057}"/>
                </a:ext>
              </a:extLst>
            </p:cNvPr>
            <p:cNvSpPr/>
            <p:nvPr/>
          </p:nvSpPr>
          <p:spPr>
            <a:xfrm>
              <a:off x="2493819" y="1276884"/>
              <a:ext cx="2078182" cy="3574473"/>
            </a:xfrm>
            <a:custGeom>
              <a:avLst/>
              <a:gdLst>
                <a:gd name="connsiteX0" fmla="*/ 0 w 2078182"/>
                <a:gd name="connsiteY0" fmla="*/ 207818 h 3574473"/>
                <a:gd name="connsiteX1" fmla="*/ 706582 w 2078182"/>
                <a:gd name="connsiteY1" fmla="*/ 0 h 3574473"/>
                <a:gd name="connsiteX2" fmla="*/ 2078182 w 2078182"/>
                <a:gd name="connsiteY2" fmla="*/ 3352800 h 3574473"/>
                <a:gd name="connsiteX3" fmla="*/ 1343891 w 2078182"/>
                <a:gd name="connsiteY3" fmla="*/ 3574473 h 3574473"/>
                <a:gd name="connsiteX4" fmla="*/ 83127 w 2078182"/>
                <a:gd name="connsiteY4" fmla="*/ 249382 h 3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8182" h="3574473">
                  <a:moveTo>
                    <a:pt x="0" y="207818"/>
                  </a:moveTo>
                  <a:lnTo>
                    <a:pt x="706582" y="0"/>
                  </a:lnTo>
                  <a:lnTo>
                    <a:pt x="2078182" y="3352800"/>
                  </a:lnTo>
                  <a:lnTo>
                    <a:pt x="1343891" y="3574473"/>
                  </a:lnTo>
                  <a:lnTo>
                    <a:pt x="83127" y="249382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BA90BEC5-1369-C2A6-8EA4-5AA1C943BE9D}"/>
                </a:ext>
              </a:extLst>
            </p:cNvPr>
            <p:cNvSpPr/>
            <p:nvPr/>
          </p:nvSpPr>
          <p:spPr>
            <a:xfrm>
              <a:off x="1759528" y="1526266"/>
              <a:ext cx="2050473" cy="3671455"/>
            </a:xfrm>
            <a:custGeom>
              <a:avLst/>
              <a:gdLst>
                <a:gd name="connsiteX0" fmla="*/ 0 w 2050473"/>
                <a:gd name="connsiteY0" fmla="*/ 221673 h 3671455"/>
                <a:gd name="connsiteX1" fmla="*/ 678873 w 2050473"/>
                <a:gd name="connsiteY1" fmla="*/ 0 h 3671455"/>
                <a:gd name="connsiteX2" fmla="*/ 2050473 w 2050473"/>
                <a:gd name="connsiteY2" fmla="*/ 3394364 h 3671455"/>
                <a:gd name="connsiteX3" fmla="*/ 1233055 w 2050473"/>
                <a:gd name="connsiteY3" fmla="*/ 3671455 h 3671455"/>
                <a:gd name="connsiteX4" fmla="*/ 0 w 2050473"/>
                <a:gd name="connsiteY4" fmla="*/ 221673 h 367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0473" h="3671455">
                  <a:moveTo>
                    <a:pt x="0" y="221673"/>
                  </a:moveTo>
                  <a:lnTo>
                    <a:pt x="678873" y="0"/>
                  </a:lnTo>
                  <a:lnTo>
                    <a:pt x="2050473" y="3394364"/>
                  </a:lnTo>
                  <a:lnTo>
                    <a:pt x="1233055" y="3671455"/>
                  </a:lnTo>
                  <a:lnTo>
                    <a:pt x="0" y="221673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8DA2ADB-D164-668F-30E4-A8F3F89A929D}"/>
                </a:ext>
              </a:extLst>
            </p:cNvPr>
            <p:cNvSpPr/>
            <p:nvPr/>
          </p:nvSpPr>
          <p:spPr>
            <a:xfrm>
              <a:off x="3255818" y="1048312"/>
              <a:ext cx="1884217" cy="1156826"/>
            </a:xfrm>
            <a:custGeom>
              <a:avLst/>
              <a:gdLst>
                <a:gd name="connsiteX0" fmla="*/ 0 w 1884218"/>
                <a:gd name="connsiteY0" fmla="*/ 609600 h 1510146"/>
                <a:gd name="connsiteX1" fmla="*/ 360218 w 1884218"/>
                <a:gd name="connsiteY1" fmla="*/ 1510146 h 1510146"/>
                <a:gd name="connsiteX2" fmla="*/ 1884218 w 1884218"/>
                <a:gd name="connsiteY2" fmla="*/ 886691 h 1510146"/>
                <a:gd name="connsiteX3" fmla="*/ 1496291 w 1884218"/>
                <a:gd name="connsiteY3" fmla="*/ 0 h 1510146"/>
                <a:gd name="connsiteX4" fmla="*/ 0 w 1884218"/>
                <a:gd name="connsiteY4" fmla="*/ 609600 h 151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4218" h="1510146">
                  <a:moveTo>
                    <a:pt x="0" y="609600"/>
                  </a:moveTo>
                  <a:lnTo>
                    <a:pt x="360218" y="1510146"/>
                  </a:lnTo>
                  <a:lnTo>
                    <a:pt x="1884218" y="886691"/>
                  </a:lnTo>
                  <a:lnTo>
                    <a:pt x="1496291" y="0"/>
                  </a:lnTo>
                  <a:lnTo>
                    <a:pt x="0" y="60960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C4F9B436-2B3B-989E-3DCD-60FCCE7F55A7}"/>
                </a:ext>
              </a:extLst>
            </p:cNvPr>
            <p:cNvSpPr/>
            <p:nvPr/>
          </p:nvSpPr>
          <p:spPr>
            <a:xfrm>
              <a:off x="4604328" y="2196826"/>
              <a:ext cx="924560" cy="1036320"/>
            </a:xfrm>
            <a:custGeom>
              <a:avLst/>
              <a:gdLst>
                <a:gd name="connsiteX0" fmla="*/ 0 w 924560"/>
                <a:gd name="connsiteY0" fmla="*/ 436880 h 1270000"/>
                <a:gd name="connsiteX1" fmla="*/ 152400 w 924560"/>
                <a:gd name="connsiteY1" fmla="*/ 1270000 h 1270000"/>
                <a:gd name="connsiteX2" fmla="*/ 924560 w 924560"/>
                <a:gd name="connsiteY2" fmla="*/ 822960 h 1270000"/>
                <a:gd name="connsiteX3" fmla="*/ 406400 w 924560"/>
                <a:gd name="connsiteY3" fmla="*/ 0 h 1270000"/>
                <a:gd name="connsiteX4" fmla="*/ 0 w 924560"/>
                <a:gd name="connsiteY4" fmla="*/ 436880 h 1270000"/>
                <a:gd name="connsiteX0" fmla="*/ 0 w 924560"/>
                <a:gd name="connsiteY0" fmla="*/ 203200 h 1036320"/>
                <a:gd name="connsiteX1" fmla="*/ 152400 w 924560"/>
                <a:gd name="connsiteY1" fmla="*/ 1036320 h 1036320"/>
                <a:gd name="connsiteX2" fmla="*/ 924560 w 924560"/>
                <a:gd name="connsiteY2" fmla="*/ 589280 h 1036320"/>
                <a:gd name="connsiteX3" fmla="*/ 548640 w 924560"/>
                <a:gd name="connsiteY3" fmla="*/ 0 h 1036320"/>
                <a:gd name="connsiteX4" fmla="*/ 0 w 924560"/>
                <a:gd name="connsiteY4" fmla="*/ 20320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560" h="1036320">
                  <a:moveTo>
                    <a:pt x="0" y="203200"/>
                  </a:moveTo>
                  <a:lnTo>
                    <a:pt x="152400" y="1036320"/>
                  </a:lnTo>
                  <a:lnTo>
                    <a:pt x="924560" y="589280"/>
                  </a:lnTo>
                  <a:lnTo>
                    <a:pt x="548640" y="0"/>
                  </a:lnTo>
                  <a:lnTo>
                    <a:pt x="0" y="203200"/>
                  </a:lnTo>
                  <a:close/>
                </a:path>
              </a:pathLst>
            </a:cu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3C2645-8CEF-B1B4-4276-DBE1FD3CA20A}"/>
                </a:ext>
              </a:extLst>
            </p:cNvPr>
            <p:cNvSpPr txBox="1"/>
            <p:nvPr/>
          </p:nvSpPr>
          <p:spPr>
            <a:xfrm>
              <a:off x="4528008" y="1916475"/>
              <a:ext cx="55418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rgbClr val="CC9900"/>
                  </a:solidFill>
                </a:rPr>
                <a:t>A</a:t>
              </a:r>
              <a:endParaRPr lang="ko-KR" altLang="en-US" sz="4000" b="1" dirty="0">
                <a:solidFill>
                  <a:srgbClr val="CC99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21C9DF-3B8F-79FF-DD9D-5540CB8076FB}"/>
                </a:ext>
              </a:extLst>
            </p:cNvPr>
            <p:cNvSpPr txBox="1"/>
            <p:nvPr/>
          </p:nvSpPr>
          <p:spPr>
            <a:xfrm>
              <a:off x="2053493" y="2355348"/>
              <a:ext cx="55418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B050"/>
                  </a:solidFill>
                </a:rPr>
                <a:t>C</a:t>
              </a:r>
              <a:endParaRPr lang="ko-KR" altLang="en-US" sz="4000" b="1" dirty="0">
                <a:solidFill>
                  <a:srgbClr val="00B05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E6E325-8A17-6685-57BB-AFCEADB89222}"/>
                </a:ext>
              </a:extLst>
            </p:cNvPr>
            <p:cNvSpPr txBox="1"/>
            <p:nvPr/>
          </p:nvSpPr>
          <p:spPr>
            <a:xfrm>
              <a:off x="2871494" y="2126692"/>
              <a:ext cx="55418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rgbClr val="0070C0"/>
                  </a:solidFill>
                </a:rPr>
                <a:t>B</a:t>
              </a:r>
              <a:endParaRPr lang="ko-KR" altLang="en-US" sz="4000" b="1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6492E4F-1609-FA24-33C5-62B61CC938A1}"/>
                </a:ext>
              </a:extLst>
            </p:cNvPr>
            <p:cNvSpPr txBox="1"/>
            <p:nvPr/>
          </p:nvSpPr>
          <p:spPr>
            <a:xfrm>
              <a:off x="1125822" y="2823779"/>
              <a:ext cx="55418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2">
                      <a:lumMod val="75000"/>
                    </a:schemeClr>
                  </a:solidFill>
                </a:rPr>
                <a:t>D</a:t>
              </a:r>
              <a:endParaRPr lang="ko-KR" altLang="en-US" sz="40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369375-3883-34C2-F6A1-CA255DCAA420}"/>
                </a:ext>
              </a:extLst>
            </p:cNvPr>
            <p:cNvSpPr txBox="1"/>
            <p:nvPr/>
          </p:nvSpPr>
          <p:spPr>
            <a:xfrm>
              <a:off x="3675359" y="901469"/>
              <a:ext cx="554181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000" b="1" dirty="0">
                  <a:solidFill>
                    <a:schemeClr val="accent5">
                      <a:lumMod val="75000"/>
                    </a:schemeClr>
                  </a:solidFill>
                </a:rPr>
                <a:t>E</a:t>
              </a:r>
              <a:endParaRPr lang="ko-KR" altLang="en-US" sz="40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14AE01CB-6CA6-1B89-E271-F9E4F881BFAF}"/>
              </a:ext>
            </a:extLst>
          </p:cNvPr>
          <p:cNvSpPr/>
          <p:nvPr/>
        </p:nvSpPr>
        <p:spPr>
          <a:xfrm>
            <a:off x="3011484" y="3632127"/>
            <a:ext cx="1911338" cy="1191146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3034206C-27CE-4B1A-80D0-FD4E0A9934B4}"/>
              </a:ext>
            </a:extLst>
          </p:cNvPr>
          <p:cNvSpPr/>
          <p:nvPr/>
        </p:nvSpPr>
        <p:spPr>
          <a:xfrm>
            <a:off x="2856040" y="4959966"/>
            <a:ext cx="1911338" cy="1736813"/>
          </a:xfrm>
          <a:prstGeom prst="rect">
            <a:avLst/>
          </a:prstGeom>
          <a:solidFill>
            <a:srgbClr val="C2DC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38F3AF25-A335-2DB8-D570-CFA53BFDE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84" y="161221"/>
            <a:ext cx="4440535" cy="29401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77C3051-7907-E12A-63AA-276F57B96D90}"/>
              </a:ext>
            </a:extLst>
          </p:cNvPr>
          <p:cNvSpPr txBox="1"/>
          <p:nvPr/>
        </p:nvSpPr>
        <p:spPr>
          <a:xfrm>
            <a:off x="4767378" y="984474"/>
            <a:ext cx="7521611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A – </a:t>
            </a:r>
            <a:r>
              <a:rPr lang="ko-KR" altLang="en-US" sz="1600" dirty="0"/>
              <a:t>강남대로</a:t>
            </a:r>
            <a:r>
              <a:rPr lang="en-US" altLang="ko-KR" sz="1600" dirty="0"/>
              <a:t>, </a:t>
            </a:r>
            <a:r>
              <a:rPr lang="ko-KR" altLang="en-US" sz="1600" dirty="0"/>
              <a:t>테헤란로 </a:t>
            </a:r>
            <a:r>
              <a:rPr lang="ko-KR" altLang="en-US" sz="1600" dirty="0" err="1"/>
              <a:t>뒷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쪽라인</a:t>
            </a:r>
            <a:r>
              <a:rPr lang="en-US" altLang="ko-KR" sz="1600" dirty="0"/>
              <a:t>, </a:t>
            </a:r>
            <a:r>
              <a:rPr lang="ko-KR" altLang="en-US" sz="1600" dirty="0"/>
              <a:t>컨퍼런스</a:t>
            </a:r>
            <a:r>
              <a:rPr lang="en-US" altLang="ko-KR" sz="1600" dirty="0"/>
              <a:t>, </a:t>
            </a:r>
            <a:r>
              <a:rPr lang="ko-KR" altLang="en-US" sz="1600" dirty="0"/>
              <a:t>직업</a:t>
            </a:r>
            <a:r>
              <a:rPr lang="en-US" altLang="ko-KR" sz="1600" dirty="0"/>
              <a:t>/ </a:t>
            </a:r>
            <a:r>
              <a:rPr lang="ko-KR" altLang="en-US" sz="1600" dirty="0"/>
              <a:t>영어 </a:t>
            </a:r>
            <a:r>
              <a:rPr lang="ko-KR" altLang="en-US" sz="1600" dirty="0" err="1"/>
              <a:t>학원등</a:t>
            </a:r>
            <a:r>
              <a:rPr lang="ko-KR" altLang="en-US" sz="1600" dirty="0"/>
              <a:t> 수요 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마케팅을 하지 않아도 특정 수요 있음</a:t>
            </a:r>
            <a:r>
              <a:rPr lang="en-US" altLang="ko-KR" sz="1600" dirty="0"/>
              <a:t>, </a:t>
            </a:r>
            <a:r>
              <a:rPr lang="ko-KR" altLang="en-US" sz="1600" dirty="0"/>
              <a:t>저가형 커피와 </a:t>
            </a:r>
            <a:r>
              <a:rPr lang="en-US" altLang="ko-KR" sz="1600" dirty="0"/>
              <a:t>1</a:t>
            </a:r>
            <a:r>
              <a:rPr lang="ko-KR" altLang="en-US" sz="1600" dirty="0"/>
              <a:t>만원 이하 </a:t>
            </a:r>
            <a:endParaRPr lang="en-US" altLang="ko-KR" sz="1600" dirty="0"/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음식점이 많음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B – </a:t>
            </a:r>
            <a:r>
              <a:rPr lang="ko-KR" altLang="en-US" sz="1600" dirty="0"/>
              <a:t>메인상권으로 대기업만 들어올 수 있음 현재 공실이 많은 상태이고</a:t>
            </a:r>
            <a:r>
              <a:rPr lang="en-US" altLang="ko-KR" sz="1600" dirty="0"/>
              <a:t>, </a:t>
            </a:r>
          </a:p>
          <a:p>
            <a:r>
              <a:rPr lang="en-US" altLang="ko-KR" sz="1600" dirty="0"/>
              <a:t>     </a:t>
            </a:r>
            <a:r>
              <a:rPr lang="ko-KR" altLang="en-US" sz="1600" dirty="0"/>
              <a:t>경기가 </a:t>
            </a:r>
            <a:r>
              <a:rPr lang="ko-KR" altLang="en-US" sz="1600" dirty="0" err="1"/>
              <a:t>안좋기</a:t>
            </a:r>
            <a:r>
              <a:rPr lang="ko-KR" altLang="en-US" sz="1600" dirty="0"/>
              <a:t> 때문에 대기업 프랜차이즈점도 </a:t>
            </a:r>
            <a:r>
              <a:rPr lang="ko-KR" altLang="en-US" sz="1600" dirty="0" err="1"/>
              <a:t>안들어오는</a:t>
            </a:r>
            <a:r>
              <a:rPr lang="ko-KR" altLang="en-US" sz="1600" dirty="0"/>
              <a:t> 것으로 보임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C – </a:t>
            </a:r>
            <a:r>
              <a:rPr lang="ko-KR" altLang="en-US" sz="1600" dirty="0"/>
              <a:t>메인 헌팅 </a:t>
            </a:r>
            <a:r>
              <a:rPr lang="ko-KR" altLang="en-US" sz="1600" dirty="0" err="1"/>
              <a:t>핫플로</a:t>
            </a:r>
            <a:r>
              <a:rPr lang="ko-KR" altLang="en-US" sz="1600" dirty="0"/>
              <a:t> 술집이 </a:t>
            </a:r>
            <a:r>
              <a:rPr lang="ko-KR" altLang="en-US" sz="1600" dirty="0" err="1"/>
              <a:t>즐비해있음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en-US" altLang="ko-KR" sz="1600" dirty="0"/>
              <a:t>      </a:t>
            </a:r>
            <a:r>
              <a:rPr lang="ko-KR" altLang="en-US" sz="1600" dirty="0" err="1"/>
              <a:t>신논현</a:t>
            </a:r>
            <a:r>
              <a:rPr lang="ko-KR" altLang="en-US" sz="1600" dirty="0"/>
              <a:t> 방향 </a:t>
            </a:r>
            <a:r>
              <a:rPr lang="ko-KR" altLang="en-US" sz="1600" dirty="0" err="1"/>
              <a:t>교보타워</a:t>
            </a:r>
            <a:r>
              <a:rPr lang="en-US" altLang="ko-KR" sz="1600" dirty="0"/>
              <a:t>(</a:t>
            </a:r>
            <a:r>
              <a:rPr lang="ko-KR" altLang="en-US" sz="1600" dirty="0"/>
              <a:t>대기업</a:t>
            </a:r>
            <a:r>
              <a:rPr lang="en-US" altLang="ko-KR" sz="1600" dirty="0"/>
              <a:t>) </a:t>
            </a:r>
            <a:r>
              <a:rPr lang="ko-KR" altLang="en-US" sz="1600" dirty="0"/>
              <a:t>위치 프랜차이즈 커피 많음</a:t>
            </a:r>
            <a:r>
              <a:rPr lang="en-US" altLang="ko-KR" sz="1600" dirty="0"/>
              <a:t>. </a:t>
            </a:r>
          </a:p>
          <a:p>
            <a:r>
              <a:rPr lang="en-US" altLang="ko-KR" sz="1600" dirty="0"/>
              <a:t>      </a:t>
            </a:r>
            <a:r>
              <a:rPr lang="ko-KR" altLang="en-US" sz="1600" dirty="0"/>
              <a:t>만약 카페를 한다면  근처에 숙취해소용 커피를 팔겠음</a:t>
            </a:r>
            <a:r>
              <a:rPr lang="en-US" altLang="ko-KR" sz="1600" dirty="0"/>
              <a:t>. (</a:t>
            </a:r>
            <a:r>
              <a:rPr lang="ko-KR" altLang="en-US" sz="1600" dirty="0"/>
              <a:t>술집 끝나는 입구</a:t>
            </a:r>
            <a:r>
              <a:rPr lang="en-US" altLang="ko-KR" sz="1600" dirty="0"/>
              <a:t>)</a:t>
            </a:r>
          </a:p>
          <a:p>
            <a:r>
              <a:rPr lang="en-US" altLang="ko-KR" sz="1600" dirty="0"/>
              <a:t>       </a:t>
            </a:r>
            <a:r>
              <a:rPr lang="ko-KR" altLang="en-US" sz="1600" dirty="0"/>
              <a:t>집을 한다면 저렴한 </a:t>
            </a:r>
            <a:r>
              <a:rPr lang="ko-KR" altLang="en-US" sz="1600" dirty="0" err="1"/>
              <a:t>이자카야</a:t>
            </a:r>
            <a:r>
              <a:rPr lang="en-US" altLang="ko-KR" sz="1600" dirty="0"/>
              <a:t>(</a:t>
            </a:r>
            <a:r>
              <a:rPr lang="ko-KR" altLang="en-US" sz="1600" dirty="0" err="1"/>
              <a:t>생마차</a:t>
            </a:r>
            <a:r>
              <a:rPr lang="en-US" altLang="ko-KR" sz="1600" dirty="0"/>
              <a:t>) </a:t>
            </a:r>
            <a:r>
              <a:rPr lang="ko-KR" altLang="en-US" sz="1600" dirty="0"/>
              <a:t>가 어울리고 실제로 신규 </a:t>
            </a:r>
            <a:r>
              <a:rPr lang="ko-KR" altLang="en-US" sz="1600" dirty="0" err="1"/>
              <a:t>오픈된</a:t>
            </a:r>
            <a:r>
              <a:rPr lang="ko-KR" altLang="en-US" sz="1600" dirty="0"/>
              <a:t> </a:t>
            </a:r>
            <a:endParaRPr lang="en-US" altLang="ko-KR" sz="1600" dirty="0"/>
          </a:p>
          <a:p>
            <a:r>
              <a:rPr lang="en-US" altLang="ko-KR" sz="1600" dirty="0"/>
              <a:t>       </a:t>
            </a:r>
            <a:r>
              <a:rPr lang="ko-KR" altLang="en-US" sz="1600" dirty="0" err="1"/>
              <a:t>생마차</a:t>
            </a:r>
            <a:r>
              <a:rPr lang="ko-KR" altLang="en-US" sz="1600" dirty="0"/>
              <a:t> 가게가 </a:t>
            </a:r>
            <a:r>
              <a:rPr lang="en-US" altLang="ko-KR" sz="1600" dirty="0"/>
              <a:t>5</a:t>
            </a:r>
            <a:r>
              <a:rPr lang="ko-KR" altLang="en-US" sz="1600" dirty="0"/>
              <a:t>개 들어섰음</a:t>
            </a:r>
            <a:r>
              <a:rPr lang="en-US" altLang="ko-KR" sz="1600" dirty="0"/>
              <a:t>. (</a:t>
            </a:r>
            <a:r>
              <a:rPr lang="ko-KR" altLang="en-US" sz="1600" dirty="0"/>
              <a:t>세가 비싸니 인건비 줄여서 할 수 있는 술집 </a:t>
            </a:r>
          </a:p>
          <a:p>
            <a:r>
              <a:rPr lang="ko-KR" altLang="en-US" sz="1600" dirty="0"/>
              <a:t>       </a:t>
            </a:r>
            <a:r>
              <a:rPr lang="ko-KR" altLang="en-US" sz="1600" dirty="0" err="1"/>
              <a:t>으로</a:t>
            </a:r>
            <a:r>
              <a:rPr lang="ko-KR" altLang="en-US" sz="1600" dirty="0"/>
              <a:t> 고려해서 </a:t>
            </a:r>
            <a:r>
              <a:rPr lang="ko-KR" altLang="en-US" sz="1600" dirty="0" err="1"/>
              <a:t>장사하는게</a:t>
            </a:r>
            <a:r>
              <a:rPr lang="ko-KR" altLang="en-US" sz="1600" dirty="0"/>
              <a:t> 좋을 것 같음</a:t>
            </a:r>
            <a:r>
              <a:rPr lang="en-US" altLang="ko-KR" sz="1600" dirty="0"/>
              <a:t>. </a:t>
            </a:r>
            <a:r>
              <a:rPr lang="ko-KR" altLang="en-US" sz="1600" dirty="0"/>
              <a:t>예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오뎅바</a:t>
            </a:r>
            <a:r>
              <a:rPr lang="en-US" altLang="ko-KR" sz="1600" dirty="0"/>
              <a:t>) </a:t>
            </a:r>
          </a:p>
          <a:p>
            <a:endParaRPr lang="en-US" altLang="ko-KR" sz="1600" dirty="0"/>
          </a:p>
          <a:p>
            <a:r>
              <a:rPr lang="en-US" altLang="ko-KR" sz="1600" dirty="0"/>
              <a:t>D – </a:t>
            </a:r>
            <a:r>
              <a:rPr lang="ko-KR" altLang="en-US" sz="1600" dirty="0"/>
              <a:t> 주거지 근방에 위치한 음식점</a:t>
            </a:r>
            <a:r>
              <a:rPr lang="en-US" altLang="ko-KR" sz="1600" dirty="0"/>
              <a:t>, </a:t>
            </a:r>
            <a:r>
              <a:rPr lang="ko-KR" altLang="en-US" sz="1600" dirty="0"/>
              <a:t>술집들은 </a:t>
            </a:r>
            <a:r>
              <a:rPr lang="ko-KR" altLang="en-US" sz="1600" dirty="0" err="1"/>
              <a:t>핫플에</a:t>
            </a:r>
            <a:r>
              <a:rPr lang="ko-KR" altLang="en-US" sz="1600" dirty="0"/>
              <a:t> 밀린 사람들이 가며</a:t>
            </a:r>
            <a:r>
              <a:rPr lang="en-US" altLang="ko-KR" sz="1600" dirty="0"/>
              <a:t>,</a:t>
            </a:r>
            <a:r>
              <a:rPr lang="ko-KR" altLang="en-US" sz="1600" dirty="0"/>
              <a:t> </a:t>
            </a:r>
          </a:p>
          <a:p>
            <a:r>
              <a:rPr lang="ko-KR" altLang="en-US" sz="1600" dirty="0"/>
              <a:t>      대로변에서 벗어날수록 프랜차이즈 없음</a:t>
            </a:r>
            <a:r>
              <a:rPr lang="en-US" altLang="ko-KR" sz="1600" dirty="0"/>
              <a:t>.</a:t>
            </a:r>
          </a:p>
          <a:p>
            <a:endParaRPr lang="en-US" altLang="ko-KR" sz="1600" dirty="0"/>
          </a:p>
          <a:p>
            <a:r>
              <a:rPr lang="en-US" altLang="ko-KR" sz="1600" dirty="0"/>
              <a:t>E – </a:t>
            </a:r>
            <a:r>
              <a:rPr lang="ko-KR" altLang="en-US" sz="1600" dirty="0"/>
              <a:t>골목이라 월세도 강남대로변 보단 저렴함 중소형 회사의 프랜차이즈나</a:t>
            </a:r>
            <a:r>
              <a:rPr lang="en-US" altLang="ko-KR" sz="1600" dirty="0"/>
              <a:t>, </a:t>
            </a:r>
          </a:p>
          <a:p>
            <a:r>
              <a:rPr lang="en-US" altLang="ko-KR" sz="1600" dirty="0"/>
              <a:t>     </a:t>
            </a:r>
            <a:r>
              <a:rPr lang="ko-KR" altLang="en-US" sz="1600" dirty="0" err="1"/>
              <a:t>핫플</a:t>
            </a:r>
            <a:r>
              <a:rPr lang="ko-KR" altLang="en-US" sz="1600" dirty="0"/>
              <a:t> 식당이 어울림</a:t>
            </a:r>
            <a:r>
              <a:rPr lang="en-US" altLang="ko-KR" sz="1600" dirty="0"/>
              <a:t>.</a:t>
            </a:r>
          </a:p>
          <a:p>
            <a:endParaRPr lang="en-US" altLang="ko-KR" dirty="0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553FC0A-A06E-2848-E898-310CB2950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01" y="3819651"/>
            <a:ext cx="1364046" cy="854011"/>
          </a:xfrm>
          <a:prstGeom prst="rect">
            <a:avLst/>
          </a:prstGeom>
        </p:spPr>
      </p:pic>
      <p:sp>
        <p:nvSpPr>
          <p:cNvPr id="32" name="화살표: 아래쪽 31">
            <a:extLst>
              <a:ext uri="{FF2B5EF4-FFF2-40B4-BE49-F238E27FC236}">
                <a16:creationId xmlns:a16="http://schemas.microsoft.com/office/drawing/2014/main" id="{A46C6889-22C3-4349-7953-3B5FABEDEF05}"/>
              </a:ext>
            </a:extLst>
          </p:cNvPr>
          <p:cNvSpPr/>
          <p:nvPr/>
        </p:nvSpPr>
        <p:spPr>
          <a:xfrm rot="4034483">
            <a:off x="1115044" y="1501140"/>
            <a:ext cx="438903" cy="4114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id="{CB50E958-72B3-ABE1-BA7D-8D82CEE67871}"/>
              </a:ext>
            </a:extLst>
          </p:cNvPr>
          <p:cNvSpPr/>
          <p:nvPr/>
        </p:nvSpPr>
        <p:spPr>
          <a:xfrm rot="9521574">
            <a:off x="2225076" y="978589"/>
            <a:ext cx="438903" cy="4114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화살표: 아래쪽 33">
            <a:extLst>
              <a:ext uri="{FF2B5EF4-FFF2-40B4-BE49-F238E27FC236}">
                <a16:creationId xmlns:a16="http://schemas.microsoft.com/office/drawing/2014/main" id="{1E3B4337-9655-6CF1-3D8C-EB6F245AA1B5}"/>
              </a:ext>
            </a:extLst>
          </p:cNvPr>
          <p:cNvSpPr/>
          <p:nvPr/>
        </p:nvSpPr>
        <p:spPr>
          <a:xfrm rot="20414986">
            <a:off x="2636589" y="2127061"/>
            <a:ext cx="438903" cy="41148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43BE0B-DB94-6DDE-70CC-ABED07EA8A27}"/>
              </a:ext>
            </a:extLst>
          </p:cNvPr>
          <p:cNvSpPr txBox="1"/>
          <p:nvPr/>
        </p:nvSpPr>
        <p:spPr>
          <a:xfrm>
            <a:off x="3025140" y="1900589"/>
            <a:ext cx="1008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/>
              <a:t>오피스상권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직장인 이용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30~50</a:t>
            </a:r>
            <a:r>
              <a:rPr lang="ko-KR" altLang="en-US" sz="1200" b="1" dirty="0"/>
              <a:t>대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B17F83-5BF9-F708-4DFB-CCA4A0D45410}"/>
              </a:ext>
            </a:extLst>
          </p:cNvPr>
          <p:cNvSpPr txBox="1"/>
          <p:nvPr/>
        </p:nvSpPr>
        <p:spPr>
          <a:xfrm>
            <a:off x="2579974" y="625531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/>
              <a:t>활성상권 주요구역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유동인구多 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10</a:t>
            </a:r>
            <a:r>
              <a:rPr lang="ko-KR" altLang="en-US" sz="1200" b="1" dirty="0"/>
              <a:t>대</a:t>
            </a:r>
            <a:r>
              <a:rPr lang="en-US" altLang="ko-KR" sz="1200" b="1" dirty="0"/>
              <a:t>~40</a:t>
            </a:r>
            <a:r>
              <a:rPr lang="ko-KR" altLang="en-US" sz="1200" b="1" dirty="0"/>
              <a:t>대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05BACC-FD1B-7F78-00C7-F5D7D146A42D}"/>
              </a:ext>
            </a:extLst>
          </p:cNvPr>
          <p:cNvSpPr txBox="1"/>
          <p:nvPr/>
        </p:nvSpPr>
        <p:spPr>
          <a:xfrm>
            <a:off x="1121365" y="114107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/>
              <a:t>주거지</a:t>
            </a:r>
            <a:endParaRPr lang="ko-KR" altLang="en-US" sz="1200" b="1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05CBBCB-13E9-0C69-5208-C7E482523063}"/>
              </a:ext>
            </a:extLst>
          </p:cNvPr>
          <p:cNvGrpSpPr/>
          <p:nvPr/>
        </p:nvGrpSpPr>
        <p:grpSpPr>
          <a:xfrm>
            <a:off x="2990123" y="5106570"/>
            <a:ext cx="1686459" cy="1443476"/>
            <a:chOff x="528680" y="515594"/>
            <a:chExt cx="4225224" cy="3616460"/>
          </a:xfrm>
          <a:solidFill>
            <a:schemeClr val="bg2">
              <a:lumMod val="50000"/>
            </a:schemeClr>
          </a:solidFill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15DA8B51-9F7E-E01A-FA1A-FF5EC3ED9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53568" y="515594"/>
              <a:ext cx="2500336" cy="1608022"/>
            </a:xfrm>
            <a:prstGeom prst="rect">
              <a:avLst/>
            </a:prstGeom>
            <a:grpFill/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ACFE26A-E086-76C7-2F92-5D94A97C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680" y="521824"/>
              <a:ext cx="1670383" cy="1346665"/>
            </a:xfrm>
            <a:prstGeom prst="rect">
              <a:avLst/>
            </a:prstGeom>
            <a:grpFill/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B02C446-6765-7A0E-F7FC-6F971EEDE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65892" y="2160210"/>
              <a:ext cx="2124732" cy="1371600"/>
            </a:xfrm>
            <a:prstGeom prst="rect">
              <a:avLst/>
            </a:prstGeom>
            <a:grpFill/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56D4A1E-14E1-CA33-1290-C1F8BFF9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8680" y="1923257"/>
              <a:ext cx="1670383" cy="1132148"/>
            </a:xfrm>
            <a:prstGeom prst="rect">
              <a:avLst/>
            </a:prstGeom>
            <a:grpFill/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720F749-954F-A98C-EB95-8EED77B20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8680" y="3110173"/>
              <a:ext cx="1670383" cy="10218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89372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391</Words>
  <Application>Microsoft Office PowerPoint</Application>
  <PresentationFormat>와이드스크린</PresentationFormat>
  <Paragraphs>41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박정연</dc:creator>
  <cp:lastModifiedBy>a9526</cp:lastModifiedBy>
  <cp:revision>5</cp:revision>
  <dcterms:created xsi:type="dcterms:W3CDTF">2024-11-16T03:18:16Z</dcterms:created>
  <dcterms:modified xsi:type="dcterms:W3CDTF">2024-11-16T08:45:37Z</dcterms:modified>
</cp:coreProperties>
</file>