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431" r:id="rId2"/>
    <p:sldId id="731" r:id="rId3"/>
    <p:sldId id="733" r:id="rId4"/>
    <p:sldId id="1430" r:id="rId5"/>
    <p:sldId id="73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93" userDrawn="1">
          <p15:clr>
            <a:srgbClr val="A4A3A4"/>
          </p15:clr>
        </p15:guide>
        <p15:guide id="2" pos="7287" userDrawn="1">
          <p15:clr>
            <a:srgbClr val="A4A3A4"/>
          </p15:clr>
        </p15:guide>
        <p15:guide id="3" pos="5382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8282"/>
    <a:srgbClr val="8E8E8E"/>
    <a:srgbClr val="9E9E9E"/>
    <a:srgbClr val="B7B7B7"/>
    <a:srgbClr val="C8C8C8"/>
    <a:srgbClr val="16B9C0"/>
    <a:srgbClr val="2D4545"/>
    <a:srgbClr val="C9BEA8"/>
    <a:srgbClr val="F9AA33"/>
    <a:srgbClr val="006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6076" autoAdjust="0"/>
  </p:normalViewPr>
  <p:slideViewPr>
    <p:cSldViewPr snapToGrid="0" showGuides="1">
      <p:cViewPr varScale="1">
        <p:scale>
          <a:sx n="102" d="100"/>
          <a:sy n="102" d="100"/>
        </p:scale>
        <p:origin x="740" y="68"/>
      </p:cViewPr>
      <p:guideLst>
        <p:guide pos="393"/>
        <p:guide pos="7287"/>
        <p:guide pos="538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1억 미만</c:v>
                </c:pt>
              </c:strCache>
            </c:strRef>
          </c:tx>
          <c:spPr>
            <a:solidFill>
              <a:srgbClr val="2D4545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치킨</c:v>
                </c:pt>
                <c:pt idx="1">
                  <c:v>피자</c:v>
                </c:pt>
                <c:pt idx="2">
                  <c:v>커피</c:v>
                </c:pt>
                <c:pt idx="3">
                  <c:v>패스트푸드</c:v>
                </c:pt>
                <c:pt idx="4">
                  <c:v>제과제빵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0.21299999999999999</c:v>
                </c:pt>
                <c:pt idx="1">
                  <c:v>0.14299999999999999</c:v>
                </c:pt>
                <c:pt idx="2">
                  <c:v>0.27500000000000002</c:v>
                </c:pt>
                <c:pt idx="3">
                  <c:v>0.25800000000000001</c:v>
                </c:pt>
                <c:pt idx="4">
                  <c:v>0.123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E7-4276-BE42-B589563FBF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1억 이상 2억 미만</c:v>
                </c:pt>
              </c:strCache>
            </c:strRef>
          </c:tx>
          <c:spPr>
            <a:solidFill>
              <a:srgbClr val="C9BEA8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치킨</c:v>
                </c:pt>
                <c:pt idx="1">
                  <c:v>피자</c:v>
                </c:pt>
                <c:pt idx="2">
                  <c:v>커피</c:v>
                </c:pt>
                <c:pt idx="3">
                  <c:v>패스트푸드</c:v>
                </c:pt>
                <c:pt idx="4">
                  <c:v>제과제빵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0.377</c:v>
                </c:pt>
                <c:pt idx="1">
                  <c:v>0.36499999999999999</c:v>
                </c:pt>
                <c:pt idx="2">
                  <c:v>0.45600000000000002</c:v>
                </c:pt>
                <c:pt idx="3">
                  <c:v>0.28999999999999998</c:v>
                </c:pt>
                <c:pt idx="4">
                  <c:v>0.38400000000000001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E7-4276-BE42-B589563FBF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2억 이상 3억 미만</c:v>
                </c:pt>
              </c:strCache>
            </c:strRef>
          </c:tx>
          <c:spPr>
            <a:solidFill>
              <a:srgbClr val="F9AA3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치킨</c:v>
                </c:pt>
                <c:pt idx="1">
                  <c:v>피자</c:v>
                </c:pt>
                <c:pt idx="2">
                  <c:v>커피</c:v>
                </c:pt>
                <c:pt idx="3">
                  <c:v>패스트푸드</c:v>
                </c:pt>
                <c:pt idx="4">
                  <c:v>제과제빵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0.26800000000000002</c:v>
                </c:pt>
                <c:pt idx="1">
                  <c:v>0.19</c:v>
                </c:pt>
                <c:pt idx="2">
                  <c:v>0.20599999999999999</c:v>
                </c:pt>
                <c:pt idx="3">
                  <c:v>0.129</c:v>
                </c:pt>
                <c:pt idx="4">
                  <c:v>0.20499999999999999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E7-4276-BE42-B589563FBFA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3억 이상</c:v>
                </c:pt>
              </c:strCache>
            </c:strRef>
          </c:tx>
          <c:spPr>
            <a:solidFill>
              <a:srgbClr val="16B9C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치킨</c:v>
                </c:pt>
                <c:pt idx="1">
                  <c:v>피자</c:v>
                </c:pt>
                <c:pt idx="2">
                  <c:v>커피</c:v>
                </c:pt>
                <c:pt idx="3">
                  <c:v>패스트푸드</c:v>
                </c:pt>
                <c:pt idx="4">
                  <c:v>제과제빵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0.14199999999999999</c:v>
                </c:pt>
                <c:pt idx="1">
                  <c:v>0.30199999999999999</c:v>
                </c:pt>
                <c:pt idx="2">
                  <c:v>6.3E-2</c:v>
                </c:pt>
                <c:pt idx="3">
                  <c:v>0.32300000000000001</c:v>
                </c:pt>
                <c:pt idx="4">
                  <c:v>0.28799999999999998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E7-4276-BE42-B589563FBF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557764351"/>
        <c:axId val="557780575"/>
      </c:barChart>
      <c:catAx>
        <c:axId val="55776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557780575"/>
        <c:crosses val="autoZero"/>
        <c:auto val="1"/>
        <c:lblAlgn val="ctr"/>
        <c:lblOffset val="100"/>
        <c:noMultiLvlLbl val="0"/>
      </c:catAx>
      <c:valAx>
        <c:axId val="557780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55776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 baseline="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1억 미만</c:v>
                </c:pt>
              </c:strCache>
            </c:strRef>
          </c:tx>
          <c:spPr>
            <a:solidFill>
              <a:srgbClr val="2D4545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altLang="ko-KR" sz="1400" b="1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치킨</c:v>
                </c:pt>
                <c:pt idx="1">
                  <c:v>피자</c:v>
                </c:pt>
                <c:pt idx="2">
                  <c:v>커피</c:v>
                </c:pt>
                <c:pt idx="3">
                  <c:v>패스트푸드</c:v>
                </c:pt>
                <c:pt idx="4">
                  <c:v>제과제빵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0.21299999999999999</c:v>
                </c:pt>
                <c:pt idx="1">
                  <c:v>0.14299999999999999</c:v>
                </c:pt>
                <c:pt idx="2">
                  <c:v>0.27500000000000002</c:v>
                </c:pt>
                <c:pt idx="3">
                  <c:v>0.25800000000000001</c:v>
                </c:pt>
                <c:pt idx="4">
                  <c:v>0.123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E6-4C67-822E-C2A5242B2F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1억 이상 2억 미만</c:v>
                </c:pt>
              </c:strCache>
            </c:strRef>
          </c:tx>
          <c:spPr>
            <a:solidFill>
              <a:srgbClr val="C9BEA8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altLang="ko-KR" sz="1400" b="1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치킨</c:v>
                </c:pt>
                <c:pt idx="1">
                  <c:v>피자</c:v>
                </c:pt>
                <c:pt idx="2">
                  <c:v>커피</c:v>
                </c:pt>
                <c:pt idx="3">
                  <c:v>패스트푸드</c:v>
                </c:pt>
                <c:pt idx="4">
                  <c:v>제과제빵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0.377</c:v>
                </c:pt>
                <c:pt idx="1">
                  <c:v>0.36499999999999999</c:v>
                </c:pt>
                <c:pt idx="2">
                  <c:v>0.45600000000000002</c:v>
                </c:pt>
                <c:pt idx="3">
                  <c:v>0.28999999999999998</c:v>
                </c:pt>
                <c:pt idx="4">
                  <c:v>0.38400000000000001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E6-4C67-822E-C2A5242B2F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2억 이상 3억 미만</c:v>
                </c:pt>
              </c:strCache>
            </c:strRef>
          </c:tx>
          <c:spPr>
            <a:solidFill>
              <a:srgbClr val="F9AA3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altLang="ko-KR" sz="1400" b="1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치킨</c:v>
                </c:pt>
                <c:pt idx="1">
                  <c:v>피자</c:v>
                </c:pt>
                <c:pt idx="2">
                  <c:v>커피</c:v>
                </c:pt>
                <c:pt idx="3">
                  <c:v>패스트푸드</c:v>
                </c:pt>
                <c:pt idx="4">
                  <c:v>제과제빵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0.26800000000000002</c:v>
                </c:pt>
                <c:pt idx="1">
                  <c:v>0.19</c:v>
                </c:pt>
                <c:pt idx="2">
                  <c:v>0.20599999999999999</c:v>
                </c:pt>
                <c:pt idx="3">
                  <c:v>0.129</c:v>
                </c:pt>
                <c:pt idx="4">
                  <c:v>0.20499999999999999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E6-4C67-822E-C2A5242B2F4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3억 이상</c:v>
                </c:pt>
              </c:strCache>
            </c:strRef>
          </c:tx>
          <c:spPr>
            <a:solidFill>
              <a:srgbClr val="16B9C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altLang="ko-KR" sz="1400" b="1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치킨</c:v>
                </c:pt>
                <c:pt idx="1">
                  <c:v>피자</c:v>
                </c:pt>
                <c:pt idx="2">
                  <c:v>커피</c:v>
                </c:pt>
                <c:pt idx="3">
                  <c:v>패스트푸드</c:v>
                </c:pt>
                <c:pt idx="4">
                  <c:v>제과제빵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0.14199999999999999</c:v>
                </c:pt>
                <c:pt idx="1">
                  <c:v>0.30199999999999999</c:v>
                </c:pt>
                <c:pt idx="2">
                  <c:v>6.3E-2</c:v>
                </c:pt>
                <c:pt idx="3">
                  <c:v>0.32300000000000001</c:v>
                </c:pt>
                <c:pt idx="4">
                  <c:v>0.28799999999999998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E6-4C67-822E-C2A5242B2F4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557764351"/>
        <c:axId val="557780575"/>
      </c:barChart>
      <c:catAx>
        <c:axId val="55776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7780575"/>
        <c:crosses val="autoZero"/>
        <c:auto val="1"/>
        <c:lblAlgn val="ctr"/>
        <c:lblOffset val="100"/>
        <c:noMultiLvlLbl val="0"/>
      </c:catAx>
      <c:valAx>
        <c:axId val="557780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776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치킨</c:v>
                </c:pt>
              </c:strCache>
            </c:strRef>
          </c:tx>
          <c:spPr>
            <a:solidFill>
              <a:srgbClr val="C8C8C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50-42AC-AB72-916C3BD86E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피자</c:v>
                </c:pt>
              </c:strCache>
            </c:strRef>
          </c:tx>
          <c:spPr>
            <a:solidFill>
              <a:srgbClr val="B7B7B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50-42AC-AB72-916C3BD86E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커피</c:v>
                </c:pt>
              </c:strCache>
            </c:strRef>
          </c:tx>
          <c:spPr>
            <a:solidFill>
              <a:srgbClr val="9E9E9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50-42AC-AB72-916C3BD86EE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패스트푸드</c:v>
                </c:pt>
              </c:strCache>
            </c:strRef>
          </c:tx>
          <c:spPr>
            <a:solidFill>
              <a:srgbClr val="8E8E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50-42AC-AB72-916C3BD86EE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제과제빵</c:v>
                </c:pt>
              </c:strCache>
            </c:strRef>
          </c:tx>
          <c:spPr>
            <a:solidFill>
              <a:srgbClr val="82828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50-42AC-AB72-916C3BD86EE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1301210927"/>
        <c:axId val="1301217583"/>
      </c:barChart>
      <c:catAx>
        <c:axId val="130121092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01217583"/>
        <c:crosses val="autoZero"/>
        <c:auto val="1"/>
        <c:lblAlgn val="ctr"/>
        <c:lblOffset val="100"/>
        <c:noMultiLvlLbl val="0"/>
      </c:catAx>
      <c:valAx>
        <c:axId val="1301217583"/>
        <c:scaling>
          <c:orientation val="minMax"/>
          <c:max val="57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13012109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aseline="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1억 미만</c:v>
                </c:pt>
              </c:strCache>
            </c:strRef>
          </c:tx>
          <c:spPr>
            <a:solidFill>
              <a:srgbClr val="2D4545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altLang="ko-KR" sz="1400" b="1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치킨</c:v>
                </c:pt>
                <c:pt idx="1">
                  <c:v>피자</c:v>
                </c:pt>
                <c:pt idx="2">
                  <c:v>커피</c:v>
                </c:pt>
                <c:pt idx="3">
                  <c:v>패스트푸드</c:v>
                </c:pt>
                <c:pt idx="4">
                  <c:v>제과제빵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0.21299999999999999</c:v>
                </c:pt>
                <c:pt idx="1">
                  <c:v>0.14299999999999999</c:v>
                </c:pt>
                <c:pt idx="2">
                  <c:v>0.27500000000000002</c:v>
                </c:pt>
                <c:pt idx="3">
                  <c:v>0.25800000000000001</c:v>
                </c:pt>
                <c:pt idx="4">
                  <c:v>0.123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84-4DFC-8123-6E5FF39FD6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1억 이상 2억 미만</c:v>
                </c:pt>
              </c:strCache>
            </c:strRef>
          </c:tx>
          <c:spPr>
            <a:solidFill>
              <a:srgbClr val="C9BEA8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altLang="ko-KR" sz="1400" b="1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치킨</c:v>
                </c:pt>
                <c:pt idx="1">
                  <c:v>피자</c:v>
                </c:pt>
                <c:pt idx="2">
                  <c:v>커피</c:v>
                </c:pt>
                <c:pt idx="3">
                  <c:v>패스트푸드</c:v>
                </c:pt>
                <c:pt idx="4">
                  <c:v>제과제빵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0.377</c:v>
                </c:pt>
                <c:pt idx="1">
                  <c:v>0.36499999999999999</c:v>
                </c:pt>
                <c:pt idx="2">
                  <c:v>0.45600000000000002</c:v>
                </c:pt>
                <c:pt idx="3">
                  <c:v>0.28999999999999998</c:v>
                </c:pt>
                <c:pt idx="4">
                  <c:v>0.38400000000000001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84-4DFC-8123-6E5FF39FD6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2억 이상 3억 미만</c:v>
                </c:pt>
              </c:strCache>
            </c:strRef>
          </c:tx>
          <c:spPr>
            <a:solidFill>
              <a:srgbClr val="F9AA3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altLang="ko-KR" sz="1400" b="1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치킨</c:v>
                </c:pt>
                <c:pt idx="1">
                  <c:v>피자</c:v>
                </c:pt>
                <c:pt idx="2">
                  <c:v>커피</c:v>
                </c:pt>
                <c:pt idx="3">
                  <c:v>패스트푸드</c:v>
                </c:pt>
                <c:pt idx="4">
                  <c:v>제과제빵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0.26800000000000002</c:v>
                </c:pt>
                <c:pt idx="1">
                  <c:v>0.19</c:v>
                </c:pt>
                <c:pt idx="2">
                  <c:v>0.20599999999999999</c:v>
                </c:pt>
                <c:pt idx="3">
                  <c:v>0.129</c:v>
                </c:pt>
                <c:pt idx="4">
                  <c:v>0.20499999999999999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84-4DFC-8123-6E5FF39FD62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3억 이상</c:v>
                </c:pt>
              </c:strCache>
            </c:strRef>
          </c:tx>
          <c:spPr>
            <a:solidFill>
              <a:srgbClr val="16B9C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altLang="ko-KR" sz="1400" b="1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치킨</c:v>
                </c:pt>
                <c:pt idx="1">
                  <c:v>피자</c:v>
                </c:pt>
                <c:pt idx="2">
                  <c:v>커피</c:v>
                </c:pt>
                <c:pt idx="3">
                  <c:v>패스트푸드</c:v>
                </c:pt>
                <c:pt idx="4">
                  <c:v>제과제빵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0.14199999999999999</c:v>
                </c:pt>
                <c:pt idx="1">
                  <c:v>0.30199999999999999</c:v>
                </c:pt>
                <c:pt idx="2">
                  <c:v>6.3E-2</c:v>
                </c:pt>
                <c:pt idx="3">
                  <c:v>0.32300000000000001</c:v>
                </c:pt>
                <c:pt idx="4">
                  <c:v>0.28799999999999998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84-4DFC-8123-6E5FF39FD62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557764351"/>
        <c:axId val="557780575"/>
      </c:barChart>
      <c:catAx>
        <c:axId val="55776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7780575"/>
        <c:crosses val="autoZero"/>
        <c:auto val="1"/>
        <c:lblAlgn val="ctr"/>
        <c:lblOffset val="100"/>
        <c:noMultiLvlLbl val="0"/>
      </c:catAx>
      <c:valAx>
        <c:axId val="557780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776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치킨</c:v>
                </c:pt>
              </c:strCache>
            </c:strRef>
          </c:tx>
          <c:spPr>
            <a:solidFill>
              <a:srgbClr val="C8C8C8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4065696257505837"/>
                      <c:h val="0.10087499379459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737-458B-9B1B-24C5B8F3E5FA}"/>
                </c:ext>
              </c:extLst>
            </c:dLbl>
            <c:numFmt formatCode="General&quot;개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 rtl="0"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종목별 브랜드 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84-4DFC-8123-6E5FF39FD6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피자</c:v>
                </c:pt>
              </c:strCache>
            </c:strRef>
          </c:tx>
          <c:spPr>
            <a:solidFill>
              <a:srgbClr val="B7B7B7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466603123879976"/>
                      <c:h val="0.10087499379459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4737-458B-9B1B-24C5B8F3E5FA}"/>
                </c:ext>
              </c:extLst>
            </c:dLbl>
            <c:numFmt formatCode="General&quot;개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 rtl="0"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종목별 브랜드 수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37-458B-9B1B-24C5B8F3E5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커피</c:v>
                </c:pt>
              </c:strCache>
            </c:strRef>
          </c:tx>
          <c:spPr>
            <a:solidFill>
              <a:srgbClr val="9E9E9E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1180757506455673"/>
                      <c:h val="0.10087499379459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737-458B-9B1B-24C5B8F3E5FA}"/>
                </c:ext>
              </c:extLst>
            </c:dLbl>
            <c:numFmt formatCode="General&quot;개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 rtl="0"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종목별 브랜드 수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37-458B-9B1B-24C5B8F3E5F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패스트푸드</c:v>
                </c:pt>
              </c:strCache>
            </c:strRef>
          </c:tx>
          <c:spPr>
            <a:solidFill>
              <a:srgbClr val="8E8E8E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9408821119081689"/>
                      <c:h val="0.194718738021731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737-458B-9B1B-24C5B8F3E5FA}"/>
                </c:ext>
              </c:extLst>
            </c:dLbl>
            <c:numFmt formatCode="General&quot;개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 rtl="0"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종목별 브랜드 수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37-458B-9B1B-24C5B8F3E5F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제과제빵</c:v>
                </c:pt>
              </c:strCache>
            </c:strRef>
          </c:tx>
          <c:spPr>
            <a:solidFill>
              <a:srgbClr val="828282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9037681477415151"/>
                      <c:h val="0.147796865908165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737-458B-9B1B-24C5B8F3E5FA}"/>
                </c:ext>
              </c:extLst>
            </c:dLbl>
            <c:numFmt formatCode="General&quot;개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 rtl="0"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종목별 브랜드 수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37-458B-9B1B-24C5B8F3E5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557764351"/>
        <c:axId val="557780575"/>
      </c:barChart>
      <c:catAx>
        <c:axId val="55776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557780575"/>
        <c:crosses val="autoZero"/>
        <c:auto val="1"/>
        <c:lblAlgn val="ctr"/>
        <c:lblOffset val="100"/>
        <c:noMultiLvlLbl val="0"/>
      </c:catAx>
      <c:valAx>
        <c:axId val="55778057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crossAx val="55776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 baseline="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01C78-DEA8-42B2-B9B0-5A69C0116BD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68CEC-A531-49CD-AE54-87E6C85C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49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_01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737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2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27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3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705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56CE81D-8421-4903-A258-B5BB137EE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49813E-02B2-4159-8071-476DB673F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86BD55-D1D6-47FF-8ED3-A550C4BC3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8BC229-C117-4546-BAED-2EECBAFBB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799C72-C1C9-4B18-B737-7A23AE092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3A3F67-B224-9A44-1BAF-490DBCC0A62D}"/>
              </a:ext>
            </a:extLst>
          </p:cNvPr>
          <p:cNvSpPr txBox="1"/>
          <p:nvPr userDrawn="1"/>
        </p:nvSpPr>
        <p:spPr>
          <a:xfrm>
            <a:off x="48538" y="6537160"/>
            <a:ext cx="5619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2024.(KIM SENA) All pictures cannot be copied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2552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0" r:id="rId2"/>
    <p:sldLayoutId id="214748366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13E118-002E-9874-BCD8-CB3594DE217B}"/>
              </a:ext>
            </a:extLst>
          </p:cNvPr>
          <p:cNvSpPr txBox="1"/>
          <p:nvPr/>
        </p:nvSpPr>
        <p:spPr>
          <a:xfrm>
            <a:off x="768786" y="793202"/>
            <a:ext cx="106800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실습 파일에 대한 모든 저작권은 저자에게 있습니다.</a:t>
            </a:r>
          </a:p>
          <a:p>
            <a:endParaRPr lang="en-US" altLang="ko-KR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허가없이 해당 파일을 이용한 어떠한 상업활동도 허락되지 않습니다.</a:t>
            </a: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개인용도의 실습파일 사용이 필요한 경우 아래의 출처를 함께 표기해 주세요.</a:t>
            </a:r>
          </a:p>
          <a:p>
            <a:r>
              <a:rPr lang="ko-KR" altLang="en-US" b="1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데이터 시각화는 처음입니다만| 김세나| 행복한 북클럽 | 2024.02</a:t>
            </a: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5085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>
            <a:extLst>
              <a:ext uri="{FF2B5EF4-FFF2-40B4-BE49-F238E27FC236}">
                <a16:creationId xmlns:a16="http://schemas.microsoft.com/office/drawing/2014/main" id="{FD81ED42-8EFB-94A2-6B2F-3F937F9D77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2768457"/>
              </p:ext>
            </p:extLst>
          </p:nvPr>
        </p:nvGraphicFramePr>
        <p:xfrm>
          <a:off x="580768" y="1216911"/>
          <a:ext cx="8168596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A9A2CBC-B078-3770-4741-9C2F22F45800}"/>
              </a:ext>
            </a:extLst>
          </p:cNvPr>
          <p:cNvSpPr txBox="1"/>
          <p:nvPr/>
        </p:nvSpPr>
        <p:spPr>
          <a:xfrm>
            <a:off x="504398" y="299534"/>
            <a:ext cx="835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주요 외식업 가맹점 평균 매출액 별 브랜드 수 분포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72241C-5031-E08A-F2CD-4321A8E212CA}"/>
              </a:ext>
            </a:extLst>
          </p:cNvPr>
          <p:cNvSpPr txBox="1"/>
          <p:nvPr/>
        </p:nvSpPr>
        <p:spPr>
          <a:xfrm>
            <a:off x="557956" y="761199"/>
            <a:ext cx="5532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55600"/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출처 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2019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말 기준  가맹산업 현황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2020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공정 거래 위원회</a:t>
            </a:r>
          </a:p>
        </p:txBody>
      </p:sp>
      <p:graphicFrame>
        <p:nvGraphicFramePr>
          <p:cNvPr id="8" name="표 8">
            <a:extLst>
              <a:ext uri="{FF2B5EF4-FFF2-40B4-BE49-F238E27FC236}">
                <a16:creationId xmlns:a16="http://schemas.microsoft.com/office/drawing/2014/main" id="{2F4F890D-968F-E71F-4DBF-DAE7A463C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929175"/>
              </p:ext>
            </p:extLst>
          </p:nvPr>
        </p:nvGraphicFramePr>
        <p:xfrm>
          <a:off x="8653112" y="1376411"/>
          <a:ext cx="2915002" cy="4831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501">
                  <a:extLst>
                    <a:ext uri="{9D8B030D-6E8A-4147-A177-3AD203B41FA5}">
                      <a16:colId xmlns:a16="http://schemas.microsoft.com/office/drawing/2014/main" val="87456885"/>
                    </a:ext>
                  </a:extLst>
                </a:gridCol>
                <a:gridCol w="1457501">
                  <a:extLst>
                    <a:ext uri="{9D8B030D-6E8A-4147-A177-3AD203B41FA5}">
                      <a16:colId xmlns:a16="http://schemas.microsoft.com/office/drawing/2014/main" val="2470531851"/>
                    </a:ext>
                  </a:extLst>
                </a:gridCol>
              </a:tblGrid>
              <a:tr h="8053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외식종목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브랜드 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8793"/>
                  </a:ext>
                </a:extLst>
              </a:tr>
              <a:tr h="8053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치킨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239</a:t>
                      </a:r>
                      <a:r>
                        <a:rPr lang="ko-KR" altLang="en-US" sz="14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</a:t>
                      </a:r>
                      <a:endParaRPr lang="ko-KR" altLang="en-US" sz="1800" kern="1200" spc="-100" baseline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643793"/>
                  </a:ext>
                </a:extLst>
              </a:tr>
              <a:tr h="8053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피자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63</a:t>
                      </a:r>
                      <a:r>
                        <a:rPr lang="ko-KR" altLang="en-US" sz="14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947717"/>
                  </a:ext>
                </a:extLst>
              </a:tr>
              <a:tr h="8053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커피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160</a:t>
                      </a:r>
                      <a:r>
                        <a:rPr lang="ko-KR" altLang="en-US" sz="14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502627"/>
                  </a:ext>
                </a:extLst>
              </a:tr>
              <a:tr h="8053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패스트푸드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</a:t>
                      </a:r>
                      <a:r>
                        <a:rPr lang="ko-KR" altLang="en-US" sz="14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671921"/>
                  </a:ext>
                </a:extLst>
              </a:tr>
              <a:tr h="8053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제과제빵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73</a:t>
                      </a:r>
                      <a:r>
                        <a:rPr lang="ko-KR" altLang="en-US" sz="1400" kern="1200" spc="-10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8381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B048512-3CF6-8A48-96CA-53F9DD8EA938}"/>
              </a:ext>
            </a:extLst>
          </p:cNvPr>
          <p:cNvSpPr txBox="1"/>
          <p:nvPr/>
        </p:nvSpPr>
        <p:spPr>
          <a:xfrm>
            <a:off x="9901672" y="6258995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55600"/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&lt;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종목별 브랜드 수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&gt;</a:t>
            </a:r>
            <a:endParaRPr lang="ko-KR" altLang="en-US" sz="14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127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66253" cy="861602"/>
            <a:chOff x="7082994" y="1030445"/>
            <a:chExt cx="206625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16354" y="1573725"/>
              <a:ext cx="73289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67302" cy="861602"/>
              <a:chOff x="7455527" y="844178"/>
              <a:chExt cx="136730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01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년 남성</a:t>
                </a:r>
              </a:p>
            </p:txBody>
          </p:sp>
        </p:grpSp>
      </p:grpSp>
      <p:grpSp>
        <p:nvGrpSpPr>
          <p:cNvPr id="75" name="그룹 74">
            <a:extLst>
              <a:ext uri="{FF2B5EF4-FFF2-40B4-BE49-F238E27FC236}">
                <a16:creationId xmlns:a16="http://schemas.microsoft.com/office/drawing/2014/main" id="{D42EF720-E31A-4CE3-67BF-C832D7D10014}"/>
              </a:ext>
            </a:extLst>
          </p:cNvPr>
          <p:cNvGrpSpPr/>
          <p:nvPr/>
        </p:nvGrpSpPr>
        <p:grpSpPr>
          <a:xfrm>
            <a:off x="8818856" y="2499942"/>
            <a:ext cx="2952229" cy="2014907"/>
            <a:chOff x="8818857" y="2499943"/>
            <a:chExt cx="2718000" cy="1600444"/>
          </a:xfrm>
        </p:grpSpPr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55A45B9C-682A-0EF2-4757-469C193DC358}"/>
                </a:ext>
              </a:extLst>
            </p:cNvPr>
            <p:cNvSpPr/>
            <p:nvPr/>
          </p:nvSpPr>
          <p:spPr>
            <a:xfrm>
              <a:off x="8818857" y="3710460"/>
              <a:ext cx="2718000" cy="389927"/>
            </a:xfrm>
            <a:prstGeom prst="rect">
              <a:avLst/>
            </a:prstGeom>
            <a:solidFill>
              <a:srgbClr val="2D45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7313"/>
              <a:r>
                <a:rPr lang="ko-KR" altLang="en-US" sz="1400" spc="-100" baseline="200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평균 매출액 </a:t>
              </a:r>
              <a:r>
                <a:rPr lang="en-US" altLang="ko-KR" b="1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</a:t>
              </a:r>
              <a:r>
                <a:rPr lang="ko-KR" altLang="en-US" b="1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억 미만</a:t>
              </a:r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81DDE4DB-520A-F217-61CB-7B1957EA3D73}"/>
                </a:ext>
              </a:extLst>
            </p:cNvPr>
            <p:cNvSpPr/>
            <p:nvPr/>
          </p:nvSpPr>
          <p:spPr>
            <a:xfrm>
              <a:off x="8818857" y="2903449"/>
              <a:ext cx="2718000" cy="389927"/>
            </a:xfrm>
            <a:prstGeom prst="rect">
              <a:avLst/>
            </a:prstGeom>
            <a:solidFill>
              <a:srgbClr val="F9AA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7313"/>
              <a:r>
                <a:rPr lang="ko-KR" altLang="en-US" sz="1400" spc="-100" baseline="200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평균 매출액</a:t>
              </a:r>
              <a:r>
                <a:rPr lang="ko-KR" altLang="en-US" sz="18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</a:t>
              </a:r>
              <a:r>
                <a:rPr lang="en-US" altLang="ko-KR" b="1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</a:t>
              </a:r>
              <a:r>
                <a:rPr lang="ko-KR" altLang="en-US" b="1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억 이상</a:t>
              </a:r>
              <a:r>
                <a:rPr lang="en-US" altLang="ko-KR" b="1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-3</a:t>
              </a:r>
              <a:r>
                <a:rPr lang="ko-KR" altLang="en-US" b="1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억 미만</a:t>
              </a:r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B48861E9-9F2E-D820-FB05-98309DFCC0BE}"/>
                </a:ext>
              </a:extLst>
            </p:cNvPr>
            <p:cNvSpPr/>
            <p:nvPr/>
          </p:nvSpPr>
          <p:spPr>
            <a:xfrm>
              <a:off x="8818857" y="3306954"/>
              <a:ext cx="2718000" cy="389927"/>
            </a:xfrm>
            <a:prstGeom prst="rect">
              <a:avLst/>
            </a:prstGeom>
            <a:solidFill>
              <a:srgbClr val="C9BE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7313"/>
              <a:r>
                <a:rPr lang="ko-KR" altLang="en-US" sz="1400" spc="-100" baseline="200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평균 매출액 </a:t>
              </a:r>
              <a:r>
                <a:rPr lang="en-US" altLang="ko-KR" b="1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</a:t>
              </a:r>
              <a:r>
                <a:rPr lang="ko-KR" altLang="en-US" b="1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억 이상</a:t>
              </a:r>
              <a:r>
                <a:rPr lang="en-US" altLang="ko-KR" b="1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-2</a:t>
              </a:r>
              <a:r>
                <a:rPr lang="ko-KR" altLang="en-US" b="1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억 미만</a:t>
              </a:r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CF8D981F-1DB6-BFDB-7B5E-2754B21ED641}"/>
                </a:ext>
              </a:extLst>
            </p:cNvPr>
            <p:cNvSpPr/>
            <p:nvPr/>
          </p:nvSpPr>
          <p:spPr>
            <a:xfrm>
              <a:off x="8818857" y="2499943"/>
              <a:ext cx="2718000" cy="389927"/>
            </a:xfrm>
            <a:prstGeom prst="rect">
              <a:avLst/>
            </a:prstGeom>
            <a:solidFill>
              <a:srgbClr val="16B9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7313"/>
              <a:r>
                <a:rPr lang="ko-KR" altLang="en-US" sz="1400" spc="-100" baseline="200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평균 매출액</a:t>
              </a:r>
              <a:r>
                <a:rPr lang="ko-KR" altLang="en-US" sz="14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</a:t>
              </a:r>
              <a:r>
                <a:rPr lang="en-US" altLang="ko-KR" b="1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3</a:t>
              </a:r>
              <a:r>
                <a:rPr lang="ko-KR" altLang="en-US" b="1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억 이상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6C0A00E1-5E52-ECEE-724E-9931E9A46C56}"/>
              </a:ext>
            </a:extLst>
          </p:cNvPr>
          <p:cNvSpPr txBox="1"/>
          <p:nvPr/>
        </p:nvSpPr>
        <p:spPr>
          <a:xfrm>
            <a:off x="8749364" y="551919"/>
            <a:ext cx="27366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주요 외식업 가맹점</a:t>
            </a:r>
            <a:br>
              <a:rPr lang="en-US" altLang="ko-KR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평균 매출액 별 </a:t>
            </a:r>
            <a:br>
              <a:rPr lang="en-US" altLang="ko-KR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브랜드 수 분포</a:t>
            </a:r>
          </a:p>
        </p:txBody>
      </p: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220FF2CF-72ED-1A3D-4E2F-B1FE64DA6064}"/>
              </a:ext>
            </a:extLst>
          </p:cNvPr>
          <p:cNvGrpSpPr/>
          <p:nvPr/>
        </p:nvGrpSpPr>
        <p:grpSpPr>
          <a:xfrm>
            <a:off x="8818857" y="478241"/>
            <a:ext cx="2717123" cy="1347497"/>
            <a:chOff x="8408077" y="1186558"/>
            <a:chExt cx="2279052" cy="1347497"/>
          </a:xfrm>
        </p:grpSpPr>
        <p:sp>
          <p:nvSpPr>
            <p:cNvPr id="38" name="직사각형 37">
              <a:extLst>
                <a:ext uri="{FF2B5EF4-FFF2-40B4-BE49-F238E27FC236}">
                  <a16:creationId xmlns:a16="http://schemas.microsoft.com/office/drawing/2014/main" id="{95CEF635-D5E8-A95F-BC5E-E3DD45889E77}"/>
                </a:ext>
              </a:extLst>
            </p:cNvPr>
            <p:cNvSpPr/>
            <p:nvPr/>
          </p:nvSpPr>
          <p:spPr>
            <a:xfrm>
              <a:off x="8408077" y="1186558"/>
              <a:ext cx="2279052" cy="4529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3F2AB152-8B7C-6F4F-4549-30F681F29777}"/>
                </a:ext>
              </a:extLst>
            </p:cNvPr>
            <p:cNvSpPr/>
            <p:nvPr/>
          </p:nvSpPr>
          <p:spPr>
            <a:xfrm>
              <a:off x="8408077" y="2488761"/>
              <a:ext cx="2279052" cy="4529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05BB44A3-31A7-ABC3-0E10-27A1051FD0D2}"/>
              </a:ext>
            </a:extLst>
          </p:cNvPr>
          <p:cNvSpPr txBox="1"/>
          <p:nvPr/>
        </p:nvSpPr>
        <p:spPr>
          <a:xfrm>
            <a:off x="8770801" y="1912640"/>
            <a:ext cx="2988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55600"/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출처 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2019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말 기준  가맹산업 현황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b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	 2020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공정 거래 위원회</a:t>
            </a:r>
          </a:p>
        </p:txBody>
      </p:sp>
      <p:graphicFrame>
        <p:nvGraphicFramePr>
          <p:cNvPr id="41" name="차트 40">
            <a:extLst>
              <a:ext uri="{FF2B5EF4-FFF2-40B4-BE49-F238E27FC236}">
                <a16:creationId xmlns:a16="http://schemas.microsoft.com/office/drawing/2014/main" id="{EBF545BD-9C10-A160-2CD7-15E9B9D7BA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8907953"/>
              </p:ext>
            </p:extLst>
          </p:nvPr>
        </p:nvGraphicFramePr>
        <p:xfrm>
          <a:off x="580768" y="336378"/>
          <a:ext cx="8168596" cy="4633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0957AE78-FA60-D8F8-E942-5C84F22587CD}"/>
              </a:ext>
            </a:extLst>
          </p:cNvPr>
          <p:cNvSpPr txBox="1"/>
          <p:nvPr/>
        </p:nvSpPr>
        <p:spPr>
          <a:xfrm>
            <a:off x="10208855" y="6358271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55600"/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&lt;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종목별 브랜드 수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&gt;</a:t>
            </a:r>
            <a:endParaRPr lang="ko-KR" altLang="en-US" sz="14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50" name="차트 49">
            <a:extLst>
              <a:ext uri="{FF2B5EF4-FFF2-40B4-BE49-F238E27FC236}">
                <a16:creationId xmlns:a16="http://schemas.microsoft.com/office/drawing/2014/main" id="{B53D6E08-D3A0-4DEB-CC16-7C907FA0B4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7350923"/>
              </p:ext>
            </p:extLst>
          </p:nvPr>
        </p:nvGraphicFramePr>
        <p:xfrm>
          <a:off x="1131696" y="5631459"/>
          <a:ext cx="10670837" cy="844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4" name="그룹 73">
            <a:extLst>
              <a:ext uri="{FF2B5EF4-FFF2-40B4-BE49-F238E27FC236}">
                <a16:creationId xmlns:a16="http://schemas.microsoft.com/office/drawing/2014/main" id="{A02BEFA0-17B0-4F39-11DE-6F8DB6E18C10}"/>
              </a:ext>
            </a:extLst>
          </p:cNvPr>
          <p:cNvGrpSpPr/>
          <p:nvPr/>
        </p:nvGrpSpPr>
        <p:grpSpPr>
          <a:xfrm>
            <a:off x="1403498" y="4834269"/>
            <a:ext cx="8977565" cy="1082299"/>
            <a:chOff x="1403498" y="4834270"/>
            <a:chExt cx="8977565" cy="935665"/>
          </a:xfrm>
        </p:grpSpPr>
        <p:sp>
          <p:nvSpPr>
            <p:cNvPr id="69" name="자유형: 도형 68">
              <a:extLst>
                <a:ext uri="{FF2B5EF4-FFF2-40B4-BE49-F238E27FC236}">
                  <a16:creationId xmlns:a16="http://schemas.microsoft.com/office/drawing/2014/main" id="{F2BCBFC9-7EB9-574C-7E5B-DFF6B5726DEA}"/>
                </a:ext>
              </a:extLst>
            </p:cNvPr>
            <p:cNvSpPr/>
            <p:nvPr/>
          </p:nvSpPr>
          <p:spPr>
            <a:xfrm flipH="1">
              <a:off x="1403498" y="4898065"/>
              <a:ext cx="531629" cy="857693"/>
            </a:xfrm>
            <a:custGeom>
              <a:avLst/>
              <a:gdLst>
                <a:gd name="connsiteX0" fmla="*/ 0 w 744279"/>
                <a:gd name="connsiteY0" fmla="*/ 0 h 857693"/>
                <a:gd name="connsiteX1" fmla="*/ 0 w 744279"/>
                <a:gd name="connsiteY1" fmla="*/ 311888 h 857693"/>
                <a:gd name="connsiteX2" fmla="*/ 744279 w 744279"/>
                <a:gd name="connsiteY2" fmla="*/ 311888 h 857693"/>
                <a:gd name="connsiteX3" fmla="*/ 744279 w 744279"/>
                <a:gd name="connsiteY3" fmla="*/ 857693 h 857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279" h="857693">
                  <a:moveTo>
                    <a:pt x="0" y="0"/>
                  </a:moveTo>
                  <a:lnTo>
                    <a:pt x="0" y="311888"/>
                  </a:lnTo>
                  <a:lnTo>
                    <a:pt x="744279" y="311888"/>
                  </a:lnTo>
                  <a:lnTo>
                    <a:pt x="744279" y="857693"/>
                  </a:lnTo>
                </a:path>
              </a:pathLst>
            </a:cu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sm" len="sm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0" name="자유형: 도형 69">
              <a:extLst>
                <a:ext uri="{FF2B5EF4-FFF2-40B4-BE49-F238E27FC236}">
                  <a16:creationId xmlns:a16="http://schemas.microsoft.com/office/drawing/2014/main" id="{0EAF6255-5400-E9B6-1CB6-9D7193A2990F}"/>
                </a:ext>
              </a:extLst>
            </p:cNvPr>
            <p:cNvSpPr/>
            <p:nvPr/>
          </p:nvSpPr>
          <p:spPr>
            <a:xfrm>
              <a:off x="3416595" y="4883888"/>
              <a:ext cx="2328368" cy="886047"/>
            </a:xfrm>
            <a:custGeom>
              <a:avLst/>
              <a:gdLst>
                <a:gd name="connsiteX0" fmla="*/ 0 w 2700670"/>
                <a:gd name="connsiteY0" fmla="*/ 0 h 886047"/>
                <a:gd name="connsiteX1" fmla="*/ 0 w 2700670"/>
                <a:gd name="connsiteY1" fmla="*/ 333154 h 886047"/>
                <a:gd name="connsiteX2" fmla="*/ 2700670 w 2700670"/>
                <a:gd name="connsiteY2" fmla="*/ 333154 h 886047"/>
                <a:gd name="connsiteX3" fmla="*/ 2700670 w 2700670"/>
                <a:gd name="connsiteY3" fmla="*/ 886047 h 886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0670" h="886047">
                  <a:moveTo>
                    <a:pt x="0" y="0"/>
                  </a:moveTo>
                  <a:lnTo>
                    <a:pt x="0" y="333154"/>
                  </a:lnTo>
                  <a:lnTo>
                    <a:pt x="2700670" y="333154"/>
                  </a:lnTo>
                  <a:lnTo>
                    <a:pt x="2700670" y="886047"/>
                  </a:lnTo>
                </a:path>
              </a:pathLst>
            </a:cu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sm" len="sm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1" name="자유형: 도형 70">
              <a:extLst>
                <a:ext uri="{FF2B5EF4-FFF2-40B4-BE49-F238E27FC236}">
                  <a16:creationId xmlns:a16="http://schemas.microsoft.com/office/drawing/2014/main" id="{001E5E54-ABCB-1201-DECB-727A24B1F2C3}"/>
                </a:ext>
              </a:extLst>
            </p:cNvPr>
            <p:cNvSpPr/>
            <p:nvPr/>
          </p:nvSpPr>
          <p:spPr>
            <a:xfrm>
              <a:off x="4912242" y="4869712"/>
              <a:ext cx="1970567" cy="871869"/>
            </a:xfrm>
            <a:custGeom>
              <a:avLst/>
              <a:gdLst>
                <a:gd name="connsiteX0" fmla="*/ 0 w 3437860"/>
                <a:gd name="connsiteY0" fmla="*/ 0 h 871869"/>
                <a:gd name="connsiteX1" fmla="*/ 0 w 3437860"/>
                <a:gd name="connsiteY1" fmla="*/ 219739 h 871869"/>
                <a:gd name="connsiteX2" fmla="*/ 3437860 w 3437860"/>
                <a:gd name="connsiteY2" fmla="*/ 219739 h 871869"/>
                <a:gd name="connsiteX3" fmla="*/ 3437860 w 3437860"/>
                <a:gd name="connsiteY3" fmla="*/ 871869 h 871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37860" h="871869">
                  <a:moveTo>
                    <a:pt x="0" y="0"/>
                  </a:moveTo>
                  <a:lnTo>
                    <a:pt x="0" y="219739"/>
                  </a:lnTo>
                  <a:lnTo>
                    <a:pt x="3437860" y="219739"/>
                  </a:lnTo>
                  <a:lnTo>
                    <a:pt x="3437860" y="871869"/>
                  </a:lnTo>
                </a:path>
              </a:pathLst>
            </a:cu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sm" len="sm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2" name="자유형: 도형 71">
              <a:extLst>
                <a:ext uri="{FF2B5EF4-FFF2-40B4-BE49-F238E27FC236}">
                  <a16:creationId xmlns:a16="http://schemas.microsoft.com/office/drawing/2014/main" id="{F4F670DB-FCF4-D8A8-6B09-2880EB864225}"/>
                </a:ext>
              </a:extLst>
            </p:cNvPr>
            <p:cNvSpPr/>
            <p:nvPr/>
          </p:nvSpPr>
          <p:spPr>
            <a:xfrm>
              <a:off x="6365358" y="4890977"/>
              <a:ext cx="3401656" cy="844110"/>
            </a:xfrm>
            <a:custGeom>
              <a:avLst/>
              <a:gdLst>
                <a:gd name="connsiteX0" fmla="*/ 0 w 3515833"/>
                <a:gd name="connsiteY0" fmla="*/ 0 h 815163"/>
                <a:gd name="connsiteX1" fmla="*/ 0 w 3515833"/>
                <a:gd name="connsiteY1" fmla="*/ 99237 h 815163"/>
                <a:gd name="connsiteX2" fmla="*/ 3515833 w 3515833"/>
                <a:gd name="connsiteY2" fmla="*/ 99237 h 815163"/>
                <a:gd name="connsiteX3" fmla="*/ 3515833 w 3515833"/>
                <a:gd name="connsiteY3" fmla="*/ 815163 h 815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5833" h="815163">
                  <a:moveTo>
                    <a:pt x="0" y="0"/>
                  </a:moveTo>
                  <a:lnTo>
                    <a:pt x="0" y="99237"/>
                  </a:lnTo>
                  <a:lnTo>
                    <a:pt x="3515833" y="99237"/>
                  </a:lnTo>
                  <a:lnTo>
                    <a:pt x="3515833" y="815163"/>
                  </a:lnTo>
                </a:path>
              </a:pathLst>
            </a:cu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sm" len="sm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3" name="자유형: 도형 72">
              <a:extLst>
                <a:ext uri="{FF2B5EF4-FFF2-40B4-BE49-F238E27FC236}">
                  <a16:creationId xmlns:a16="http://schemas.microsoft.com/office/drawing/2014/main" id="{8C011478-94D6-1AE3-144F-9843A62CFBF3}"/>
                </a:ext>
              </a:extLst>
            </p:cNvPr>
            <p:cNvSpPr/>
            <p:nvPr/>
          </p:nvSpPr>
          <p:spPr>
            <a:xfrm>
              <a:off x="7839740" y="4834270"/>
              <a:ext cx="2541323" cy="913074"/>
            </a:xfrm>
            <a:custGeom>
              <a:avLst/>
              <a:gdLst>
                <a:gd name="connsiteX0" fmla="*/ 0 w 3069265"/>
                <a:gd name="connsiteY0" fmla="*/ 0 h 928577"/>
                <a:gd name="connsiteX1" fmla="*/ 0 w 3069265"/>
                <a:gd name="connsiteY1" fmla="*/ 99237 h 928577"/>
                <a:gd name="connsiteX2" fmla="*/ 3069265 w 3069265"/>
                <a:gd name="connsiteY2" fmla="*/ 99237 h 928577"/>
                <a:gd name="connsiteX3" fmla="*/ 3069265 w 3069265"/>
                <a:gd name="connsiteY3" fmla="*/ 928577 h 928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9265" h="928577">
                  <a:moveTo>
                    <a:pt x="0" y="0"/>
                  </a:moveTo>
                  <a:lnTo>
                    <a:pt x="0" y="99237"/>
                  </a:lnTo>
                  <a:lnTo>
                    <a:pt x="3069265" y="99237"/>
                  </a:lnTo>
                  <a:lnTo>
                    <a:pt x="3069265" y="928577"/>
                  </a:lnTo>
                </a:path>
              </a:pathLst>
            </a:cu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sm" len="sm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77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66253" cy="861602"/>
            <a:chOff x="7082994" y="1030445"/>
            <a:chExt cx="206625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16354" y="1573725"/>
              <a:ext cx="73289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67302" cy="861602"/>
              <a:chOff x="7455527" y="844178"/>
              <a:chExt cx="136730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01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년 남성</a:t>
                </a:r>
              </a:p>
            </p:txBody>
          </p:sp>
        </p:grpSp>
      </p:grpSp>
      <p:graphicFrame>
        <p:nvGraphicFramePr>
          <p:cNvPr id="22" name="차트 21">
            <a:extLst>
              <a:ext uri="{FF2B5EF4-FFF2-40B4-BE49-F238E27FC236}">
                <a16:creationId xmlns:a16="http://schemas.microsoft.com/office/drawing/2014/main" id="{973B0210-8E37-FE6C-6CE4-06DAAF3D96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1844615"/>
              </p:ext>
            </p:extLst>
          </p:nvPr>
        </p:nvGraphicFramePr>
        <p:xfrm>
          <a:off x="580768" y="1216911"/>
          <a:ext cx="8168596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차트 23">
            <a:extLst>
              <a:ext uri="{FF2B5EF4-FFF2-40B4-BE49-F238E27FC236}">
                <a16:creationId xmlns:a16="http://schemas.microsoft.com/office/drawing/2014/main" id="{F2454655-026D-ECB5-572E-5C4B368990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8926897"/>
              </p:ext>
            </p:extLst>
          </p:nvPr>
        </p:nvGraphicFramePr>
        <p:xfrm>
          <a:off x="8613284" y="1216911"/>
          <a:ext cx="2424613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E799B7EA-20FC-C510-ACC2-DD7DF60E50CA}"/>
              </a:ext>
            </a:extLst>
          </p:cNvPr>
          <p:cNvSpPr txBox="1"/>
          <p:nvPr/>
        </p:nvSpPr>
        <p:spPr>
          <a:xfrm>
            <a:off x="504398" y="299534"/>
            <a:ext cx="835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주요 외식업 가맹점 평균 매출액 별 브랜드 수 분포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3D5653-EA37-9F46-591D-25E238D0F776}"/>
              </a:ext>
            </a:extLst>
          </p:cNvPr>
          <p:cNvSpPr txBox="1"/>
          <p:nvPr/>
        </p:nvSpPr>
        <p:spPr>
          <a:xfrm>
            <a:off x="557956" y="761199"/>
            <a:ext cx="5532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55600"/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출처 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2019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말 기준  가맹산업 현황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2020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공정 거래 위원회</a:t>
            </a:r>
          </a:p>
        </p:txBody>
      </p:sp>
    </p:spTree>
    <p:extLst>
      <p:ext uri="{BB962C8B-B14F-4D97-AF65-F5344CB8AC3E}">
        <p14:creationId xmlns:p14="http://schemas.microsoft.com/office/powerpoint/2010/main" val="2130475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66253" cy="861602"/>
            <a:chOff x="7082994" y="1030445"/>
            <a:chExt cx="206625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16354" y="1573725"/>
              <a:ext cx="73289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67302" cy="861602"/>
              <a:chOff x="7455527" y="844178"/>
              <a:chExt cx="136730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01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년 남성</a:t>
                </a:r>
              </a:p>
            </p:txBody>
          </p:sp>
        </p:grpSp>
      </p:grpSp>
      <p:sp>
        <p:nvSpPr>
          <p:cNvPr id="3" name="직사각형 2">
            <a:extLst>
              <a:ext uri="{FF2B5EF4-FFF2-40B4-BE49-F238E27FC236}">
                <a16:creationId xmlns:a16="http://schemas.microsoft.com/office/drawing/2014/main" id="{F219B663-906E-08A2-4E82-48494BF0D399}"/>
              </a:ext>
            </a:extLst>
          </p:cNvPr>
          <p:cNvSpPr/>
          <p:nvPr/>
        </p:nvSpPr>
        <p:spPr>
          <a:xfrm>
            <a:off x="8408076" y="4418777"/>
            <a:ext cx="2718000" cy="389927"/>
          </a:xfrm>
          <a:prstGeom prst="rect">
            <a:avLst/>
          </a:prstGeom>
          <a:solidFill>
            <a:srgbClr val="2D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ko-KR" altLang="en-US" sz="1400" spc="-150" baseline="2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평균 매출액 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억 미만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767E9DB0-56E0-43BE-70C4-8ACD86102907}"/>
              </a:ext>
            </a:extLst>
          </p:cNvPr>
          <p:cNvSpPr/>
          <p:nvPr/>
        </p:nvSpPr>
        <p:spPr>
          <a:xfrm>
            <a:off x="8408076" y="3611766"/>
            <a:ext cx="2718000" cy="389927"/>
          </a:xfrm>
          <a:prstGeom prst="rect">
            <a:avLst/>
          </a:prstGeom>
          <a:solidFill>
            <a:srgbClr val="F9A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ko-KR" altLang="en-US" sz="1400" spc="-150" baseline="2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평균 매출액</a:t>
            </a:r>
            <a:r>
              <a:rPr lang="ko-KR" altLang="en-US" sz="18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억 이상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-3</a:t>
            </a:r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억 미만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D7CB7AD5-E165-7F13-F576-E7993FC77A3B}"/>
              </a:ext>
            </a:extLst>
          </p:cNvPr>
          <p:cNvSpPr/>
          <p:nvPr/>
        </p:nvSpPr>
        <p:spPr>
          <a:xfrm>
            <a:off x="8408076" y="4015271"/>
            <a:ext cx="2718000" cy="389927"/>
          </a:xfrm>
          <a:prstGeom prst="rect">
            <a:avLst/>
          </a:prstGeom>
          <a:solidFill>
            <a:srgbClr val="C9B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ko-KR" altLang="en-US" sz="1400" spc="-150" baseline="2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평균 매출액 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억 이상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-2</a:t>
            </a:r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억 미만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9560104E-0A5F-1D66-17C7-F114FEEE0EF8}"/>
              </a:ext>
            </a:extLst>
          </p:cNvPr>
          <p:cNvSpPr/>
          <p:nvPr/>
        </p:nvSpPr>
        <p:spPr>
          <a:xfrm>
            <a:off x="8408076" y="3208260"/>
            <a:ext cx="2718000" cy="389927"/>
          </a:xfrm>
          <a:prstGeom prst="rect">
            <a:avLst/>
          </a:prstGeom>
          <a:solidFill>
            <a:srgbClr val="16B9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ko-KR" altLang="en-US" sz="1400" spc="-150" baseline="20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평균 매출액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억 이상</a:t>
            </a:r>
          </a:p>
        </p:txBody>
      </p: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6E872FDD-B3E5-88DC-E197-A2BFD2F7850D}"/>
              </a:ext>
            </a:extLst>
          </p:cNvPr>
          <p:cNvGrpSpPr/>
          <p:nvPr/>
        </p:nvGrpSpPr>
        <p:grpSpPr>
          <a:xfrm>
            <a:off x="7090785" y="1208615"/>
            <a:ext cx="858920" cy="4441521"/>
            <a:chOff x="7106804" y="1208615"/>
            <a:chExt cx="648000" cy="4441521"/>
          </a:xfrm>
        </p:grpSpPr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id="{6E8BFCA3-BDDE-25F4-5E68-1DBBF267E7C1}"/>
                </a:ext>
              </a:extLst>
            </p:cNvPr>
            <p:cNvGrpSpPr/>
            <p:nvPr/>
          </p:nvGrpSpPr>
          <p:grpSpPr>
            <a:xfrm>
              <a:off x="7106804" y="5107212"/>
              <a:ext cx="648000" cy="542924"/>
              <a:chOff x="8297644" y="5107212"/>
              <a:chExt cx="648000" cy="542924"/>
            </a:xfrm>
          </p:grpSpPr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A6E5D0D1-7EE2-7265-57D0-4E51870E8468}"/>
                  </a:ext>
                </a:extLst>
              </p:cNvPr>
              <p:cNvSpPr/>
              <p:nvPr/>
            </p:nvSpPr>
            <p:spPr>
              <a:xfrm>
                <a:off x="8297644" y="5107212"/>
                <a:ext cx="648000" cy="542924"/>
              </a:xfrm>
              <a:prstGeom prst="rect">
                <a:avLst/>
              </a:prstGeom>
              <a:solidFill>
                <a:srgbClr val="2D45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pc="-15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42" name="직사각형 41">
                <a:extLst>
                  <a:ext uri="{FF2B5EF4-FFF2-40B4-BE49-F238E27FC236}">
                    <a16:creationId xmlns:a16="http://schemas.microsoft.com/office/drawing/2014/main" id="{7DE64739-A5C0-90FB-0E4F-F2328315D86A}"/>
                  </a:ext>
                </a:extLst>
              </p:cNvPr>
              <p:cNvSpPr/>
              <p:nvPr/>
            </p:nvSpPr>
            <p:spPr>
              <a:xfrm>
                <a:off x="8351644" y="5132842"/>
                <a:ext cx="540000" cy="49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9</a:t>
                </a:r>
                <a:endPara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32" name="그룹 31">
              <a:extLst>
                <a:ext uri="{FF2B5EF4-FFF2-40B4-BE49-F238E27FC236}">
                  <a16:creationId xmlns:a16="http://schemas.microsoft.com/office/drawing/2014/main" id="{EC770B36-FB24-8BBC-35E9-9F3AFC6390C9}"/>
                </a:ext>
              </a:extLst>
            </p:cNvPr>
            <p:cNvGrpSpPr/>
            <p:nvPr/>
          </p:nvGrpSpPr>
          <p:grpSpPr>
            <a:xfrm>
              <a:off x="7106804" y="3401633"/>
              <a:ext cx="648000" cy="1704975"/>
              <a:chOff x="8297644" y="3409949"/>
              <a:chExt cx="648000" cy="1704975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61E77FB-864C-BDC7-8FED-238AA693D223}"/>
                  </a:ext>
                </a:extLst>
              </p:cNvPr>
              <p:cNvSpPr/>
              <p:nvPr/>
            </p:nvSpPr>
            <p:spPr>
              <a:xfrm>
                <a:off x="8297644" y="3409949"/>
                <a:ext cx="648000" cy="1704975"/>
              </a:xfrm>
              <a:prstGeom prst="rect">
                <a:avLst/>
              </a:prstGeom>
              <a:solidFill>
                <a:srgbClr val="C9BE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pc="-15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7F6A3300-8014-01E0-47F1-26868BCA72BB}"/>
                  </a:ext>
                </a:extLst>
              </p:cNvPr>
              <p:cNvSpPr/>
              <p:nvPr/>
            </p:nvSpPr>
            <p:spPr>
              <a:xfrm>
                <a:off x="8351644" y="4016604"/>
                <a:ext cx="540000" cy="49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28</a:t>
                </a:r>
                <a:endPara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33" name="그룹 32">
              <a:extLst>
                <a:ext uri="{FF2B5EF4-FFF2-40B4-BE49-F238E27FC236}">
                  <a16:creationId xmlns:a16="http://schemas.microsoft.com/office/drawing/2014/main" id="{00B7B582-9FF8-CF2F-E47B-08E581CABD98}"/>
                </a:ext>
              </a:extLst>
            </p:cNvPr>
            <p:cNvGrpSpPr/>
            <p:nvPr/>
          </p:nvGrpSpPr>
          <p:grpSpPr>
            <a:xfrm>
              <a:off x="7106804" y="2486629"/>
              <a:ext cx="648000" cy="914400"/>
              <a:chOff x="8297644" y="2486026"/>
              <a:chExt cx="648000" cy="914400"/>
            </a:xfrm>
          </p:grpSpPr>
          <p:sp>
            <p:nvSpPr>
              <p:cNvPr id="37" name="직사각형 36">
                <a:extLst>
                  <a:ext uri="{FF2B5EF4-FFF2-40B4-BE49-F238E27FC236}">
                    <a16:creationId xmlns:a16="http://schemas.microsoft.com/office/drawing/2014/main" id="{73AE9092-C5B7-D47F-9A3F-3F711E2475FF}"/>
                  </a:ext>
                </a:extLst>
              </p:cNvPr>
              <p:cNvSpPr/>
              <p:nvPr/>
            </p:nvSpPr>
            <p:spPr>
              <a:xfrm>
                <a:off x="8297644" y="2486026"/>
                <a:ext cx="648000" cy="914400"/>
              </a:xfrm>
              <a:prstGeom prst="rect">
                <a:avLst/>
              </a:prstGeom>
              <a:solidFill>
                <a:srgbClr val="F9AA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pc="-15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38" name="직사각형 37">
                <a:extLst>
                  <a:ext uri="{FF2B5EF4-FFF2-40B4-BE49-F238E27FC236}">
                    <a16:creationId xmlns:a16="http://schemas.microsoft.com/office/drawing/2014/main" id="{F5F3DD8F-55A8-BB38-84FE-C7DF029B4FC7}"/>
                  </a:ext>
                </a:extLst>
              </p:cNvPr>
              <p:cNvSpPr/>
              <p:nvPr/>
            </p:nvSpPr>
            <p:spPr>
              <a:xfrm>
                <a:off x="8351644" y="2697394"/>
                <a:ext cx="540000" cy="49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</a:t>
                </a:r>
                <a:endPara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A0B482A6-39B1-9603-38E7-B8A34F1E0856}"/>
                </a:ext>
              </a:extLst>
            </p:cNvPr>
            <p:cNvGrpSpPr/>
            <p:nvPr/>
          </p:nvGrpSpPr>
          <p:grpSpPr>
            <a:xfrm>
              <a:off x="7106804" y="1208615"/>
              <a:ext cx="648000" cy="1276351"/>
              <a:chOff x="8297644" y="1209674"/>
              <a:chExt cx="648000" cy="1276351"/>
            </a:xfrm>
          </p:grpSpPr>
          <p:sp>
            <p:nvSpPr>
              <p:cNvPr id="35" name="직사각형 34">
                <a:extLst>
                  <a:ext uri="{FF2B5EF4-FFF2-40B4-BE49-F238E27FC236}">
                    <a16:creationId xmlns:a16="http://schemas.microsoft.com/office/drawing/2014/main" id="{29F2287C-5890-A805-7813-A79134B82C98}"/>
                  </a:ext>
                </a:extLst>
              </p:cNvPr>
              <p:cNvSpPr/>
              <p:nvPr/>
            </p:nvSpPr>
            <p:spPr>
              <a:xfrm>
                <a:off x="8297644" y="1209674"/>
                <a:ext cx="648000" cy="1276351"/>
              </a:xfrm>
              <a:prstGeom prst="rect">
                <a:avLst/>
              </a:prstGeom>
              <a:solidFill>
                <a:srgbClr val="16B9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pc="-15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716DD05A-4448-5CBF-0595-E17B748229BE}"/>
                  </a:ext>
                </a:extLst>
              </p:cNvPr>
              <p:cNvSpPr/>
              <p:nvPr/>
            </p:nvSpPr>
            <p:spPr>
              <a:xfrm>
                <a:off x="8351644" y="1602017"/>
                <a:ext cx="540000" cy="49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21</a:t>
                </a:r>
                <a:endPara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</p:grp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4E321AAE-038B-4138-ECDA-C9921FF9AAB4}"/>
              </a:ext>
            </a:extLst>
          </p:cNvPr>
          <p:cNvSpPr/>
          <p:nvPr/>
        </p:nvSpPr>
        <p:spPr>
          <a:xfrm>
            <a:off x="6677170" y="4514849"/>
            <a:ext cx="358200" cy="1133475"/>
          </a:xfrm>
          <a:prstGeom prst="rect">
            <a:avLst/>
          </a:prstGeom>
          <a:solidFill>
            <a:srgbClr val="2D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15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E59478F3-4BBE-D6B8-5289-CB5ED548B892}"/>
              </a:ext>
            </a:extLst>
          </p:cNvPr>
          <p:cNvSpPr/>
          <p:nvPr/>
        </p:nvSpPr>
        <p:spPr>
          <a:xfrm>
            <a:off x="6498070" y="4835754"/>
            <a:ext cx="716400" cy="49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r>
            <a:endParaRPr lang="ko-KR" altLang="en-US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6F774EED-256D-C021-2153-36054ED0E994}"/>
              </a:ext>
            </a:extLst>
          </p:cNvPr>
          <p:cNvSpPr/>
          <p:nvPr/>
        </p:nvSpPr>
        <p:spPr>
          <a:xfrm>
            <a:off x="6677170" y="3227069"/>
            <a:ext cx="358200" cy="1285876"/>
          </a:xfrm>
          <a:prstGeom prst="rect">
            <a:avLst/>
          </a:prstGeom>
          <a:solidFill>
            <a:srgbClr val="C9B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15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33141999-7235-EF32-5737-4CB21F07CBAC}"/>
              </a:ext>
            </a:extLst>
          </p:cNvPr>
          <p:cNvSpPr/>
          <p:nvPr/>
        </p:nvSpPr>
        <p:spPr>
          <a:xfrm>
            <a:off x="6498070" y="3624175"/>
            <a:ext cx="716400" cy="49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endParaRPr lang="ko-KR" altLang="en-US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4BD5D6DE-2EE8-7096-0C92-D5A39A70FB33}"/>
              </a:ext>
            </a:extLst>
          </p:cNvPr>
          <p:cNvSpPr/>
          <p:nvPr/>
        </p:nvSpPr>
        <p:spPr>
          <a:xfrm>
            <a:off x="6677170" y="2657474"/>
            <a:ext cx="358200" cy="571501"/>
          </a:xfrm>
          <a:prstGeom prst="rect">
            <a:avLst/>
          </a:prstGeom>
          <a:solidFill>
            <a:srgbClr val="F9A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15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DC30832F-B78D-D73A-340B-C03A428AE7D1}"/>
              </a:ext>
            </a:extLst>
          </p:cNvPr>
          <p:cNvSpPr/>
          <p:nvPr/>
        </p:nvSpPr>
        <p:spPr>
          <a:xfrm>
            <a:off x="6498070" y="2697392"/>
            <a:ext cx="716400" cy="49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lang="ko-KR" altLang="en-US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EE7F572B-ABB8-9917-21A8-E887043A7E67}"/>
              </a:ext>
            </a:extLst>
          </p:cNvPr>
          <p:cNvSpPr/>
          <p:nvPr/>
        </p:nvSpPr>
        <p:spPr>
          <a:xfrm>
            <a:off x="6677170" y="1208615"/>
            <a:ext cx="358200" cy="1457326"/>
          </a:xfrm>
          <a:prstGeom prst="rect">
            <a:avLst/>
          </a:prstGeom>
          <a:solidFill>
            <a:srgbClr val="16B9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15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6531A1DA-CB20-BD32-A621-E1492C8DF267}"/>
              </a:ext>
            </a:extLst>
          </p:cNvPr>
          <p:cNvSpPr/>
          <p:nvPr/>
        </p:nvSpPr>
        <p:spPr>
          <a:xfrm>
            <a:off x="6498070" y="1625004"/>
            <a:ext cx="716400" cy="49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4A33BA85-D625-4ACE-E652-B3E732DC07D6}"/>
              </a:ext>
            </a:extLst>
          </p:cNvPr>
          <p:cNvGrpSpPr/>
          <p:nvPr/>
        </p:nvGrpSpPr>
        <p:grpSpPr>
          <a:xfrm>
            <a:off x="4620431" y="1116923"/>
            <a:ext cx="2004146" cy="4531402"/>
            <a:chOff x="5243079" y="1116923"/>
            <a:chExt cx="1512000" cy="4531402"/>
          </a:xfrm>
        </p:grpSpPr>
        <p:grpSp>
          <p:nvGrpSpPr>
            <p:cNvPr id="52" name="그룹 51">
              <a:extLst>
                <a:ext uri="{FF2B5EF4-FFF2-40B4-BE49-F238E27FC236}">
                  <a16:creationId xmlns:a16="http://schemas.microsoft.com/office/drawing/2014/main" id="{B0A44084-33FF-82F5-94BB-1497A5DA0119}"/>
                </a:ext>
              </a:extLst>
            </p:cNvPr>
            <p:cNvGrpSpPr/>
            <p:nvPr/>
          </p:nvGrpSpPr>
          <p:grpSpPr>
            <a:xfrm>
              <a:off x="5243079" y="4427220"/>
              <a:ext cx="1512000" cy="1221105"/>
              <a:chOff x="5243079" y="4427220"/>
              <a:chExt cx="1512000" cy="1221105"/>
            </a:xfrm>
          </p:grpSpPr>
          <p:sp>
            <p:nvSpPr>
              <p:cNvPr id="62" name="직사각형 61">
                <a:extLst>
                  <a:ext uri="{FF2B5EF4-FFF2-40B4-BE49-F238E27FC236}">
                    <a16:creationId xmlns:a16="http://schemas.microsoft.com/office/drawing/2014/main" id="{57FBB5B9-2618-5152-CC0D-1B32D116CBAB}"/>
                  </a:ext>
                </a:extLst>
              </p:cNvPr>
              <p:cNvSpPr/>
              <p:nvPr/>
            </p:nvSpPr>
            <p:spPr>
              <a:xfrm>
                <a:off x="5243079" y="4427220"/>
                <a:ext cx="1512000" cy="1221105"/>
              </a:xfrm>
              <a:prstGeom prst="rect">
                <a:avLst/>
              </a:prstGeom>
              <a:solidFill>
                <a:srgbClr val="2D45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pc="-15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7A60A90F-D50E-ACC3-B601-DA1E36ADB72B}"/>
                  </a:ext>
                </a:extLst>
              </p:cNvPr>
              <p:cNvSpPr/>
              <p:nvPr/>
            </p:nvSpPr>
            <p:spPr>
              <a:xfrm>
                <a:off x="5729079" y="4797656"/>
                <a:ext cx="540000" cy="49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44</a:t>
                </a:r>
                <a:endPara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AFEAAB95-7FAC-CFED-1962-ECA43D905647}"/>
                </a:ext>
              </a:extLst>
            </p:cNvPr>
            <p:cNvGrpSpPr/>
            <p:nvPr/>
          </p:nvGrpSpPr>
          <p:grpSpPr>
            <a:xfrm>
              <a:off x="5243079" y="2404790"/>
              <a:ext cx="1512000" cy="2019299"/>
              <a:chOff x="5243079" y="2422525"/>
              <a:chExt cx="1512000" cy="2019299"/>
            </a:xfrm>
          </p:grpSpPr>
          <p:sp>
            <p:nvSpPr>
              <p:cNvPr id="60" name="직사각형 59">
                <a:extLst>
                  <a:ext uri="{FF2B5EF4-FFF2-40B4-BE49-F238E27FC236}">
                    <a16:creationId xmlns:a16="http://schemas.microsoft.com/office/drawing/2014/main" id="{2DF6CC0C-695A-66F0-1C5C-6D09EE19AFDF}"/>
                  </a:ext>
                </a:extLst>
              </p:cNvPr>
              <p:cNvSpPr/>
              <p:nvPr/>
            </p:nvSpPr>
            <p:spPr>
              <a:xfrm>
                <a:off x="5243079" y="2422525"/>
                <a:ext cx="1512000" cy="2019299"/>
              </a:xfrm>
              <a:prstGeom prst="rect">
                <a:avLst/>
              </a:prstGeom>
              <a:solidFill>
                <a:srgbClr val="C9BE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pc="-15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85B16D00-DD30-AA84-CE9C-9E1DFC34A5F7}"/>
                  </a:ext>
                </a:extLst>
              </p:cNvPr>
              <p:cNvSpPr/>
              <p:nvPr/>
            </p:nvSpPr>
            <p:spPr>
              <a:xfrm>
                <a:off x="5729079" y="3186342"/>
                <a:ext cx="540000" cy="49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73</a:t>
                </a:r>
                <a:endPara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54" name="그룹 53">
              <a:extLst>
                <a:ext uri="{FF2B5EF4-FFF2-40B4-BE49-F238E27FC236}">
                  <a16:creationId xmlns:a16="http://schemas.microsoft.com/office/drawing/2014/main" id="{DAFD0B5D-632A-A85A-3C38-0F3947BC2CF0}"/>
                </a:ext>
              </a:extLst>
            </p:cNvPr>
            <p:cNvGrpSpPr/>
            <p:nvPr/>
          </p:nvGrpSpPr>
          <p:grpSpPr>
            <a:xfrm>
              <a:off x="5243079" y="1491069"/>
              <a:ext cx="1512000" cy="914400"/>
              <a:chOff x="5243079" y="1508126"/>
              <a:chExt cx="1512000" cy="914400"/>
            </a:xfrm>
          </p:grpSpPr>
          <p:sp>
            <p:nvSpPr>
              <p:cNvPr id="58" name="직사각형 57">
                <a:extLst>
                  <a:ext uri="{FF2B5EF4-FFF2-40B4-BE49-F238E27FC236}">
                    <a16:creationId xmlns:a16="http://schemas.microsoft.com/office/drawing/2014/main" id="{91084A06-5ABC-4327-A573-80E7AF33820C}"/>
                  </a:ext>
                </a:extLst>
              </p:cNvPr>
              <p:cNvSpPr/>
              <p:nvPr/>
            </p:nvSpPr>
            <p:spPr>
              <a:xfrm>
                <a:off x="5243079" y="1508126"/>
                <a:ext cx="1512000" cy="914400"/>
              </a:xfrm>
              <a:prstGeom prst="rect">
                <a:avLst/>
              </a:prstGeom>
              <a:solidFill>
                <a:srgbClr val="F9AA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pc="-15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59" name="직사각형 58">
                <a:extLst>
                  <a:ext uri="{FF2B5EF4-FFF2-40B4-BE49-F238E27FC236}">
                    <a16:creationId xmlns:a16="http://schemas.microsoft.com/office/drawing/2014/main" id="{6193265A-E94A-1768-F16C-5D1A231A0518}"/>
                  </a:ext>
                </a:extLst>
              </p:cNvPr>
              <p:cNvSpPr/>
              <p:nvPr/>
            </p:nvSpPr>
            <p:spPr>
              <a:xfrm>
                <a:off x="5729079" y="1719494"/>
                <a:ext cx="540000" cy="49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33</a:t>
                </a:r>
                <a:endPara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55" name="그룹 54">
              <a:extLst>
                <a:ext uri="{FF2B5EF4-FFF2-40B4-BE49-F238E27FC236}">
                  <a16:creationId xmlns:a16="http://schemas.microsoft.com/office/drawing/2014/main" id="{70224B28-D371-CF1B-B6EC-A55135A34FCE}"/>
                </a:ext>
              </a:extLst>
            </p:cNvPr>
            <p:cNvGrpSpPr/>
            <p:nvPr/>
          </p:nvGrpSpPr>
          <p:grpSpPr>
            <a:xfrm>
              <a:off x="5243079" y="1116923"/>
              <a:ext cx="1512000" cy="491665"/>
              <a:chOff x="5243079" y="1116923"/>
              <a:chExt cx="1512000" cy="491665"/>
            </a:xfrm>
          </p:grpSpPr>
          <p:sp>
            <p:nvSpPr>
              <p:cNvPr id="56" name="직사각형 55">
                <a:extLst>
                  <a:ext uri="{FF2B5EF4-FFF2-40B4-BE49-F238E27FC236}">
                    <a16:creationId xmlns:a16="http://schemas.microsoft.com/office/drawing/2014/main" id="{6888F1C5-F5BF-026B-5645-095D0558D974}"/>
                  </a:ext>
                </a:extLst>
              </p:cNvPr>
              <p:cNvSpPr/>
              <p:nvPr/>
            </p:nvSpPr>
            <p:spPr>
              <a:xfrm>
                <a:off x="5243079" y="1208615"/>
                <a:ext cx="1512000" cy="285749"/>
              </a:xfrm>
              <a:prstGeom prst="rect">
                <a:avLst/>
              </a:prstGeom>
              <a:solidFill>
                <a:srgbClr val="16B9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pc="-15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57" name="직사각형 56">
                <a:extLst>
                  <a:ext uri="{FF2B5EF4-FFF2-40B4-BE49-F238E27FC236}">
                    <a16:creationId xmlns:a16="http://schemas.microsoft.com/office/drawing/2014/main" id="{5721D75A-0F15-633E-5155-AD45B8197987}"/>
                  </a:ext>
                </a:extLst>
              </p:cNvPr>
              <p:cNvSpPr/>
              <p:nvPr/>
            </p:nvSpPr>
            <p:spPr>
              <a:xfrm>
                <a:off x="5729079" y="1116923"/>
                <a:ext cx="540000" cy="49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</a:t>
                </a:r>
                <a:endPara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</p:grp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11BA3756-8CD1-2461-FE0B-0E2B894262D6}"/>
              </a:ext>
            </a:extLst>
          </p:cNvPr>
          <p:cNvGrpSpPr/>
          <p:nvPr/>
        </p:nvGrpSpPr>
        <p:grpSpPr>
          <a:xfrm>
            <a:off x="3776969" y="1208615"/>
            <a:ext cx="787343" cy="4439709"/>
            <a:chOff x="4606741" y="1208615"/>
            <a:chExt cx="594000" cy="4439709"/>
          </a:xfrm>
        </p:grpSpPr>
        <p:grpSp>
          <p:nvGrpSpPr>
            <p:cNvPr id="65" name="그룹 64">
              <a:extLst>
                <a:ext uri="{FF2B5EF4-FFF2-40B4-BE49-F238E27FC236}">
                  <a16:creationId xmlns:a16="http://schemas.microsoft.com/office/drawing/2014/main" id="{1C11E82D-7785-0183-56F9-BA775E2561EA}"/>
                </a:ext>
              </a:extLst>
            </p:cNvPr>
            <p:cNvGrpSpPr/>
            <p:nvPr/>
          </p:nvGrpSpPr>
          <p:grpSpPr>
            <a:xfrm>
              <a:off x="4606741" y="5010149"/>
              <a:ext cx="594000" cy="638175"/>
              <a:chOff x="4606741" y="5010149"/>
              <a:chExt cx="594000" cy="638175"/>
            </a:xfrm>
          </p:grpSpPr>
          <p:sp>
            <p:nvSpPr>
              <p:cNvPr id="75" name="직사각형 74">
                <a:extLst>
                  <a:ext uri="{FF2B5EF4-FFF2-40B4-BE49-F238E27FC236}">
                    <a16:creationId xmlns:a16="http://schemas.microsoft.com/office/drawing/2014/main" id="{3024C6FA-7170-8628-16B7-AAC223F0622E}"/>
                  </a:ext>
                </a:extLst>
              </p:cNvPr>
              <p:cNvSpPr/>
              <p:nvPr/>
            </p:nvSpPr>
            <p:spPr>
              <a:xfrm>
                <a:off x="4606741" y="5010149"/>
                <a:ext cx="594000" cy="638175"/>
              </a:xfrm>
              <a:prstGeom prst="rect">
                <a:avLst/>
              </a:prstGeom>
              <a:solidFill>
                <a:srgbClr val="2D45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pc="-15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6" name="직사각형 75">
                <a:extLst>
                  <a:ext uri="{FF2B5EF4-FFF2-40B4-BE49-F238E27FC236}">
                    <a16:creationId xmlns:a16="http://schemas.microsoft.com/office/drawing/2014/main" id="{F3BA0FDD-99F5-CDF5-4EEF-E4AEDC068812}"/>
                  </a:ext>
                </a:extLst>
              </p:cNvPr>
              <p:cNvSpPr/>
              <p:nvPr/>
            </p:nvSpPr>
            <p:spPr>
              <a:xfrm>
                <a:off x="4633741" y="5083404"/>
                <a:ext cx="540000" cy="49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9</a:t>
                </a:r>
                <a:endPara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8ADB8B66-051E-C540-7EE6-AAF59732E7DA}"/>
                </a:ext>
              </a:extLst>
            </p:cNvPr>
            <p:cNvGrpSpPr/>
            <p:nvPr/>
          </p:nvGrpSpPr>
          <p:grpSpPr>
            <a:xfrm>
              <a:off x="4606741" y="3390900"/>
              <a:ext cx="594000" cy="1619249"/>
              <a:chOff x="4606741" y="3390900"/>
              <a:chExt cx="594000" cy="1619249"/>
            </a:xfrm>
          </p:grpSpPr>
          <p:sp>
            <p:nvSpPr>
              <p:cNvPr id="73" name="직사각형 72">
                <a:extLst>
                  <a:ext uri="{FF2B5EF4-FFF2-40B4-BE49-F238E27FC236}">
                    <a16:creationId xmlns:a16="http://schemas.microsoft.com/office/drawing/2014/main" id="{30A9D5B6-669C-C45D-A997-B291598C0AA5}"/>
                  </a:ext>
                </a:extLst>
              </p:cNvPr>
              <p:cNvSpPr/>
              <p:nvPr/>
            </p:nvSpPr>
            <p:spPr>
              <a:xfrm>
                <a:off x="4606741" y="3390900"/>
                <a:ext cx="594000" cy="1619249"/>
              </a:xfrm>
              <a:prstGeom prst="rect">
                <a:avLst/>
              </a:prstGeom>
              <a:solidFill>
                <a:srgbClr val="C9BE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pc="-15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4" name="직사각형 73">
                <a:extLst>
                  <a:ext uri="{FF2B5EF4-FFF2-40B4-BE49-F238E27FC236}">
                    <a16:creationId xmlns:a16="http://schemas.microsoft.com/office/drawing/2014/main" id="{8000E325-9A08-B932-79BB-04434D45A4D5}"/>
                  </a:ext>
                </a:extLst>
              </p:cNvPr>
              <p:cNvSpPr/>
              <p:nvPr/>
            </p:nvSpPr>
            <p:spPr>
              <a:xfrm>
                <a:off x="4633741" y="3954692"/>
                <a:ext cx="540000" cy="49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23</a:t>
                </a:r>
                <a:endPara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67" name="그룹 66">
              <a:extLst>
                <a:ext uri="{FF2B5EF4-FFF2-40B4-BE49-F238E27FC236}">
                  <a16:creationId xmlns:a16="http://schemas.microsoft.com/office/drawing/2014/main" id="{68D2FEB5-989C-E369-8718-8E9CCDCA823A}"/>
                </a:ext>
              </a:extLst>
            </p:cNvPr>
            <p:cNvGrpSpPr/>
            <p:nvPr/>
          </p:nvGrpSpPr>
          <p:grpSpPr>
            <a:xfrm>
              <a:off x="4606741" y="2544021"/>
              <a:ext cx="594000" cy="848784"/>
              <a:chOff x="4606741" y="2551641"/>
              <a:chExt cx="594000" cy="848784"/>
            </a:xfrm>
          </p:grpSpPr>
          <p:sp>
            <p:nvSpPr>
              <p:cNvPr id="71" name="직사각형 70">
                <a:extLst>
                  <a:ext uri="{FF2B5EF4-FFF2-40B4-BE49-F238E27FC236}">
                    <a16:creationId xmlns:a16="http://schemas.microsoft.com/office/drawing/2014/main" id="{F64EEAAF-E555-AC59-08E8-9C099BF675F5}"/>
                  </a:ext>
                </a:extLst>
              </p:cNvPr>
              <p:cNvSpPr/>
              <p:nvPr/>
            </p:nvSpPr>
            <p:spPr>
              <a:xfrm>
                <a:off x="4606741" y="2551641"/>
                <a:ext cx="594000" cy="848784"/>
              </a:xfrm>
              <a:prstGeom prst="rect">
                <a:avLst/>
              </a:prstGeom>
              <a:solidFill>
                <a:srgbClr val="F9AA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pc="-15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2" name="직사각형 71">
                <a:extLst>
                  <a:ext uri="{FF2B5EF4-FFF2-40B4-BE49-F238E27FC236}">
                    <a16:creationId xmlns:a16="http://schemas.microsoft.com/office/drawing/2014/main" id="{EB96FEBC-D3EF-E94F-6E21-35EBD5A6EA0E}"/>
                  </a:ext>
                </a:extLst>
              </p:cNvPr>
              <p:cNvSpPr/>
              <p:nvPr/>
            </p:nvSpPr>
            <p:spPr>
              <a:xfrm>
                <a:off x="4633741" y="2730201"/>
                <a:ext cx="540000" cy="49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</a:t>
                </a:r>
                <a:endPara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68" name="그룹 67">
              <a:extLst>
                <a:ext uri="{FF2B5EF4-FFF2-40B4-BE49-F238E27FC236}">
                  <a16:creationId xmlns:a16="http://schemas.microsoft.com/office/drawing/2014/main" id="{61263F58-9B3E-3FD7-550E-1D8E050F9690}"/>
                </a:ext>
              </a:extLst>
            </p:cNvPr>
            <p:cNvGrpSpPr/>
            <p:nvPr/>
          </p:nvGrpSpPr>
          <p:grpSpPr>
            <a:xfrm>
              <a:off x="4606741" y="1208615"/>
              <a:ext cx="594000" cy="1334559"/>
              <a:chOff x="4606741" y="1208615"/>
              <a:chExt cx="594000" cy="1334559"/>
            </a:xfrm>
          </p:grpSpPr>
          <p:sp>
            <p:nvSpPr>
              <p:cNvPr id="69" name="직사각형 68">
                <a:extLst>
                  <a:ext uri="{FF2B5EF4-FFF2-40B4-BE49-F238E27FC236}">
                    <a16:creationId xmlns:a16="http://schemas.microsoft.com/office/drawing/2014/main" id="{8DE43A9B-E90B-A674-6A3C-DAFCFD82299A}"/>
                  </a:ext>
                </a:extLst>
              </p:cNvPr>
              <p:cNvSpPr/>
              <p:nvPr/>
            </p:nvSpPr>
            <p:spPr>
              <a:xfrm>
                <a:off x="4606741" y="1208615"/>
                <a:ext cx="594000" cy="1334559"/>
              </a:xfrm>
              <a:prstGeom prst="rect">
                <a:avLst/>
              </a:prstGeom>
              <a:solidFill>
                <a:srgbClr val="16B9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pc="-15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0" name="직사각형 69">
                <a:extLst>
                  <a:ext uri="{FF2B5EF4-FFF2-40B4-BE49-F238E27FC236}">
                    <a16:creationId xmlns:a16="http://schemas.microsoft.com/office/drawing/2014/main" id="{D1487BCD-0EE9-0C56-1DBF-E3FE60ED2A03}"/>
                  </a:ext>
                </a:extLst>
              </p:cNvPr>
              <p:cNvSpPr/>
              <p:nvPr/>
            </p:nvSpPr>
            <p:spPr>
              <a:xfrm>
                <a:off x="4633741" y="1630062"/>
                <a:ext cx="540000" cy="49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19</a:t>
                </a:r>
                <a:endPara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</p:grp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67B38B2E-5FB2-84C8-997C-23E5B6E087C0}"/>
              </a:ext>
            </a:extLst>
          </p:cNvPr>
          <p:cNvGrpSpPr/>
          <p:nvPr/>
        </p:nvGrpSpPr>
        <p:grpSpPr>
          <a:xfrm>
            <a:off x="713468" y="1208615"/>
            <a:ext cx="3006218" cy="4439710"/>
            <a:chOff x="2295525" y="1208615"/>
            <a:chExt cx="2268000" cy="4439710"/>
          </a:xfrm>
        </p:grpSpPr>
        <p:grpSp>
          <p:nvGrpSpPr>
            <p:cNvPr id="78" name="그룹 77">
              <a:extLst>
                <a:ext uri="{FF2B5EF4-FFF2-40B4-BE49-F238E27FC236}">
                  <a16:creationId xmlns:a16="http://schemas.microsoft.com/office/drawing/2014/main" id="{2F3AB2FA-7A5E-84FA-D72F-778F19F9AF63}"/>
                </a:ext>
              </a:extLst>
            </p:cNvPr>
            <p:cNvGrpSpPr/>
            <p:nvPr/>
          </p:nvGrpSpPr>
          <p:grpSpPr>
            <a:xfrm>
              <a:off x="2295525" y="4695825"/>
              <a:ext cx="2268000" cy="952500"/>
              <a:chOff x="2295525" y="4695825"/>
              <a:chExt cx="2268000" cy="952500"/>
            </a:xfrm>
          </p:grpSpPr>
          <p:sp>
            <p:nvSpPr>
              <p:cNvPr id="88" name="직사각형 87">
                <a:extLst>
                  <a:ext uri="{FF2B5EF4-FFF2-40B4-BE49-F238E27FC236}">
                    <a16:creationId xmlns:a16="http://schemas.microsoft.com/office/drawing/2014/main" id="{E106BFF6-7C7B-A5CB-6641-60A8324D1F7C}"/>
                  </a:ext>
                </a:extLst>
              </p:cNvPr>
              <p:cNvSpPr/>
              <p:nvPr/>
            </p:nvSpPr>
            <p:spPr>
              <a:xfrm>
                <a:off x="2295525" y="4695825"/>
                <a:ext cx="2268000" cy="952500"/>
              </a:xfrm>
              <a:prstGeom prst="rect">
                <a:avLst/>
              </a:prstGeom>
              <a:solidFill>
                <a:srgbClr val="2D45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pc="-15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9" name="직사각형 88">
                <a:extLst>
                  <a:ext uri="{FF2B5EF4-FFF2-40B4-BE49-F238E27FC236}">
                    <a16:creationId xmlns:a16="http://schemas.microsoft.com/office/drawing/2014/main" id="{2E77D112-5226-AA76-EBF7-1A62B4A1DF06}"/>
                  </a:ext>
                </a:extLst>
              </p:cNvPr>
              <p:cNvSpPr/>
              <p:nvPr/>
            </p:nvSpPr>
            <p:spPr>
              <a:xfrm>
                <a:off x="3159110" y="4926243"/>
                <a:ext cx="540831" cy="49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51</a:t>
                </a:r>
                <a:endPara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79" name="그룹 78">
              <a:extLst>
                <a:ext uri="{FF2B5EF4-FFF2-40B4-BE49-F238E27FC236}">
                  <a16:creationId xmlns:a16="http://schemas.microsoft.com/office/drawing/2014/main" id="{607F8016-5C09-1842-EF52-D7847E9A55FD}"/>
                </a:ext>
              </a:extLst>
            </p:cNvPr>
            <p:cNvGrpSpPr/>
            <p:nvPr/>
          </p:nvGrpSpPr>
          <p:grpSpPr>
            <a:xfrm>
              <a:off x="2295525" y="3038122"/>
              <a:ext cx="2268000" cy="1657351"/>
              <a:chOff x="2295525" y="3041649"/>
              <a:chExt cx="2268000" cy="1657351"/>
            </a:xfrm>
          </p:grpSpPr>
          <p:sp>
            <p:nvSpPr>
              <p:cNvPr id="86" name="직사각형 85">
                <a:extLst>
                  <a:ext uri="{FF2B5EF4-FFF2-40B4-BE49-F238E27FC236}">
                    <a16:creationId xmlns:a16="http://schemas.microsoft.com/office/drawing/2014/main" id="{5BCA9526-A621-F39F-6B33-48458E3BC049}"/>
                  </a:ext>
                </a:extLst>
              </p:cNvPr>
              <p:cNvSpPr/>
              <p:nvPr/>
            </p:nvSpPr>
            <p:spPr>
              <a:xfrm>
                <a:off x="2295525" y="3041649"/>
                <a:ext cx="2268000" cy="1657351"/>
              </a:xfrm>
              <a:prstGeom prst="rect">
                <a:avLst/>
              </a:prstGeom>
              <a:solidFill>
                <a:srgbClr val="C9BE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pc="-15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7" name="직사각형 86">
                <a:extLst>
                  <a:ext uri="{FF2B5EF4-FFF2-40B4-BE49-F238E27FC236}">
                    <a16:creationId xmlns:a16="http://schemas.microsoft.com/office/drawing/2014/main" id="{61DDE31F-336B-C432-EC97-39A96FF0251D}"/>
                  </a:ext>
                </a:extLst>
              </p:cNvPr>
              <p:cNvSpPr/>
              <p:nvPr/>
            </p:nvSpPr>
            <p:spPr>
              <a:xfrm>
                <a:off x="3159110" y="3624492"/>
                <a:ext cx="540831" cy="49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90</a:t>
                </a:r>
                <a:endPara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62241EE1-3497-8A8B-D59C-8A0F243F4EC5}"/>
                </a:ext>
              </a:extLst>
            </p:cNvPr>
            <p:cNvGrpSpPr/>
            <p:nvPr/>
          </p:nvGrpSpPr>
          <p:grpSpPr>
            <a:xfrm>
              <a:off x="2295525" y="1866193"/>
              <a:ext cx="2268000" cy="1171576"/>
              <a:chOff x="2295525" y="1870075"/>
              <a:chExt cx="2268000" cy="1171576"/>
            </a:xfrm>
          </p:grpSpPr>
          <p:sp>
            <p:nvSpPr>
              <p:cNvPr id="84" name="직사각형 83">
                <a:extLst>
                  <a:ext uri="{FF2B5EF4-FFF2-40B4-BE49-F238E27FC236}">
                    <a16:creationId xmlns:a16="http://schemas.microsoft.com/office/drawing/2014/main" id="{9F89BD30-C71E-E3D2-C662-A011BD94BA6E}"/>
                  </a:ext>
                </a:extLst>
              </p:cNvPr>
              <p:cNvSpPr/>
              <p:nvPr/>
            </p:nvSpPr>
            <p:spPr>
              <a:xfrm>
                <a:off x="2295525" y="1870075"/>
                <a:ext cx="2268000" cy="1171576"/>
              </a:xfrm>
              <a:prstGeom prst="rect">
                <a:avLst/>
              </a:prstGeom>
              <a:solidFill>
                <a:srgbClr val="F9AA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pc="-15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5" name="직사각형 84">
                <a:extLst>
                  <a:ext uri="{FF2B5EF4-FFF2-40B4-BE49-F238E27FC236}">
                    <a16:creationId xmlns:a16="http://schemas.microsoft.com/office/drawing/2014/main" id="{C8CAB014-7B8A-BBEB-9175-B1CF409C8D29}"/>
                  </a:ext>
                </a:extLst>
              </p:cNvPr>
              <p:cNvSpPr/>
              <p:nvPr/>
            </p:nvSpPr>
            <p:spPr>
              <a:xfrm>
                <a:off x="3159110" y="2210031"/>
                <a:ext cx="540831" cy="49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64</a:t>
                </a:r>
                <a:endPara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81" name="그룹 80">
              <a:extLst>
                <a:ext uri="{FF2B5EF4-FFF2-40B4-BE49-F238E27FC236}">
                  <a16:creationId xmlns:a16="http://schemas.microsoft.com/office/drawing/2014/main" id="{A29FB1DF-0A6B-516E-A254-116031C2802B}"/>
                </a:ext>
              </a:extLst>
            </p:cNvPr>
            <p:cNvGrpSpPr/>
            <p:nvPr/>
          </p:nvGrpSpPr>
          <p:grpSpPr>
            <a:xfrm>
              <a:off x="2295525" y="1208615"/>
              <a:ext cx="2268000" cy="657225"/>
              <a:chOff x="2295525" y="1208615"/>
              <a:chExt cx="2268000" cy="657225"/>
            </a:xfrm>
          </p:grpSpPr>
          <p:sp>
            <p:nvSpPr>
              <p:cNvPr id="82" name="직사각형 81">
                <a:extLst>
                  <a:ext uri="{FF2B5EF4-FFF2-40B4-BE49-F238E27FC236}">
                    <a16:creationId xmlns:a16="http://schemas.microsoft.com/office/drawing/2014/main" id="{F511738A-0541-5F07-850E-50CD2C26E24F}"/>
                  </a:ext>
                </a:extLst>
              </p:cNvPr>
              <p:cNvSpPr/>
              <p:nvPr/>
            </p:nvSpPr>
            <p:spPr>
              <a:xfrm>
                <a:off x="2295525" y="1208615"/>
                <a:ext cx="2268000" cy="657225"/>
              </a:xfrm>
              <a:prstGeom prst="rect">
                <a:avLst/>
              </a:prstGeom>
              <a:solidFill>
                <a:srgbClr val="16B9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pc="-15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3" name="직사각형 82">
                <a:extLst>
                  <a:ext uri="{FF2B5EF4-FFF2-40B4-BE49-F238E27FC236}">
                    <a16:creationId xmlns:a16="http://schemas.microsoft.com/office/drawing/2014/main" id="{C6704088-4C8E-9324-7668-1FEE071383FA}"/>
                  </a:ext>
                </a:extLst>
              </p:cNvPr>
              <p:cNvSpPr/>
              <p:nvPr/>
            </p:nvSpPr>
            <p:spPr>
              <a:xfrm>
                <a:off x="3159110" y="1296879"/>
                <a:ext cx="540831" cy="49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34</a:t>
                </a:r>
                <a:endPara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</p:grpSp>
      <p:sp>
        <p:nvSpPr>
          <p:cNvPr id="90" name="자유형: 도형 89">
            <a:extLst>
              <a:ext uri="{FF2B5EF4-FFF2-40B4-BE49-F238E27FC236}">
                <a16:creationId xmlns:a16="http://schemas.microsoft.com/office/drawing/2014/main" id="{2D299346-A32E-6CD8-6826-DCB95C435931}"/>
              </a:ext>
            </a:extLst>
          </p:cNvPr>
          <p:cNvSpPr/>
          <p:nvPr/>
        </p:nvSpPr>
        <p:spPr>
          <a:xfrm>
            <a:off x="6847828" y="5829401"/>
            <a:ext cx="0" cy="356746"/>
          </a:xfrm>
          <a:custGeom>
            <a:avLst/>
            <a:gdLst>
              <a:gd name="connsiteX0" fmla="*/ 0 w 0"/>
              <a:gd name="connsiteY0" fmla="*/ 0 h 190500"/>
              <a:gd name="connsiteX1" fmla="*/ 0 w 0"/>
              <a:gd name="connsiteY1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15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A961F49-480E-17DA-DA6B-04CA34ABFDAD}"/>
              </a:ext>
            </a:extLst>
          </p:cNvPr>
          <p:cNvSpPr txBox="1"/>
          <p:nvPr/>
        </p:nvSpPr>
        <p:spPr>
          <a:xfrm>
            <a:off x="8338583" y="1260236"/>
            <a:ext cx="27366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주요 외식업 가맹점</a:t>
            </a:r>
            <a:br>
              <a:rPr lang="en-US" altLang="ko-KR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평균 매출액 별 </a:t>
            </a:r>
            <a:br>
              <a:rPr lang="en-US" altLang="ko-KR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브랜드 수 분포</a:t>
            </a:r>
          </a:p>
        </p:txBody>
      </p:sp>
      <p:grpSp>
        <p:nvGrpSpPr>
          <p:cNvPr id="92" name="그룹 91">
            <a:extLst>
              <a:ext uri="{FF2B5EF4-FFF2-40B4-BE49-F238E27FC236}">
                <a16:creationId xmlns:a16="http://schemas.microsoft.com/office/drawing/2014/main" id="{E3BC945F-E6EF-1A20-384A-3489CBBBD241}"/>
              </a:ext>
            </a:extLst>
          </p:cNvPr>
          <p:cNvGrpSpPr/>
          <p:nvPr/>
        </p:nvGrpSpPr>
        <p:grpSpPr>
          <a:xfrm>
            <a:off x="8408076" y="1186558"/>
            <a:ext cx="2717123" cy="1347497"/>
            <a:chOff x="8408077" y="1186558"/>
            <a:chExt cx="2279052" cy="1347497"/>
          </a:xfrm>
        </p:grpSpPr>
        <p:sp>
          <p:nvSpPr>
            <p:cNvPr id="93" name="직사각형 92">
              <a:extLst>
                <a:ext uri="{FF2B5EF4-FFF2-40B4-BE49-F238E27FC236}">
                  <a16:creationId xmlns:a16="http://schemas.microsoft.com/office/drawing/2014/main" id="{D7EF0CBC-680A-447F-D086-F00CE4E61E40}"/>
                </a:ext>
              </a:extLst>
            </p:cNvPr>
            <p:cNvSpPr/>
            <p:nvPr/>
          </p:nvSpPr>
          <p:spPr>
            <a:xfrm>
              <a:off x="8408077" y="1186558"/>
              <a:ext cx="2279052" cy="4529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4" name="직사각형 93">
              <a:extLst>
                <a:ext uri="{FF2B5EF4-FFF2-40B4-BE49-F238E27FC236}">
                  <a16:creationId xmlns:a16="http://schemas.microsoft.com/office/drawing/2014/main" id="{9E46E692-696A-7E2E-9F48-902369F8A894}"/>
                </a:ext>
              </a:extLst>
            </p:cNvPr>
            <p:cNvSpPr/>
            <p:nvPr/>
          </p:nvSpPr>
          <p:spPr>
            <a:xfrm>
              <a:off x="8408077" y="2488761"/>
              <a:ext cx="2279052" cy="4529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54E5AEC9-B3E8-30A1-1B7B-275568BC3C53}"/>
              </a:ext>
            </a:extLst>
          </p:cNvPr>
          <p:cNvSpPr txBox="1"/>
          <p:nvPr/>
        </p:nvSpPr>
        <p:spPr>
          <a:xfrm>
            <a:off x="8360020" y="2620957"/>
            <a:ext cx="2988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55600"/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출처 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2019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말 기준  가맹산업 현황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b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	 2020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공정 거래 위원회</a:t>
            </a:r>
          </a:p>
        </p:txBody>
      </p:sp>
      <p:grpSp>
        <p:nvGrpSpPr>
          <p:cNvPr id="96" name="그룹 95">
            <a:extLst>
              <a:ext uri="{FF2B5EF4-FFF2-40B4-BE49-F238E27FC236}">
                <a16:creationId xmlns:a16="http://schemas.microsoft.com/office/drawing/2014/main" id="{654ECDEB-A63D-139B-9FDF-A7F365BF2A15}"/>
              </a:ext>
            </a:extLst>
          </p:cNvPr>
          <p:cNvGrpSpPr/>
          <p:nvPr/>
        </p:nvGrpSpPr>
        <p:grpSpPr>
          <a:xfrm>
            <a:off x="713468" y="5662386"/>
            <a:ext cx="7236237" cy="261257"/>
            <a:chOff x="713468" y="899886"/>
            <a:chExt cx="7236237" cy="261257"/>
          </a:xfrm>
        </p:grpSpPr>
        <p:sp>
          <p:nvSpPr>
            <p:cNvPr id="97" name="자유형: 도형 96">
              <a:extLst>
                <a:ext uri="{FF2B5EF4-FFF2-40B4-BE49-F238E27FC236}">
                  <a16:creationId xmlns:a16="http://schemas.microsoft.com/office/drawing/2014/main" id="{F060D635-4B26-AC7A-46EA-AB6606EF5A5D}"/>
                </a:ext>
              </a:extLst>
            </p:cNvPr>
            <p:cNvSpPr/>
            <p:nvPr/>
          </p:nvSpPr>
          <p:spPr>
            <a:xfrm>
              <a:off x="715736" y="899886"/>
              <a:ext cx="0" cy="261257"/>
            </a:xfrm>
            <a:custGeom>
              <a:avLst/>
              <a:gdLst>
                <a:gd name="connsiteX0" fmla="*/ 0 w 0"/>
                <a:gd name="connsiteY0" fmla="*/ 0 h 261257"/>
                <a:gd name="connsiteX1" fmla="*/ 0 w 0"/>
                <a:gd name="connsiteY1" fmla="*/ 261257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61257">
                  <a:moveTo>
                    <a:pt x="0" y="0"/>
                  </a:moveTo>
                  <a:lnTo>
                    <a:pt x="0" y="261257"/>
                  </a:ln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8" name="자유형: 도형 97">
              <a:extLst>
                <a:ext uri="{FF2B5EF4-FFF2-40B4-BE49-F238E27FC236}">
                  <a16:creationId xmlns:a16="http://schemas.microsoft.com/office/drawing/2014/main" id="{9B887E45-4D2D-B9F6-7EEF-1F92895579BD}"/>
                </a:ext>
              </a:extLst>
            </p:cNvPr>
            <p:cNvSpPr/>
            <p:nvPr/>
          </p:nvSpPr>
          <p:spPr>
            <a:xfrm>
              <a:off x="3708343" y="899886"/>
              <a:ext cx="0" cy="261257"/>
            </a:xfrm>
            <a:custGeom>
              <a:avLst/>
              <a:gdLst>
                <a:gd name="connsiteX0" fmla="*/ 0 w 0"/>
                <a:gd name="connsiteY0" fmla="*/ 0 h 261257"/>
                <a:gd name="connsiteX1" fmla="*/ 0 w 0"/>
                <a:gd name="connsiteY1" fmla="*/ 261257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61257">
                  <a:moveTo>
                    <a:pt x="0" y="0"/>
                  </a:moveTo>
                  <a:lnTo>
                    <a:pt x="0" y="261257"/>
                  </a:ln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9" name="자유형: 도형 98">
              <a:extLst>
                <a:ext uri="{FF2B5EF4-FFF2-40B4-BE49-F238E27FC236}">
                  <a16:creationId xmlns:a16="http://schemas.microsoft.com/office/drawing/2014/main" id="{0FFFA9F2-3D9A-1092-5182-50E5CCE551FA}"/>
                </a:ext>
              </a:extLst>
            </p:cNvPr>
            <p:cNvSpPr/>
            <p:nvPr/>
          </p:nvSpPr>
          <p:spPr>
            <a:xfrm>
              <a:off x="3776969" y="899886"/>
              <a:ext cx="0" cy="261257"/>
            </a:xfrm>
            <a:custGeom>
              <a:avLst/>
              <a:gdLst>
                <a:gd name="connsiteX0" fmla="*/ 0 w 0"/>
                <a:gd name="connsiteY0" fmla="*/ 0 h 261257"/>
                <a:gd name="connsiteX1" fmla="*/ 0 w 0"/>
                <a:gd name="connsiteY1" fmla="*/ 261257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61257">
                  <a:moveTo>
                    <a:pt x="0" y="0"/>
                  </a:moveTo>
                  <a:lnTo>
                    <a:pt x="0" y="261257"/>
                  </a:ln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0" name="자유형: 도형 99">
              <a:extLst>
                <a:ext uri="{FF2B5EF4-FFF2-40B4-BE49-F238E27FC236}">
                  <a16:creationId xmlns:a16="http://schemas.microsoft.com/office/drawing/2014/main" id="{3F650052-FC88-7F8B-84F8-8FAC7C8FD709}"/>
                </a:ext>
              </a:extLst>
            </p:cNvPr>
            <p:cNvSpPr/>
            <p:nvPr/>
          </p:nvSpPr>
          <p:spPr>
            <a:xfrm>
              <a:off x="4566623" y="899886"/>
              <a:ext cx="0" cy="261257"/>
            </a:xfrm>
            <a:custGeom>
              <a:avLst/>
              <a:gdLst>
                <a:gd name="connsiteX0" fmla="*/ 0 w 0"/>
                <a:gd name="connsiteY0" fmla="*/ 0 h 261257"/>
                <a:gd name="connsiteX1" fmla="*/ 0 w 0"/>
                <a:gd name="connsiteY1" fmla="*/ 261257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61257">
                  <a:moveTo>
                    <a:pt x="0" y="0"/>
                  </a:moveTo>
                  <a:lnTo>
                    <a:pt x="0" y="261257"/>
                  </a:ln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1" name="자유형: 도형 100">
              <a:extLst>
                <a:ext uri="{FF2B5EF4-FFF2-40B4-BE49-F238E27FC236}">
                  <a16:creationId xmlns:a16="http://schemas.microsoft.com/office/drawing/2014/main" id="{C8DAE1F9-5FF1-B302-EF1C-5E2D5B6CB655}"/>
                </a:ext>
              </a:extLst>
            </p:cNvPr>
            <p:cNvSpPr/>
            <p:nvPr/>
          </p:nvSpPr>
          <p:spPr>
            <a:xfrm>
              <a:off x="4610906" y="899886"/>
              <a:ext cx="0" cy="261257"/>
            </a:xfrm>
            <a:custGeom>
              <a:avLst/>
              <a:gdLst>
                <a:gd name="connsiteX0" fmla="*/ 0 w 0"/>
                <a:gd name="connsiteY0" fmla="*/ 0 h 261257"/>
                <a:gd name="connsiteX1" fmla="*/ 0 w 0"/>
                <a:gd name="connsiteY1" fmla="*/ 261257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61257">
                  <a:moveTo>
                    <a:pt x="0" y="0"/>
                  </a:moveTo>
                  <a:lnTo>
                    <a:pt x="0" y="261257"/>
                  </a:ln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2" name="자유형: 도형 101">
              <a:extLst>
                <a:ext uri="{FF2B5EF4-FFF2-40B4-BE49-F238E27FC236}">
                  <a16:creationId xmlns:a16="http://schemas.microsoft.com/office/drawing/2014/main" id="{9C3E4F4B-7D87-6854-877A-42485015DE7E}"/>
                </a:ext>
              </a:extLst>
            </p:cNvPr>
            <p:cNvSpPr/>
            <p:nvPr/>
          </p:nvSpPr>
          <p:spPr>
            <a:xfrm>
              <a:off x="6624577" y="899886"/>
              <a:ext cx="0" cy="261257"/>
            </a:xfrm>
            <a:custGeom>
              <a:avLst/>
              <a:gdLst>
                <a:gd name="connsiteX0" fmla="*/ 0 w 0"/>
                <a:gd name="connsiteY0" fmla="*/ 0 h 261257"/>
                <a:gd name="connsiteX1" fmla="*/ 0 w 0"/>
                <a:gd name="connsiteY1" fmla="*/ 261257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61257">
                  <a:moveTo>
                    <a:pt x="0" y="0"/>
                  </a:moveTo>
                  <a:lnTo>
                    <a:pt x="0" y="261257"/>
                  </a:ln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3" name="자유형: 도형 102">
              <a:extLst>
                <a:ext uri="{FF2B5EF4-FFF2-40B4-BE49-F238E27FC236}">
                  <a16:creationId xmlns:a16="http://schemas.microsoft.com/office/drawing/2014/main" id="{8662FBDF-1542-E2C8-82D1-C90328A3C5D7}"/>
                </a:ext>
              </a:extLst>
            </p:cNvPr>
            <p:cNvSpPr/>
            <p:nvPr/>
          </p:nvSpPr>
          <p:spPr>
            <a:xfrm>
              <a:off x="6673153" y="899886"/>
              <a:ext cx="0" cy="261257"/>
            </a:xfrm>
            <a:custGeom>
              <a:avLst/>
              <a:gdLst>
                <a:gd name="connsiteX0" fmla="*/ 0 w 0"/>
                <a:gd name="connsiteY0" fmla="*/ 0 h 261257"/>
                <a:gd name="connsiteX1" fmla="*/ 0 w 0"/>
                <a:gd name="connsiteY1" fmla="*/ 261257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61257">
                  <a:moveTo>
                    <a:pt x="0" y="0"/>
                  </a:moveTo>
                  <a:lnTo>
                    <a:pt x="0" y="261257"/>
                  </a:ln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4" name="자유형: 도형 103">
              <a:extLst>
                <a:ext uri="{FF2B5EF4-FFF2-40B4-BE49-F238E27FC236}">
                  <a16:creationId xmlns:a16="http://schemas.microsoft.com/office/drawing/2014/main" id="{44817AA9-F07B-A744-824B-D66DE929E2F9}"/>
                </a:ext>
              </a:extLst>
            </p:cNvPr>
            <p:cNvSpPr/>
            <p:nvPr/>
          </p:nvSpPr>
          <p:spPr>
            <a:xfrm>
              <a:off x="7035103" y="899886"/>
              <a:ext cx="0" cy="261257"/>
            </a:xfrm>
            <a:custGeom>
              <a:avLst/>
              <a:gdLst>
                <a:gd name="connsiteX0" fmla="*/ 0 w 0"/>
                <a:gd name="connsiteY0" fmla="*/ 0 h 261257"/>
                <a:gd name="connsiteX1" fmla="*/ 0 w 0"/>
                <a:gd name="connsiteY1" fmla="*/ 261257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61257">
                  <a:moveTo>
                    <a:pt x="0" y="0"/>
                  </a:moveTo>
                  <a:lnTo>
                    <a:pt x="0" y="261257"/>
                  </a:ln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5" name="자유형: 도형 104">
              <a:extLst>
                <a:ext uri="{FF2B5EF4-FFF2-40B4-BE49-F238E27FC236}">
                  <a16:creationId xmlns:a16="http://schemas.microsoft.com/office/drawing/2014/main" id="{D2C3C320-D4F9-D198-AE4C-3B7F9697676E}"/>
                </a:ext>
              </a:extLst>
            </p:cNvPr>
            <p:cNvSpPr/>
            <p:nvPr/>
          </p:nvSpPr>
          <p:spPr>
            <a:xfrm>
              <a:off x="7086913" y="899886"/>
              <a:ext cx="0" cy="261257"/>
            </a:xfrm>
            <a:custGeom>
              <a:avLst/>
              <a:gdLst>
                <a:gd name="connsiteX0" fmla="*/ 0 w 0"/>
                <a:gd name="connsiteY0" fmla="*/ 0 h 261257"/>
                <a:gd name="connsiteX1" fmla="*/ 0 w 0"/>
                <a:gd name="connsiteY1" fmla="*/ 261257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61257">
                  <a:moveTo>
                    <a:pt x="0" y="0"/>
                  </a:moveTo>
                  <a:lnTo>
                    <a:pt x="0" y="261257"/>
                  </a:ln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6" name="자유형: 도형 105">
              <a:extLst>
                <a:ext uri="{FF2B5EF4-FFF2-40B4-BE49-F238E27FC236}">
                  <a16:creationId xmlns:a16="http://schemas.microsoft.com/office/drawing/2014/main" id="{F5D9D821-3369-F97F-36BB-763DDDC5B715}"/>
                </a:ext>
              </a:extLst>
            </p:cNvPr>
            <p:cNvSpPr/>
            <p:nvPr/>
          </p:nvSpPr>
          <p:spPr>
            <a:xfrm>
              <a:off x="7930968" y="899886"/>
              <a:ext cx="0" cy="261257"/>
            </a:xfrm>
            <a:custGeom>
              <a:avLst/>
              <a:gdLst>
                <a:gd name="connsiteX0" fmla="*/ 0 w 0"/>
                <a:gd name="connsiteY0" fmla="*/ 0 h 261257"/>
                <a:gd name="connsiteX1" fmla="*/ 0 w 0"/>
                <a:gd name="connsiteY1" fmla="*/ 261257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61257">
                  <a:moveTo>
                    <a:pt x="0" y="0"/>
                  </a:moveTo>
                  <a:lnTo>
                    <a:pt x="0" y="261257"/>
                  </a:ln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7" name="자유형: 도형 106">
              <a:extLst>
                <a:ext uri="{FF2B5EF4-FFF2-40B4-BE49-F238E27FC236}">
                  <a16:creationId xmlns:a16="http://schemas.microsoft.com/office/drawing/2014/main" id="{BCA5F9C9-0F93-0A6C-06CC-A0E306A85A54}"/>
                </a:ext>
              </a:extLst>
            </p:cNvPr>
            <p:cNvSpPr/>
            <p:nvPr/>
          </p:nvSpPr>
          <p:spPr>
            <a:xfrm>
              <a:off x="713468" y="1028700"/>
              <a:ext cx="3006000" cy="0"/>
            </a:xfrm>
            <a:custGeom>
              <a:avLst/>
              <a:gdLst>
                <a:gd name="connsiteX0" fmla="*/ 0 w 3009900"/>
                <a:gd name="connsiteY0" fmla="*/ 0 h 0"/>
                <a:gd name="connsiteX1" fmla="*/ 3009900 w 3009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9900">
                  <a:moveTo>
                    <a:pt x="0" y="0"/>
                  </a:moveTo>
                  <a:lnTo>
                    <a:pt x="3009900" y="0"/>
                  </a:ln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8" name="자유형: 도형 107">
              <a:extLst>
                <a:ext uri="{FF2B5EF4-FFF2-40B4-BE49-F238E27FC236}">
                  <a16:creationId xmlns:a16="http://schemas.microsoft.com/office/drawing/2014/main" id="{443391FC-8382-120B-F5DB-77188A177B6D}"/>
                </a:ext>
              </a:extLst>
            </p:cNvPr>
            <p:cNvSpPr/>
            <p:nvPr/>
          </p:nvSpPr>
          <p:spPr>
            <a:xfrm>
              <a:off x="3775912" y="1028700"/>
              <a:ext cx="788400" cy="0"/>
            </a:xfrm>
            <a:custGeom>
              <a:avLst/>
              <a:gdLst>
                <a:gd name="connsiteX0" fmla="*/ 0 w 3009900"/>
                <a:gd name="connsiteY0" fmla="*/ 0 h 0"/>
                <a:gd name="connsiteX1" fmla="*/ 3009900 w 3009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9900">
                  <a:moveTo>
                    <a:pt x="0" y="0"/>
                  </a:moveTo>
                  <a:lnTo>
                    <a:pt x="3009900" y="0"/>
                  </a:ln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9" name="자유형: 도형 108">
              <a:extLst>
                <a:ext uri="{FF2B5EF4-FFF2-40B4-BE49-F238E27FC236}">
                  <a16:creationId xmlns:a16="http://schemas.microsoft.com/office/drawing/2014/main" id="{4627B425-4C5E-DFF9-F450-3425C831E0FF}"/>
                </a:ext>
              </a:extLst>
            </p:cNvPr>
            <p:cNvSpPr/>
            <p:nvPr/>
          </p:nvSpPr>
          <p:spPr>
            <a:xfrm>
              <a:off x="4619377" y="1028700"/>
              <a:ext cx="2005200" cy="0"/>
            </a:xfrm>
            <a:custGeom>
              <a:avLst/>
              <a:gdLst>
                <a:gd name="connsiteX0" fmla="*/ 0 w 3009900"/>
                <a:gd name="connsiteY0" fmla="*/ 0 h 0"/>
                <a:gd name="connsiteX1" fmla="*/ 3009900 w 3009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9900">
                  <a:moveTo>
                    <a:pt x="0" y="0"/>
                  </a:moveTo>
                  <a:lnTo>
                    <a:pt x="3009900" y="0"/>
                  </a:ln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0" name="자유형: 도형 109">
              <a:extLst>
                <a:ext uri="{FF2B5EF4-FFF2-40B4-BE49-F238E27FC236}">
                  <a16:creationId xmlns:a16="http://schemas.microsoft.com/office/drawing/2014/main" id="{B7C95231-6171-A2A4-90B0-C3C08464D6A1}"/>
                </a:ext>
              </a:extLst>
            </p:cNvPr>
            <p:cNvSpPr/>
            <p:nvPr/>
          </p:nvSpPr>
          <p:spPr>
            <a:xfrm>
              <a:off x="6677170" y="1028700"/>
              <a:ext cx="360000" cy="0"/>
            </a:xfrm>
            <a:custGeom>
              <a:avLst/>
              <a:gdLst>
                <a:gd name="connsiteX0" fmla="*/ 0 w 3009900"/>
                <a:gd name="connsiteY0" fmla="*/ 0 h 0"/>
                <a:gd name="connsiteX1" fmla="*/ 3009900 w 3009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9900">
                  <a:moveTo>
                    <a:pt x="0" y="0"/>
                  </a:moveTo>
                  <a:lnTo>
                    <a:pt x="3009900" y="0"/>
                  </a:ln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1" name="자유형: 도형 110">
              <a:extLst>
                <a:ext uri="{FF2B5EF4-FFF2-40B4-BE49-F238E27FC236}">
                  <a16:creationId xmlns:a16="http://schemas.microsoft.com/office/drawing/2014/main" id="{AB852003-886B-9A72-18C1-109D7997818F}"/>
                </a:ext>
              </a:extLst>
            </p:cNvPr>
            <p:cNvSpPr/>
            <p:nvPr/>
          </p:nvSpPr>
          <p:spPr>
            <a:xfrm>
              <a:off x="7089305" y="1028700"/>
              <a:ext cx="860400" cy="0"/>
            </a:xfrm>
            <a:custGeom>
              <a:avLst/>
              <a:gdLst>
                <a:gd name="connsiteX0" fmla="*/ 0 w 3009900"/>
                <a:gd name="connsiteY0" fmla="*/ 0 h 0"/>
                <a:gd name="connsiteX1" fmla="*/ 3009900 w 3009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9900">
                  <a:moveTo>
                    <a:pt x="0" y="0"/>
                  </a:moveTo>
                  <a:lnTo>
                    <a:pt x="3009900" y="0"/>
                  </a:ln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6651F185-5BD2-EDD6-E482-692D45A7B924}"/>
              </a:ext>
            </a:extLst>
          </p:cNvPr>
          <p:cNvSpPr/>
          <p:nvPr/>
        </p:nvSpPr>
        <p:spPr>
          <a:xfrm>
            <a:off x="1845536" y="5762406"/>
            <a:ext cx="719615" cy="248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치킨 </a:t>
            </a:r>
            <a:b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239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</a:t>
            </a:r>
          </a:p>
        </p:txBody>
      </p:sp>
      <p:sp>
        <p:nvSpPr>
          <p:cNvPr id="113" name="직사각형 112">
            <a:extLst>
              <a:ext uri="{FF2B5EF4-FFF2-40B4-BE49-F238E27FC236}">
                <a16:creationId xmlns:a16="http://schemas.microsoft.com/office/drawing/2014/main" id="{EE72E107-90C1-EE9C-0220-90865286D4D4}"/>
              </a:ext>
            </a:extLst>
          </p:cNvPr>
          <p:cNvSpPr/>
          <p:nvPr/>
        </p:nvSpPr>
        <p:spPr>
          <a:xfrm>
            <a:off x="5303572" y="5781456"/>
            <a:ext cx="638919" cy="248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커피</a:t>
            </a:r>
            <a:b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160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</a:t>
            </a:r>
          </a:p>
        </p:txBody>
      </p:sp>
      <p:sp>
        <p:nvSpPr>
          <p:cNvPr id="114" name="직사각형 113">
            <a:extLst>
              <a:ext uri="{FF2B5EF4-FFF2-40B4-BE49-F238E27FC236}">
                <a16:creationId xmlns:a16="http://schemas.microsoft.com/office/drawing/2014/main" id="{05A66F99-C672-05FF-9166-61B4E829072D}"/>
              </a:ext>
            </a:extLst>
          </p:cNvPr>
          <p:cNvSpPr/>
          <p:nvPr/>
        </p:nvSpPr>
        <p:spPr>
          <a:xfrm>
            <a:off x="7184119" y="5781456"/>
            <a:ext cx="673732" cy="248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제과제빵</a:t>
            </a:r>
            <a:b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73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25E7FB52-021F-2850-EB62-B4A3E1AC5A3A}"/>
              </a:ext>
            </a:extLst>
          </p:cNvPr>
          <p:cNvSpPr/>
          <p:nvPr/>
        </p:nvSpPr>
        <p:spPr>
          <a:xfrm>
            <a:off x="3894304" y="5670503"/>
            <a:ext cx="538490" cy="439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피자</a:t>
            </a:r>
            <a:b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63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</a:t>
            </a:r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2B8CDEF3-9255-32A5-73FC-E323B7378A84}"/>
              </a:ext>
            </a:extLst>
          </p:cNvPr>
          <p:cNvSpPr/>
          <p:nvPr/>
        </p:nvSpPr>
        <p:spPr>
          <a:xfrm>
            <a:off x="6358495" y="6094593"/>
            <a:ext cx="991201" cy="407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패스트 푸드</a:t>
            </a:r>
            <a:b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31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</a:t>
            </a:r>
          </a:p>
        </p:txBody>
      </p:sp>
    </p:spTree>
    <p:extLst>
      <p:ext uri="{BB962C8B-B14F-4D97-AF65-F5344CB8AC3E}">
        <p14:creationId xmlns:p14="http://schemas.microsoft.com/office/powerpoint/2010/main" val="149881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19627</TotalTime>
  <Words>321</Words>
  <Application>Microsoft Office PowerPoint</Application>
  <PresentationFormat>와이드스크린</PresentationFormat>
  <Paragraphs>72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마루 부리OTF 가는</vt:lpstr>
      <vt:lpstr>맑은 고딕</vt:lpstr>
      <vt:lpstr>에스코어 드림 6 Bold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SSEN</dc:creator>
  <cp:lastModifiedBy>SSEN Kim</cp:lastModifiedBy>
  <cp:revision>159</cp:revision>
  <dcterms:created xsi:type="dcterms:W3CDTF">2021-12-14T10:38:30Z</dcterms:created>
  <dcterms:modified xsi:type="dcterms:W3CDTF">2024-02-13T10:02:32Z</dcterms:modified>
</cp:coreProperties>
</file>