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19749D"/>
    <a:srgbClr val="006592"/>
    <a:srgbClr val="D8D8D9"/>
    <a:srgbClr val="006C5A"/>
    <a:srgbClr val="00AC8E"/>
    <a:srgbClr val="FFC000"/>
    <a:srgbClr val="FFD0C4"/>
    <a:srgbClr val="00405E"/>
    <a:srgbClr val="004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기준연도(2018)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269.60000000000002</c:v>
                </c:pt>
                <c:pt idx="1">
                  <c:v>260.5</c:v>
                </c:pt>
                <c:pt idx="2">
                  <c:v>52.1</c:v>
                </c:pt>
                <c:pt idx="3">
                  <c:v>98.1</c:v>
                </c:pt>
                <c:pt idx="4">
                  <c:v>24.7</c:v>
                </c:pt>
                <c:pt idx="5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0-4D51-AC8A-3630D23393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2030목표(상향)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149.9</c:v>
                </c:pt>
                <c:pt idx="1">
                  <c:v>222.6</c:v>
                </c:pt>
                <c:pt idx="2">
                  <c:v>35</c:v>
                </c:pt>
                <c:pt idx="3">
                  <c:v>61</c:v>
                </c:pt>
                <c:pt idx="4">
                  <c:v>18</c:v>
                </c:pt>
                <c:pt idx="5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40-4D51-AC8A-3630D2339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54286944"/>
        <c:axId val="354286528"/>
      </c:barChart>
      <c:catAx>
        <c:axId val="3542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4286528"/>
        <c:crosses val="autoZero"/>
        <c:auto val="1"/>
        <c:lblAlgn val="ctr"/>
        <c:lblOffset val="100"/>
        <c:noMultiLvlLbl val="0"/>
      </c:catAx>
      <c:valAx>
        <c:axId val="35428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428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149.9</c:v>
                </c:pt>
                <c:pt idx="1">
                  <c:v>222.6</c:v>
                </c:pt>
                <c:pt idx="2">
                  <c:v>35</c:v>
                </c:pt>
                <c:pt idx="3">
                  <c:v>61</c:v>
                </c:pt>
                <c:pt idx="4">
                  <c:v>18</c:v>
                </c:pt>
                <c:pt idx="5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E-43A7-8CA5-95A3BB6038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119.70000000000002</c:v>
                </c:pt>
                <c:pt idx="1">
                  <c:v>37.900000000000006</c:v>
                </c:pt>
                <c:pt idx="2">
                  <c:v>17.100000000000001</c:v>
                </c:pt>
                <c:pt idx="3">
                  <c:v>37.099999999999994</c:v>
                </c:pt>
                <c:pt idx="4">
                  <c:v>6.6999999999999993</c:v>
                </c:pt>
                <c:pt idx="5">
                  <c:v>8.0000000000000018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4E-43A7-8CA5-95A3BB603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149.9</c:v>
                </c:pt>
                <c:pt idx="1">
                  <c:v>222.6</c:v>
                </c:pt>
                <c:pt idx="2">
                  <c:v>35</c:v>
                </c:pt>
                <c:pt idx="3">
                  <c:v>61</c:v>
                </c:pt>
                <c:pt idx="4">
                  <c:v>18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4E-43A7-8CA5-95A3BB6038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전환</c:v>
                </c:pt>
                <c:pt idx="1">
                  <c:v>산업</c:v>
                </c:pt>
                <c:pt idx="2">
                  <c:v>건물</c:v>
                </c:pt>
                <c:pt idx="3">
                  <c:v>수송</c:v>
                </c:pt>
                <c:pt idx="4">
                  <c:v>농축수산</c:v>
                </c:pt>
                <c:pt idx="5">
                  <c:v>폐기물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269.60000000000002</c:v>
                </c:pt>
                <c:pt idx="1">
                  <c:v>260.5</c:v>
                </c:pt>
                <c:pt idx="2">
                  <c:v>52.1</c:v>
                </c:pt>
                <c:pt idx="3">
                  <c:v>98.1</c:v>
                </c:pt>
                <c:pt idx="4">
                  <c:v>24.7</c:v>
                </c:pt>
                <c:pt idx="5">
                  <c:v>17.100000000000001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4E-43A7-8CA5-95A3BB603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400" b="0" i="0" u="none" strike="noStrike" kern="1200" spc="-8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+mn-cs"/>
              </a:defRPr>
            </a:pPr>
            <a:endParaRPr lang="ko-KR"/>
          </a:p>
        </c:txPr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전환</c:v>
                </c:pt>
              </c:strCache>
              <c:extLst/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149.9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192-4614-A9E9-6F4FE6D588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전환</c:v>
                </c:pt>
              </c:strCache>
              <c:extLst/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119.70000000000002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192-4614-A9E9-6F4FE6D5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전환</c:v>
                </c:pt>
              </c:strCache>
              <c:extLst/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149.9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7192-4614-A9E9-6F4FE6D5888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전환</c:v>
                </c:pt>
              </c:strCache>
              <c:extLst/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269.60000000000002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7192-4614-A9E9-6F4FE6D5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산업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222.6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11-478A-B7B9-D8ED914B1B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산업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37.900000000000006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11-478A-B7B9-D8ED914B1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산업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222.6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11-478A-B7B9-D8ED914B1B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산업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260.5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11-478A-B7B9-D8ED914B1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  <c:min val="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건물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E-46AA-97B3-47F56FBEAD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건물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E-46AA-97B3-47F56FBEA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건물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3E-46AA-97B3-47F56FBEAD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건물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52.1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3E-46AA-97B3-47F56FBEA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  <c:max val="12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수송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0-4419-A8E0-04014E93B0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수송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37.099999999999994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0-4419-A8E0-04014E93B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수송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50-4419-A8E0-04014E93B00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수송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98.1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50-4419-A8E0-04014E93B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농축수산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4-41A3-ACC6-D839D5D6C7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농축수산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6.6999999999999993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84-41A3-ACC6-D839D5D6C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농축수산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4-41A3-ACC6-D839D5D6C7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농축수산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84-41A3-ACC6-D839D5D6C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2030(목표)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1"/>
                <c:pt idx="0">
                  <c:v>폐기물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1"/>
                <c:pt idx="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E-4441-9040-B63500EF01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기준-목표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Sheet1!$A$2:$A$7</c:f>
              <c:strCache>
                <c:ptCount val="1"/>
                <c:pt idx="0">
                  <c:v>폐기물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1"/>
                <c:pt idx="0">
                  <c:v>8.0000000000000018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E-4441-9040-B63500EF0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17088"/>
        <c:axId val="1255829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2030(목표)점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006592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폐기물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1"/>
                <c:pt idx="0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FE-4441-9040-B63500EF017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2018(기준)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1"/>
                <c:pt idx="0">
                  <c:v>폐기물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1"/>
                <c:pt idx="0">
                  <c:v>17.100000000000001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FE-4441-9040-B63500EF0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817088"/>
        <c:axId val="1255829152"/>
      </c:lineChart>
      <c:catAx>
        <c:axId val="125581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5829152"/>
        <c:crosses val="autoZero"/>
        <c:auto val="1"/>
        <c:lblAlgn val="ctr"/>
        <c:lblOffset val="100"/>
        <c:noMultiLvlLbl val="0"/>
      </c:catAx>
      <c:valAx>
        <c:axId val="1255829152"/>
        <c:scaling>
          <c:orientation val="minMax"/>
          <c:max val="3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558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C422A4-DCB8-8754-383C-D3DB40B5F160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7F1CD1-D9B3-A417-056F-F1879E34C09D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5580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209FDF-9F8D-800B-34BD-DBE564D17BDC}"/>
              </a:ext>
            </a:extLst>
          </p:cNvPr>
          <p:cNvSpPr txBox="1"/>
          <p:nvPr/>
        </p:nvSpPr>
        <p:spPr>
          <a:xfrm>
            <a:off x="431800" y="5080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/>
              <a:t>부문별 감축 목표</a:t>
            </a:r>
            <a:r>
              <a:rPr lang="en-US" altLang="ko-KR" b="1"/>
              <a:t>(</a:t>
            </a:r>
            <a:r>
              <a:rPr lang="ko-KR" altLang="en-US" b="1"/>
              <a:t>배출</a:t>
            </a:r>
            <a:r>
              <a:rPr lang="en-US" altLang="ko-KR" b="1"/>
              <a:t>)</a:t>
            </a:r>
            <a:endParaRPr lang="ko-KR" altLang="en-US" b="1"/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C4BE56B7-6492-AC40-6676-1D533B1DC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537242"/>
              </p:ext>
            </p:extLst>
          </p:nvPr>
        </p:nvGraphicFramePr>
        <p:xfrm>
          <a:off x="558800" y="1155700"/>
          <a:ext cx="11163300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DEB19F1C-813F-6F67-C927-998DDEEFBFC6}"/>
              </a:ext>
            </a:extLst>
          </p:cNvPr>
          <p:cNvSpPr/>
          <p:nvPr/>
        </p:nvSpPr>
        <p:spPr>
          <a:xfrm>
            <a:off x="1676400" y="2120900"/>
            <a:ext cx="508000" cy="1803400"/>
          </a:xfrm>
          <a:custGeom>
            <a:avLst/>
            <a:gdLst>
              <a:gd name="connsiteX0" fmla="*/ 0 w 508000"/>
              <a:gd name="connsiteY0" fmla="*/ 0 h 1803400"/>
              <a:gd name="connsiteX1" fmla="*/ 508000 w 508000"/>
              <a:gd name="connsiteY1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8000" h="1803400">
                <a:moveTo>
                  <a:pt x="0" y="0"/>
                </a:moveTo>
                <a:lnTo>
                  <a:pt x="508000" y="18034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10C1C-C246-DFCA-A5F0-ACD2FBDFDA07}"/>
              </a:ext>
            </a:extLst>
          </p:cNvPr>
          <p:cNvSpPr txBox="1"/>
          <p:nvPr/>
        </p:nvSpPr>
        <p:spPr>
          <a:xfrm>
            <a:off x="1930400" y="283793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-44.4%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ABDA2392-2E2E-461C-CB9A-FD285ECE4D14}"/>
              </a:ext>
            </a:extLst>
          </p:cNvPr>
          <p:cNvSpPr/>
          <p:nvPr/>
        </p:nvSpPr>
        <p:spPr>
          <a:xfrm>
            <a:off x="3429000" y="2247900"/>
            <a:ext cx="469900" cy="584200"/>
          </a:xfrm>
          <a:custGeom>
            <a:avLst/>
            <a:gdLst>
              <a:gd name="connsiteX0" fmla="*/ 0 w 469900"/>
              <a:gd name="connsiteY0" fmla="*/ 0 h 584200"/>
              <a:gd name="connsiteX1" fmla="*/ 469900 w 469900"/>
              <a:gd name="connsiteY1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900" h="584200">
                <a:moveTo>
                  <a:pt x="0" y="0"/>
                </a:moveTo>
                <a:lnTo>
                  <a:pt x="469900" y="5842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CCBD788D-3276-91BE-01C0-9CAF6C5D8C9D}"/>
              </a:ext>
            </a:extLst>
          </p:cNvPr>
          <p:cNvSpPr/>
          <p:nvPr/>
        </p:nvSpPr>
        <p:spPr>
          <a:xfrm>
            <a:off x="5207000" y="5346700"/>
            <a:ext cx="495300" cy="279400"/>
          </a:xfrm>
          <a:custGeom>
            <a:avLst/>
            <a:gdLst>
              <a:gd name="connsiteX0" fmla="*/ 0 w 495300"/>
              <a:gd name="connsiteY0" fmla="*/ 0 h 279400"/>
              <a:gd name="connsiteX1" fmla="*/ 495300 w 495300"/>
              <a:gd name="connsiteY1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5300" h="279400">
                <a:moveTo>
                  <a:pt x="0" y="0"/>
                </a:moveTo>
                <a:lnTo>
                  <a:pt x="495300" y="2794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자유형: 도형 9">
            <a:extLst>
              <a:ext uri="{FF2B5EF4-FFF2-40B4-BE49-F238E27FC236}">
                <a16:creationId xmlns:a16="http://schemas.microsoft.com/office/drawing/2014/main" id="{AAE114D7-8D76-A0E6-9139-514C2D603F45}"/>
              </a:ext>
            </a:extLst>
          </p:cNvPr>
          <p:cNvSpPr/>
          <p:nvPr/>
        </p:nvSpPr>
        <p:spPr>
          <a:xfrm>
            <a:off x="6946900" y="4699000"/>
            <a:ext cx="520700" cy="533400"/>
          </a:xfrm>
          <a:custGeom>
            <a:avLst/>
            <a:gdLst>
              <a:gd name="connsiteX0" fmla="*/ 0 w 520700"/>
              <a:gd name="connsiteY0" fmla="*/ 0 h 533400"/>
              <a:gd name="connsiteX1" fmla="*/ 520700 w 520700"/>
              <a:gd name="connsiteY1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0700" h="533400">
                <a:moveTo>
                  <a:pt x="0" y="0"/>
                </a:moveTo>
                <a:lnTo>
                  <a:pt x="520700" y="5334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34FEF41E-1410-CB24-9BE5-CFF9C91D652D}"/>
              </a:ext>
            </a:extLst>
          </p:cNvPr>
          <p:cNvSpPr/>
          <p:nvPr/>
        </p:nvSpPr>
        <p:spPr>
          <a:xfrm>
            <a:off x="8686800" y="5753100"/>
            <a:ext cx="508000" cy="114300"/>
          </a:xfrm>
          <a:custGeom>
            <a:avLst/>
            <a:gdLst>
              <a:gd name="connsiteX0" fmla="*/ 0 w 508000"/>
              <a:gd name="connsiteY0" fmla="*/ 0 h 114300"/>
              <a:gd name="connsiteX1" fmla="*/ 508000 w 508000"/>
              <a:gd name="connsiteY1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8000" h="114300">
                <a:moveTo>
                  <a:pt x="0" y="0"/>
                </a:moveTo>
                <a:lnTo>
                  <a:pt x="508000" y="1143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962CF2A4-F7D3-BC37-245F-C80C745E9606}"/>
              </a:ext>
            </a:extLst>
          </p:cNvPr>
          <p:cNvSpPr/>
          <p:nvPr/>
        </p:nvSpPr>
        <p:spPr>
          <a:xfrm>
            <a:off x="10439400" y="5854700"/>
            <a:ext cx="558800" cy="139700"/>
          </a:xfrm>
          <a:custGeom>
            <a:avLst/>
            <a:gdLst>
              <a:gd name="connsiteX0" fmla="*/ 0 w 558800"/>
              <a:gd name="connsiteY0" fmla="*/ 0 h 139700"/>
              <a:gd name="connsiteX1" fmla="*/ 558800 w 558800"/>
              <a:gd name="connsiteY1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8800" h="139700">
                <a:moveTo>
                  <a:pt x="0" y="0"/>
                </a:moveTo>
                <a:lnTo>
                  <a:pt x="558800" y="1397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521EB-F2ED-6F10-9CD2-587317A67FC2}"/>
              </a:ext>
            </a:extLst>
          </p:cNvPr>
          <p:cNvSpPr txBox="1"/>
          <p:nvPr/>
        </p:nvSpPr>
        <p:spPr>
          <a:xfrm>
            <a:off x="3676650" y="231723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-14.5%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572023-2101-35FA-B3F7-9DF5C2DFB35A}"/>
              </a:ext>
            </a:extLst>
          </p:cNvPr>
          <p:cNvSpPr txBox="1"/>
          <p:nvPr/>
        </p:nvSpPr>
        <p:spPr>
          <a:xfrm>
            <a:off x="5280114" y="511706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-32.8%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0EE4B7-7102-E0F7-BC11-3D70D84EE2B1}"/>
              </a:ext>
            </a:extLst>
          </p:cNvPr>
          <p:cNvSpPr txBox="1"/>
          <p:nvPr/>
        </p:nvSpPr>
        <p:spPr>
          <a:xfrm>
            <a:off x="7181850" y="460803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-37.8%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2CAECF-3613-DBAB-6203-4A327F2125DA}"/>
              </a:ext>
            </a:extLst>
          </p:cNvPr>
          <p:cNvSpPr txBox="1"/>
          <p:nvPr/>
        </p:nvSpPr>
        <p:spPr>
          <a:xfrm>
            <a:off x="8940800" y="544143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-27.1%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CAE030-2A9A-F563-D7DC-A58992955F1B}"/>
              </a:ext>
            </a:extLst>
          </p:cNvPr>
          <p:cNvSpPr txBox="1"/>
          <p:nvPr/>
        </p:nvSpPr>
        <p:spPr>
          <a:xfrm>
            <a:off x="10604676" y="555521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-46.8%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27306E7F-FF8C-EFF8-8337-52438A9FFACA}"/>
              </a:ext>
            </a:extLst>
          </p:cNvPr>
          <p:cNvGrpSpPr/>
          <p:nvPr/>
        </p:nvGrpSpPr>
        <p:grpSpPr>
          <a:xfrm>
            <a:off x="341815" y="355918"/>
            <a:ext cx="9507948" cy="523220"/>
            <a:chOff x="660400" y="355918"/>
            <a:chExt cx="9507948" cy="5232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521B6B5-A82B-D84E-A9A6-61D8E8A7ADFC}"/>
                </a:ext>
              </a:extLst>
            </p:cNvPr>
            <p:cNvSpPr txBox="1"/>
            <p:nvPr/>
          </p:nvSpPr>
          <p:spPr>
            <a:xfrm>
              <a:off x="3472951" y="386696"/>
              <a:ext cx="669539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2030 </a:t>
              </a:r>
              <a:r>
                <a:rPr lang="ko-KR" altLang="en-US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국가온실가스감축목표</a:t>
              </a:r>
              <a:r>
                <a:rPr lang="en-US" altLang="ko-KR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대통령소속</a:t>
              </a:r>
              <a:r>
                <a:rPr lang="en-US" altLang="ko-KR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2050 </a:t>
              </a:r>
              <a:r>
                <a:rPr lang="ko-KR" altLang="en-US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탄소중립 녹색성장위원회</a:t>
              </a:r>
              <a:br>
                <a:rPr lang="en-US" altLang="ko-KR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https://2050cnc.go.kr/base/contents/view?contentsNo=11&amp;menuLevel=2&amp;menuNo=13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FC83A1-2068-2DAD-9B39-03BD3809DCA1}"/>
                </a:ext>
              </a:extLst>
            </p:cNvPr>
            <p:cNvSpPr txBox="1"/>
            <p:nvPr/>
          </p:nvSpPr>
          <p:spPr>
            <a:xfrm>
              <a:off x="660400" y="355918"/>
              <a:ext cx="2859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부문별 감축 목표</a:t>
              </a:r>
            </a:p>
          </p:txBody>
        </p:sp>
      </p:grpSp>
      <p:graphicFrame>
        <p:nvGraphicFramePr>
          <p:cNvPr id="21" name="차트 20">
            <a:extLst>
              <a:ext uri="{FF2B5EF4-FFF2-40B4-BE49-F238E27FC236}">
                <a16:creationId xmlns:a16="http://schemas.microsoft.com/office/drawing/2014/main" id="{49314475-B61D-4FF6-072B-B035CB726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13901"/>
              </p:ext>
            </p:extLst>
          </p:nvPr>
        </p:nvGraphicFramePr>
        <p:xfrm>
          <a:off x="392615" y="1097588"/>
          <a:ext cx="110109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EA89419-F85F-7429-54A0-2D787CF27DF7}"/>
              </a:ext>
            </a:extLst>
          </p:cNvPr>
          <p:cNvSpPr txBox="1"/>
          <p:nvPr/>
        </p:nvSpPr>
        <p:spPr>
          <a:xfrm>
            <a:off x="1799744" y="1540612"/>
            <a:ext cx="1353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269.6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0B1931-0E65-D62A-A1DD-BFD932EAFB6B}"/>
              </a:ext>
            </a:extLst>
          </p:cNvPr>
          <p:cNvSpPr txBox="1"/>
          <p:nvPr/>
        </p:nvSpPr>
        <p:spPr>
          <a:xfrm>
            <a:off x="1799744" y="3312053"/>
            <a:ext cx="1353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149.9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659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F20CC7-37DA-623C-2929-0F1AA11BA7E0}"/>
              </a:ext>
            </a:extLst>
          </p:cNvPr>
          <p:cNvSpPr txBox="1"/>
          <p:nvPr/>
        </p:nvSpPr>
        <p:spPr>
          <a:xfrm>
            <a:off x="1528310" y="2543646"/>
            <a:ext cx="3927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-44.4%</a:t>
            </a:r>
            <a:endParaRPr lang="ko-KR" altLang="en-US" sz="12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A83CA4-833F-E616-D99C-2011E857F546}"/>
              </a:ext>
            </a:extLst>
          </p:cNvPr>
          <p:cNvSpPr txBox="1"/>
          <p:nvPr/>
        </p:nvSpPr>
        <p:spPr>
          <a:xfrm>
            <a:off x="3620740" y="1568806"/>
            <a:ext cx="1353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260.5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2ABCC9-173B-ACDD-D334-E6B90CC07489}"/>
              </a:ext>
            </a:extLst>
          </p:cNvPr>
          <p:cNvSpPr txBox="1"/>
          <p:nvPr/>
        </p:nvSpPr>
        <p:spPr>
          <a:xfrm>
            <a:off x="3620740" y="2266647"/>
            <a:ext cx="1353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222.6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659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2EFDC3-7B98-214E-EAD7-D0BC7BB6A56C}"/>
              </a:ext>
            </a:extLst>
          </p:cNvPr>
          <p:cNvSpPr txBox="1"/>
          <p:nvPr/>
        </p:nvSpPr>
        <p:spPr>
          <a:xfrm>
            <a:off x="3253826" y="2119136"/>
            <a:ext cx="3927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-14.5%</a:t>
            </a:r>
            <a:endParaRPr lang="ko-KR" altLang="en-US" sz="12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47B76835-18DE-3613-4E15-9BB02296BC1E}"/>
              </a:ext>
            </a:extLst>
          </p:cNvPr>
          <p:cNvGrpSpPr/>
          <p:nvPr/>
        </p:nvGrpSpPr>
        <p:grpSpPr>
          <a:xfrm>
            <a:off x="3802784" y="4860216"/>
            <a:ext cx="1253677" cy="1008725"/>
            <a:chOff x="5556469" y="4983059"/>
            <a:chExt cx="1253677" cy="100872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8017820-1550-4BD4-C43C-FF059E764862}"/>
                </a:ext>
              </a:extLst>
            </p:cNvPr>
            <p:cNvSpPr txBox="1"/>
            <p:nvPr/>
          </p:nvSpPr>
          <p:spPr>
            <a:xfrm>
              <a:off x="5556469" y="4983059"/>
              <a:ext cx="125367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2018(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기준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br>
                <a:rPr lang="en-US" altLang="ko-KR" spc="-150"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en-US" altLang="ko-KR" sz="16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52.1</a:t>
              </a:r>
              <a:r>
                <a:rPr lang="ko-KR" altLang="en-US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백만톤</a:t>
              </a:r>
              <a:r>
                <a:rPr lang="en-US" altLang="ko-KR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CO2eq</a:t>
              </a:r>
              <a:endParaRPr lang="ko-KR" altLang="en-US" sz="24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D85B90-17DA-DE50-C098-6E2B2076B556}"/>
                </a:ext>
              </a:extLst>
            </p:cNvPr>
            <p:cNvSpPr txBox="1"/>
            <p:nvPr/>
          </p:nvSpPr>
          <p:spPr>
            <a:xfrm>
              <a:off x="5556469" y="5437786"/>
              <a:ext cx="125367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2030(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목표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br>
                <a:rPr lang="en-US" altLang="ko-KR" spc="-150"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en-US" altLang="ko-KR" sz="16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35.0</a:t>
              </a:r>
              <a:r>
                <a:rPr lang="ko-KR" altLang="en-US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백만톤</a:t>
              </a:r>
              <a:r>
                <a:rPr lang="en-US" altLang="ko-KR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CO2eq</a:t>
              </a:r>
              <a:endParaRPr lang="ko-KR" altLang="en-US" sz="24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C8407FB-7A32-2926-D459-537B8FA311B4}"/>
              </a:ext>
            </a:extLst>
          </p:cNvPr>
          <p:cNvSpPr txBox="1"/>
          <p:nvPr/>
        </p:nvSpPr>
        <p:spPr>
          <a:xfrm>
            <a:off x="5227657" y="5243125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-32.8%</a:t>
            </a:r>
            <a:endParaRPr lang="ko-KR" altLang="en-US" sz="12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AE1186-5726-F099-3D04-717D3C115857}"/>
              </a:ext>
            </a:extLst>
          </p:cNvPr>
          <p:cNvSpPr txBox="1"/>
          <p:nvPr/>
        </p:nvSpPr>
        <p:spPr>
          <a:xfrm>
            <a:off x="7062696" y="4229970"/>
            <a:ext cx="1253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98.1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B58C08-AAD1-4E58-81D0-03E9D85A2B0E}"/>
              </a:ext>
            </a:extLst>
          </p:cNvPr>
          <p:cNvSpPr txBox="1"/>
          <p:nvPr/>
        </p:nvSpPr>
        <p:spPr>
          <a:xfrm>
            <a:off x="7062696" y="4756361"/>
            <a:ext cx="1253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61.0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659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A682CB-CE7A-EADA-BF00-8B6164875D5D}"/>
              </a:ext>
            </a:extLst>
          </p:cNvPr>
          <p:cNvSpPr txBox="1"/>
          <p:nvPr/>
        </p:nvSpPr>
        <p:spPr>
          <a:xfrm>
            <a:off x="6703143" y="4675912"/>
            <a:ext cx="3927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-37.8%</a:t>
            </a:r>
            <a:endParaRPr lang="ko-KR" altLang="en-US" sz="12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2FFDCD-8A86-56E4-4AC1-3B4AE6DFF846}"/>
              </a:ext>
            </a:extLst>
          </p:cNvPr>
          <p:cNvSpPr txBox="1"/>
          <p:nvPr/>
        </p:nvSpPr>
        <p:spPr>
          <a:xfrm>
            <a:off x="8797636" y="5118905"/>
            <a:ext cx="1253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24.7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038C50-AC00-E9AF-33BE-B23401C5717E}"/>
              </a:ext>
            </a:extLst>
          </p:cNvPr>
          <p:cNvSpPr txBox="1"/>
          <p:nvPr/>
        </p:nvSpPr>
        <p:spPr>
          <a:xfrm>
            <a:off x="8797636" y="5651646"/>
            <a:ext cx="1253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18.0</a:t>
            </a:r>
            <a:r>
              <a:rPr lang="ko-KR" altLang="en-US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16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endParaRPr lang="ko-KR" altLang="en-US" sz="2400" b="1" spc="-150" baseline="3000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659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F66A10-7C16-1BF2-8855-8D6502DFF2A6}"/>
              </a:ext>
            </a:extLst>
          </p:cNvPr>
          <p:cNvSpPr txBox="1"/>
          <p:nvPr/>
        </p:nvSpPr>
        <p:spPr>
          <a:xfrm>
            <a:off x="7910766" y="5632850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-27.1%</a:t>
            </a:r>
            <a:endParaRPr lang="ko-KR" altLang="en-US" sz="12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E7B4CA53-5884-493F-4066-CA97CAA821AB}"/>
              </a:ext>
            </a:extLst>
          </p:cNvPr>
          <p:cNvGrpSpPr/>
          <p:nvPr/>
        </p:nvGrpSpPr>
        <p:grpSpPr>
          <a:xfrm>
            <a:off x="10194784" y="5118905"/>
            <a:ext cx="1635012" cy="1175694"/>
            <a:chOff x="10513369" y="5371770"/>
            <a:chExt cx="1635012" cy="117569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659AB86-F3E7-D077-BC99-DFD1D19C1091}"/>
                </a:ext>
              </a:extLst>
            </p:cNvPr>
            <p:cNvSpPr txBox="1"/>
            <p:nvPr/>
          </p:nvSpPr>
          <p:spPr>
            <a:xfrm>
              <a:off x="10894704" y="5371770"/>
              <a:ext cx="125367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2018(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기준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br>
                <a:rPr lang="en-US" altLang="ko-KR" spc="-150"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en-US" altLang="ko-KR" sz="16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17.1</a:t>
              </a:r>
              <a:r>
                <a:rPr lang="ko-KR" altLang="en-US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백만톤</a:t>
              </a:r>
              <a:r>
                <a:rPr lang="en-US" altLang="ko-KR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CO2eq</a:t>
              </a:r>
              <a:endParaRPr lang="ko-KR" altLang="en-US" sz="24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C1596CF-64DC-026B-F48A-10A0DB50A288}"/>
                </a:ext>
              </a:extLst>
            </p:cNvPr>
            <p:cNvSpPr txBox="1"/>
            <p:nvPr/>
          </p:nvSpPr>
          <p:spPr>
            <a:xfrm>
              <a:off x="10894704" y="5904511"/>
              <a:ext cx="115429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2030(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목표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br>
                <a:rPr lang="en-US" altLang="ko-KR" spc="-150"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en-US" altLang="ko-KR" sz="16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659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9.1</a:t>
              </a:r>
              <a:r>
                <a:rPr lang="ko-KR" altLang="en-US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659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백만톤</a:t>
              </a:r>
              <a:r>
                <a:rPr lang="en-US" altLang="ko-KR" sz="1600" b="1" spc="-150" baseline="3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659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CO2eq</a:t>
              </a:r>
              <a:endParaRPr lang="ko-KR" altLang="en-US" sz="2400" b="1" spc="-150" baseline="3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6592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8862094-E8CC-D057-3897-65B93074ABA3}"/>
                </a:ext>
              </a:extLst>
            </p:cNvPr>
            <p:cNvSpPr txBox="1"/>
            <p:nvPr/>
          </p:nvSpPr>
          <p:spPr>
            <a:xfrm>
              <a:off x="10513369" y="6270465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-46.8%</a:t>
              </a:r>
              <a:endParaRPr lang="ko-KR" altLang="en-US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0E1B90DA-EA49-739A-7326-5207DBEAB59C}"/>
              </a:ext>
            </a:extLst>
          </p:cNvPr>
          <p:cNvGrpSpPr/>
          <p:nvPr/>
        </p:nvGrpSpPr>
        <p:grpSpPr>
          <a:xfrm>
            <a:off x="10324922" y="1352677"/>
            <a:ext cx="1379224" cy="2333902"/>
            <a:chOff x="11442522" y="1352677"/>
            <a:chExt cx="1379224" cy="2333902"/>
          </a:xfrm>
        </p:grpSpPr>
        <p:sp>
          <p:nvSpPr>
            <p:cNvPr id="118" name="사각형: 둥근 모서리 117">
              <a:extLst>
                <a:ext uri="{FF2B5EF4-FFF2-40B4-BE49-F238E27FC236}">
                  <a16:creationId xmlns:a16="http://schemas.microsoft.com/office/drawing/2014/main" id="{17452F7B-21A7-4F87-00BD-A6AB263EB6AB}"/>
                </a:ext>
              </a:extLst>
            </p:cNvPr>
            <p:cNvSpPr/>
            <p:nvPr/>
          </p:nvSpPr>
          <p:spPr>
            <a:xfrm>
              <a:off x="11442522" y="1352677"/>
              <a:ext cx="1379224" cy="2333902"/>
            </a:xfrm>
            <a:prstGeom prst="roundRect">
              <a:avLst>
                <a:gd name="adj" fmla="val 719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7" name="직사각형 116">
              <a:extLst>
                <a:ext uri="{FF2B5EF4-FFF2-40B4-BE49-F238E27FC236}">
                  <a16:creationId xmlns:a16="http://schemas.microsoft.com/office/drawing/2014/main" id="{B2EF437B-F197-7F92-0940-7D24AC7AF5DE}"/>
                </a:ext>
              </a:extLst>
            </p:cNvPr>
            <p:cNvSpPr/>
            <p:nvPr/>
          </p:nvSpPr>
          <p:spPr>
            <a:xfrm>
              <a:off x="12114964" y="1898696"/>
              <a:ext cx="34340" cy="121340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4" name="타원 113">
              <a:extLst>
                <a:ext uri="{FF2B5EF4-FFF2-40B4-BE49-F238E27FC236}">
                  <a16:creationId xmlns:a16="http://schemas.microsoft.com/office/drawing/2014/main" id="{D8394CB6-A81C-8627-B473-9129A8590AAF}"/>
                </a:ext>
              </a:extLst>
            </p:cNvPr>
            <p:cNvSpPr/>
            <p:nvPr/>
          </p:nvSpPr>
          <p:spPr>
            <a:xfrm>
              <a:off x="11847484" y="1492292"/>
              <a:ext cx="569301" cy="569301"/>
            </a:xfrm>
            <a:prstGeom prst="ellipse">
              <a:avLst/>
            </a:prstGeom>
            <a:solidFill>
              <a:srgbClr val="D8D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기준</a:t>
              </a:r>
              <a:b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2018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276C65F-8626-E9BB-C8BF-79B7AACCBEF8}"/>
                </a:ext>
              </a:extLst>
            </p:cNvPr>
            <p:cNvSpPr txBox="1"/>
            <p:nvPr/>
          </p:nvSpPr>
          <p:spPr>
            <a:xfrm>
              <a:off x="11771458" y="2317022"/>
              <a:ext cx="72135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ko-KR" sz="1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2018</a:t>
              </a:r>
              <a:r>
                <a:rPr lang="ko-KR" altLang="en-US" sz="1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년 대비</a:t>
              </a:r>
              <a:br>
                <a:rPr lang="en-US" altLang="ko-KR" sz="1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감축률</a:t>
              </a:r>
            </a:p>
          </p:txBody>
        </p:sp>
        <p:sp>
          <p:nvSpPr>
            <p:cNvPr id="115" name="타원 114">
              <a:extLst>
                <a:ext uri="{FF2B5EF4-FFF2-40B4-BE49-F238E27FC236}">
                  <a16:creationId xmlns:a16="http://schemas.microsoft.com/office/drawing/2014/main" id="{56B99E02-ACE3-CD02-0A84-E5995B84CB5D}"/>
                </a:ext>
              </a:extLst>
            </p:cNvPr>
            <p:cNvSpPr/>
            <p:nvPr/>
          </p:nvSpPr>
          <p:spPr>
            <a:xfrm>
              <a:off x="11847484" y="2988268"/>
              <a:ext cx="569301" cy="569301"/>
            </a:xfrm>
            <a:prstGeom prst="ellipse">
              <a:avLst/>
            </a:prstGeom>
            <a:solidFill>
              <a:srgbClr val="1974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ko-KR" altLang="en-US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목표</a:t>
              </a:r>
              <a:endParaRPr lang="en-US" altLang="ko-KR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en-US" altLang="ko-KR" sz="14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2030</a:t>
              </a:r>
              <a:endPara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EB9C1C4-3AF9-36F4-5CF0-20FFAA056794}"/>
              </a:ext>
            </a:extLst>
          </p:cNvPr>
          <p:cNvSpPr txBox="1"/>
          <p:nvPr/>
        </p:nvSpPr>
        <p:spPr>
          <a:xfrm>
            <a:off x="5316994" y="386696"/>
            <a:ext cx="6695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 </a:t>
            </a:r>
            <a:r>
              <a:rPr lang="ko-KR" altLang="en-US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국가온실가스감축목표</a:t>
            </a:r>
            <a:r>
              <a:rPr lang="en-US" altLang="ko-KR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대통령소속</a:t>
            </a:r>
            <a:r>
              <a:rPr lang="en-US" altLang="ko-KR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2050 </a:t>
            </a:r>
            <a:r>
              <a:rPr lang="ko-KR" altLang="en-US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탄소중립 녹색성장위원회</a:t>
            </a:r>
            <a:br>
              <a:rPr lang="en-US" altLang="ko-KR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https://2050cnc.go.kr/base/contents/view?contentsNo=11&amp;menuLevel=2&amp;menuNo=13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508432-7E51-95F0-5287-9569B69DC73B}"/>
              </a:ext>
            </a:extLst>
          </p:cNvPr>
          <p:cNvSpPr txBox="1"/>
          <p:nvPr/>
        </p:nvSpPr>
        <p:spPr>
          <a:xfrm>
            <a:off x="341815" y="355918"/>
            <a:ext cx="508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부문별 감축 목표</a:t>
            </a:r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</a:t>
            </a:r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백만톤</a:t>
            </a:r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CO2eq</a:t>
            </a:r>
            <a:r>
              <a: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7B01031D-D7AF-F915-C0DD-5E55B0504F9E}"/>
              </a:ext>
            </a:extLst>
          </p:cNvPr>
          <p:cNvGrpSpPr/>
          <p:nvPr/>
        </p:nvGrpSpPr>
        <p:grpSpPr>
          <a:xfrm>
            <a:off x="116843" y="1270000"/>
            <a:ext cx="11047128" cy="5301146"/>
            <a:chOff x="116843" y="2019300"/>
            <a:chExt cx="11047128" cy="4551846"/>
          </a:xfrm>
        </p:grpSpPr>
        <p:graphicFrame>
          <p:nvGraphicFramePr>
            <p:cNvPr id="25" name="차트 24">
              <a:extLst>
                <a:ext uri="{FF2B5EF4-FFF2-40B4-BE49-F238E27FC236}">
                  <a16:creationId xmlns:a16="http://schemas.microsoft.com/office/drawing/2014/main" id="{685172E2-3ACA-CD8C-6B46-3D7FA248BEF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50075091"/>
                </p:ext>
              </p:extLst>
            </p:nvPr>
          </p:nvGraphicFramePr>
          <p:xfrm>
            <a:off x="116843" y="2019300"/>
            <a:ext cx="1099631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6" name="차트 25">
              <a:extLst>
                <a:ext uri="{FF2B5EF4-FFF2-40B4-BE49-F238E27FC236}">
                  <a16:creationId xmlns:a16="http://schemas.microsoft.com/office/drawing/2014/main" id="{4A1092A7-9111-0D2F-2FBF-C597E38D4FF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62998395"/>
                </p:ext>
              </p:extLst>
            </p:nvPr>
          </p:nvGraphicFramePr>
          <p:xfrm>
            <a:off x="2128588" y="2064948"/>
            <a:ext cx="1101600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차트 26">
              <a:extLst>
                <a:ext uri="{FF2B5EF4-FFF2-40B4-BE49-F238E27FC236}">
                  <a16:creationId xmlns:a16="http://schemas.microsoft.com/office/drawing/2014/main" id="{B16CF1F7-8028-7FAB-517B-D741D5AA58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51821023"/>
                </p:ext>
              </p:extLst>
            </p:nvPr>
          </p:nvGraphicFramePr>
          <p:xfrm>
            <a:off x="4112034" y="2064948"/>
            <a:ext cx="1101600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9" name="차트 28">
              <a:extLst>
                <a:ext uri="{FF2B5EF4-FFF2-40B4-BE49-F238E27FC236}">
                  <a16:creationId xmlns:a16="http://schemas.microsoft.com/office/drawing/2014/main" id="{D471F262-2F54-C23D-80BC-700B51CDB7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29577299"/>
                </p:ext>
              </p:extLst>
            </p:nvPr>
          </p:nvGraphicFramePr>
          <p:xfrm>
            <a:off x="6095479" y="2064948"/>
            <a:ext cx="1101600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52" name="차트 51">
              <a:extLst>
                <a:ext uri="{FF2B5EF4-FFF2-40B4-BE49-F238E27FC236}">
                  <a16:creationId xmlns:a16="http://schemas.microsoft.com/office/drawing/2014/main" id="{09372155-12AB-E9B5-D291-BDB339ECF85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99953036"/>
                </p:ext>
              </p:extLst>
            </p:nvPr>
          </p:nvGraphicFramePr>
          <p:xfrm>
            <a:off x="8078925" y="2064948"/>
            <a:ext cx="1101600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53" name="차트 52">
              <a:extLst>
                <a:ext uri="{FF2B5EF4-FFF2-40B4-BE49-F238E27FC236}">
                  <a16:creationId xmlns:a16="http://schemas.microsoft.com/office/drawing/2014/main" id="{092C3510-42AA-F812-043C-5D68E2EF88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20641833"/>
                </p:ext>
              </p:extLst>
            </p:nvPr>
          </p:nvGraphicFramePr>
          <p:xfrm>
            <a:off x="10062371" y="2064948"/>
            <a:ext cx="1101600" cy="45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213958EB-29FE-6658-1D8B-7CE2BC9D5E16}"/>
              </a:ext>
            </a:extLst>
          </p:cNvPr>
          <p:cNvGrpSpPr/>
          <p:nvPr/>
        </p:nvGrpSpPr>
        <p:grpSpPr>
          <a:xfrm>
            <a:off x="595082" y="1089338"/>
            <a:ext cx="653822" cy="369332"/>
            <a:chOff x="151250" y="871628"/>
            <a:chExt cx="653822" cy="3693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52D26FC-7533-DE06-96EF-36B0676BEF68}"/>
                </a:ext>
              </a:extLst>
            </p:cNvPr>
            <p:cNvSpPr txBox="1"/>
            <p:nvPr/>
          </p:nvSpPr>
          <p:spPr>
            <a:xfrm>
              <a:off x="179260" y="871628"/>
              <a:ext cx="62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전환</a:t>
              </a: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05092ADC-B49C-E1F1-354C-F0ECDC3F5712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3C174D75-9273-8076-8ADF-0BE7D48D0415}"/>
              </a:ext>
            </a:extLst>
          </p:cNvPr>
          <p:cNvGrpSpPr/>
          <p:nvPr/>
        </p:nvGrpSpPr>
        <p:grpSpPr>
          <a:xfrm>
            <a:off x="2607555" y="1089338"/>
            <a:ext cx="653822" cy="369332"/>
            <a:chOff x="151250" y="871628"/>
            <a:chExt cx="653822" cy="36933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955FA71-948E-B2C5-420E-731AC1209676}"/>
                </a:ext>
              </a:extLst>
            </p:cNvPr>
            <p:cNvSpPr txBox="1"/>
            <p:nvPr/>
          </p:nvSpPr>
          <p:spPr>
            <a:xfrm>
              <a:off x="179260" y="871628"/>
              <a:ext cx="62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산업</a:t>
              </a:r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EA5F2735-0C15-7A40-1E7C-3B9CA602EEDB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52DE62BA-F6C3-51E4-4768-10240837D0AE}"/>
              </a:ext>
            </a:extLst>
          </p:cNvPr>
          <p:cNvGrpSpPr/>
          <p:nvPr/>
        </p:nvGrpSpPr>
        <p:grpSpPr>
          <a:xfrm>
            <a:off x="4594166" y="1089338"/>
            <a:ext cx="653822" cy="369332"/>
            <a:chOff x="151250" y="871628"/>
            <a:chExt cx="653822" cy="36933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12B663D-95FF-B156-6FDC-187DBA478966}"/>
                </a:ext>
              </a:extLst>
            </p:cNvPr>
            <p:cNvSpPr txBox="1"/>
            <p:nvPr/>
          </p:nvSpPr>
          <p:spPr>
            <a:xfrm>
              <a:off x="179260" y="871628"/>
              <a:ext cx="62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건물</a:t>
              </a: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6092DF6B-45BD-7C39-2316-DBAA35B165DE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78307069-86D7-9B32-9748-0E4C08E8CCEA}"/>
              </a:ext>
            </a:extLst>
          </p:cNvPr>
          <p:cNvGrpSpPr/>
          <p:nvPr/>
        </p:nvGrpSpPr>
        <p:grpSpPr>
          <a:xfrm>
            <a:off x="6568500" y="1089338"/>
            <a:ext cx="653822" cy="369332"/>
            <a:chOff x="151250" y="871628"/>
            <a:chExt cx="653822" cy="36933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03E12C-CC23-142F-6F6C-609170A48204}"/>
                </a:ext>
              </a:extLst>
            </p:cNvPr>
            <p:cNvSpPr txBox="1"/>
            <p:nvPr/>
          </p:nvSpPr>
          <p:spPr>
            <a:xfrm>
              <a:off x="179260" y="871628"/>
              <a:ext cx="62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수송</a:t>
              </a:r>
            </a:p>
          </p:txBody>
        </p:sp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id="{E3074557-9764-BC2E-F364-775FD03286C5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74BF0637-C2BE-4301-4C9A-6A4634524F27}"/>
              </a:ext>
            </a:extLst>
          </p:cNvPr>
          <p:cNvGrpSpPr/>
          <p:nvPr/>
        </p:nvGrpSpPr>
        <p:grpSpPr>
          <a:xfrm>
            <a:off x="8476999" y="1089338"/>
            <a:ext cx="1094969" cy="369332"/>
            <a:chOff x="151250" y="871628"/>
            <a:chExt cx="1094969" cy="3693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1F37135-256D-7DA6-AB56-9D6F678CD980}"/>
                </a:ext>
              </a:extLst>
            </p:cNvPr>
            <p:cNvSpPr txBox="1"/>
            <p:nvPr/>
          </p:nvSpPr>
          <p:spPr>
            <a:xfrm>
              <a:off x="179260" y="871628"/>
              <a:ext cx="1066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농축수산</a:t>
              </a: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564C4C30-7DC6-49D6-38BD-E459A8C4BB63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35246C5B-E234-36E5-FE04-EFE5B901E83A}"/>
              </a:ext>
            </a:extLst>
          </p:cNvPr>
          <p:cNvGrpSpPr/>
          <p:nvPr/>
        </p:nvGrpSpPr>
        <p:grpSpPr>
          <a:xfrm>
            <a:off x="10477146" y="1089338"/>
            <a:ext cx="874396" cy="369332"/>
            <a:chOff x="151250" y="871628"/>
            <a:chExt cx="874396" cy="36933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DDF29B-FABD-C68D-859A-5B3298E7828D}"/>
                </a:ext>
              </a:extLst>
            </p:cNvPr>
            <p:cNvSpPr txBox="1"/>
            <p:nvPr/>
          </p:nvSpPr>
          <p:spPr>
            <a:xfrm>
              <a:off x="179260" y="871628"/>
              <a:ext cx="84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19749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폐기물</a:t>
              </a:r>
            </a:p>
          </p:txBody>
        </p:sp>
        <p:sp>
          <p:nvSpPr>
            <p:cNvPr id="71" name="직사각형 70">
              <a:extLst>
                <a:ext uri="{FF2B5EF4-FFF2-40B4-BE49-F238E27FC236}">
                  <a16:creationId xmlns:a16="http://schemas.microsoft.com/office/drawing/2014/main" id="{AFEA6960-3A64-5668-DEDE-1A9DA2B4F3B1}"/>
                </a:ext>
              </a:extLst>
            </p:cNvPr>
            <p:cNvSpPr/>
            <p:nvPr/>
          </p:nvSpPr>
          <p:spPr>
            <a:xfrm>
              <a:off x="151250" y="903697"/>
              <a:ext cx="40520" cy="305195"/>
            </a:xfrm>
            <a:prstGeom prst="rect">
              <a:avLst/>
            </a:prstGeom>
            <a:solidFill>
              <a:srgbClr val="006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43D62FE-2A35-5332-8559-D8F887BDEAF9}"/>
              </a:ext>
            </a:extLst>
          </p:cNvPr>
          <p:cNvSpPr txBox="1"/>
          <p:nvPr/>
        </p:nvSpPr>
        <p:spPr>
          <a:xfrm>
            <a:off x="983070" y="1719686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269.6</a:t>
            </a:r>
            <a:endParaRPr lang="ko-KR" altLang="en-US" sz="24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2478CBF-9C70-9D37-CA85-5F76EABAC712}"/>
              </a:ext>
            </a:extLst>
          </p:cNvPr>
          <p:cNvSpPr txBox="1"/>
          <p:nvPr/>
        </p:nvSpPr>
        <p:spPr>
          <a:xfrm>
            <a:off x="968555" y="3636270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149.9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4FD7B05-7688-4C7E-72D3-49FC12621473}"/>
              </a:ext>
            </a:extLst>
          </p:cNvPr>
          <p:cNvSpPr txBox="1"/>
          <p:nvPr/>
        </p:nvSpPr>
        <p:spPr>
          <a:xfrm>
            <a:off x="746656" y="59850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-44.4%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18A5C0-C750-7DA1-4DFD-25B55C4A8266}"/>
              </a:ext>
            </a:extLst>
          </p:cNvPr>
          <p:cNvSpPr txBox="1"/>
          <p:nvPr/>
        </p:nvSpPr>
        <p:spPr>
          <a:xfrm>
            <a:off x="3025990" y="1850314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260.5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7A5C52-7B61-8AB8-2305-DC96C5D50806}"/>
              </a:ext>
            </a:extLst>
          </p:cNvPr>
          <p:cNvSpPr txBox="1"/>
          <p:nvPr/>
        </p:nvSpPr>
        <p:spPr>
          <a:xfrm>
            <a:off x="3011475" y="2504156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222.6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35C4800-F319-8FBA-59FD-F10C0CBC9B74}"/>
              </a:ext>
            </a:extLst>
          </p:cNvPr>
          <p:cNvSpPr txBox="1"/>
          <p:nvPr/>
        </p:nvSpPr>
        <p:spPr>
          <a:xfrm>
            <a:off x="2737878" y="60231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-14.5%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F5E3B61-C18F-CB93-D1F9-8652E2DD9A85}"/>
              </a:ext>
            </a:extLst>
          </p:cNvPr>
          <p:cNvSpPr txBox="1"/>
          <p:nvPr/>
        </p:nvSpPr>
        <p:spPr>
          <a:xfrm>
            <a:off x="4927122" y="3998428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52.1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D247D2-8461-75FA-D0ED-8000918D86B4}"/>
              </a:ext>
            </a:extLst>
          </p:cNvPr>
          <p:cNvSpPr txBox="1"/>
          <p:nvPr/>
        </p:nvSpPr>
        <p:spPr>
          <a:xfrm>
            <a:off x="4912607" y="4695813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35.0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AF6D5E6-2DC5-FAC8-3719-11BAE38C258D}"/>
              </a:ext>
            </a:extLst>
          </p:cNvPr>
          <p:cNvSpPr txBox="1"/>
          <p:nvPr/>
        </p:nvSpPr>
        <p:spPr>
          <a:xfrm>
            <a:off x="4726096" y="60231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-32.8%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E35D21-9359-C9B8-F003-8EAE5ADFCE84}"/>
              </a:ext>
            </a:extLst>
          </p:cNvPr>
          <p:cNvSpPr txBox="1"/>
          <p:nvPr/>
        </p:nvSpPr>
        <p:spPr>
          <a:xfrm>
            <a:off x="6978130" y="2155114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98.1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E8B3CF7-8D6D-62EE-6EB9-8A8E8C7F425F}"/>
              </a:ext>
            </a:extLst>
          </p:cNvPr>
          <p:cNvSpPr txBox="1"/>
          <p:nvPr/>
        </p:nvSpPr>
        <p:spPr>
          <a:xfrm>
            <a:off x="6963615" y="3636270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61.0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9061032-2E9F-7F06-4BEC-0D9F2332E102}"/>
              </a:ext>
            </a:extLst>
          </p:cNvPr>
          <p:cNvSpPr txBox="1"/>
          <p:nvPr/>
        </p:nvSpPr>
        <p:spPr>
          <a:xfrm>
            <a:off x="6703616" y="60231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-37.8%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D57F278-613C-E39D-9B3C-70AF459AC173}"/>
              </a:ext>
            </a:extLst>
          </p:cNvPr>
          <p:cNvSpPr txBox="1"/>
          <p:nvPr/>
        </p:nvSpPr>
        <p:spPr>
          <a:xfrm>
            <a:off x="8953140" y="2155114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24.7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F20C222-A981-1C25-9278-05B64D82580D}"/>
              </a:ext>
            </a:extLst>
          </p:cNvPr>
          <p:cNvSpPr txBox="1"/>
          <p:nvPr/>
        </p:nvSpPr>
        <p:spPr>
          <a:xfrm>
            <a:off x="8938625" y="3215355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18.0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A6B2E-E65F-F8FA-3E0F-DAF78F2D29E0}"/>
              </a:ext>
            </a:extLst>
          </p:cNvPr>
          <p:cNvSpPr txBox="1"/>
          <p:nvPr/>
        </p:nvSpPr>
        <p:spPr>
          <a:xfrm>
            <a:off x="8678626" y="60231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-27.1%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D7EAD69-F789-FB25-F3EB-8AFC73C74F3C}"/>
              </a:ext>
            </a:extLst>
          </p:cNvPr>
          <p:cNvSpPr txBox="1"/>
          <p:nvPr/>
        </p:nvSpPr>
        <p:spPr>
          <a:xfrm>
            <a:off x="10941922" y="3345285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2018(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17.1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670D61F-21A4-19C4-8D77-BB3A6E35B4E8}"/>
              </a:ext>
            </a:extLst>
          </p:cNvPr>
          <p:cNvSpPr txBox="1"/>
          <p:nvPr/>
        </p:nvSpPr>
        <p:spPr>
          <a:xfrm>
            <a:off x="10927407" y="4623240"/>
            <a:ext cx="96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2030(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9749D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9.1</a:t>
            </a:r>
            <a:endParaRPr lang="ko-KR" altLang="en-US" sz="16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19749D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9F04ED-3308-6293-5B63-ED52A1851EC3}"/>
              </a:ext>
            </a:extLst>
          </p:cNvPr>
          <p:cNvSpPr txBox="1"/>
          <p:nvPr/>
        </p:nvSpPr>
        <p:spPr>
          <a:xfrm>
            <a:off x="10667408" y="6023172"/>
            <a:ext cx="93294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감축률</a:t>
            </a:r>
            <a:br>
              <a:rPr lang="en-US" altLang="ko-KR" sz="2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-46.8%</a:t>
            </a:r>
            <a:endParaRPr lang="ko-KR" altLang="en-US" sz="20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20076</TotalTime>
  <Words>396</Words>
  <Application>Microsoft Office PowerPoint</Application>
  <PresentationFormat>와이드스크린</PresentationFormat>
  <Paragraphs>70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171</cp:revision>
  <dcterms:created xsi:type="dcterms:W3CDTF">2021-12-14T10:38:30Z</dcterms:created>
  <dcterms:modified xsi:type="dcterms:W3CDTF">2024-02-13T10:03:09Z</dcterms:modified>
</cp:coreProperties>
</file>