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4" r:id="rId2"/>
    <p:sldId id="731" r:id="rId3"/>
    <p:sldId id="733" r:id="rId4"/>
    <p:sldId id="73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D9D9D9"/>
    <a:srgbClr val="B2B2B2"/>
    <a:srgbClr val="6F6F6F"/>
    <a:srgbClr val="9B9B9B"/>
    <a:srgbClr val="F2F2F2"/>
    <a:srgbClr val="006592"/>
    <a:srgbClr val="006C5A"/>
    <a:srgbClr val="00AC8E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6076" autoAdjust="0"/>
  </p:normalViewPr>
  <p:slideViewPr>
    <p:cSldViewPr snapToGrid="0" showGuides="1">
      <p:cViewPr varScale="1">
        <p:scale>
          <a:sx n="102" d="100"/>
          <a:sy n="102" d="100"/>
        </p:scale>
        <p:origin x="52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1982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9C-4B15-9914-C6D842EF2D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9C-4B15-9914-C6D842EF2D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9C-4B15-9914-C6D842EF2D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9C-4B15-9914-C6D842EF2DA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D9C-4B15-9914-C6D842EF2DA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D9C-4B15-9914-C6D842EF2DA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D9C-4B15-9914-C6D842EF2DA8}"/>
              </c:ext>
            </c:extLst>
          </c:dPt>
          <c:dLbls>
            <c:dLbl>
              <c:idx val="0"/>
              <c:layout>
                <c:manualLayout>
                  <c:x val="-0.11257982343623522"/>
                  <c:y val="8.91635342035268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9C-4B15-9914-C6D842EF2DA8}"/>
                </c:ext>
              </c:extLst>
            </c:dLbl>
            <c:dLbl>
              <c:idx val="1"/>
              <c:layout>
                <c:manualLayout>
                  <c:x val="-9.0755140227899739E-2"/>
                  <c:y val="-0.1248473554160049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9C-4B15-9914-C6D842EF2DA8}"/>
                </c:ext>
              </c:extLst>
            </c:dLbl>
            <c:dLbl>
              <c:idx val="2"/>
              <c:layout>
                <c:manualLayout>
                  <c:x val="2.7769732219049974E-2"/>
                  <c:y val="-0.1637707960010568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9C-4B15-9914-C6D842EF2DA8}"/>
                </c:ext>
              </c:extLst>
            </c:dLbl>
            <c:dLbl>
              <c:idx val="3"/>
              <c:layout>
                <c:manualLayout>
                  <c:x val="0.10324078642065289"/>
                  <c:y val="-0.1004091033993989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D9C-4B15-9914-C6D842EF2DA8}"/>
                </c:ext>
              </c:extLst>
            </c:dLbl>
            <c:dLbl>
              <c:idx val="4"/>
              <c:layout>
                <c:manualLayout>
                  <c:x val="0.1189393513405315"/>
                  <c:y val="3.79932502182910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D9C-4B15-9914-C6D842EF2DA8}"/>
                </c:ext>
              </c:extLst>
            </c:dLbl>
            <c:dLbl>
              <c:idx val="5"/>
              <c:layout>
                <c:manualLayout>
                  <c:x val="8.0610486386737804E-2"/>
                  <c:y val="0.1155916031951654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D9C-4B15-9914-C6D842EF2DA8}"/>
                </c:ext>
              </c:extLst>
            </c:dLbl>
            <c:dLbl>
              <c:idx val="6"/>
              <c:layout>
                <c:manualLayout>
                  <c:x val="2.6152486502028012E-2"/>
                  <c:y val="9.59618545030550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D9C-4B15-9914-C6D842EF2D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육류</c:v>
                </c:pt>
                <c:pt idx="1">
                  <c:v>과일&amp;채소류</c:v>
                </c:pt>
                <c:pt idx="2">
                  <c:v>곡물 및 구운 식품</c:v>
                </c:pt>
                <c:pt idx="3">
                  <c:v>유제품</c:v>
                </c:pt>
                <c:pt idx="4">
                  <c:v>가공식품&amp;과제</c:v>
                </c:pt>
                <c:pt idx="5">
                  <c:v>음료</c:v>
                </c:pt>
                <c:pt idx="6">
                  <c:v>기타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0.313</c:v>
                </c:pt>
                <c:pt idx="1">
                  <c:v>0.14499999999999999</c:v>
                </c:pt>
                <c:pt idx="2">
                  <c:v>0.13200000000000001</c:v>
                </c:pt>
                <c:pt idx="3">
                  <c:v>0.13200000000000001</c:v>
                </c:pt>
                <c:pt idx="4">
                  <c:v>0.11600000000000001</c:v>
                </c:pt>
                <c:pt idx="5">
                  <c:v>0.11</c:v>
                </c:pt>
                <c:pt idx="6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D9C-4B15-9914-C6D842EF2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1A-48A2-B286-D25EB6F9D7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1A-48A2-B286-D25EB6F9D7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1A-48A2-B286-D25EB6F9D7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71A-48A2-B286-D25EB6F9D73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71A-48A2-B286-D25EB6F9D73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71A-48A2-B286-D25EB6F9D73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71A-48A2-B286-D25EB6F9D732}"/>
              </c:ext>
            </c:extLst>
          </c:dPt>
          <c:dLbls>
            <c:dLbl>
              <c:idx val="0"/>
              <c:layout>
                <c:manualLayout>
                  <c:x val="-8.6293480056032448E-2"/>
                  <c:y val="0.131916483917546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1A-48A2-B286-D25EB6F9D732}"/>
                </c:ext>
              </c:extLst>
            </c:dLbl>
            <c:dLbl>
              <c:idx val="1"/>
              <c:layout>
                <c:manualLayout>
                  <c:x val="-9.7330572026847847E-2"/>
                  <c:y val="-5.94892148843190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1A-48A2-B286-D25EB6F9D732}"/>
                </c:ext>
              </c:extLst>
            </c:dLbl>
            <c:dLbl>
              <c:idx val="2"/>
              <c:layout>
                <c:manualLayout>
                  <c:x val="-5.5917870936506575E-2"/>
                  <c:y val="-0.108413196555298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1A-48A2-B286-D25EB6F9D732}"/>
                </c:ext>
              </c:extLst>
            </c:dLbl>
            <c:dLbl>
              <c:idx val="3"/>
              <c:layout>
                <c:manualLayout>
                  <c:x val="3.6723112892096386E-3"/>
                  <c:y val="-0.111401635352644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1A-48A2-B286-D25EB6F9D732}"/>
                </c:ext>
              </c:extLst>
            </c:dLbl>
            <c:dLbl>
              <c:idx val="5"/>
              <c:layout>
                <c:manualLayout>
                  <c:x val="9.7000615706274426E-2"/>
                  <c:y val="0.132626261340259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1A-48A2-B286-D25EB6F9D732}"/>
                </c:ext>
              </c:extLst>
            </c:dLbl>
            <c:dLbl>
              <c:idx val="6"/>
              <c:layout>
                <c:manualLayout>
                  <c:x val="3.0965498875920511E-2"/>
                  <c:y val="0.1023899022756376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71A-48A2-B286-D25EB6F9D7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육류</c:v>
                </c:pt>
                <c:pt idx="1">
                  <c:v>과일&amp;채소류</c:v>
                </c:pt>
                <c:pt idx="2">
                  <c:v>곡물 및 구운 식품</c:v>
                </c:pt>
                <c:pt idx="3">
                  <c:v>유제품</c:v>
                </c:pt>
                <c:pt idx="4">
                  <c:v>가공식품&amp;과제</c:v>
                </c:pt>
                <c:pt idx="5">
                  <c:v>음료</c:v>
                </c:pt>
                <c:pt idx="6">
                  <c:v>기타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0.215</c:v>
                </c:pt>
                <c:pt idx="1">
                  <c:v>0.14599999999999999</c:v>
                </c:pt>
                <c:pt idx="2">
                  <c:v>0.04</c:v>
                </c:pt>
                <c:pt idx="3">
                  <c:v>0.106</c:v>
                </c:pt>
                <c:pt idx="4">
                  <c:v>0.22900000000000001</c:v>
                </c:pt>
                <c:pt idx="5">
                  <c:v>0.111</c:v>
                </c:pt>
                <c:pt idx="6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71A-48A2-B286-D25EB6F9D73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육류</c:v>
                </c:pt>
              </c:strCache>
            </c:strRef>
          </c:tx>
          <c:spPr>
            <a:solidFill>
              <a:srgbClr val="064D8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l" rtl="0">
                  <a:defRPr lang="en-US" altLang="ko-KR" sz="1197" b="1" i="0" u="none" strike="noStrike" kern="1200" baseline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1982</c:v>
                </c:pt>
                <c:pt idx="1">
                  <c:v>2012</c:v>
                </c:pt>
              </c:numCache>
            </c:numRef>
          </c:cat>
          <c:val>
            <c:numRef>
              <c:f>Sheet1!$B$2:$B$3</c:f>
              <c:numCache>
                <c:formatCode>0.0%</c:formatCode>
                <c:ptCount val="2"/>
                <c:pt idx="0">
                  <c:v>0.313</c:v>
                </c:pt>
                <c:pt idx="1">
                  <c:v>0.215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67-42BA-81B9-692B334DEA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과일&amp;채소류</c:v>
                </c:pt>
              </c:strCache>
            </c:strRef>
          </c:tx>
          <c:spPr>
            <a:solidFill>
              <a:srgbClr val="0C62A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l" rtl="0">
                  <a:defRPr lang="en-US" altLang="ko-KR" sz="1197" b="1" i="0" u="none" strike="noStrike" kern="1200" baseline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1982</c:v>
                </c:pt>
                <c:pt idx="1">
                  <c:v>2012</c:v>
                </c:pt>
              </c:numCache>
            </c:numRef>
          </c:cat>
          <c:val>
            <c:numRef>
              <c:f>Sheet1!$C$2:$C$3</c:f>
              <c:numCache>
                <c:formatCode>0.0%</c:formatCode>
                <c:ptCount val="2"/>
                <c:pt idx="0">
                  <c:v>0.14499999999999999</c:v>
                </c:pt>
                <c:pt idx="1">
                  <c:v>0.14599999999999999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67-42BA-81B9-692B334DEA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곡물 및 구운 식품</c:v>
                </c:pt>
              </c:strCache>
            </c:strRef>
          </c:tx>
          <c:spPr>
            <a:solidFill>
              <a:srgbClr val="1081DE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67974901574803"/>
                      <c:h val="0.111184444621864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B61-4CDF-B17F-9669D0E9C87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 rtl="0">
                    <a:defRPr lang="en-US" altLang="ko-KR"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11724901574803"/>
                      <c:h val="0.111184444621864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B61-4CDF-B17F-9669D0E9C8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l" rtl="0">
                  <a:defRPr lang="en-US" altLang="ko-KR" sz="1197" b="1" i="0" u="none" strike="noStrike" kern="1200" baseline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1982</c:v>
                </c:pt>
                <c:pt idx="1">
                  <c:v>2012</c:v>
                </c:pt>
              </c:numCache>
            </c:numRef>
          </c:cat>
          <c:val>
            <c:numRef>
              <c:f>Sheet1!$D$2:$D$3</c:f>
              <c:numCache>
                <c:formatCode>0.0%</c:formatCode>
                <c:ptCount val="2"/>
                <c:pt idx="0">
                  <c:v>0.13200000000000001</c:v>
                </c:pt>
                <c:pt idx="1">
                  <c:v>0.14399999999999999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67-42BA-81B9-692B334DEAF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유제품</c:v>
                </c:pt>
              </c:strCache>
            </c:strRef>
          </c:tx>
          <c:spPr>
            <a:solidFill>
              <a:srgbClr val="864A1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l" rtl="0">
                  <a:defRPr lang="en-US" altLang="ko-KR" sz="1197" b="1" i="0" u="none" strike="noStrike" kern="1200" baseline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1982</c:v>
                </c:pt>
                <c:pt idx="1">
                  <c:v>2012</c:v>
                </c:pt>
              </c:numCache>
            </c:numRef>
          </c:cat>
          <c:val>
            <c:numRef>
              <c:f>Sheet1!$E$2:$E$3</c:f>
              <c:numCache>
                <c:formatCode>0.0%</c:formatCode>
                <c:ptCount val="2"/>
                <c:pt idx="0">
                  <c:v>0.13200000000000001</c:v>
                </c:pt>
                <c:pt idx="1">
                  <c:v>0.106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67-42BA-81B9-692B334DEAF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가공식품&amp;과자</c:v>
                </c:pt>
              </c:strCache>
            </c:strRef>
          </c:tx>
          <c:spPr>
            <a:solidFill>
              <a:srgbClr val="BB621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8125615157480319E-3"/>
                  <c:y val="-2.2949312513503089E-17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 rtl="0">
                      <a:defRPr lang="en-US" altLang="ko-KR"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8517B185-AD3A-4F5F-A836-45CEF96A116A}" type="SERIESNAME">
                      <a:rPr lang="ko-KR" altLang="en-US"/>
                      <a:pPr algn="ctr" rtl="0">
                        <a:defRPr lang="en-US" altLang="ko-KR" b="1">
                          <a:solidFill>
                            <a:schemeClr val="bg1"/>
                          </a:solidFill>
                        </a:defRPr>
                      </a:pPr>
                      <a:t>[계열 이름]</a:t>
                    </a:fld>
                    <a:r>
                      <a:rPr lang="en-US" altLang="ko-KR" baseline="0"/>
                      <a:t>,</a:t>
                    </a:r>
                    <a:fld id="{E7211E1E-5E31-442F-9808-DC313C210B59}" type="VALUE">
                      <a:rPr lang="en-US" altLang="ko-KR" baseline="0" smtClean="0"/>
                      <a:pPr algn="ctr" rtl="0">
                        <a:defRPr lang="en-US" altLang="ko-KR"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en-US" altLang="ko-KR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 rtl="0">
                    <a:defRPr lang="en-US" altLang="ko-KR"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782812499999992"/>
                      <c:h val="0.1111844446218642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B61-4CDF-B17F-9669D0E9C87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anchor="ctr" anchorCtr="0"/>
                  <a:lstStyle/>
                  <a:p>
                    <a:pPr algn="ctr" rtl="0">
                      <a:defRPr lang="en-US" altLang="ko-KR" sz="1197" b="1" i="0" u="none" strike="noStrike" kern="1200" baseline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defRPr>
                    </a:pPr>
                    <a:fld id="{03BC0508-79DD-4EF4-98A2-B5EF2AFB4579}" type="SERIESNAME">
                      <a:rPr lang="ko-KR" altLang="en-US"/>
                      <a:pPr algn="ctr" rtl="0">
                        <a:defRPr lang="en-US" altLang="ko-KR" b="1">
                          <a:solidFill>
                            <a:schemeClr val="bg1"/>
                          </a:solidFill>
                        </a:defRPr>
                      </a:pPr>
                      <a:t>[계열 이름]</a:t>
                    </a:fld>
                    <a:r>
                      <a:rPr lang="en-US" altLang="ko-KR" baseline="0"/>
                      <a:t>,</a:t>
                    </a:r>
                    <a:fld id="{DF1F2413-B669-49B6-9EB0-490027EAE524}" type="VALUE">
                      <a:rPr lang="en-US" altLang="ko-KR" baseline="0" smtClean="0"/>
                      <a:pPr algn="ctr" rtl="0">
                        <a:defRPr lang="en-US" altLang="ko-KR" b="1">
                          <a:solidFill>
                            <a:schemeClr val="bg1"/>
                          </a:solidFill>
                        </a:defRPr>
                      </a:pPr>
                      <a:t>[값]</a:t>
                    </a:fld>
                    <a:endParaRPr lang="en-US" altLang="ko-KR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 rtl="0">
                    <a:defRPr lang="en-US" altLang="ko-KR" sz="1197" b="1" i="0" u="none" strike="noStrike" kern="1200" baseline="0">
                      <a:solidFill>
                        <a:schemeClr val="bg1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51562500000001"/>
                      <c:h val="0.1111844446218642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B61-4CDF-B17F-9669D0E9C8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l" rtl="0">
                  <a:defRPr lang="en-US" altLang="ko-KR" sz="1197" b="1" i="0" u="none" strike="noStrike" kern="1200" baseline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1982</c:v>
                </c:pt>
                <c:pt idx="1">
                  <c:v>2012</c:v>
                </c:pt>
              </c:numCache>
            </c:numRef>
          </c:cat>
          <c:val>
            <c:numRef>
              <c:f>Sheet1!$F$2:$F$3</c:f>
              <c:numCache>
                <c:formatCode>0.0%</c:formatCode>
                <c:ptCount val="2"/>
                <c:pt idx="0">
                  <c:v>0.11600000000000001</c:v>
                </c:pt>
                <c:pt idx="1">
                  <c:v>0.22900000000000001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67-42BA-81B9-692B334DEAF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음료</c:v>
                </c:pt>
              </c:strCache>
            </c:strRef>
          </c:tx>
          <c:spPr>
            <a:solidFill>
              <a:srgbClr val="F282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l" rtl="0">
                  <a:defRPr lang="en-US" altLang="ko-KR" sz="1197" b="1" i="0" u="none" strike="noStrike" kern="1200" baseline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1982</c:v>
                </c:pt>
                <c:pt idx="1">
                  <c:v>2012</c:v>
                </c:pt>
              </c:numCache>
            </c:numRef>
          </c:cat>
          <c:val>
            <c:numRef>
              <c:f>Sheet1!$G$2:$G$3</c:f>
              <c:numCache>
                <c:formatCode>0.0%</c:formatCode>
                <c:ptCount val="2"/>
                <c:pt idx="0">
                  <c:v>0.11</c:v>
                </c:pt>
                <c:pt idx="1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67-42BA-81B9-692B334DEAF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기타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 rtl="0">
                  <a:defRPr sz="1197" b="1" i="0" u="none" strike="noStrike" kern="1200" baseline="0"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1982</c:v>
                </c:pt>
                <c:pt idx="1">
                  <c:v>2012</c:v>
                </c:pt>
              </c:numCache>
            </c:numRef>
          </c:cat>
          <c:val>
            <c:numRef>
              <c:f>Sheet1!$H$2:$H$3</c:f>
              <c:numCache>
                <c:formatCode>0.0%</c:formatCode>
                <c:ptCount val="2"/>
                <c:pt idx="0">
                  <c:v>5.2999999999999999E-2</c:v>
                </c:pt>
                <c:pt idx="1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67-42BA-81B9-692B334DEA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ser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dash"/>
              <a:round/>
            </a:ln>
            <a:effectLst/>
          </c:spPr>
        </c:serLines>
        <c:axId val="981470239"/>
        <c:axId val="981465663"/>
      </c:barChart>
      <c:catAx>
        <c:axId val="98147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l"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981465663"/>
        <c:crosses val="autoZero"/>
        <c:auto val="1"/>
        <c:lblAlgn val="ctr"/>
        <c:lblOffset val="100"/>
        <c:noMultiLvlLbl val="0"/>
      </c:catAx>
      <c:valAx>
        <c:axId val="981465663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prstDash val="dash"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l"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981470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aseline="0">
          <a:latin typeface="맑은 고딕" panose="020B0503020000020004" pitchFamily="50" charset="-127"/>
          <a:ea typeface="맑은 고딕" panose="020B0503020000020004" pitchFamily="50" charset="-127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1C78-DEA8-42B2-B9B0-5A69C0116BD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8CEC-A531-49CD-AE54-87E6C85C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49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_01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737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2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27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3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705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56CE81D-8421-4903-A258-B5BB137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49813E-02B2-4159-8071-476DB673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86BD55-D1D6-47FF-8ED3-A550C4BC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8BC229-C117-4546-BAED-2EECBAFB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799C72-C1C9-4B18-B737-7A23AE092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FFB45B-632D-EB1C-FBBE-9C9E0C01478A}"/>
              </a:ext>
            </a:extLst>
          </p:cNvPr>
          <p:cNvSpPr txBox="1"/>
          <p:nvPr userDrawn="1"/>
        </p:nvSpPr>
        <p:spPr>
          <a:xfrm>
            <a:off x="48538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2552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6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F65D3D-D902-11CF-C572-E457A523C0DB}"/>
              </a:ext>
            </a:extLst>
          </p:cNvPr>
          <p:cNvSpPr txBox="1"/>
          <p:nvPr/>
        </p:nvSpPr>
        <p:spPr>
          <a:xfrm>
            <a:off x="768786" y="793202"/>
            <a:ext cx="106800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실습 파일에 대한 모든 저작권은 저자에게 있습니다.</a:t>
            </a:r>
          </a:p>
          <a:p>
            <a:endParaRPr lang="en-US" altLang="ko-KR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허가없이 해당 파일을 이용한 어떠한 상업활동도 허락되지 않습니다.</a:t>
            </a: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개인용도의 실습파일 사용이 필요한 경우 아래의 출처를 함께 표기해 주세요.</a:t>
            </a:r>
          </a:p>
          <a:p>
            <a:r>
              <a:rPr lang="ko-KR" altLang="en-US" b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데이터 시각화는 처음입니다만| 김세나| 행복한 북클럽 | 2024.02</a:t>
            </a: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87852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4F38E4-8B70-FF85-FC1A-0183EC3E413D}"/>
              </a:ext>
            </a:extLst>
          </p:cNvPr>
          <p:cNvSpPr txBox="1"/>
          <p:nvPr/>
        </p:nvSpPr>
        <p:spPr>
          <a:xfrm>
            <a:off x="431217" y="465332"/>
            <a:ext cx="114305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식료품 지출 비용 분석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BF0F8C-BC65-B0FB-0F11-31299FE9B6E4}"/>
              </a:ext>
            </a:extLst>
          </p:cNvPr>
          <p:cNvSpPr txBox="1"/>
          <p:nvPr/>
        </p:nvSpPr>
        <p:spPr>
          <a:xfrm>
            <a:off x="469317" y="858288"/>
            <a:ext cx="114305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What America Spends On Groceries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미 노동통계국 </a:t>
            </a:r>
            <a:b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June</a:t>
            </a:r>
            <a:r>
              <a:rPr lang="ko-KR" altLang="en-US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8,</a:t>
            </a:r>
            <a:r>
              <a:rPr lang="ko-KR" altLang="en-US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endParaRPr lang="ko-KR" altLang="en-US" sz="14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E92EF5-694C-E35C-0BCD-AB396642356C}"/>
              </a:ext>
            </a:extLst>
          </p:cNvPr>
          <p:cNvSpPr txBox="1"/>
          <p:nvPr/>
        </p:nvSpPr>
        <p:spPr>
          <a:xfrm>
            <a:off x="164517" y="6521469"/>
            <a:ext cx="114305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https://www.npr.org/sections/money/2012/06/08/154568945/what-america-spends-on-groceries</a:t>
            </a:r>
            <a:endParaRPr lang="ko-KR" altLang="en-US" sz="1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6" name="차트 5">
            <a:extLst>
              <a:ext uri="{FF2B5EF4-FFF2-40B4-BE49-F238E27FC236}">
                <a16:creationId xmlns:a16="http://schemas.microsoft.com/office/drawing/2014/main" id="{FC1719AE-7D24-93B7-8170-0C809271E9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8099053"/>
              </p:ext>
            </p:extLst>
          </p:nvPr>
        </p:nvGraphicFramePr>
        <p:xfrm>
          <a:off x="469317" y="2095087"/>
          <a:ext cx="5655294" cy="3770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차트 6">
            <a:extLst>
              <a:ext uri="{FF2B5EF4-FFF2-40B4-BE49-F238E27FC236}">
                <a16:creationId xmlns:a16="http://schemas.microsoft.com/office/drawing/2014/main" id="{CA214750-43FA-40D2-4057-83DB997714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1309044"/>
              </p:ext>
            </p:extLst>
          </p:nvPr>
        </p:nvGraphicFramePr>
        <p:xfrm>
          <a:off x="5939806" y="2095087"/>
          <a:ext cx="5655294" cy="3770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127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graphicFrame>
        <p:nvGraphicFramePr>
          <p:cNvPr id="26" name="차트 25">
            <a:extLst>
              <a:ext uri="{FF2B5EF4-FFF2-40B4-BE49-F238E27FC236}">
                <a16:creationId xmlns:a16="http://schemas.microsoft.com/office/drawing/2014/main" id="{0237D183-D6B3-3975-5E59-3187BF26EF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5411015"/>
              </p:ext>
            </p:extLst>
          </p:nvPr>
        </p:nvGraphicFramePr>
        <p:xfrm>
          <a:off x="2120608" y="1319953"/>
          <a:ext cx="8128000" cy="5072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CA37E182-77B8-51C5-543C-82287E0EBDF4}"/>
              </a:ext>
            </a:extLst>
          </p:cNvPr>
          <p:cNvSpPr txBox="1"/>
          <p:nvPr/>
        </p:nvSpPr>
        <p:spPr>
          <a:xfrm>
            <a:off x="164517" y="6521469"/>
            <a:ext cx="114305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https://www.npr.org/sections/money/2012/06/08/154568945/what-america-spends-on-groceries</a:t>
            </a:r>
            <a:endParaRPr lang="ko-KR" altLang="en-US" sz="1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4C560C-C649-1F19-D7FC-3F0ABF179076}"/>
              </a:ext>
            </a:extLst>
          </p:cNvPr>
          <p:cNvSpPr txBox="1"/>
          <p:nvPr/>
        </p:nvSpPr>
        <p:spPr>
          <a:xfrm>
            <a:off x="431217" y="465332"/>
            <a:ext cx="114305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식료품 지출 비용 분석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C5B70C-EA26-6BAA-3E15-FF76B08E20D1}"/>
              </a:ext>
            </a:extLst>
          </p:cNvPr>
          <p:cNvSpPr txBox="1"/>
          <p:nvPr/>
        </p:nvSpPr>
        <p:spPr>
          <a:xfrm>
            <a:off x="469317" y="858288"/>
            <a:ext cx="114305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What America Spends On Groceries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미 노동통계국 </a:t>
            </a:r>
            <a:b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June</a:t>
            </a:r>
            <a:r>
              <a:rPr lang="ko-KR" altLang="en-US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8,</a:t>
            </a:r>
            <a:r>
              <a:rPr lang="ko-KR" altLang="en-US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endParaRPr lang="ko-KR" altLang="en-US" sz="14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077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직사각형 76">
            <a:extLst>
              <a:ext uri="{FF2B5EF4-FFF2-40B4-BE49-F238E27FC236}">
                <a16:creationId xmlns:a16="http://schemas.microsoft.com/office/drawing/2014/main" id="{6037C3D6-3CCD-A772-D258-76361035DD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sp>
        <p:nvSpPr>
          <p:cNvPr id="34" name="직사각형 87">
            <a:extLst>
              <a:ext uri="{FF2B5EF4-FFF2-40B4-BE49-F238E27FC236}">
                <a16:creationId xmlns:a16="http://schemas.microsoft.com/office/drawing/2014/main" id="{78D11EB4-40C2-5F99-0250-E2CE8A3226C7}"/>
              </a:ext>
            </a:extLst>
          </p:cNvPr>
          <p:cNvSpPr/>
          <p:nvPr/>
        </p:nvSpPr>
        <p:spPr>
          <a:xfrm>
            <a:off x="4992519" y="6196914"/>
            <a:ext cx="2196929" cy="276850"/>
          </a:xfrm>
          <a:custGeom>
            <a:avLst/>
            <a:gdLst>
              <a:gd name="connsiteX0" fmla="*/ 0 w 2194548"/>
              <a:gd name="connsiteY0" fmla="*/ 0 h 253038"/>
              <a:gd name="connsiteX1" fmla="*/ 2194548 w 2194548"/>
              <a:gd name="connsiteY1" fmla="*/ 0 h 253038"/>
              <a:gd name="connsiteX2" fmla="*/ 2194548 w 2194548"/>
              <a:gd name="connsiteY2" fmla="*/ 253038 h 253038"/>
              <a:gd name="connsiteX3" fmla="*/ 0 w 2194548"/>
              <a:gd name="connsiteY3" fmla="*/ 253038 h 253038"/>
              <a:gd name="connsiteX4" fmla="*/ 0 w 2194548"/>
              <a:gd name="connsiteY4" fmla="*/ 0 h 253038"/>
              <a:gd name="connsiteX0" fmla="*/ 0 w 2194548"/>
              <a:gd name="connsiteY0" fmla="*/ 0 h 276850"/>
              <a:gd name="connsiteX1" fmla="*/ 2194548 w 2194548"/>
              <a:gd name="connsiteY1" fmla="*/ 0 h 276850"/>
              <a:gd name="connsiteX2" fmla="*/ 2189785 w 2194548"/>
              <a:gd name="connsiteY2" fmla="*/ 276850 h 276850"/>
              <a:gd name="connsiteX3" fmla="*/ 0 w 2194548"/>
              <a:gd name="connsiteY3" fmla="*/ 253038 h 276850"/>
              <a:gd name="connsiteX4" fmla="*/ 0 w 2194548"/>
              <a:gd name="connsiteY4" fmla="*/ 0 h 276850"/>
              <a:gd name="connsiteX0" fmla="*/ 0 w 2194548"/>
              <a:gd name="connsiteY0" fmla="*/ 0 h 276850"/>
              <a:gd name="connsiteX1" fmla="*/ 2194548 w 2194548"/>
              <a:gd name="connsiteY1" fmla="*/ 71437 h 276850"/>
              <a:gd name="connsiteX2" fmla="*/ 2189785 w 2194548"/>
              <a:gd name="connsiteY2" fmla="*/ 276850 h 276850"/>
              <a:gd name="connsiteX3" fmla="*/ 0 w 2194548"/>
              <a:gd name="connsiteY3" fmla="*/ 253038 h 276850"/>
              <a:gd name="connsiteX4" fmla="*/ 0 w 2194548"/>
              <a:gd name="connsiteY4" fmla="*/ 0 h 276850"/>
              <a:gd name="connsiteX0" fmla="*/ 0 w 2196929"/>
              <a:gd name="connsiteY0" fmla="*/ 0 h 276850"/>
              <a:gd name="connsiteX1" fmla="*/ 2196929 w 2196929"/>
              <a:gd name="connsiteY1" fmla="*/ 28575 h 276850"/>
              <a:gd name="connsiteX2" fmla="*/ 2189785 w 2196929"/>
              <a:gd name="connsiteY2" fmla="*/ 276850 h 276850"/>
              <a:gd name="connsiteX3" fmla="*/ 0 w 2196929"/>
              <a:gd name="connsiteY3" fmla="*/ 253038 h 276850"/>
              <a:gd name="connsiteX4" fmla="*/ 0 w 2196929"/>
              <a:gd name="connsiteY4" fmla="*/ 0 h 27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6929" h="276850">
                <a:moveTo>
                  <a:pt x="0" y="0"/>
                </a:moveTo>
                <a:lnTo>
                  <a:pt x="2196929" y="28575"/>
                </a:lnTo>
                <a:cubicBezTo>
                  <a:pt x="2195341" y="120858"/>
                  <a:pt x="2191373" y="184567"/>
                  <a:pt x="2189785" y="276850"/>
                </a:cubicBezTo>
                <a:lnTo>
                  <a:pt x="0" y="253038"/>
                </a:lnTo>
                <a:lnTo>
                  <a:pt x="0" y="0"/>
                </a:lnTo>
                <a:close/>
              </a:path>
            </a:pathLst>
          </a:custGeom>
          <a:solidFill>
            <a:srgbClr val="BFBFB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5" name="직사각형 70">
            <a:extLst>
              <a:ext uri="{FF2B5EF4-FFF2-40B4-BE49-F238E27FC236}">
                <a16:creationId xmlns:a16="http://schemas.microsoft.com/office/drawing/2014/main" id="{CC85B4D4-ED0E-4957-1DB5-30860123A44D}"/>
              </a:ext>
            </a:extLst>
          </p:cNvPr>
          <p:cNvSpPr/>
          <p:nvPr/>
        </p:nvSpPr>
        <p:spPr>
          <a:xfrm>
            <a:off x="4992519" y="4421986"/>
            <a:ext cx="2311238" cy="1855815"/>
          </a:xfrm>
          <a:custGeom>
            <a:avLst/>
            <a:gdLst>
              <a:gd name="connsiteX0" fmla="*/ 0 w 2484276"/>
              <a:gd name="connsiteY0" fmla="*/ 0 h 644552"/>
              <a:gd name="connsiteX1" fmla="*/ 2484276 w 2484276"/>
              <a:gd name="connsiteY1" fmla="*/ 0 h 644552"/>
              <a:gd name="connsiteX2" fmla="*/ 2484276 w 2484276"/>
              <a:gd name="connsiteY2" fmla="*/ 644552 h 644552"/>
              <a:gd name="connsiteX3" fmla="*/ 0 w 2484276"/>
              <a:gd name="connsiteY3" fmla="*/ 644552 h 644552"/>
              <a:gd name="connsiteX4" fmla="*/ 0 w 2484276"/>
              <a:gd name="connsiteY4" fmla="*/ 0 h 644552"/>
              <a:gd name="connsiteX0" fmla="*/ 0 w 2484276"/>
              <a:gd name="connsiteY0" fmla="*/ 0 h 1792315"/>
              <a:gd name="connsiteX1" fmla="*/ 2484276 w 2484276"/>
              <a:gd name="connsiteY1" fmla="*/ 0 h 1792315"/>
              <a:gd name="connsiteX2" fmla="*/ 2336639 w 2484276"/>
              <a:gd name="connsiteY2" fmla="*/ 1792315 h 1792315"/>
              <a:gd name="connsiteX3" fmla="*/ 0 w 2484276"/>
              <a:gd name="connsiteY3" fmla="*/ 644552 h 1792315"/>
              <a:gd name="connsiteX4" fmla="*/ 0 w 2484276"/>
              <a:gd name="connsiteY4" fmla="*/ 0 h 1792315"/>
              <a:gd name="connsiteX0" fmla="*/ 0 w 2336639"/>
              <a:gd name="connsiteY0" fmla="*/ 0 h 1792315"/>
              <a:gd name="connsiteX1" fmla="*/ 2303301 w 2336639"/>
              <a:gd name="connsiteY1" fmla="*/ 1366838 h 1792315"/>
              <a:gd name="connsiteX2" fmla="*/ 2336639 w 2336639"/>
              <a:gd name="connsiteY2" fmla="*/ 1792315 h 1792315"/>
              <a:gd name="connsiteX3" fmla="*/ 0 w 2336639"/>
              <a:gd name="connsiteY3" fmla="*/ 644552 h 1792315"/>
              <a:gd name="connsiteX4" fmla="*/ 0 w 2336639"/>
              <a:gd name="connsiteY4" fmla="*/ 0 h 1792315"/>
              <a:gd name="connsiteX0" fmla="*/ 0 w 2346163"/>
              <a:gd name="connsiteY0" fmla="*/ 0 h 1792315"/>
              <a:gd name="connsiteX1" fmla="*/ 2346163 w 2346163"/>
              <a:gd name="connsiteY1" fmla="*/ 1290638 h 1792315"/>
              <a:gd name="connsiteX2" fmla="*/ 2336639 w 2346163"/>
              <a:gd name="connsiteY2" fmla="*/ 1792315 h 1792315"/>
              <a:gd name="connsiteX3" fmla="*/ 0 w 2346163"/>
              <a:gd name="connsiteY3" fmla="*/ 644552 h 1792315"/>
              <a:gd name="connsiteX4" fmla="*/ 0 w 2346163"/>
              <a:gd name="connsiteY4" fmla="*/ 0 h 1792315"/>
              <a:gd name="connsiteX0" fmla="*/ 0 w 2346163"/>
              <a:gd name="connsiteY0" fmla="*/ 0 h 1855815"/>
              <a:gd name="connsiteX1" fmla="*/ 2346163 w 2346163"/>
              <a:gd name="connsiteY1" fmla="*/ 1290638 h 1855815"/>
              <a:gd name="connsiteX2" fmla="*/ 2295364 w 2346163"/>
              <a:gd name="connsiteY2" fmla="*/ 1855815 h 1855815"/>
              <a:gd name="connsiteX3" fmla="*/ 0 w 2346163"/>
              <a:gd name="connsiteY3" fmla="*/ 644552 h 1855815"/>
              <a:gd name="connsiteX4" fmla="*/ 0 w 2346163"/>
              <a:gd name="connsiteY4" fmla="*/ 0 h 1855815"/>
              <a:gd name="connsiteX0" fmla="*/ 0 w 2311238"/>
              <a:gd name="connsiteY0" fmla="*/ 0 h 1855815"/>
              <a:gd name="connsiteX1" fmla="*/ 2311238 w 2311238"/>
              <a:gd name="connsiteY1" fmla="*/ 1357313 h 1855815"/>
              <a:gd name="connsiteX2" fmla="*/ 2295364 w 2311238"/>
              <a:gd name="connsiteY2" fmla="*/ 1855815 h 1855815"/>
              <a:gd name="connsiteX3" fmla="*/ 0 w 2311238"/>
              <a:gd name="connsiteY3" fmla="*/ 644552 h 1855815"/>
              <a:gd name="connsiteX4" fmla="*/ 0 w 2311238"/>
              <a:gd name="connsiteY4" fmla="*/ 0 h 1855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238" h="1855815">
                <a:moveTo>
                  <a:pt x="0" y="0"/>
                </a:moveTo>
                <a:lnTo>
                  <a:pt x="2311238" y="1357313"/>
                </a:lnTo>
                <a:lnTo>
                  <a:pt x="2295364" y="1855815"/>
                </a:lnTo>
                <a:lnTo>
                  <a:pt x="0" y="644552"/>
                </a:lnTo>
                <a:lnTo>
                  <a:pt x="0" y="0"/>
                </a:lnTo>
                <a:close/>
              </a:path>
            </a:pathLst>
          </a:custGeom>
          <a:solidFill>
            <a:srgbClr val="864A1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직사각형 69">
            <a:extLst>
              <a:ext uri="{FF2B5EF4-FFF2-40B4-BE49-F238E27FC236}">
                <a16:creationId xmlns:a16="http://schemas.microsoft.com/office/drawing/2014/main" id="{F6463752-8A10-C536-DB6D-81B1B66F00D7}"/>
              </a:ext>
            </a:extLst>
          </p:cNvPr>
          <p:cNvSpPr/>
          <p:nvPr/>
        </p:nvSpPr>
        <p:spPr>
          <a:xfrm>
            <a:off x="4981665" y="3771098"/>
            <a:ext cx="2435064" cy="1453846"/>
          </a:xfrm>
          <a:custGeom>
            <a:avLst/>
            <a:gdLst>
              <a:gd name="connsiteX0" fmla="*/ 0 w 2484276"/>
              <a:gd name="connsiteY0" fmla="*/ 0 h 650888"/>
              <a:gd name="connsiteX1" fmla="*/ 2484276 w 2484276"/>
              <a:gd name="connsiteY1" fmla="*/ 0 h 650888"/>
              <a:gd name="connsiteX2" fmla="*/ 2484276 w 2484276"/>
              <a:gd name="connsiteY2" fmla="*/ 650888 h 650888"/>
              <a:gd name="connsiteX3" fmla="*/ 0 w 2484276"/>
              <a:gd name="connsiteY3" fmla="*/ 650888 h 650888"/>
              <a:gd name="connsiteX4" fmla="*/ 0 w 2484276"/>
              <a:gd name="connsiteY4" fmla="*/ 0 h 650888"/>
              <a:gd name="connsiteX0" fmla="*/ 0 w 2491896"/>
              <a:gd name="connsiteY0" fmla="*/ 0 h 1382408"/>
              <a:gd name="connsiteX1" fmla="*/ 2484276 w 2491896"/>
              <a:gd name="connsiteY1" fmla="*/ 0 h 1382408"/>
              <a:gd name="connsiteX2" fmla="*/ 2491896 w 2491896"/>
              <a:gd name="connsiteY2" fmla="*/ 1382408 h 1382408"/>
              <a:gd name="connsiteX3" fmla="*/ 0 w 2491896"/>
              <a:gd name="connsiteY3" fmla="*/ 650888 h 1382408"/>
              <a:gd name="connsiteX4" fmla="*/ 0 w 2491896"/>
              <a:gd name="connsiteY4" fmla="*/ 0 h 1382408"/>
              <a:gd name="connsiteX0" fmla="*/ 0 w 2491896"/>
              <a:gd name="connsiteY0" fmla="*/ 0 h 1382408"/>
              <a:gd name="connsiteX1" fmla="*/ 2481101 w 2491896"/>
              <a:gd name="connsiteY1" fmla="*/ 800100 h 1382408"/>
              <a:gd name="connsiteX2" fmla="*/ 2491896 w 2491896"/>
              <a:gd name="connsiteY2" fmla="*/ 1382408 h 1382408"/>
              <a:gd name="connsiteX3" fmla="*/ 0 w 2491896"/>
              <a:gd name="connsiteY3" fmla="*/ 650888 h 1382408"/>
              <a:gd name="connsiteX4" fmla="*/ 0 w 2491896"/>
              <a:gd name="connsiteY4" fmla="*/ 0 h 1382408"/>
              <a:gd name="connsiteX0" fmla="*/ 0 w 2491896"/>
              <a:gd name="connsiteY0" fmla="*/ 0 h 1382408"/>
              <a:gd name="connsiteX1" fmla="*/ 2458876 w 2491896"/>
              <a:gd name="connsiteY1" fmla="*/ 666750 h 1382408"/>
              <a:gd name="connsiteX2" fmla="*/ 2491896 w 2491896"/>
              <a:gd name="connsiteY2" fmla="*/ 1382408 h 1382408"/>
              <a:gd name="connsiteX3" fmla="*/ 0 w 2491896"/>
              <a:gd name="connsiteY3" fmla="*/ 650888 h 1382408"/>
              <a:gd name="connsiteX4" fmla="*/ 0 w 2491896"/>
              <a:gd name="connsiteY4" fmla="*/ 0 h 1382408"/>
              <a:gd name="connsiteX0" fmla="*/ 0 w 2458876"/>
              <a:gd name="connsiteY0" fmla="*/ 0 h 1453846"/>
              <a:gd name="connsiteX1" fmla="*/ 2458876 w 2458876"/>
              <a:gd name="connsiteY1" fmla="*/ 666750 h 1453846"/>
              <a:gd name="connsiteX2" fmla="*/ 2391884 w 2458876"/>
              <a:gd name="connsiteY2" fmla="*/ 1453846 h 1453846"/>
              <a:gd name="connsiteX3" fmla="*/ 0 w 2458876"/>
              <a:gd name="connsiteY3" fmla="*/ 650888 h 1453846"/>
              <a:gd name="connsiteX4" fmla="*/ 0 w 2458876"/>
              <a:gd name="connsiteY4" fmla="*/ 0 h 1453846"/>
              <a:gd name="connsiteX0" fmla="*/ 0 w 2435064"/>
              <a:gd name="connsiteY0" fmla="*/ 0 h 1453846"/>
              <a:gd name="connsiteX1" fmla="*/ 2435064 w 2435064"/>
              <a:gd name="connsiteY1" fmla="*/ 752475 h 1453846"/>
              <a:gd name="connsiteX2" fmla="*/ 2391884 w 2435064"/>
              <a:gd name="connsiteY2" fmla="*/ 1453846 h 1453846"/>
              <a:gd name="connsiteX3" fmla="*/ 0 w 2435064"/>
              <a:gd name="connsiteY3" fmla="*/ 650888 h 1453846"/>
              <a:gd name="connsiteX4" fmla="*/ 0 w 2435064"/>
              <a:gd name="connsiteY4" fmla="*/ 0 h 1453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5064" h="1453846">
                <a:moveTo>
                  <a:pt x="0" y="0"/>
                </a:moveTo>
                <a:lnTo>
                  <a:pt x="2435064" y="752475"/>
                </a:lnTo>
                <a:lnTo>
                  <a:pt x="2391884" y="1453846"/>
                </a:lnTo>
                <a:lnTo>
                  <a:pt x="0" y="650888"/>
                </a:lnTo>
                <a:lnTo>
                  <a:pt x="0" y="0"/>
                </a:lnTo>
                <a:close/>
              </a:path>
            </a:pathLst>
          </a:custGeom>
          <a:solidFill>
            <a:srgbClr val="1081D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직사각형 68">
            <a:extLst>
              <a:ext uri="{FF2B5EF4-FFF2-40B4-BE49-F238E27FC236}">
                <a16:creationId xmlns:a16="http://schemas.microsoft.com/office/drawing/2014/main" id="{10C77F2C-2522-D63C-9A04-AE13EC19059F}"/>
              </a:ext>
            </a:extLst>
          </p:cNvPr>
          <p:cNvSpPr/>
          <p:nvPr/>
        </p:nvSpPr>
        <p:spPr>
          <a:xfrm>
            <a:off x="4981665" y="3073003"/>
            <a:ext cx="2473164" cy="1459707"/>
          </a:xfrm>
          <a:custGeom>
            <a:avLst/>
            <a:gdLst>
              <a:gd name="connsiteX0" fmla="*/ 0 w 2484276"/>
              <a:gd name="connsiteY0" fmla="*/ 0 h 711994"/>
              <a:gd name="connsiteX1" fmla="*/ 2484276 w 2484276"/>
              <a:gd name="connsiteY1" fmla="*/ 0 h 711994"/>
              <a:gd name="connsiteX2" fmla="*/ 2484276 w 2484276"/>
              <a:gd name="connsiteY2" fmla="*/ 711994 h 711994"/>
              <a:gd name="connsiteX3" fmla="*/ 0 w 2484276"/>
              <a:gd name="connsiteY3" fmla="*/ 711994 h 711994"/>
              <a:gd name="connsiteX4" fmla="*/ 0 w 2484276"/>
              <a:gd name="connsiteY4" fmla="*/ 0 h 711994"/>
              <a:gd name="connsiteX0" fmla="*/ 0 w 2484276"/>
              <a:gd name="connsiteY0" fmla="*/ 0 h 1359694"/>
              <a:gd name="connsiteX1" fmla="*/ 2484276 w 2484276"/>
              <a:gd name="connsiteY1" fmla="*/ 0 h 1359694"/>
              <a:gd name="connsiteX2" fmla="*/ 2446176 w 2484276"/>
              <a:gd name="connsiteY2" fmla="*/ 1359694 h 1359694"/>
              <a:gd name="connsiteX3" fmla="*/ 0 w 2484276"/>
              <a:gd name="connsiteY3" fmla="*/ 711994 h 1359694"/>
              <a:gd name="connsiteX4" fmla="*/ 0 w 2484276"/>
              <a:gd name="connsiteY4" fmla="*/ 0 h 1359694"/>
              <a:gd name="connsiteX0" fmla="*/ 0 w 2484276"/>
              <a:gd name="connsiteY0" fmla="*/ 0 h 1359694"/>
              <a:gd name="connsiteX1" fmla="*/ 2484276 w 2484276"/>
              <a:gd name="connsiteY1" fmla="*/ 869950 h 1359694"/>
              <a:gd name="connsiteX2" fmla="*/ 2446176 w 2484276"/>
              <a:gd name="connsiteY2" fmla="*/ 1359694 h 1359694"/>
              <a:gd name="connsiteX3" fmla="*/ 0 w 2484276"/>
              <a:gd name="connsiteY3" fmla="*/ 711994 h 1359694"/>
              <a:gd name="connsiteX4" fmla="*/ 0 w 2484276"/>
              <a:gd name="connsiteY4" fmla="*/ 0 h 1359694"/>
              <a:gd name="connsiteX0" fmla="*/ 0 w 2496976"/>
              <a:gd name="connsiteY0" fmla="*/ 0 h 1359694"/>
              <a:gd name="connsiteX1" fmla="*/ 2496976 w 2496976"/>
              <a:gd name="connsiteY1" fmla="*/ 679450 h 1359694"/>
              <a:gd name="connsiteX2" fmla="*/ 2446176 w 2496976"/>
              <a:gd name="connsiteY2" fmla="*/ 1359694 h 1359694"/>
              <a:gd name="connsiteX3" fmla="*/ 0 w 2496976"/>
              <a:gd name="connsiteY3" fmla="*/ 711994 h 1359694"/>
              <a:gd name="connsiteX4" fmla="*/ 0 w 2496976"/>
              <a:gd name="connsiteY4" fmla="*/ 0 h 1359694"/>
              <a:gd name="connsiteX0" fmla="*/ 0 w 2496976"/>
              <a:gd name="connsiteY0" fmla="*/ 0 h 1459707"/>
              <a:gd name="connsiteX1" fmla="*/ 2496976 w 2496976"/>
              <a:gd name="connsiteY1" fmla="*/ 679450 h 1459707"/>
              <a:gd name="connsiteX2" fmla="*/ 2408076 w 2496976"/>
              <a:gd name="connsiteY2" fmla="*/ 1459707 h 1459707"/>
              <a:gd name="connsiteX3" fmla="*/ 0 w 2496976"/>
              <a:gd name="connsiteY3" fmla="*/ 711994 h 1459707"/>
              <a:gd name="connsiteX4" fmla="*/ 0 w 2496976"/>
              <a:gd name="connsiteY4" fmla="*/ 0 h 1459707"/>
              <a:gd name="connsiteX0" fmla="*/ 0 w 2473164"/>
              <a:gd name="connsiteY0" fmla="*/ 0 h 1459707"/>
              <a:gd name="connsiteX1" fmla="*/ 2473164 w 2473164"/>
              <a:gd name="connsiteY1" fmla="*/ 722312 h 1459707"/>
              <a:gd name="connsiteX2" fmla="*/ 2408076 w 2473164"/>
              <a:gd name="connsiteY2" fmla="*/ 1459707 h 1459707"/>
              <a:gd name="connsiteX3" fmla="*/ 0 w 2473164"/>
              <a:gd name="connsiteY3" fmla="*/ 711994 h 1459707"/>
              <a:gd name="connsiteX4" fmla="*/ 0 w 2473164"/>
              <a:gd name="connsiteY4" fmla="*/ 0 h 145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3164" h="1459707">
                <a:moveTo>
                  <a:pt x="0" y="0"/>
                </a:moveTo>
                <a:lnTo>
                  <a:pt x="2473164" y="722312"/>
                </a:lnTo>
                <a:lnTo>
                  <a:pt x="2408076" y="1459707"/>
                </a:lnTo>
                <a:lnTo>
                  <a:pt x="0" y="711994"/>
                </a:lnTo>
                <a:lnTo>
                  <a:pt x="0" y="0"/>
                </a:lnTo>
                <a:close/>
              </a:path>
            </a:pathLst>
          </a:custGeom>
          <a:solidFill>
            <a:srgbClr val="0C62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직사각형 67">
            <a:extLst>
              <a:ext uri="{FF2B5EF4-FFF2-40B4-BE49-F238E27FC236}">
                <a16:creationId xmlns:a16="http://schemas.microsoft.com/office/drawing/2014/main" id="{B48E5E4D-BA77-AF7A-85CA-B3AB5102B739}"/>
              </a:ext>
            </a:extLst>
          </p:cNvPr>
          <p:cNvSpPr/>
          <p:nvPr/>
        </p:nvSpPr>
        <p:spPr>
          <a:xfrm>
            <a:off x="4995754" y="1540043"/>
            <a:ext cx="2356413" cy="2199323"/>
          </a:xfrm>
          <a:custGeom>
            <a:avLst/>
            <a:gdLst>
              <a:gd name="connsiteX0" fmla="*/ 0 w 2184963"/>
              <a:gd name="connsiteY0" fmla="*/ 0 h 1546860"/>
              <a:gd name="connsiteX1" fmla="*/ 2184963 w 2184963"/>
              <a:gd name="connsiteY1" fmla="*/ 0 h 1546860"/>
              <a:gd name="connsiteX2" fmla="*/ 2184963 w 2184963"/>
              <a:gd name="connsiteY2" fmla="*/ 1546860 h 1546860"/>
              <a:gd name="connsiteX3" fmla="*/ 0 w 2184963"/>
              <a:gd name="connsiteY3" fmla="*/ 1546860 h 1546860"/>
              <a:gd name="connsiteX4" fmla="*/ 0 w 2184963"/>
              <a:gd name="connsiteY4" fmla="*/ 0 h 1546860"/>
              <a:gd name="connsiteX0" fmla="*/ 0 w 2254813"/>
              <a:gd name="connsiteY0" fmla="*/ 0 h 2156460"/>
              <a:gd name="connsiteX1" fmla="*/ 2184963 w 2254813"/>
              <a:gd name="connsiteY1" fmla="*/ 0 h 2156460"/>
              <a:gd name="connsiteX2" fmla="*/ 2254813 w 2254813"/>
              <a:gd name="connsiteY2" fmla="*/ 2156460 h 2156460"/>
              <a:gd name="connsiteX3" fmla="*/ 0 w 2254813"/>
              <a:gd name="connsiteY3" fmla="*/ 1546860 h 2156460"/>
              <a:gd name="connsiteX4" fmla="*/ 0 w 2254813"/>
              <a:gd name="connsiteY4" fmla="*/ 0 h 2156460"/>
              <a:gd name="connsiteX0" fmla="*/ 0 w 2318313"/>
              <a:gd name="connsiteY0" fmla="*/ 0 h 2156460"/>
              <a:gd name="connsiteX1" fmla="*/ 2318313 w 2318313"/>
              <a:gd name="connsiteY1" fmla="*/ 1416050 h 2156460"/>
              <a:gd name="connsiteX2" fmla="*/ 2254813 w 2318313"/>
              <a:gd name="connsiteY2" fmla="*/ 2156460 h 2156460"/>
              <a:gd name="connsiteX3" fmla="*/ 0 w 2318313"/>
              <a:gd name="connsiteY3" fmla="*/ 1546860 h 2156460"/>
              <a:gd name="connsiteX4" fmla="*/ 0 w 2318313"/>
              <a:gd name="connsiteY4" fmla="*/ 0 h 2156460"/>
              <a:gd name="connsiteX0" fmla="*/ 0 w 2356413"/>
              <a:gd name="connsiteY0" fmla="*/ 0 h 2156460"/>
              <a:gd name="connsiteX1" fmla="*/ 2356413 w 2356413"/>
              <a:gd name="connsiteY1" fmla="*/ 1219200 h 2156460"/>
              <a:gd name="connsiteX2" fmla="*/ 2254813 w 2356413"/>
              <a:gd name="connsiteY2" fmla="*/ 2156460 h 2156460"/>
              <a:gd name="connsiteX3" fmla="*/ 0 w 2356413"/>
              <a:gd name="connsiteY3" fmla="*/ 1546860 h 2156460"/>
              <a:gd name="connsiteX4" fmla="*/ 0 w 2356413"/>
              <a:gd name="connsiteY4" fmla="*/ 0 h 2156460"/>
              <a:gd name="connsiteX0" fmla="*/ 0 w 2356413"/>
              <a:gd name="connsiteY0" fmla="*/ 0 h 2199323"/>
              <a:gd name="connsiteX1" fmla="*/ 2356413 w 2356413"/>
              <a:gd name="connsiteY1" fmla="*/ 1219200 h 2199323"/>
              <a:gd name="connsiteX2" fmla="*/ 2259575 w 2356413"/>
              <a:gd name="connsiteY2" fmla="*/ 2199323 h 2199323"/>
              <a:gd name="connsiteX3" fmla="*/ 0 w 2356413"/>
              <a:gd name="connsiteY3" fmla="*/ 1546860 h 2199323"/>
              <a:gd name="connsiteX4" fmla="*/ 0 w 2356413"/>
              <a:gd name="connsiteY4" fmla="*/ 0 h 219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6413" h="2199323">
                <a:moveTo>
                  <a:pt x="0" y="0"/>
                </a:moveTo>
                <a:lnTo>
                  <a:pt x="2356413" y="1219200"/>
                </a:lnTo>
                <a:lnTo>
                  <a:pt x="2259575" y="2199323"/>
                </a:lnTo>
                <a:lnTo>
                  <a:pt x="0" y="1546860"/>
                </a:lnTo>
                <a:lnTo>
                  <a:pt x="0" y="0"/>
                </a:lnTo>
                <a:close/>
              </a:path>
            </a:pathLst>
          </a:custGeom>
          <a:solidFill>
            <a:srgbClr val="064D8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B62E322B-3DFE-D092-A905-3EE98F348F0F}"/>
              </a:ext>
            </a:extLst>
          </p:cNvPr>
          <p:cNvSpPr/>
          <p:nvPr/>
        </p:nvSpPr>
        <p:spPr>
          <a:xfrm>
            <a:off x="2511478" y="1540043"/>
            <a:ext cx="2484276" cy="1546860"/>
          </a:xfrm>
          <a:prstGeom prst="rect">
            <a:avLst/>
          </a:prstGeom>
          <a:solidFill>
            <a:srgbClr val="064D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E662C01-9F86-2435-B4EE-20DD6C83FACB}"/>
              </a:ext>
            </a:extLst>
          </p:cNvPr>
          <p:cNvSpPr txBox="1"/>
          <p:nvPr/>
        </p:nvSpPr>
        <p:spPr>
          <a:xfrm>
            <a:off x="2511478" y="1540043"/>
            <a:ext cx="22104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육류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31.3%</a:t>
            </a:r>
            <a:endParaRPr lang="ko-KR" altLang="en-US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83A163AF-669E-FF77-0FE7-C4C0747004F7}"/>
              </a:ext>
            </a:extLst>
          </p:cNvPr>
          <p:cNvSpPr/>
          <p:nvPr/>
        </p:nvSpPr>
        <p:spPr>
          <a:xfrm>
            <a:off x="2511478" y="3073003"/>
            <a:ext cx="2484276" cy="711994"/>
          </a:xfrm>
          <a:prstGeom prst="rect">
            <a:avLst/>
          </a:prstGeom>
          <a:solidFill>
            <a:srgbClr val="0C6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4749786-8002-A805-CE80-341E652F0976}"/>
              </a:ext>
            </a:extLst>
          </p:cNvPr>
          <p:cNvSpPr txBox="1"/>
          <p:nvPr/>
        </p:nvSpPr>
        <p:spPr>
          <a:xfrm>
            <a:off x="2511478" y="3073003"/>
            <a:ext cx="22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과일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&amp;</a:t>
            </a:r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채소류  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14.5%</a:t>
            </a: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38E984D0-C8A8-6C9E-A9CD-779477BEC4FA}"/>
              </a:ext>
            </a:extLst>
          </p:cNvPr>
          <p:cNvSpPr/>
          <p:nvPr/>
        </p:nvSpPr>
        <p:spPr>
          <a:xfrm>
            <a:off x="2511478" y="3771098"/>
            <a:ext cx="2484276" cy="650888"/>
          </a:xfrm>
          <a:prstGeom prst="rect">
            <a:avLst/>
          </a:prstGeom>
          <a:solidFill>
            <a:srgbClr val="108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B7486FD-6DA4-4374-2B5D-D27D90CD3047}"/>
              </a:ext>
            </a:extLst>
          </p:cNvPr>
          <p:cNvSpPr txBox="1"/>
          <p:nvPr/>
        </p:nvSpPr>
        <p:spPr>
          <a:xfrm>
            <a:off x="2511477" y="3771098"/>
            <a:ext cx="267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곡물 및 구운 식품 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13.2%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783D71C9-FD2C-B4A9-FC8D-8EEF4A024429}"/>
              </a:ext>
            </a:extLst>
          </p:cNvPr>
          <p:cNvSpPr/>
          <p:nvPr/>
        </p:nvSpPr>
        <p:spPr>
          <a:xfrm>
            <a:off x="2511478" y="4421986"/>
            <a:ext cx="2484276" cy="644552"/>
          </a:xfrm>
          <a:prstGeom prst="rect">
            <a:avLst/>
          </a:prstGeom>
          <a:solidFill>
            <a:srgbClr val="864A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1AB3FC4-BE56-DF7F-016C-F9B52692AD16}"/>
              </a:ext>
            </a:extLst>
          </p:cNvPr>
          <p:cNvSpPr txBox="1"/>
          <p:nvPr/>
        </p:nvSpPr>
        <p:spPr>
          <a:xfrm>
            <a:off x="2511478" y="4421986"/>
            <a:ext cx="22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유제품  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13.2%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2AA1BC48-3055-1EF3-2D88-82D0447C3603}"/>
              </a:ext>
            </a:extLst>
          </p:cNvPr>
          <p:cNvSpPr/>
          <p:nvPr/>
        </p:nvSpPr>
        <p:spPr>
          <a:xfrm>
            <a:off x="2511478" y="5645307"/>
            <a:ext cx="2484276" cy="558274"/>
          </a:xfrm>
          <a:prstGeom prst="rect">
            <a:avLst/>
          </a:prstGeom>
          <a:solidFill>
            <a:srgbClr val="F28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74A474-CFCF-C0E0-39A1-60E59E9E4747}"/>
              </a:ext>
            </a:extLst>
          </p:cNvPr>
          <p:cNvSpPr txBox="1"/>
          <p:nvPr/>
        </p:nvSpPr>
        <p:spPr>
          <a:xfrm>
            <a:off x="2511478" y="5645307"/>
            <a:ext cx="22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음료 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11.0%</a:t>
            </a: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09888A2F-CFFE-F0DF-808B-DD8AA2AEF600}"/>
              </a:ext>
            </a:extLst>
          </p:cNvPr>
          <p:cNvSpPr/>
          <p:nvPr/>
        </p:nvSpPr>
        <p:spPr>
          <a:xfrm>
            <a:off x="2511478" y="6196914"/>
            <a:ext cx="2484276" cy="253038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C52E25D-CCF4-2AA2-186B-A8B5384AD1BC}"/>
              </a:ext>
            </a:extLst>
          </p:cNvPr>
          <p:cNvSpPr txBox="1"/>
          <p:nvPr/>
        </p:nvSpPr>
        <p:spPr>
          <a:xfrm>
            <a:off x="2511478" y="6138767"/>
            <a:ext cx="22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기타  </a:t>
            </a:r>
            <a:r>
              <a:rPr lang="en-US" altLang="ko-KR" sz="16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5.3%</a:t>
            </a: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1AB41398-644F-F473-5A13-FFD9AAA550A3}"/>
              </a:ext>
            </a:extLst>
          </p:cNvPr>
          <p:cNvSpPr/>
          <p:nvPr/>
        </p:nvSpPr>
        <p:spPr>
          <a:xfrm>
            <a:off x="7176898" y="2659838"/>
            <a:ext cx="2484276" cy="1057910"/>
          </a:xfrm>
          <a:prstGeom prst="rect">
            <a:avLst/>
          </a:prstGeom>
          <a:solidFill>
            <a:srgbClr val="064D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3B94267-6CB3-A7A1-46CE-B05CBC96B510}"/>
              </a:ext>
            </a:extLst>
          </p:cNvPr>
          <p:cNvSpPr txBox="1"/>
          <p:nvPr/>
        </p:nvSpPr>
        <p:spPr>
          <a:xfrm>
            <a:off x="7176898" y="2659838"/>
            <a:ext cx="221040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육류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21.5%</a:t>
            </a:r>
            <a:endParaRPr lang="ko-KR" altLang="en-US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F6FF80ED-B3D3-0C45-AACB-334E2E38F1CF}"/>
              </a:ext>
            </a:extLst>
          </p:cNvPr>
          <p:cNvSpPr/>
          <p:nvPr/>
        </p:nvSpPr>
        <p:spPr>
          <a:xfrm>
            <a:off x="7176898" y="3718466"/>
            <a:ext cx="2484276" cy="729043"/>
          </a:xfrm>
          <a:prstGeom prst="rect">
            <a:avLst/>
          </a:prstGeom>
          <a:solidFill>
            <a:srgbClr val="0C6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1CF16DF-8AA9-5EB8-D503-AA7EC522257C}"/>
              </a:ext>
            </a:extLst>
          </p:cNvPr>
          <p:cNvSpPr txBox="1"/>
          <p:nvPr/>
        </p:nvSpPr>
        <p:spPr>
          <a:xfrm>
            <a:off x="7176898" y="3718466"/>
            <a:ext cx="22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과일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&amp;</a:t>
            </a:r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채소류  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14.6%</a:t>
            </a: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2E5ACF5D-9BFF-C79D-CC0B-D51D1256CB33}"/>
              </a:ext>
            </a:extLst>
          </p:cNvPr>
          <p:cNvSpPr/>
          <p:nvPr/>
        </p:nvSpPr>
        <p:spPr>
          <a:xfrm>
            <a:off x="7176898" y="5701101"/>
            <a:ext cx="2484276" cy="520769"/>
          </a:xfrm>
          <a:prstGeom prst="rect">
            <a:avLst/>
          </a:prstGeom>
          <a:solidFill>
            <a:srgbClr val="864A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83A9F9E-DFBC-66E5-B94D-847E337D6891}"/>
              </a:ext>
            </a:extLst>
          </p:cNvPr>
          <p:cNvSpPr txBox="1"/>
          <p:nvPr/>
        </p:nvSpPr>
        <p:spPr>
          <a:xfrm>
            <a:off x="7176898" y="5701101"/>
            <a:ext cx="22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유제품  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10.6%</a:t>
            </a: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079E9C35-CBC5-B024-3400-BEABA8098A3C}"/>
              </a:ext>
            </a:extLst>
          </p:cNvPr>
          <p:cNvSpPr/>
          <p:nvPr/>
        </p:nvSpPr>
        <p:spPr>
          <a:xfrm>
            <a:off x="7176898" y="6222789"/>
            <a:ext cx="2484276" cy="251816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6B8ABC6-E8DD-928D-8428-67E0B4D29A8A}"/>
              </a:ext>
            </a:extLst>
          </p:cNvPr>
          <p:cNvSpPr txBox="1"/>
          <p:nvPr/>
        </p:nvSpPr>
        <p:spPr>
          <a:xfrm>
            <a:off x="7176898" y="6164167"/>
            <a:ext cx="22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기타  </a:t>
            </a:r>
            <a:r>
              <a:rPr lang="en-US" altLang="ko-KR" sz="16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5.1%</a:t>
            </a:r>
          </a:p>
        </p:txBody>
      </p:sp>
      <p:sp>
        <p:nvSpPr>
          <p:cNvPr id="55" name="직사각형 86">
            <a:extLst>
              <a:ext uri="{FF2B5EF4-FFF2-40B4-BE49-F238E27FC236}">
                <a16:creationId xmlns:a16="http://schemas.microsoft.com/office/drawing/2014/main" id="{8EF05B1C-B377-231F-1120-89D72BDB2503}"/>
              </a:ext>
            </a:extLst>
          </p:cNvPr>
          <p:cNvSpPr/>
          <p:nvPr/>
        </p:nvSpPr>
        <p:spPr>
          <a:xfrm>
            <a:off x="4992519" y="5089047"/>
            <a:ext cx="2430936" cy="1114534"/>
          </a:xfrm>
          <a:custGeom>
            <a:avLst/>
            <a:gdLst>
              <a:gd name="connsiteX0" fmla="*/ 0 w 2484276"/>
              <a:gd name="connsiteY0" fmla="*/ 0 h 558274"/>
              <a:gd name="connsiteX1" fmla="*/ 2484276 w 2484276"/>
              <a:gd name="connsiteY1" fmla="*/ 0 h 558274"/>
              <a:gd name="connsiteX2" fmla="*/ 2484276 w 2484276"/>
              <a:gd name="connsiteY2" fmla="*/ 558274 h 558274"/>
              <a:gd name="connsiteX3" fmla="*/ 0 w 2484276"/>
              <a:gd name="connsiteY3" fmla="*/ 558274 h 558274"/>
              <a:gd name="connsiteX4" fmla="*/ 0 w 2484276"/>
              <a:gd name="connsiteY4" fmla="*/ 0 h 558274"/>
              <a:gd name="connsiteX0" fmla="*/ 0 w 2484276"/>
              <a:gd name="connsiteY0" fmla="*/ 525780 h 1084054"/>
              <a:gd name="connsiteX1" fmla="*/ 2453796 w 2484276"/>
              <a:gd name="connsiteY1" fmla="*/ 0 h 1084054"/>
              <a:gd name="connsiteX2" fmla="*/ 2484276 w 2484276"/>
              <a:gd name="connsiteY2" fmla="*/ 1084054 h 1084054"/>
              <a:gd name="connsiteX3" fmla="*/ 0 w 2484276"/>
              <a:gd name="connsiteY3" fmla="*/ 1084054 h 1084054"/>
              <a:gd name="connsiteX4" fmla="*/ 0 w 2484276"/>
              <a:gd name="connsiteY4" fmla="*/ 525780 h 1084054"/>
              <a:gd name="connsiteX0" fmla="*/ 0 w 2453796"/>
              <a:gd name="connsiteY0" fmla="*/ 525780 h 1084054"/>
              <a:gd name="connsiteX1" fmla="*/ 2453796 w 2453796"/>
              <a:gd name="connsiteY1" fmla="*/ 0 h 1084054"/>
              <a:gd name="connsiteX2" fmla="*/ 2385216 w 2453796"/>
              <a:gd name="connsiteY2" fmla="*/ 428734 h 1084054"/>
              <a:gd name="connsiteX3" fmla="*/ 0 w 2453796"/>
              <a:gd name="connsiteY3" fmla="*/ 1084054 h 1084054"/>
              <a:gd name="connsiteX4" fmla="*/ 0 w 2453796"/>
              <a:gd name="connsiteY4" fmla="*/ 525780 h 1084054"/>
              <a:gd name="connsiteX0" fmla="*/ 0 w 2453796"/>
              <a:gd name="connsiteY0" fmla="*/ 525780 h 1084054"/>
              <a:gd name="connsiteX1" fmla="*/ 2453796 w 2453796"/>
              <a:gd name="connsiteY1" fmla="*/ 0 h 1084054"/>
              <a:gd name="connsiteX2" fmla="*/ 2408076 w 2453796"/>
              <a:gd name="connsiteY2" fmla="*/ 543034 h 1084054"/>
              <a:gd name="connsiteX3" fmla="*/ 0 w 2453796"/>
              <a:gd name="connsiteY3" fmla="*/ 1084054 h 1084054"/>
              <a:gd name="connsiteX4" fmla="*/ 0 w 2453796"/>
              <a:gd name="connsiteY4" fmla="*/ 525780 h 1084054"/>
              <a:gd name="connsiteX0" fmla="*/ 0 w 2430936"/>
              <a:gd name="connsiteY0" fmla="*/ 556260 h 1114534"/>
              <a:gd name="connsiteX1" fmla="*/ 2430936 w 2430936"/>
              <a:gd name="connsiteY1" fmla="*/ 0 h 1114534"/>
              <a:gd name="connsiteX2" fmla="*/ 2408076 w 2430936"/>
              <a:gd name="connsiteY2" fmla="*/ 573514 h 1114534"/>
              <a:gd name="connsiteX3" fmla="*/ 0 w 2430936"/>
              <a:gd name="connsiteY3" fmla="*/ 1114534 h 1114534"/>
              <a:gd name="connsiteX4" fmla="*/ 0 w 2430936"/>
              <a:gd name="connsiteY4" fmla="*/ 556260 h 11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0936" h="1114534">
                <a:moveTo>
                  <a:pt x="0" y="556260"/>
                </a:moveTo>
                <a:lnTo>
                  <a:pt x="2430936" y="0"/>
                </a:lnTo>
                <a:lnTo>
                  <a:pt x="2408076" y="573514"/>
                </a:lnTo>
                <a:lnTo>
                  <a:pt x="0" y="1114534"/>
                </a:lnTo>
                <a:lnTo>
                  <a:pt x="0" y="556260"/>
                </a:lnTo>
                <a:close/>
              </a:path>
            </a:pathLst>
          </a:custGeom>
          <a:solidFill>
            <a:srgbClr val="F2823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50270223-C9CC-AEF5-0F56-D255602EE303}"/>
              </a:ext>
            </a:extLst>
          </p:cNvPr>
          <p:cNvSpPr/>
          <p:nvPr/>
        </p:nvSpPr>
        <p:spPr>
          <a:xfrm>
            <a:off x="7176898" y="5160747"/>
            <a:ext cx="2484276" cy="547256"/>
          </a:xfrm>
          <a:prstGeom prst="rect">
            <a:avLst/>
          </a:prstGeom>
          <a:solidFill>
            <a:srgbClr val="F28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EC2A8A0-E77B-47E6-8365-BDC9B75DE414}"/>
              </a:ext>
            </a:extLst>
          </p:cNvPr>
          <p:cNvSpPr txBox="1"/>
          <p:nvPr/>
        </p:nvSpPr>
        <p:spPr>
          <a:xfrm>
            <a:off x="7176898" y="5160747"/>
            <a:ext cx="22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음료 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11.1%</a:t>
            </a: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5490A85D-B0D7-EA9F-CE64-C107043C8350}"/>
              </a:ext>
            </a:extLst>
          </p:cNvPr>
          <p:cNvSpPr/>
          <p:nvPr/>
        </p:nvSpPr>
        <p:spPr>
          <a:xfrm>
            <a:off x="7176898" y="4446322"/>
            <a:ext cx="2484276" cy="713707"/>
          </a:xfrm>
          <a:prstGeom prst="rect">
            <a:avLst/>
          </a:prstGeom>
          <a:solidFill>
            <a:srgbClr val="108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5465A4E-1F73-8DB7-441B-8348BEE34965}"/>
              </a:ext>
            </a:extLst>
          </p:cNvPr>
          <p:cNvSpPr txBox="1"/>
          <p:nvPr/>
        </p:nvSpPr>
        <p:spPr>
          <a:xfrm>
            <a:off x="7176898" y="4446322"/>
            <a:ext cx="2678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곡물 및 구운 식품 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14.4%</a:t>
            </a:r>
          </a:p>
        </p:txBody>
      </p:sp>
      <p:sp>
        <p:nvSpPr>
          <p:cNvPr id="58" name="직사각형 85">
            <a:extLst>
              <a:ext uri="{FF2B5EF4-FFF2-40B4-BE49-F238E27FC236}">
                <a16:creationId xmlns:a16="http://schemas.microsoft.com/office/drawing/2014/main" id="{17E33589-D496-B982-4FFB-954112CF20E7}"/>
              </a:ext>
            </a:extLst>
          </p:cNvPr>
          <p:cNvSpPr/>
          <p:nvPr/>
        </p:nvSpPr>
        <p:spPr>
          <a:xfrm>
            <a:off x="4976109" y="1541292"/>
            <a:ext cx="2430936" cy="4104177"/>
          </a:xfrm>
          <a:custGeom>
            <a:avLst/>
            <a:gdLst>
              <a:gd name="connsiteX0" fmla="*/ 0 w 2484276"/>
              <a:gd name="connsiteY0" fmla="*/ 0 h 576117"/>
              <a:gd name="connsiteX1" fmla="*/ 2484276 w 2484276"/>
              <a:gd name="connsiteY1" fmla="*/ 0 h 576117"/>
              <a:gd name="connsiteX2" fmla="*/ 2484276 w 2484276"/>
              <a:gd name="connsiteY2" fmla="*/ 576117 h 576117"/>
              <a:gd name="connsiteX3" fmla="*/ 0 w 2484276"/>
              <a:gd name="connsiteY3" fmla="*/ 576117 h 576117"/>
              <a:gd name="connsiteX4" fmla="*/ 0 w 2484276"/>
              <a:gd name="connsiteY4" fmla="*/ 0 h 576117"/>
              <a:gd name="connsiteX0" fmla="*/ 0 w 2484276"/>
              <a:gd name="connsiteY0" fmla="*/ 3528060 h 4104177"/>
              <a:gd name="connsiteX1" fmla="*/ 2202336 w 2484276"/>
              <a:gd name="connsiteY1" fmla="*/ 0 h 4104177"/>
              <a:gd name="connsiteX2" fmla="*/ 2484276 w 2484276"/>
              <a:gd name="connsiteY2" fmla="*/ 4104177 h 4104177"/>
              <a:gd name="connsiteX3" fmla="*/ 0 w 2484276"/>
              <a:gd name="connsiteY3" fmla="*/ 4104177 h 4104177"/>
              <a:gd name="connsiteX4" fmla="*/ 0 w 2484276"/>
              <a:gd name="connsiteY4" fmla="*/ 3528060 h 4104177"/>
              <a:gd name="connsiteX0" fmla="*/ 0 w 2438556"/>
              <a:gd name="connsiteY0" fmla="*/ 3528060 h 4104177"/>
              <a:gd name="connsiteX1" fmla="*/ 2202336 w 2438556"/>
              <a:gd name="connsiteY1" fmla="*/ 0 h 4104177"/>
              <a:gd name="connsiteX2" fmla="*/ 2438556 w 2438556"/>
              <a:gd name="connsiteY2" fmla="*/ 408477 h 4104177"/>
              <a:gd name="connsiteX3" fmla="*/ 0 w 2438556"/>
              <a:gd name="connsiteY3" fmla="*/ 4104177 h 4104177"/>
              <a:gd name="connsiteX4" fmla="*/ 0 w 2438556"/>
              <a:gd name="connsiteY4" fmla="*/ 3528060 h 4104177"/>
              <a:gd name="connsiteX0" fmla="*/ 0 w 2430936"/>
              <a:gd name="connsiteY0" fmla="*/ 3528060 h 4104177"/>
              <a:gd name="connsiteX1" fmla="*/ 2202336 w 2430936"/>
              <a:gd name="connsiteY1" fmla="*/ 0 h 4104177"/>
              <a:gd name="connsiteX2" fmla="*/ 2430936 w 2430936"/>
              <a:gd name="connsiteY2" fmla="*/ 797097 h 4104177"/>
              <a:gd name="connsiteX3" fmla="*/ 0 w 2430936"/>
              <a:gd name="connsiteY3" fmla="*/ 4104177 h 4104177"/>
              <a:gd name="connsiteX4" fmla="*/ 0 w 2430936"/>
              <a:gd name="connsiteY4" fmla="*/ 3528060 h 410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0936" h="4104177">
                <a:moveTo>
                  <a:pt x="0" y="3528060"/>
                </a:moveTo>
                <a:lnTo>
                  <a:pt x="2202336" y="0"/>
                </a:lnTo>
                <a:lnTo>
                  <a:pt x="2430936" y="797097"/>
                </a:lnTo>
                <a:lnTo>
                  <a:pt x="0" y="4104177"/>
                </a:lnTo>
                <a:lnTo>
                  <a:pt x="0" y="3528060"/>
                </a:lnTo>
                <a:close/>
              </a:path>
            </a:pathLst>
          </a:custGeom>
          <a:solidFill>
            <a:srgbClr val="BB621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72C7CC39-C24E-502C-BE08-FAE5304057D5}"/>
              </a:ext>
            </a:extLst>
          </p:cNvPr>
          <p:cNvSpPr/>
          <p:nvPr/>
        </p:nvSpPr>
        <p:spPr>
          <a:xfrm>
            <a:off x="2511478" y="5069352"/>
            <a:ext cx="2484276" cy="576117"/>
          </a:xfrm>
          <a:prstGeom prst="rect">
            <a:avLst/>
          </a:prstGeom>
          <a:solidFill>
            <a:srgbClr val="BB6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06BC13A-F9B9-0FFD-44CE-6486BD73C8CE}"/>
              </a:ext>
            </a:extLst>
          </p:cNvPr>
          <p:cNvSpPr txBox="1"/>
          <p:nvPr/>
        </p:nvSpPr>
        <p:spPr>
          <a:xfrm>
            <a:off x="2511478" y="5069352"/>
            <a:ext cx="22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가공식품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&amp;</a:t>
            </a:r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과자 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11.6%</a:t>
            </a: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E96A2CF9-158A-ADEA-84B3-C29BAE082A66}"/>
              </a:ext>
            </a:extLst>
          </p:cNvPr>
          <p:cNvSpPr/>
          <p:nvPr/>
        </p:nvSpPr>
        <p:spPr>
          <a:xfrm>
            <a:off x="7176898" y="1540043"/>
            <a:ext cx="2484276" cy="1132412"/>
          </a:xfrm>
          <a:prstGeom prst="rect">
            <a:avLst/>
          </a:prstGeom>
          <a:solidFill>
            <a:srgbClr val="BB6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5FE5E37-031C-CF3F-ABD3-43CE9E28B4B9}"/>
              </a:ext>
            </a:extLst>
          </p:cNvPr>
          <p:cNvSpPr txBox="1"/>
          <p:nvPr/>
        </p:nvSpPr>
        <p:spPr>
          <a:xfrm>
            <a:off x="7176898" y="1540043"/>
            <a:ext cx="22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가공식품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&amp;</a:t>
            </a:r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과자 </a:t>
            </a:r>
            <a:r>
              <a:rPr lang="en-US" altLang="ko-KR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22.9%</a:t>
            </a: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5229CD74-480C-1983-7F43-B3E3FD58FB0B}"/>
              </a:ext>
            </a:extLst>
          </p:cNvPr>
          <p:cNvGrpSpPr/>
          <p:nvPr/>
        </p:nvGrpSpPr>
        <p:grpSpPr>
          <a:xfrm>
            <a:off x="853788" y="1585826"/>
            <a:ext cx="1602812" cy="4691975"/>
            <a:chOff x="863462" y="1585826"/>
            <a:chExt cx="1602812" cy="4691975"/>
          </a:xfrm>
        </p:grpSpPr>
        <p:sp>
          <p:nvSpPr>
            <p:cNvPr id="32" name="왼쪽 중괄호 31">
              <a:extLst>
                <a:ext uri="{FF2B5EF4-FFF2-40B4-BE49-F238E27FC236}">
                  <a16:creationId xmlns:a16="http://schemas.microsoft.com/office/drawing/2014/main" id="{2B263490-4C41-DA21-367D-FEC75ECBAF30}"/>
                </a:ext>
              </a:extLst>
            </p:cNvPr>
            <p:cNvSpPr/>
            <p:nvPr/>
          </p:nvSpPr>
          <p:spPr>
            <a:xfrm>
              <a:off x="1892300" y="1585826"/>
              <a:ext cx="573974" cy="4691975"/>
            </a:xfrm>
            <a:prstGeom prst="leftBrace">
              <a:avLst>
                <a:gd name="adj1" fmla="val 54798"/>
                <a:gd name="adj2" fmla="val 50000"/>
              </a:avLst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95D8DD1-CC6E-0B7D-FCC8-8DED7D61C1AF}"/>
                </a:ext>
              </a:extLst>
            </p:cNvPr>
            <p:cNvSpPr txBox="1"/>
            <p:nvPr/>
          </p:nvSpPr>
          <p:spPr>
            <a:xfrm>
              <a:off x="863462" y="3607197"/>
              <a:ext cx="11528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lumMod val="7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1982</a:t>
              </a:r>
              <a:endParaRPr lang="ko-KR" altLang="en-US" sz="36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30" name="왼쪽 중괄호 29">
            <a:extLst>
              <a:ext uri="{FF2B5EF4-FFF2-40B4-BE49-F238E27FC236}">
                <a16:creationId xmlns:a16="http://schemas.microsoft.com/office/drawing/2014/main" id="{C7165EDC-3F36-630D-A60A-49D21A081ADB}"/>
              </a:ext>
            </a:extLst>
          </p:cNvPr>
          <p:cNvSpPr/>
          <p:nvPr/>
        </p:nvSpPr>
        <p:spPr>
          <a:xfrm flipH="1">
            <a:off x="9793507" y="1585826"/>
            <a:ext cx="573974" cy="4691975"/>
          </a:xfrm>
          <a:prstGeom prst="leftBrace">
            <a:avLst>
              <a:gd name="adj1" fmla="val 54798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2479278-A6AA-4EFB-35CC-46A6D75F0720}"/>
              </a:ext>
            </a:extLst>
          </p:cNvPr>
          <p:cNvSpPr txBox="1"/>
          <p:nvPr/>
        </p:nvSpPr>
        <p:spPr>
          <a:xfrm>
            <a:off x="10364869" y="3607197"/>
            <a:ext cx="1152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endParaRPr lang="ko-KR" altLang="en-US" sz="36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DDF77AB-76C2-9F62-BBFF-282F15D97BB4}"/>
              </a:ext>
            </a:extLst>
          </p:cNvPr>
          <p:cNvSpPr txBox="1"/>
          <p:nvPr/>
        </p:nvSpPr>
        <p:spPr>
          <a:xfrm>
            <a:off x="164517" y="6521469"/>
            <a:ext cx="114305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1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https://www.npr.org/sections/money/2012/06/08/154568945/what-america-spends-on-groceries</a:t>
            </a:r>
            <a:endParaRPr lang="ko-KR" altLang="en-US" sz="1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505C2C-22C8-B07B-28A7-2837E4BFBD74}"/>
              </a:ext>
            </a:extLst>
          </p:cNvPr>
          <p:cNvSpPr txBox="1"/>
          <p:nvPr/>
        </p:nvSpPr>
        <p:spPr>
          <a:xfrm>
            <a:off x="431217" y="465332"/>
            <a:ext cx="114305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식료품 지출 비용 분석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973DF97-1C31-D511-05EE-718CB3DF6635}"/>
              </a:ext>
            </a:extLst>
          </p:cNvPr>
          <p:cNvSpPr txBox="1"/>
          <p:nvPr/>
        </p:nvSpPr>
        <p:spPr>
          <a:xfrm>
            <a:off x="469317" y="858288"/>
            <a:ext cx="114305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What America Spends On Groceries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미 노동통계국 </a:t>
            </a:r>
            <a:b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June</a:t>
            </a:r>
            <a:r>
              <a:rPr lang="ko-KR" altLang="en-US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8,</a:t>
            </a:r>
            <a:r>
              <a:rPr lang="ko-KR" altLang="en-US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2012</a:t>
            </a:r>
            <a:endParaRPr lang="ko-KR" altLang="en-US" sz="14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881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19640</TotalTime>
  <Words>237</Words>
  <Application>Microsoft Office PowerPoint</Application>
  <PresentationFormat>와이드스크린</PresentationFormat>
  <Paragraphs>55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KoPub돋움체 Light</vt:lpstr>
      <vt:lpstr>마루 부리OTF 가는</vt:lpstr>
      <vt:lpstr>맑은 고딕</vt:lpstr>
      <vt:lpstr>에스코어 드림 6 Bold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SSEN</dc:creator>
  <cp:lastModifiedBy>SSEN Kim</cp:lastModifiedBy>
  <cp:revision>156</cp:revision>
  <dcterms:created xsi:type="dcterms:W3CDTF">2021-12-14T10:38:30Z</dcterms:created>
  <dcterms:modified xsi:type="dcterms:W3CDTF">2024-02-13T09:56:39Z</dcterms:modified>
</cp:coreProperties>
</file>