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1432" r:id="rId2"/>
    <p:sldId id="733" r:id="rId3"/>
    <p:sldId id="730" r:id="rId4"/>
    <p:sldId id="1431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5A"/>
    <a:srgbClr val="595959"/>
    <a:srgbClr val="006592"/>
    <a:srgbClr val="00AC8E"/>
    <a:srgbClr val="FFC000"/>
    <a:srgbClr val="FFD0C4"/>
    <a:srgbClr val="00405E"/>
    <a:srgbClr val="004F73"/>
    <a:srgbClr val="005A82"/>
    <a:srgbClr val="057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값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F5C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39A-4912-BBB1-0342DAFC6562}"/>
              </c:ext>
            </c:extLst>
          </c:dPt>
          <c:dPt>
            <c:idx val="1"/>
            <c:invertIfNegative val="0"/>
            <c:bubble3D val="0"/>
            <c:spPr>
              <a:solidFill>
                <a:srgbClr val="2F4B7C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39A-4912-BBB1-0342DAFC6562}"/>
              </c:ext>
            </c:extLst>
          </c:dPt>
          <c:dPt>
            <c:idx val="2"/>
            <c:invertIfNegative val="0"/>
            <c:bubble3D val="0"/>
            <c:spPr>
              <a:solidFill>
                <a:srgbClr val="665191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39A-4912-BBB1-0342DAFC6562}"/>
              </c:ext>
            </c:extLst>
          </c:dPt>
          <c:dPt>
            <c:idx val="3"/>
            <c:invertIfNegative val="0"/>
            <c:bubble3D val="0"/>
            <c:spPr>
              <a:solidFill>
                <a:srgbClr val="A05195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39A-4912-BBB1-0342DAFC6562}"/>
              </c:ext>
            </c:extLst>
          </c:dPt>
          <c:dPt>
            <c:idx val="4"/>
            <c:invertIfNegative val="0"/>
            <c:bubble3D val="0"/>
            <c:spPr>
              <a:solidFill>
                <a:srgbClr val="D45087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39A-4912-BBB1-0342DAFC6562}"/>
              </c:ext>
            </c:extLst>
          </c:dPt>
          <c:dPt>
            <c:idx val="5"/>
            <c:invertIfNegative val="0"/>
            <c:bubble3D val="0"/>
            <c:spPr>
              <a:solidFill>
                <a:srgbClr val="F95D6A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39A-4912-BBB1-0342DAFC6562}"/>
              </c:ext>
            </c:extLst>
          </c:dPt>
          <c:dPt>
            <c:idx val="6"/>
            <c:invertIfNegative val="0"/>
            <c:bubble3D val="0"/>
            <c:spPr>
              <a:solidFill>
                <a:srgbClr val="FF7C43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39A-4912-BBB1-0342DAFC6562}"/>
              </c:ext>
            </c:extLst>
          </c:dPt>
          <c:dPt>
            <c:idx val="7"/>
            <c:invertIfNegative val="0"/>
            <c:bubble3D val="0"/>
            <c:spPr>
              <a:solidFill>
                <a:srgbClr val="FFA6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39A-4912-BBB1-0342DAFC6562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39A-4912-BBB1-0342DAFC6562}"/>
              </c:ext>
            </c:extLst>
          </c:dPt>
          <c:xVal>
            <c:numRef>
              <c:f>Sheet1!$A$2:$A$10</c:f>
              <c:numCache>
                <c:formatCode>General</c:formatCode>
                <c:ptCount val="9"/>
                <c:pt idx="0">
                  <c:v>1577</c:v>
                </c:pt>
                <c:pt idx="1">
                  <c:v>821</c:v>
                </c:pt>
                <c:pt idx="2">
                  <c:v>813</c:v>
                </c:pt>
                <c:pt idx="3">
                  <c:v>768</c:v>
                </c:pt>
                <c:pt idx="4">
                  <c:v>633</c:v>
                </c:pt>
                <c:pt idx="5">
                  <c:v>415</c:v>
                </c:pt>
                <c:pt idx="6">
                  <c:v>361</c:v>
                </c:pt>
                <c:pt idx="7">
                  <c:v>353</c:v>
                </c:pt>
                <c:pt idx="8">
                  <c:v>700.5</c:v>
                </c:pt>
              </c:numCache>
            </c:numRef>
          </c:xVal>
          <c:yVal>
            <c:numRef>
              <c:f>Sheet1!$B$2:$B$10</c:f>
              <c:numCache>
                <c:formatCode>0.0%</c:formatCode>
                <c:ptCount val="9"/>
                <c:pt idx="0">
                  <c:v>0.27100000000000002</c:v>
                </c:pt>
                <c:pt idx="1">
                  <c:v>-7.2999999999999995E-2</c:v>
                </c:pt>
                <c:pt idx="2">
                  <c:v>-2.4E-2</c:v>
                </c:pt>
                <c:pt idx="3">
                  <c:v>0.223</c:v>
                </c:pt>
                <c:pt idx="4">
                  <c:v>0.17899999999999999</c:v>
                </c:pt>
                <c:pt idx="5">
                  <c:v>-3.0000000000000001E-3</c:v>
                </c:pt>
                <c:pt idx="6">
                  <c:v>5.8999999999999997E-2</c:v>
                </c:pt>
                <c:pt idx="7">
                  <c:v>0.11</c:v>
                </c:pt>
                <c:pt idx="8">
                  <c:v>8.4000000000000005E-2</c:v>
                </c:pt>
              </c:numCache>
            </c:numRef>
          </c:yVal>
          <c:bubbleSize>
            <c:numRef>
              <c:f>Sheet1!$C$2:$C$10</c:f>
              <c:numCache>
                <c:formatCode>General</c:formatCode>
                <c:ptCount val="9"/>
                <c:pt idx="0">
                  <c:v>239845</c:v>
                </c:pt>
                <c:pt idx="1">
                  <c:v>308207</c:v>
                </c:pt>
                <c:pt idx="2">
                  <c:v>329019</c:v>
                </c:pt>
                <c:pt idx="3">
                  <c:v>111082</c:v>
                </c:pt>
                <c:pt idx="4">
                  <c:v>482889</c:v>
                </c:pt>
                <c:pt idx="5">
                  <c:v>102001</c:v>
                </c:pt>
                <c:pt idx="6">
                  <c:v>351209</c:v>
                </c:pt>
                <c:pt idx="7">
                  <c:v>369301</c:v>
                </c:pt>
                <c:pt idx="8">
                  <c:v>100000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2-039A-4912-BBB1-0342DAFC6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23696544"/>
        <c:axId val="1423697376"/>
      </c:bubbleChart>
      <c:valAx>
        <c:axId val="1423696544"/>
        <c:scaling>
          <c:orientation val="minMax"/>
          <c:max val="1800"/>
          <c:min val="-400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7376"/>
        <c:crossesAt val="0"/>
        <c:crossBetween val="midCat"/>
        <c:majorUnit val="200"/>
      </c:valAx>
      <c:valAx>
        <c:axId val="14236973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6544"/>
        <c:crossesAt val="700.5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값</c:v>
                </c:pt>
              </c:strCache>
            </c:strRef>
          </c:tx>
          <c:spPr>
            <a:solidFill>
              <a:srgbClr val="595959">
                <a:alpha val="69804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A1-42CB-A1FB-A628F1D7011F}"/>
              </c:ext>
            </c:extLst>
          </c:dPt>
          <c:dPt>
            <c:idx val="1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A1-42CB-A1FB-A628F1D7011F}"/>
              </c:ext>
            </c:extLst>
          </c:dPt>
          <c:dPt>
            <c:idx val="2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A1-42CB-A1FB-A628F1D7011F}"/>
              </c:ext>
            </c:extLst>
          </c:dPt>
          <c:dPt>
            <c:idx val="3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A1-42CB-A1FB-A628F1D7011F}"/>
              </c:ext>
            </c:extLst>
          </c:dPt>
          <c:dPt>
            <c:idx val="4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A1-42CB-A1FB-A628F1D7011F}"/>
              </c:ext>
            </c:extLst>
          </c:dPt>
          <c:dPt>
            <c:idx val="5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A1-42CB-A1FB-A628F1D7011F}"/>
              </c:ext>
            </c:extLst>
          </c:dPt>
          <c:dPt>
            <c:idx val="6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A1-42CB-A1FB-A628F1D7011F}"/>
              </c:ext>
            </c:extLst>
          </c:dPt>
          <c:dPt>
            <c:idx val="7"/>
            <c:invertIfNegative val="0"/>
            <c:bubble3D val="0"/>
            <c:spPr>
              <a:solidFill>
                <a:srgbClr val="595959">
                  <a:alpha val="69804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0A1-42CB-A1FB-A628F1D7011F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0A1-42CB-A1FB-A628F1D7011F}"/>
              </c:ext>
            </c:extLst>
          </c:dPt>
          <c:xVal>
            <c:numRef>
              <c:f>Sheet1!$A$2:$A$10</c:f>
              <c:numCache>
                <c:formatCode>General</c:formatCode>
                <c:ptCount val="9"/>
                <c:pt idx="0">
                  <c:v>1577</c:v>
                </c:pt>
                <c:pt idx="1">
                  <c:v>821</c:v>
                </c:pt>
                <c:pt idx="2">
                  <c:v>813</c:v>
                </c:pt>
                <c:pt idx="3">
                  <c:v>768</c:v>
                </c:pt>
                <c:pt idx="4">
                  <c:v>633</c:v>
                </c:pt>
                <c:pt idx="5">
                  <c:v>415</c:v>
                </c:pt>
                <c:pt idx="6">
                  <c:v>361</c:v>
                </c:pt>
                <c:pt idx="7">
                  <c:v>353</c:v>
                </c:pt>
                <c:pt idx="8">
                  <c:v>700.5</c:v>
                </c:pt>
              </c:numCache>
            </c:numRef>
          </c:xVal>
          <c:yVal>
            <c:numRef>
              <c:f>Sheet1!$B$2:$B$10</c:f>
              <c:numCache>
                <c:formatCode>0.0%</c:formatCode>
                <c:ptCount val="9"/>
                <c:pt idx="0">
                  <c:v>0.27100000000000002</c:v>
                </c:pt>
                <c:pt idx="1">
                  <c:v>-7.2999999999999995E-2</c:v>
                </c:pt>
                <c:pt idx="2">
                  <c:v>-2.4E-2</c:v>
                </c:pt>
                <c:pt idx="3">
                  <c:v>0.223</c:v>
                </c:pt>
                <c:pt idx="4">
                  <c:v>0.17899999999999999</c:v>
                </c:pt>
                <c:pt idx="5">
                  <c:v>-3.0000000000000001E-3</c:v>
                </c:pt>
                <c:pt idx="6">
                  <c:v>5.8999999999999997E-2</c:v>
                </c:pt>
                <c:pt idx="7">
                  <c:v>0.11</c:v>
                </c:pt>
                <c:pt idx="8">
                  <c:v>8.4000000000000005E-2</c:v>
                </c:pt>
              </c:numCache>
            </c:numRef>
          </c:yVal>
          <c:bubbleSize>
            <c:numRef>
              <c:f>Sheet1!$C$2:$C$10</c:f>
              <c:numCache>
                <c:formatCode>General</c:formatCode>
                <c:ptCount val="9"/>
                <c:pt idx="0">
                  <c:v>239845</c:v>
                </c:pt>
                <c:pt idx="1">
                  <c:v>308207</c:v>
                </c:pt>
                <c:pt idx="2">
                  <c:v>329019</c:v>
                </c:pt>
                <c:pt idx="3">
                  <c:v>111082</c:v>
                </c:pt>
                <c:pt idx="4">
                  <c:v>482889</c:v>
                </c:pt>
                <c:pt idx="5">
                  <c:v>102001</c:v>
                </c:pt>
                <c:pt idx="6">
                  <c:v>351209</c:v>
                </c:pt>
                <c:pt idx="7">
                  <c:v>369301</c:v>
                </c:pt>
                <c:pt idx="8">
                  <c:v>100000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2-F0A1-42CB-A1FB-A628F1D70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23696544"/>
        <c:axId val="1423697376"/>
      </c:bubbleChart>
      <c:valAx>
        <c:axId val="1423696544"/>
        <c:scaling>
          <c:orientation val="minMax"/>
          <c:max val="1800"/>
          <c:min val="-400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7376"/>
        <c:crossesAt val="0"/>
        <c:crossBetween val="midCat"/>
        <c:majorUnit val="200"/>
      </c:valAx>
      <c:valAx>
        <c:axId val="14236973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6544"/>
        <c:crossesAt val="700.5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 값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F5C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DD1-4DC1-97B2-011003F1BD63}"/>
              </c:ext>
            </c:extLst>
          </c:dPt>
          <c:dPt>
            <c:idx val="1"/>
            <c:invertIfNegative val="0"/>
            <c:bubble3D val="0"/>
            <c:spPr>
              <a:solidFill>
                <a:srgbClr val="2F4B7C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DD1-4DC1-97B2-011003F1BD63}"/>
              </c:ext>
            </c:extLst>
          </c:dPt>
          <c:dPt>
            <c:idx val="2"/>
            <c:invertIfNegative val="0"/>
            <c:bubble3D val="0"/>
            <c:spPr>
              <a:solidFill>
                <a:srgbClr val="665191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DD1-4DC1-97B2-011003F1BD63}"/>
              </c:ext>
            </c:extLst>
          </c:dPt>
          <c:dPt>
            <c:idx val="3"/>
            <c:invertIfNegative val="0"/>
            <c:bubble3D val="0"/>
            <c:spPr>
              <a:solidFill>
                <a:srgbClr val="A05195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DD1-4DC1-97B2-011003F1BD63}"/>
              </c:ext>
            </c:extLst>
          </c:dPt>
          <c:dPt>
            <c:idx val="4"/>
            <c:invertIfNegative val="0"/>
            <c:bubble3D val="0"/>
            <c:spPr>
              <a:solidFill>
                <a:srgbClr val="D45087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DD1-4DC1-97B2-011003F1BD63}"/>
              </c:ext>
            </c:extLst>
          </c:dPt>
          <c:dPt>
            <c:idx val="5"/>
            <c:invertIfNegative val="0"/>
            <c:bubble3D val="0"/>
            <c:spPr>
              <a:solidFill>
                <a:srgbClr val="F95D6A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DD1-4DC1-97B2-011003F1BD63}"/>
              </c:ext>
            </c:extLst>
          </c:dPt>
          <c:dPt>
            <c:idx val="6"/>
            <c:invertIfNegative val="0"/>
            <c:bubble3D val="0"/>
            <c:spPr>
              <a:solidFill>
                <a:srgbClr val="FF7C43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DD1-4DC1-97B2-011003F1BD63}"/>
              </c:ext>
            </c:extLst>
          </c:dPt>
          <c:dPt>
            <c:idx val="7"/>
            <c:invertIfNegative val="0"/>
            <c:bubble3D val="0"/>
            <c:spPr>
              <a:solidFill>
                <a:srgbClr val="FFA600">
                  <a:alpha val="70000"/>
                </a:srgb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DD1-4DC1-97B2-011003F1BD63}"/>
              </c:ext>
            </c:extLst>
          </c:dPt>
          <c:dPt>
            <c:idx val="8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DD1-4DC1-97B2-011003F1BD63}"/>
              </c:ext>
            </c:extLst>
          </c:dPt>
          <c:xVal>
            <c:numRef>
              <c:f>Sheet1!$A$2:$A$10</c:f>
              <c:numCache>
                <c:formatCode>General</c:formatCode>
                <c:ptCount val="9"/>
                <c:pt idx="0">
                  <c:v>1577</c:v>
                </c:pt>
                <c:pt idx="1">
                  <c:v>821</c:v>
                </c:pt>
                <c:pt idx="2">
                  <c:v>813</c:v>
                </c:pt>
                <c:pt idx="3">
                  <c:v>768</c:v>
                </c:pt>
                <c:pt idx="4">
                  <c:v>633</c:v>
                </c:pt>
                <c:pt idx="5">
                  <c:v>415</c:v>
                </c:pt>
                <c:pt idx="6">
                  <c:v>361</c:v>
                </c:pt>
                <c:pt idx="7">
                  <c:v>353</c:v>
                </c:pt>
                <c:pt idx="8">
                  <c:v>700.5</c:v>
                </c:pt>
              </c:numCache>
            </c:numRef>
          </c:xVal>
          <c:yVal>
            <c:numRef>
              <c:f>Sheet1!$B$2:$B$10</c:f>
              <c:numCache>
                <c:formatCode>0.0%</c:formatCode>
                <c:ptCount val="9"/>
                <c:pt idx="0">
                  <c:v>0.27100000000000002</c:v>
                </c:pt>
                <c:pt idx="1">
                  <c:v>-7.2999999999999995E-2</c:v>
                </c:pt>
                <c:pt idx="2">
                  <c:v>-2.4E-2</c:v>
                </c:pt>
                <c:pt idx="3">
                  <c:v>0.223</c:v>
                </c:pt>
                <c:pt idx="4">
                  <c:v>0.17899999999999999</c:v>
                </c:pt>
                <c:pt idx="5">
                  <c:v>-3.0000000000000001E-3</c:v>
                </c:pt>
                <c:pt idx="6">
                  <c:v>5.8999999999999997E-2</c:v>
                </c:pt>
                <c:pt idx="7">
                  <c:v>0.11</c:v>
                </c:pt>
                <c:pt idx="8">
                  <c:v>8.4000000000000005E-2</c:v>
                </c:pt>
              </c:numCache>
            </c:numRef>
          </c:yVal>
          <c:bubbleSize>
            <c:numRef>
              <c:f>Sheet1!$C$2:$C$10</c:f>
              <c:numCache>
                <c:formatCode>General</c:formatCode>
                <c:ptCount val="9"/>
                <c:pt idx="0">
                  <c:v>239845</c:v>
                </c:pt>
                <c:pt idx="1">
                  <c:v>308207</c:v>
                </c:pt>
                <c:pt idx="2">
                  <c:v>329019</c:v>
                </c:pt>
                <c:pt idx="3">
                  <c:v>111082</c:v>
                </c:pt>
                <c:pt idx="4">
                  <c:v>482889</c:v>
                </c:pt>
                <c:pt idx="5">
                  <c:v>102001</c:v>
                </c:pt>
                <c:pt idx="6">
                  <c:v>351209</c:v>
                </c:pt>
                <c:pt idx="7">
                  <c:v>369301</c:v>
                </c:pt>
                <c:pt idx="8">
                  <c:v>100000</c:v>
                </c:pt>
              </c:numCache>
            </c:numRef>
          </c:bubbleSize>
          <c:bubble3D val="0"/>
          <c:extLst>
            <c:ext xmlns:c16="http://schemas.microsoft.com/office/drawing/2014/chart" uri="{C3380CC4-5D6E-409C-BE32-E72D297353CC}">
              <c16:uniqueId val="{00000012-1DD1-4DC1-97B2-011003F1BD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100"/>
        <c:showNegBubbles val="0"/>
        <c:axId val="1423696544"/>
        <c:axId val="1423697376"/>
      </c:bubbleChart>
      <c:valAx>
        <c:axId val="1423696544"/>
        <c:scaling>
          <c:orientation val="minMax"/>
          <c:max val="1800"/>
          <c:min val="-400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7376"/>
        <c:crossesAt val="0"/>
        <c:crossBetween val="midCat"/>
        <c:majorUnit val="200"/>
      </c:valAx>
      <c:valAx>
        <c:axId val="142369737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75000"/>
                <a:lumOff val="25000"/>
              </a:schemeClr>
            </a:solidFill>
            <a:round/>
            <a:headEnd type="triangle"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  <a:alpha val="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423696544"/>
        <c:crossesAt val="0"/>
        <c:crossBetween val="midCat"/>
        <c:majorUnit val="5.000000000000001E-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참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32291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3F9393-43BA-DB07-0A91-A7CF1DC0D749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3EB103-8705-2192-ADD1-39746FBB2603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89699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49" name="차트 48">
            <a:extLst>
              <a:ext uri="{FF2B5EF4-FFF2-40B4-BE49-F238E27FC236}">
                <a16:creationId xmlns:a16="http://schemas.microsoft.com/office/drawing/2014/main" id="{BB66F236-38A8-C5DC-183A-E7BE8BBAD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937390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" name="직사각형 49">
            <a:extLst>
              <a:ext uri="{FF2B5EF4-FFF2-40B4-BE49-F238E27FC236}">
                <a16:creationId xmlns:a16="http://schemas.microsoft.com/office/drawing/2014/main" id="{BA609392-CB81-C51E-FD62-7A651107CC8D}"/>
              </a:ext>
            </a:extLst>
          </p:cNvPr>
          <p:cNvSpPr/>
          <p:nvPr/>
        </p:nvSpPr>
        <p:spPr>
          <a:xfrm>
            <a:off x="5414756" y="282933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높음</a:t>
            </a: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F62AD964-BEB3-67BF-4635-60247F22B2CA}"/>
              </a:ext>
            </a:extLst>
          </p:cNvPr>
          <p:cNvSpPr/>
          <p:nvPr/>
        </p:nvSpPr>
        <p:spPr>
          <a:xfrm>
            <a:off x="1597729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적음</a:t>
            </a:r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A6A7DAEE-84D7-7B4E-4410-36F33CF910F1}"/>
              </a:ext>
            </a:extLst>
          </p:cNvPr>
          <p:cNvSpPr/>
          <p:nvPr/>
        </p:nvSpPr>
        <p:spPr>
          <a:xfrm>
            <a:off x="9864201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많음</a:t>
            </a:r>
          </a:p>
        </p:txBody>
      </p: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B5FF3D5B-7DD7-561F-2039-B13CCAAE9B65}"/>
              </a:ext>
            </a:extLst>
          </p:cNvPr>
          <p:cNvSpPr/>
          <p:nvPr/>
        </p:nvSpPr>
        <p:spPr>
          <a:xfrm>
            <a:off x="5414756" y="6061331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낮음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631580-FFA0-89E0-3F18-7C2E13A56FAA}"/>
              </a:ext>
            </a:extLst>
          </p:cNvPr>
          <p:cNvSpPr txBox="1"/>
          <p:nvPr/>
        </p:nvSpPr>
        <p:spPr>
          <a:xfrm>
            <a:off x="8894635" y="141414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FF6E5CD-7349-352B-8E25-DFAE1C949A8C}"/>
              </a:ext>
            </a:extLst>
          </p:cNvPr>
          <p:cNvSpPr txBox="1"/>
          <p:nvPr/>
        </p:nvSpPr>
        <p:spPr>
          <a:xfrm>
            <a:off x="6258423" y="511554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359457F-B71C-7306-ABEA-61AD3DAA729C}"/>
              </a:ext>
            </a:extLst>
          </p:cNvPr>
          <p:cNvSpPr txBox="1"/>
          <p:nvPr/>
        </p:nvSpPr>
        <p:spPr>
          <a:xfrm>
            <a:off x="6258423" y="4383337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1731726-F51E-ADB0-941A-653759B47803}"/>
              </a:ext>
            </a:extLst>
          </p:cNvPr>
          <p:cNvSpPr txBox="1"/>
          <p:nvPr/>
        </p:nvSpPr>
        <p:spPr>
          <a:xfrm>
            <a:off x="5604316" y="234010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F18A1C-A92D-2F29-E3C0-CAFEBE8ED783}"/>
              </a:ext>
            </a:extLst>
          </p:cNvPr>
          <p:cNvSpPr txBox="1"/>
          <p:nvPr/>
        </p:nvSpPr>
        <p:spPr>
          <a:xfrm>
            <a:off x="6217071" y="19274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Y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62272DC-0BA3-2207-01DB-F2D77C53CB64}"/>
              </a:ext>
            </a:extLst>
          </p:cNvPr>
          <p:cNvSpPr txBox="1"/>
          <p:nvPr/>
        </p:nvSpPr>
        <p:spPr>
          <a:xfrm>
            <a:off x="4551492" y="2905779"/>
            <a:ext cx="38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557F1BF-AC7D-AD88-9F6D-1CA1A3120954}"/>
              </a:ext>
            </a:extLst>
          </p:cNvPr>
          <p:cNvSpPr txBox="1"/>
          <p:nvPr/>
        </p:nvSpPr>
        <p:spPr>
          <a:xfrm>
            <a:off x="4664246" y="3755335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B3D18F2-5815-D6E4-502F-4A3F5BB977C2}"/>
              </a:ext>
            </a:extLst>
          </p:cNvPr>
          <p:cNvSpPr txBox="1"/>
          <p:nvPr/>
        </p:nvSpPr>
        <p:spPr>
          <a:xfrm>
            <a:off x="4930833" y="4230893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FF8C51-D0EB-D50A-2A3C-48394F57D500}"/>
              </a:ext>
            </a:extLst>
          </p:cNvPr>
          <p:cNvSpPr txBox="1"/>
          <p:nvPr/>
        </p:nvSpPr>
        <p:spPr>
          <a:xfrm>
            <a:off x="634140" y="829272"/>
            <a:ext cx="4025461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 업종 프랜차이즈</a:t>
            </a:r>
            <a:br>
              <a:rPr lang="en-US" altLang="ko-KR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비교분석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DEFB78D-6A47-DD3D-1137-50F7C4337077}"/>
              </a:ext>
            </a:extLst>
          </p:cNvPr>
          <p:cNvSpPr txBox="1"/>
          <p:nvPr/>
        </p:nvSpPr>
        <p:spPr>
          <a:xfrm>
            <a:off x="7213601" y="6159605"/>
            <a:ext cx="48488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커피업종 프랜차이즈 비교 정보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한국공정거래조정원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2016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https://eiec.kdi.re.kr/policy/materialView.do?num=158079</a:t>
            </a:r>
            <a:endParaRPr lang="ko-KR" altLang="en-US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66253" cy="861602"/>
            <a:chOff x="7082994" y="1030445"/>
            <a:chExt cx="206625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16354" y="1573725"/>
              <a:ext cx="73289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마루 부리OTF 가는" panose="020B0600000101010101" pitchFamily="34" charset="-127"/>
                  <a:ea typeface="마루 부리OTF 가는" panose="020B0600000101010101" pitchFamily="34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67302" cy="861602"/>
              <a:chOff x="7455527" y="844178"/>
              <a:chExt cx="136730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541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012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</a:rPr>
                  <a:t>년 남성</a:t>
                </a:r>
              </a:p>
            </p:txBody>
          </p:sp>
        </p:grpSp>
      </p:grpSp>
      <p:graphicFrame>
        <p:nvGraphicFramePr>
          <p:cNvPr id="69" name="차트 68">
            <a:extLst>
              <a:ext uri="{FF2B5EF4-FFF2-40B4-BE49-F238E27FC236}">
                <a16:creationId xmlns:a16="http://schemas.microsoft.com/office/drawing/2014/main" id="{3BA5B0D5-CD36-A6BC-FB35-AF2DA7363C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209855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4" name="TextBox 73">
            <a:extLst>
              <a:ext uri="{FF2B5EF4-FFF2-40B4-BE49-F238E27FC236}">
                <a16:creationId xmlns:a16="http://schemas.microsoft.com/office/drawing/2014/main" id="{66C1208D-D880-B176-C3C9-3BFBEDD2030D}"/>
              </a:ext>
            </a:extLst>
          </p:cNvPr>
          <p:cNvSpPr txBox="1"/>
          <p:nvPr/>
        </p:nvSpPr>
        <p:spPr>
          <a:xfrm>
            <a:off x="8894635" y="1414147"/>
            <a:ext cx="357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2ADF973-B99B-DC25-1CCC-AABA25C3CE01}"/>
              </a:ext>
            </a:extLst>
          </p:cNvPr>
          <p:cNvSpPr txBox="1"/>
          <p:nvPr/>
        </p:nvSpPr>
        <p:spPr>
          <a:xfrm>
            <a:off x="6258423" y="511554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B677005-70F5-3274-93F4-509E6BC35C20}"/>
              </a:ext>
            </a:extLst>
          </p:cNvPr>
          <p:cNvSpPr txBox="1"/>
          <p:nvPr/>
        </p:nvSpPr>
        <p:spPr>
          <a:xfrm>
            <a:off x="6258423" y="4383337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0A54927-DFB9-E36C-FB9B-0F69ED837984}"/>
              </a:ext>
            </a:extLst>
          </p:cNvPr>
          <p:cNvSpPr txBox="1"/>
          <p:nvPr/>
        </p:nvSpPr>
        <p:spPr>
          <a:xfrm>
            <a:off x="5604316" y="2340104"/>
            <a:ext cx="3706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25BBFB64-9D36-FE1E-0AD8-F6F21CFBF6F1}"/>
              </a:ext>
            </a:extLst>
          </p:cNvPr>
          <p:cNvSpPr txBox="1"/>
          <p:nvPr/>
        </p:nvSpPr>
        <p:spPr>
          <a:xfrm>
            <a:off x="6217071" y="192740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Y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F034B3C-B816-6254-EA90-F536CC6190D3}"/>
              </a:ext>
            </a:extLst>
          </p:cNvPr>
          <p:cNvSpPr txBox="1"/>
          <p:nvPr/>
        </p:nvSpPr>
        <p:spPr>
          <a:xfrm>
            <a:off x="4551492" y="2905779"/>
            <a:ext cx="38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FFD8D03-A211-B921-FFB4-EAFD84088AC0}"/>
              </a:ext>
            </a:extLst>
          </p:cNvPr>
          <p:cNvSpPr txBox="1"/>
          <p:nvPr/>
        </p:nvSpPr>
        <p:spPr>
          <a:xfrm>
            <a:off x="4664246" y="3755335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3D2A0BB-BB93-30DA-554D-508D20463E33}"/>
              </a:ext>
            </a:extLst>
          </p:cNvPr>
          <p:cNvSpPr txBox="1"/>
          <p:nvPr/>
        </p:nvSpPr>
        <p:spPr>
          <a:xfrm>
            <a:off x="4930833" y="4230893"/>
            <a:ext cx="351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 sz="28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4" name="타원 83">
            <a:extLst>
              <a:ext uri="{FF2B5EF4-FFF2-40B4-BE49-F238E27FC236}">
                <a16:creationId xmlns:a16="http://schemas.microsoft.com/office/drawing/2014/main" id="{0879DCA0-889E-DF6D-F1E6-C3B462999468}"/>
              </a:ext>
            </a:extLst>
          </p:cNvPr>
          <p:cNvSpPr/>
          <p:nvPr/>
        </p:nvSpPr>
        <p:spPr>
          <a:xfrm rot="2184495">
            <a:off x="4091235" y="1465138"/>
            <a:ext cx="1802068" cy="3255647"/>
          </a:xfrm>
          <a:prstGeom prst="ellipse">
            <a:avLst/>
          </a:prstGeom>
          <a:noFill/>
          <a:ln>
            <a:solidFill>
              <a:srgbClr val="006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타원 84">
            <a:extLst>
              <a:ext uri="{FF2B5EF4-FFF2-40B4-BE49-F238E27FC236}">
                <a16:creationId xmlns:a16="http://schemas.microsoft.com/office/drawing/2014/main" id="{0238817E-9E82-773C-51B8-66CE14936DA8}"/>
              </a:ext>
            </a:extLst>
          </p:cNvPr>
          <p:cNvSpPr/>
          <p:nvPr/>
        </p:nvSpPr>
        <p:spPr>
          <a:xfrm rot="2184495">
            <a:off x="5702944" y="4183178"/>
            <a:ext cx="1802068" cy="1539935"/>
          </a:xfrm>
          <a:prstGeom prst="ellipse">
            <a:avLst/>
          </a:prstGeom>
          <a:noFill/>
          <a:ln>
            <a:solidFill>
              <a:srgbClr val="006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타원 85">
            <a:extLst>
              <a:ext uri="{FF2B5EF4-FFF2-40B4-BE49-F238E27FC236}">
                <a16:creationId xmlns:a16="http://schemas.microsoft.com/office/drawing/2014/main" id="{08E2E550-2B2F-FDBE-655B-FAA94EDCF5E4}"/>
              </a:ext>
            </a:extLst>
          </p:cNvPr>
          <p:cNvSpPr/>
          <p:nvPr/>
        </p:nvSpPr>
        <p:spPr>
          <a:xfrm rot="2184495">
            <a:off x="8367027" y="1084410"/>
            <a:ext cx="1444952" cy="1234766"/>
          </a:xfrm>
          <a:prstGeom prst="ellipse">
            <a:avLst/>
          </a:prstGeom>
          <a:noFill/>
          <a:ln>
            <a:solidFill>
              <a:srgbClr val="006C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055B657-06D1-D954-6893-4DA8957CE503}"/>
              </a:ext>
            </a:extLst>
          </p:cNvPr>
          <p:cNvSpPr txBox="1"/>
          <p:nvPr/>
        </p:nvSpPr>
        <p:spPr>
          <a:xfrm>
            <a:off x="3476100" y="2154782"/>
            <a:ext cx="1338828" cy="430887"/>
          </a:xfrm>
          <a:prstGeom prst="rect">
            <a:avLst/>
          </a:prstGeom>
          <a:solidFill>
            <a:srgbClr val="006C5A"/>
          </a:solidFill>
        </p:spPr>
        <p:txBody>
          <a:bodyPr wrap="none" rtlCol="0" anchor="ctr">
            <a:spAutoFit/>
          </a:bodyPr>
          <a:lstStyle>
            <a:defPPr>
              <a:defRPr lang="ko-KR"/>
            </a:defPPr>
            <a:lvl1pPr>
              <a:defRPr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가맹점 수 </a:t>
            </a:r>
            <a:r>
              <a:rPr lang="en-US" altLang="ko-KR"/>
              <a:t>: </a:t>
            </a:r>
            <a:r>
              <a:rPr lang="ko-KR" altLang="en-US"/>
              <a:t>적음 </a:t>
            </a:r>
            <a:endParaRPr lang="en-US" altLang="ko-KR"/>
          </a:p>
          <a:p>
            <a:r>
              <a:rPr lang="ko-KR" altLang="en-US"/>
              <a:t>가맹점 증가율 </a:t>
            </a:r>
            <a:r>
              <a:rPr lang="en-US" altLang="ko-KR"/>
              <a:t>: </a:t>
            </a:r>
            <a:r>
              <a:rPr lang="ko-KR" altLang="en-US"/>
              <a:t>높음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2FD471FA-CBC1-C6E6-587F-F304CC7F89B0}"/>
              </a:ext>
            </a:extLst>
          </p:cNvPr>
          <p:cNvSpPr txBox="1"/>
          <p:nvPr/>
        </p:nvSpPr>
        <p:spPr>
          <a:xfrm>
            <a:off x="9627229" y="1585009"/>
            <a:ext cx="1338828" cy="430887"/>
          </a:xfrm>
          <a:prstGeom prst="rect">
            <a:avLst/>
          </a:prstGeom>
          <a:solidFill>
            <a:srgbClr val="006C5A"/>
          </a:solidFill>
        </p:spPr>
        <p:txBody>
          <a:bodyPr wrap="none" rtlCol="0" anchor="ctr">
            <a:spAutoFit/>
          </a:bodyPr>
          <a:lstStyle>
            <a:defPPr>
              <a:defRPr lang="ko-KR"/>
            </a:defPPr>
            <a:lvl1pPr>
              <a:defRPr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/>
              <a:t>가맹점 수 </a:t>
            </a:r>
            <a:r>
              <a:rPr lang="en-US" altLang="ko-KR"/>
              <a:t>: </a:t>
            </a:r>
            <a:r>
              <a:rPr lang="ko-KR" altLang="en-US"/>
              <a:t>많음</a:t>
            </a:r>
            <a:endParaRPr lang="en-US" altLang="ko-KR"/>
          </a:p>
          <a:p>
            <a:r>
              <a:rPr lang="ko-KR" altLang="en-US"/>
              <a:t>가맹점 증가율 </a:t>
            </a:r>
            <a:r>
              <a:rPr lang="en-US" altLang="ko-KR"/>
              <a:t>: </a:t>
            </a:r>
            <a:r>
              <a:rPr lang="ko-KR" altLang="en-US"/>
              <a:t>높음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8F3DE50-472F-FF52-10C8-1701F54D5394}"/>
              </a:ext>
            </a:extLst>
          </p:cNvPr>
          <p:cNvSpPr txBox="1"/>
          <p:nvPr/>
        </p:nvSpPr>
        <p:spPr>
          <a:xfrm>
            <a:off x="7178309" y="4722399"/>
            <a:ext cx="1463862" cy="430887"/>
          </a:xfrm>
          <a:prstGeom prst="rect">
            <a:avLst/>
          </a:prstGeom>
          <a:solidFill>
            <a:srgbClr val="006C5A"/>
          </a:solidFill>
        </p:spPr>
        <p:txBody>
          <a:bodyPr wrap="none" rtlCol="0" anchor="ctr">
            <a:spAutoFit/>
          </a:bodyPr>
          <a:lstStyle/>
          <a:p>
            <a:r>
              <a:rPr lang="ko-KR" altLang="en-US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 </a:t>
            </a:r>
            <a:r>
              <a:rPr lang="en-US" altLang="ko-KR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낮음</a:t>
            </a:r>
            <a:r>
              <a:rPr lang="en-US" altLang="ko-KR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(-)</a:t>
            </a:r>
          </a:p>
          <a:p>
            <a:r>
              <a:rPr lang="ko-KR" altLang="en-US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 </a:t>
            </a:r>
            <a:r>
              <a:rPr lang="en-US" altLang="ko-KR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많음</a:t>
            </a:r>
            <a:endParaRPr lang="ko-KR" altLang="en-US" sz="16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직사각형 49">
            <a:extLst>
              <a:ext uri="{FF2B5EF4-FFF2-40B4-BE49-F238E27FC236}">
                <a16:creationId xmlns:a16="http://schemas.microsoft.com/office/drawing/2014/main" id="{B4DDC009-D1F8-8FEF-C1AC-3FE54C6A2CE0}"/>
              </a:ext>
            </a:extLst>
          </p:cNvPr>
          <p:cNvSpPr/>
          <p:nvPr/>
        </p:nvSpPr>
        <p:spPr>
          <a:xfrm>
            <a:off x="5414756" y="282933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높음</a:t>
            </a:r>
          </a:p>
        </p:txBody>
      </p:sp>
      <p:sp>
        <p:nvSpPr>
          <p:cNvPr id="3" name="직사각형 50">
            <a:extLst>
              <a:ext uri="{FF2B5EF4-FFF2-40B4-BE49-F238E27FC236}">
                <a16:creationId xmlns:a16="http://schemas.microsoft.com/office/drawing/2014/main" id="{78590423-A201-68EE-9159-F2EC7185C531}"/>
              </a:ext>
            </a:extLst>
          </p:cNvPr>
          <p:cNvSpPr/>
          <p:nvPr/>
        </p:nvSpPr>
        <p:spPr>
          <a:xfrm>
            <a:off x="1597729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적음</a:t>
            </a:r>
          </a:p>
        </p:txBody>
      </p:sp>
      <p:sp>
        <p:nvSpPr>
          <p:cNvPr id="4" name="직사각형 51">
            <a:extLst>
              <a:ext uri="{FF2B5EF4-FFF2-40B4-BE49-F238E27FC236}">
                <a16:creationId xmlns:a16="http://schemas.microsoft.com/office/drawing/2014/main" id="{B372195E-EFC3-62FB-9D69-C7FEF960A684}"/>
              </a:ext>
            </a:extLst>
          </p:cNvPr>
          <p:cNvSpPr/>
          <p:nvPr/>
        </p:nvSpPr>
        <p:spPr>
          <a:xfrm>
            <a:off x="9864201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많음</a:t>
            </a:r>
          </a:p>
        </p:txBody>
      </p:sp>
      <p:sp>
        <p:nvSpPr>
          <p:cNvPr id="5" name="직사각형 52">
            <a:extLst>
              <a:ext uri="{FF2B5EF4-FFF2-40B4-BE49-F238E27FC236}">
                <a16:creationId xmlns:a16="http://schemas.microsoft.com/office/drawing/2014/main" id="{B4C11BDF-7BDD-2F15-BCB8-0B1E455E2419}"/>
              </a:ext>
            </a:extLst>
          </p:cNvPr>
          <p:cNvSpPr/>
          <p:nvPr/>
        </p:nvSpPr>
        <p:spPr>
          <a:xfrm>
            <a:off x="5414756" y="6061331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낮음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5F1B02-19C8-BD39-0B7A-38D143FC6622}"/>
              </a:ext>
            </a:extLst>
          </p:cNvPr>
          <p:cNvSpPr txBox="1"/>
          <p:nvPr/>
        </p:nvSpPr>
        <p:spPr>
          <a:xfrm>
            <a:off x="634140" y="829272"/>
            <a:ext cx="4025461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ko-KR" altLang="en-US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 업종 프랜차이즈</a:t>
            </a:r>
            <a:br>
              <a:rPr lang="en-US" altLang="ko-KR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3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비교분석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9F4513-FDE9-D483-AC35-3B202FFCB558}"/>
              </a:ext>
            </a:extLst>
          </p:cNvPr>
          <p:cNvSpPr txBox="1"/>
          <p:nvPr/>
        </p:nvSpPr>
        <p:spPr>
          <a:xfrm>
            <a:off x="7213601" y="6159605"/>
            <a:ext cx="48488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커피업종 프랜차이즈 비교 정보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한국공정거래조정원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2016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https://eiec.kdi.re.kr/policy/materialView.do?num=158079</a:t>
            </a:r>
            <a:endParaRPr lang="ko-KR" altLang="en-US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차트 3">
            <a:extLst>
              <a:ext uri="{FF2B5EF4-FFF2-40B4-BE49-F238E27FC236}">
                <a16:creationId xmlns:a16="http://schemas.microsoft.com/office/drawing/2014/main" id="{F824BFAE-0E1B-2594-3669-B97EC3E5AC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91245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4E645B9-B9FF-BDE9-7B5B-A6D12AF82708}"/>
              </a:ext>
            </a:extLst>
          </p:cNvPr>
          <p:cNvSpPr txBox="1"/>
          <p:nvPr/>
        </p:nvSpPr>
        <p:spPr>
          <a:xfrm>
            <a:off x="8894635" y="1414147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E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0D2B0A-2E2D-B64D-5B3A-E13ECDBD4FCB}"/>
              </a:ext>
            </a:extLst>
          </p:cNvPr>
          <p:cNvSpPr txBox="1"/>
          <p:nvPr/>
        </p:nvSpPr>
        <p:spPr>
          <a:xfrm>
            <a:off x="6258423" y="5115548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E93376D-7EB8-1629-4C84-38BFD63A39A8}"/>
              </a:ext>
            </a:extLst>
          </p:cNvPr>
          <p:cNvSpPr txBox="1"/>
          <p:nvPr/>
        </p:nvSpPr>
        <p:spPr>
          <a:xfrm>
            <a:off x="6258423" y="4383337"/>
            <a:ext cx="425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3C2D386-F362-F850-E95E-4A40977D7661}"/>
              </a:ext>
            </a:extLst>
          </p:cNvPr>
          <p:cNvSpPr txBox="1"/>
          <p:nvPr/>
        </p:nvSpPr>
        <p:spPr>
          <a:xfrm>
            <a:off x="5604316" y="2340104"/>
            <a:ext cx="3802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123229-9814-03FB-4535-7D1A99700969}"/>
              </a:ext>
            </a:extLst>
          </p:cNvPr>
          <p:cNvSpPr txBox="1"/>
          <p:nvPr/>
        </p:nvSpPr>
        <p:spPr>
          <a:xfrm>
            <a:off x="6217071" y="1927400"/>
            <a:ext cx="389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Y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EA13F3-BEE7-457C-0289-5DD99CCDE2EF}"/>
              </a:ext>
            </a:extLst>
          </p:cNvPr>
          <p:cNvSpPr txBox="1"/>
          <p:nvPr/>
        </p:nvSpPr>
        <p:spPr>
          <a:xfrm>
            <a:off x="4551492" y="2905779"/>
            <a:ext cx="38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D586C8-DBB6-D106-1BCC-B8AA6B7C6CE9}"/>
              </a:ext>
            </a:extLst>
          </p:cNvPr>
          <p:cNvSpPr txBox="1"/>
          <p:nvPr/>
        </p:nvSpPr>
        <p:spPr>
          <a:xfrm>
            <a:off x="4664246" y="3755335"/>
            <a:ext cx="447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90EADC-D907-C062-4289-AA73B7264E06}"/>
              </a:ext>
            </a:extLst>
          </p:cNvPr>
          <p:cNvSpPr txBox="1"/>
          <p:nvPr/>
        </p:nvSpPr>
        <p:spPr>
          <a:xfrm>
            <a:off x="4930833" y="4230893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</a:t>
            </a:r>
            <a:endParaRPr lang="ko-KR" altLang="en-US" sz="2800" b="1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BEB23F-7FFA-5ACC-9CA3-666D16CC680A}"/>
              </a:ext>
            </a:extLst>
          </p:cNvPr>
          <p:cNvSpPr txBox="1"/>
          <p:nvPr/>
        </p:nvSpPr>
        <p:spPr>
          <a:xfrm>
            <a:off x="6660865" y="456325"/>
            <a:ext cx="334292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 업종 프랜차이즈 비교분석</a:t>
            </a:r>
          </a:p>
        </p:txBody>
      </p:sp>
      <p:sp>
        <p:nvSpPr>
          <p:cNvPr id="2" name="직사각형 49">
            <a:extLst>
              <a:ext uri="{FF2B5EF4-FFF2-40B4-BE49-F238E27FC236}">
                <a16:creationId xmlns:a16="http://schemas.microsoft.com/office/drawing/2014/main" id="{A5F744AE-A7BE-C4D6-156F-452D24E12BA6}"/>
              </a:ext>
            </a:extLst>
          </p:cNvPr>
          <p:cNvSpPr/>
          <p:nvPr/>
        </p:nvSpPr>
        <p:spPr>
          <a:xfrm>
            <a:off x="2990870" y="282933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높음</a:t>
            </a:r>
          </a:p>
        </p:txBody>
      </p:sp>
      <p:sp>
        <p:nvSpPr>
          <p:cNvPr id="19" name="직사각형 50">
            <a:extLst>
              <a:ext uri="{FF2B5EF4-FFF2-40B4-BE49-F238E27FC236}">
                <a16:creationId xmlns:a16="http://schemas.microsoft.com/office/drawing/2014/main" id="{FCCD0252-8ED1-6BB4-A29D-AED67573ADC4}"/>
              </a:ext>
            </a:extLst>
          </p:cNvPr>
          <p:cNvSpPr/>
          <p:nvPr/>
        </p:nvSpPr>
        <p:spPr>
          <a:xfrm>
            <a:off x="1597729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적음</a:t>
            </a:r>
          </a:p>
        </p:txBody>
      </p:sp>
      <p:sp>
        <p:nvSpPr>
          <p:cNvPr id="20" name="직사각형 51">
            <a:extLst>
              <a:ext uri="{FF2B5EF4-FFF2-40B4-BE49-F238E27FC236}">
                <a16:creationId xmlns:a16="http://schemas.microsoft.com/office/drawing/2014/main" id="{38C3F985-64D3-B6CB-A3E7-88C7A887CC1A}"/>
              </a:ext>
            </a:extLst>
          </p:cNvPr>
          <p:cNvSpPr/>
          <p:nvPr/>
        </p:nvSpPr>
        <p:spPr>
          <a:xfrm>
            <a:off x="9864201" y="4164381"/>
            <a:ext cx="1110114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수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많음</a:t>
            </a:r>
          </a:p>
        </p:txBody>
      </p:sp>
      <p:sp>
        <p:nvSpPr>
          <p:cNvPr id="21" name="직사각형 52">
            <a:extLst>
              <a:ext uri="{FF2B5EF4-FFF2-40B4-BE49-F238E27FC236}">
                <a16:creationId xmlns:a16="http://schemas.microsoft.com/office/drawing/2014/main" id="{9A35CDEB-E160-8D68-7F2C-926960E1FD4D}"/>
              </a:ext>
            </a:extLst>
          </p:cNvPr>
          <p:cNvSpPr/>
          <p:nvPr/>
        </p:nvSpPr>
        <p:spPr>
          <a:xfrm>
            <a:off x="2990870" y="6061331"/>
            <a:ext cx="1343238" cy="5463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가맹점 증가율</a:t>
            </a:r>
            <a:br>
              <a:rPr lang="en-US" altLang="ko-KR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낮음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DDDF02B-5A83-6422-6E0C-DAF37BB3C5E3}"/>
              </a:ext>
            </a:extLst>
          </p:cNvPr>
          <p:cNvSpPr txBox="1"/>
          <p:nvPr/>
        </p:nvSpPr>
        <p:spPr>
          <a:xfrm>
            <a:off x="7213601" y="6159605"/>
            <a:ext cx="484886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커피업종 프랜차이즈 비교 정보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한국공정거래조정원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2016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월 </a:t>
            </a:r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19</a:t>
            </a:r>
            <a:r>
              <a:rPr lang="ko-KR" altLang="en-US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</a:t>
            </a:r>
            <a:endParaRPr lang="en-US" altLang="ko-KR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200" spc="-8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https://eiec.kdi.re.kr/policy/materialView.do?num=158079</a:t>
            </a:r>
            <a:endParaRPr lang="ko-KR" altLang="en-US" sz="1200" spc="-8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13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19675</TotalTime>
  <Words>269</Words>
  <Application>Microsoft Office PowerPoint</Application>
  <PresentationFormat>와이드스크린</PresentationFormat>
  <Paragraphs>64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마루 부리OTF 가는</vt:lpstr>
      <vt:lpstr>맑은 고딕</vt:lpstr>
      <vt:lpstr>에스코어 드림 6 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156</cp:revision>
  <dcterms:created xsi:type="dcterms:W3CDTF">2021-12-14T10:38:30Z</dcterms:created>
  <dcterms:modified xsi:type="dcterms:W3CDTF">2024-02-13T09:58:01Z</dcterms:modified>
</cp:coreProperties>
</file>