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432" r:id="rId2"/>
    <p:sldId id="1431" r:id="rId3"/>
    <p:sldId id="733" r:id="rId4"/>
    <p:sldId id="73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310" userDrawn="1">
          <p15:clr>
            <a:srgbClr val="A4A3A4"/>
          </p15:clr>
        </p15:guide>
        <p15:guide id="3" pos="370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92"/>
    <a:srgbClr val="F2F2F2"/>
    <a:srgbClr val="FFC000"/>
    <a:srgbClr val="006C5A"/>
    <a:srgbClr val="00AC8E"/>
    <a:srgbClr val="FFD0C4"/>
    <a:srgbClr val="00405E"/>
    <a:srgbClr val="004F73"/>
    <a:srgbClr val="005A82"/>
    <a:srgbClr val="057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6076" autoAdjust="0"/>
  </p:normalViewPr>
  <p:slideViewPr>
    <p:cSldViewPr snapToGrid="0" showGuides="1">
      <p:cViewPr varScale="1">
        <p:scale>
          <a:sx n="102" d="100"/>
          <a:sy n="102" d="100"/>
        </p:scale>
        <p:origin x="340" y="68"/>
      </p:cViewPr>
      <p:guideLst>
        <p:guide pos="7310"/>
        <p:guide pos="37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단독업체 종사자수 비율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c:spPr>
          </c:marker>
          <c:xVal>
            <c:numRef>
              <c:f>Sheet1!$A$2:$A$18</c:f>
              <c:numCache>
                <c:formatCode>0%</c:formatCode>
                <c:ptCount val="17"/>
                <c:pt idx="0">
                  <c:v>0.71</c:v>
                </c:pt>
                <c:pt idx="1">
                  <c:v>0.61</c:v>
                </c:pt>
                <c:pt idx="2">
                  <c:v>0.62</c:v>
                </c:pt>
                <c:pt idx="3">
                  <c:v>0.56999999999999995</c:v>
                </c:pt>
                <c:pt idx="4">
                  <c:v>0.71</c:v>
                </c:pt>
                <c:pt idx="5">
                  <c:v>0.79</c:v>
                </c:pt>
                <c:pt idx="6">
                  <c:v>0.78</c:v>
                </c:pt>
                <c:pt idx="7">
                  <c:v>0.73</c:v>
                </c:pt>
                <c:pt idx="8">
                  <c:v>0.88</c:v>
                </c:pt>
                <c:pt idx="9">
                  <c:v>0.65</c:v>
                </c:pt>
                <c:pt idx="10">
                  <c:v>0.14000000000000001</c:v>
                </c:pt>
                <c:pt idx="11">
                  <c:v>0.76</c:v>
                </c:pt>
                <c:pt idx="12">
                  <c:v>0.54</c:v>
                </c:pt>
                <c:pt idx="13">
                  <c:v>0.55000000000000004</c:v>
                </c:pt>
                <c:pt idx="14">
                  <c:v>0.98</c:v>
                </c:pt>
                <c:pt idx="15">
                  <c:v>0.73</c:v>
                </c:pt>
                <c:pt idx="16">
                  <c:v>0.73</c:v>
                </c:pt>
              </c:numCache>
            </c:numRef>
          </c:xVal>
          <c:yVal>
            <c:numRef>
              <c:f>Sheet1!$B$2:$B$18</c:f>
              <c:numCache>
                <c:formatCode>#,##0</c:formatCode>
                <c:ptCount val="17"/>
                <c:pt idx="0">
                  <c:v>19005954</c:v>
                </c:pt>
                <c:pt idx="1">
                  <c:v>3811991</c:v>
                </c:pt>
                <c:pt idx="2">
                  <c:v>1816488828</c:v>
                </c:pt>
                <c:pt idx="3">
                  <c:v>142088680</c:v>
                </c:pt>
                <c:pt idx="4">
                  <c:v>30381831</c:v>
                </c:pt>
                <c:pt idx="5">
                  <c:v>477618019</c:v>
                </c:pt>
                <c:pt idx="6">
                  <c:v>1462009934</c:v>
                </c:pt>
                <c:pt idx="7">
                  <c:v>232910802</c:v>
                </c:pt>
                <c:pt idx="8">
                  <c:v>151057576</c:v>
                </c:pt>
                <c:pt idx="9">
                  <c:v>196342338</c:v>
                </c:pt>
                <c:pt idx="10">
                  <c:v>1059980914</c:v>
                </c:pt>
                <c:pt idx="11">
                  <c:v>202700003</c:v>
                </c:pt>
                <c:pt idx="12">
                  <c:v>252630392</c:v>
                </c:pt>
                <c:pt idx="13">
                  <c:v>104080407</c:v>
                </c:pt>
                <c:pt idx="14">
                  <c:v>170692813</c:v>
                </c:pt>
                <c:pt idx="15">
                  <c:v>122225999</c:v>
                </c:pt>
                <c:pt idx="16">
                  <c:v>163818059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241-4AEA-942C-616F3195E6CF}"/>
            </c:ext>
          </c:extLst>
        </c:ser>
        <c:ser>
          <c:idx val="1"/>
          <c:order val="1"/>
          <c:tx>
            <c:v>본사,본점 종사자 수 비율</c:v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10"/>
            <c:spPr>
              <a:solidFill>
                <a:srgbClr val="006592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c:spPr>
          </c:marker>
          <c:xVal>
            <c:numRef>
              <c:f>Sheet1!$A$20:$A$36</c:f>
              <c:numCache>
                <c:formatCode>0%</c:formatCode>
                <c:ptCount val="17"/>
                <c:pt idx="0">
                  <c:v>0.1</c:v>
                </c:pt>
                <c:pt idx="1">
                  <c:v>0.11</c:v>
                </c:pt>
                <c:pt idx="2">
                  <c:v>0.18</c:v>
                </c:pt>
                <c:pt idx="3">
                  <c:v>0.09</c:v>
                </c:pt>
                <c:pt idx="4">
                  <c:v>0.11</c:v>
                </c:pt>
                <c:pt idx="5">
                  <c:v>0.16</c:v>
                </c:pt>
                <c:pt idx="6">
                  <c:v>0.09</c:v>
                </c:pt>
                <c:pt idx="7">
                  <c:v>0.12</c:v>
                </c:pt>
                <c:pt idx="8">
                  <c:v>0.02</c:v>
                </c:pt>
                <c:pt idx="9">
                  <c:v>0.22</c:v>
                </c:pt>
                <c:pt idx="10">
                  <c:v>0.27</c:v>
                </c:pt>
                <c:pt idx="11">
                  <c:v>0.09</c:v>
                </c:pt>
                <c:pt idx="12">
                  <c:v>0.25</c:v>
                </c:pt>
                <c:pt idx="13">
                  <c:v>0.27</c:v>
                </c:pt>
                <c:pt idx="14">
                  <c:v>0.01</c:v>
                </c:pt>
                <c:pt idx="15">
                  <c:v>0.09</c:v>
                </c:pt>
                <c:pt idx="16">
                  <c:v>7.0000000000000007E-2</c:v>
                </c:pt>
              </c:numCache>
            </c:numRef>
          </c:xVal>
          <c:yVal>
            <c:numRef>
              <c:f>Sheet1!$B$20:$B$36</c:f>
              <c:numCache>
                <c:formatCode>#,##0</c:formatCode>
                <c:ptCount val="17"/>
                <c:pt idx="0">
                  <c:v>19005954</c:v>
                </c:pt>
                <c:pt idx="1">
                  <c:v>3811991</c:v>
                </c:pt>
                <c:pt idx="2">
                  <c:v>1816488828</c:v>
                </c:pt>
                <c:pt idx="3">
                  <c:v>142088680</c:v>
                </c:pt>
                <c:pt idx="4">
                  <c:v>30381831</c:v>
                </c:pt>
                <c:pt idx="5">
                  <c:v>477618019</c:v>
                </c:pt>
                <c:pt idx="6">
                  <c:v>1462009934</c:v>
                </c:pt>
                <c:pt idx="7">
                  <c:v>232910802</c:v>
                </c:pt>
                <c:pt idx="8">
                  <c:v>151057576</c:v>
                </c:pt>
                <c:pt idx="9">
                  <c:v>196342338</c:v>
                </c:pt>
                <c:pt idx="10">
                  <c:v>1059980914</c:v>
                </c:pt>
                <c:pt idx="11">
                  <c:v>202700003</c:v>
                </c:pt>
                <c:pt idx="12">
                  <c:v>252630392</c:v>
                </c:pt>
                <c:pt idx="13">
                  <c:v>104080407</c:v>
                </c:pt>
                <c:pt idx="14">
                  <c:v>170692813</c:v>
                </c:pt>
                <c:pt idx="15">
                  <c:v>122225999</c:v>
                </c:pt>
                <c:pt idx="16">
                  <c:v>163818059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241-4AEA-942C-616F3195E6CF}"/>
            </c:ext>
          </c:extLst>
        </c:ser>
        <c:ser>
          <c:idx val="2"/>
          <c:order val="2"/>
          <c:tx>
            <c:v>공장,지사 영업소 종사자수 비율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rgbClr val="7030A0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c:spPr>
          </c:marker>
          <c:xVal>
            <c:numRef>
              <c:f>Sheet1!$A$38:$A$54</c:f>
              <c:numCache>
                <c:formatCode>0%</c:formatCode>
                <c:ptCount val="17"/>
                <c:pt idx="0">
                  <c:v>0.19</c:v>
                </c:pt>
                <c:pt idx="1">
                  <c:v>0.28000000000000003</c:v>
                </c:pt>
                <c:pt idx="2">
                  <c:v>0.2</c:v>
                </c:pt>
                <c:pt idx="3">
                  <c:v>0.34</c:v>
                </c:pt>
                <c:pt idx="4">
                  <c:v>0.18</c:v>
                </c:pt>
                <c:pt idx="5">
                  <c:v>0.05</c:v>
                </c:pt>
                <c:pt idx="6">
                  <c:v>0.13</c:v>
                </c:pt>
                <c:pt idx="7">
                  <c:v>0.16</c:v>
                </c:pt>
                <c:pt idx="8">
                  <c:v>0.1</c:v>
                </c:pt>
                <c:pt idx="9">
                  <c:v>0.13</c:v>
                </c:pt>
                <c:pt idx="10">
                  <c:v>0.57999999999999996</c:v>
                </c:pt>
                <c:pt idx="11">
                  <c:v>0.15</c:v>
                </c:pt>
                <c:pt idx="12">
                  <c:v>0.21</c:v>
                </c:pt>
                <c:pt idx="13">
                  <c:v>0.17</c:v>
                </c:pt>
                <c:pt idx="14">
                  <c:v>0.01</c:v>
                </c:pt>
                <c:pt idx="15">
                  <c:v>0.18</c:v>
                </c:pt>
                <c:pt idx="16">
                  <c:v>0.2</c:v>
                </c:pt>
              </c:numCache>
            </c:numRef>
          </c:xVal>
          <c:yVal>
            <c:numRef>
              <c:f>Sheet1!$B$38:$B$54</c:f>
              <c:numCache>
                <c:formatCode>#,##0</c:formatCode>
                <c:ptCount val="17"/>
                <c:pt idx="0">
                  <c:v>19005954</c:v>
                </c:pt>
                <c:pt idx="1">
                  <c:v>3811991</c:v>
                </c:pt>
                <c:pt idx="2">
                  <c:v>1816488828</c:v>
                </c:pt>
                <c:pt idx="3">
                  <c:v>142088680</c:v>
                </c:pt>
                <c:pt idx="4">
                  <c:v>30381831</c:v>
                </c:pt>
                <c:pt idx="5">
                  <c:v>477618019</c:v>
                </c:pt>
                <c:pt idx="6">
                  <c:v>1462009934</c:v>
                </c:pt>
                <c:pt idx="7">
                  <c:v>232910802</c:v>
                </c:pt>
                <c:pt idx="8">
                  <c:v>151057576</c:v>
                </c:pt>
                <c:pt idx="9">
                  <c:v>196342338</c:v>
                </c:pt>
                <c:pt idx="10">
                  <c:v>1059980914</c:v>
                </c:pt>
                <c:pt idx="11">
                  <c:v>202700003</c:v>
                </c:pt>
                <c:pt idx="12">
                  <c:v>252630392</c:v>
                </c:pt>
                <c:pt idx="13">
                  <c:v>104080407</c:v>
                </c:pt>
                <c:pt idx="14">
                  <c:v>170692813</c:v>
                </c:pt>
                <c:pt idx="15">
                  <c:v>122225999</c:v>
                </c:pt>
                <c:pt idx="16">
                  <c:v>163818059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241-4AEA-942C-616F3195E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4321456"/>
        <c:axId val="1104327280"/>
      </c:scatterChart>
      <c:valAx>
        <c:axId val="110432145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04327280"/>
        <c:crosses val="autoZero"/>
        <c:crossBetween val="midCat"/>
      </c:valAx>
      <c:valAx>
        <c:axId val="110432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043214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단독업체 종사자수 비율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006592">
                  <a:alpha val="70000"/>
                </a:srgbClr>
              </a:solidFill>
              <a:ln w="12700">
                <a:noFill/>
              </a:ln>
              <a:effectLst/>
            </c:spPr>
          </c:marker>
          <c:xVal>
            <c:numRef>
              <c:f>Sheet1!$A$2:$A$18</c:f>
              <c:numCache>
                <c:formatCode>0%</c:formatCode>
                <c:ptCount val="17"/>
                <c:pt idx="0">
                  <c:v>0.71</c:v>
                </c:pt>
                <c:pt idx="1">
                  <c:v>0.61</c:v>
                </c:pt>
                <c:pt idx="2">
                  <c:v>0.62</c:v>
                </c:pt>
                <c:pt idx="3">
                  <c:v>0.56999999999999995</c:v>
                </c:pt>
                <c:pt idx="4">
                  <c:v>0.71</c:v>
                </c:pt>
                <c:pt idx="5">
                  <c:v>0.79</c:v>
                </c:pt>
                <c:pt idx="6">
                  <c:v>0.78</c:v>
                </c:pt>
                <c:pt idx="7">
                  <c:v>0.73</c:v>
                </c:pt>
                <c:pt idx="8">
                  <c:v>0.88</c:v>
                </c:pt>
                <c:pt idx="9">
                  <c:v>0.65</c:v>
                </c:pt>
                <c:pt idx="10">
                  <c:v>0.14000000000000001</c:v>
                </c:pt>
                <c:pt idx="11">
                  <c:v>0.76</c:v>
                </c:pt>
                <c:pt idx="12">
                  <c:v>0.54</c:v>
                </c:pt>
                <c:pt idx="13">
                  <c:v>0.55000000000000004</c:v>
                </c:pt>
                <c:pt idx="14">
                  <c:v>0.98</c:v>
                </c:pt>
                <c:pt idx="15">
                  <c:v>0.73</c:v>
                </c:pt>
                <c:pt idx="16">
                  <c:v>0.73</c:v>
                </c:pt>
              </c:numCache>
            </c:numRef>
          </c:xVal>
          <c:yVal>
            <c:numRef>
              <c:f>Sheet1!$B$2:$B$18</c:f>
              <c:numCache>
                <c:formatCode>#,##0</c:formatCode>
                <c:ptCount val="17"/>
                <c:pt idx="0">
                  <c:v>19005954</c:v>
                </c:pt>
                <c:pt idx="1">
                  <c:v>3811991</c:v>
                </c:pt>
                <c:pt idx="2">
                  <c:v>1816488828</c:v>
                </c:pt>
                <c:pt idx="3">
                  <c:v>142088680</c:v>
                </c:pt>
                <c:pt idx="4">
                  <c:v>30381831</c:v>
                </c:pt>
                <c:pt idx="5">
                  <c:v>477618019</c:v>
                </c:pt>
                <c:pt idx="6">
                  <c:v>1462009934</c:v>
                </c:pt>
                <c:pt idx="7">
                  <c:v>232910802</c:v>
                </c:pt>
                <c:pt idx="8">
                  <c:v>151057576</c:v>
                </c:pt>
                <c:pt idx="9">
                  <c:v>196342338</c:v>
                </c:pt>
                <c:pt idx="10">
                  <c:v>1059980914</c:v>
                </c:pt>
                <c:pt idx="11">
                  <c:v>202700003</c:v>
                </c:pt>
                <c:pt idx="12">
                  <c:v>252630392</c:v>
                </c:pt>
                <c:pt idx="13">
                  <c:v>104080407</c:v>
                </c:pt>
                <c:pt idx="14">
                  <c:v>170692813</c:v>
                </c:pt>
                <c:pt idx="15">
                  <c:v>122225999</c:v>
                </c:pt>
                <c:pt idx="16">
                  <c:v>163818059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E08-47BE-96C3-B50AE0E861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4321456"/>
        <c:axId val="1104327280"/>
        <c:extLst>
          <c:ext xmlns:c15="http://schemas.microsoft.com/office/drawing/2012/chart" uri="{02D57815-91ED-43cb-92C2-25804820EDAC}">
            <c15:filteredScatterSeries>
              <c15:ser>
                <c:idx val="1"/>
                <c:order val="1"/>
                <c:tx>
                  <c:v>본사,본점 종사자 수 비율</c:v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triangle"/>
                  <c:size val="10"/>
                  <c:spPr>
                    <a:solidFill>
                      <a:srgbClr val="006592"/>
                    </a:solidFill>
                    <a:ln w="127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Sheet1!$A$20:$A$36</c15:sqref>
                        </c15:formulaRef>
                      </c:ext>
                    </c:extLst>
                    <c:numCache>
                      <c:formatCode>0%</c:formatCode>
                      <c:ptCount val="17"/>
                      <c:pt idx="0">
                        <c:v>0.1</c:v>
                      </c:pt>
                      <c:pt idx="1">
                        <c:v>0.11</c:v>
                      </c:pt>
                      <c:pt idx="2">
                        <c:v>0.18</c:v>
                      </c:pt>
                      <c:pt idx="3">
                        <c:v>0.09</c:v>
                      </c:pt>
                      <c:pt idx="4">
                        <c:v>0.11</c:v>
                      </c:pt>
                      <c:pt idx="5">
                        <c:v>0.16</c:v>
                      </c:pt>
                      <c:pt idx="6">
                        <c:v>0.09</c:v>
                      </c:pt>
                      <c:pt idx="7">
                        <c:v>0.12</c:v>
                      </c:pt>
                      <c:pt idx="8">
                        <c:v>0.02</c:v>
                      </c:pt>
                      <c:pt idx="9">
                        <c:v>0.22</c:v>
                      </c:pt>
                      <c:pt idx="10">
                        <c:v>0.27</c:v>
                      </c:pt>
                      <c:pt idx="11">
                        <c:v>0.09</c:v>
                      </c:pt>
                      <c:pt idx="12">
                        <c:v>0.25</c:v>
                      </c:pt>
                      <c:pt idx="13">
                        <c:v>0.27</c:v>
                      </c:pt>
                      <c:pt idx="14">
                        <c:v>0.01</c:v>
                      </c:pt>
                      <c:pt idx="15">
                        <c:v>0.09</c:v>
                      </c:pt>
                      <c:pt idx="16">
                        <c:v>7.0000000000000007E-2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Sheet1!$B$20:$B$36</c15:sqref>
                        </c15:formulaRef>
                      </c:ext>
                    </c:extLst>
                    <c:numCache>
                      <c:formatCode>#,##0</c:formatCode>
                      <c:ptCount val="17"/>
                      <c:pt idx="0">
                        <c:v>19005954</c:v>
                      </c:pt>
                      <c:pt idx="1">
                        <c:v>3811991</c:v>
                      </c:pt>
                      <c:pt idx="2">
                        <c:v>1816488828</c:v>
                      </c:pt>
                      <c:pt idx="3">
                        <c:v>142088680</c:v>
                      </c:pt>
                      <c:pt idx="4">
                        <c:v>30381831</c:v>
                      </c:pt>
                      <c:pt idx="5">
                        <c:v>477618019</c:v>
                      </c:pt>
                      <c:pt idx="6">
                        <c:v>1462009934</c:v>
                      </c:pt>
                      <c:pt idx="7">
                        <c:v>232910802</c:v>
                      </c:pt>
                      <c:pt idx="8">
                        <c:v>151057576</c:v>
                      </c:pt>
                      <c:pt idx="9">
                        <c:v>196342338</c:v>
                      </c:pt>
                      <c:pt idx="10">
                        <c:v>1059980914</c:v>
                      </c:pt>
                      <c:pt idx="11">
                        <c:v>202700003</c:v>
                      </c:pt>
                      <c:pt idx="12">
                        <c:v>252630392</c:v>
                      </c:pt>
                      <c:pt idx="13">
                        <c:v>104080407</c:v>
                      </c:pt>
                      <c:pt idx="14">
                        <c:v>170692813</c:v>
                      </c:pt>
                      <c:pt idx="15">
                        <c:v>122225999</c:v>
                      </c:pt>
                      <c:pt idx="16">
                        <c:v>163818059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1-2E08-47BE-96C3-B50AE0E86129}"/>
                  </c:ext>
                </c:extLst>
              </c15:ser>
            </c15:filteredScatterSeries>
            <c15:filteredScatterSeries>
              <c15:ser>
                <c:idx val="2"/>
                <c:order val="2"/>
                <c:tx>
                  <c:v>공장,지사 영업소 종사자수 비율</c:v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square"/>
                  <c:size val="10"/>
                  <c:spPr>
                    <a:solidFill>
                      <a:srgbClr val="7030A0"/>
                    </a:solidFill>
                    <a:ln w="127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Sheet1!$A$38:$A$54</c15:sqref>
                        </c15:formulaRef>
                      </c:ext>
                    </c:extLst>
                    <c:numCache>
                      <c:formatCode>0%</c:formatCode>
                      <c:ptCount val="17"/>
                      <c:pt idx="0">
                        <c:v>0.19</c:v>
                      </c:pt>
                      <c:pt idx="1">
                        <c:v>0.28000000000000003</c:v>
                      </c:pt>
                      <c:pt idx="2">
                        <c:v>0.2</c:v>
                      </c:pt>
                      <c:pt idx="3">
                        <c:v>0.34</c:v>
                      </c:pt>
                      <c:pt idx="4">
                        <c:v>0.18</c:v>
                      </c:pt>
                      <c:pt idx="5">
                        <c:v>0.05</c:v>
                      </c:pt>
                      <c:pt idx="6">
                        <c:v>0.13</c:v>
                      </c:pt>
                      <c:pt idx="7">
                        <c:v>0.16</c:v>
                      </c:pt>
                      <c:pt idx="8">
                        <c:v>0.1</c:v>
                      </c:pt>
                      <c:pt idx="9">
                        <c:v>0.13</c:v>
                      </c:pt>
                      <c:pt idx="10">
                        <c:v>0.57999999999999996</c:v>
                      </c:pt>
                      <c:pt idx="11">
                        <c:v>0.15</c:v>
                      </c:pt>
                      <c:pt idx="12">
                        <c:v>0.21</c:v>
                      </c:pt>
                      <c:pt idx="13">
                        <c:v>0.17</c:v>
                      </c:pt>
                      <c:pt idx="14">
                        <c:v>0.01</c:v>
                      </c:pt>
                      <c:pt idx="15">
                        <c:v>0.18</c:v>
                      </c:pt>
                      <c:pt idx="16">
                        <c:v>0.2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Sheet1!$B$38:$B$54</c15:sqref>
                        </c15:formulaRef>
                      </c:ext>
                    </c:extLst>
                    <c:numCache>
                      <c:formatCode>#,##0</c:formatCode>
                      <c:ptCount val="17"/>
                      <c:pt idx="0">
                        <c:v>19005954</c:v>
                      </c:pt>
                      <c:pt idx="1">
                        <c:v>3811991</c:v>
                      </c:pt>
                      <c:pt idx="2">
                        <c:v>1816488828</c:v>
                      </c:pt>
                      <c:pt idx="3">
                        <c:v>142088680</c:v>
                      </c:pt>
                      <c:pt idx="4">
                        <c:v>30381831</c:v>
                      </c:pt>
                      <c:pt idx="5">
                        <c:v>477618019</c:v>
                      </c:pt>
                      <c:pt idx="6">
                        <c:v>1462009934</c:v>
                      </c:pt>
                      <c:pt idx="7">
                        <c:v>232910802</c:v>
                      </c:pt>
                      <c:pt idx="8">
                        <c:v>151057576</c:v>
                      </c:pt>
                      <c:pt idx="9">
                        <c:v>196342338</c:v>
                      </c:pt>
                      <c:pt idx="10">
                        <c:v>1059980914</c:v>
                      </c:pt>
                      <c:pt idx="11">
                        <c:v>202700003</c:v>
                      </c:pt>
                      <c:pt idx="12">
                        <c:v>252630392</c:v>
                      </c:pt>
                      <c:pt idx="13">
                        <c:v>104080407</c:v>
                      </c:pt>
                      <c:pt idx="14">
                        <c:v>170692813</c:v>
                      </c:pt>
                      <c:pt idx="15">
                        <c:v>122225999</c:v>
                      </c:pt>
                      <c:pt idx="16">
                        <c:v>163818059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2E08-47BE-96C3-B50AE0E86129}"/>
                  </c:ext>
                </c:extLst>
              </c15:ser>
            </c15:filteredScatterSeries>
          </c:ext>
        </c:extLst>
      </c:scatterChart>
      <c:valAx>
        <c:axId val="110432145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rgbClr val="F2F2F2"/>
              </a:solidFill>
              <a:prstDash val="solid"/>
              <a:round/>
            </a:ln>
            <a:effectLst/>
          </c:spPr>
        </c:majorGridlines>
        <c:minorGridlines>
          <c:spPr>
            <a:ln w="9525" cap="flat" cmpd="sng" algn="ctr">
              <a:solidFill>
                <a:srgbClr val="F2F2F2"/>
              </a:solidFill>
              <a:round/>
            </a:ln>
            <a:effectLst/>
          </c:spPr>
        </c:minorGridlines>
        <c:numFmt formatCode="0%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04327280"/>
        <c:crosses val="autoZero"/>
        <c:crossBetween val="midCat"/>
      </c:valAx>
      <c:valAx>
        <c:axId val="1104327280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bg1">
                  <a:lumMod val="95000"/>
                </a:schemeClr>
              </a:solidFill>
              <a:prstDash val="dash"/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043214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1"/>
          <c:tx>
            <c:v>본사,본점 종사자 수 비율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006592">
                  <a:alpha val="70000"/>
                </a:srgbClr>
              </a:solidFill>
              <a:ln w="12700">
                <a:noFill/>
              </a:ln>
              <a:effectLst/>
            </c:spPr>
          </c:marker>
          <c:xVal>
            <c:numRef>
              <c:f>Sheet1!$A$20:$A$36</c:f>
              <c:numCache>
                <c:formatCode>0%</c:formatCode>
                <c:ptCount val="17"/>
                <c:pt idx="0">
                  <c:v>0.1</c:v>
                </c:pt>
                <c:pt idx="1">
                  <c:v>0.11</c:v>
                </c:pt>
                <c:pt idx="2">
                  <c:v>0.18</c:v>
                </c:pt>
                <c:pt idx="3">
                  <c:v>0.09</c:v>
                </c:pt>
                <c:pt idx="4">
                  <c:v>0.11</c:v>
                </c:pt>
                <c:pt idx="5">
                  <c:v>0.16</c:v>
                </c:pt>
                <c:pt idx="6">
                  <c:v>0.09</c:v>
                </c:pt>
                <c:pt idx="7">
                  <c:v>0.12</c:v>
                </c:pt>
                <c:pt idx="8">
                  <c:v>0.02</c:v>
                </c:pt>
                <c:pt idx="9">
                  <c:v>0.22</c:v>
                </c:pt>
                <c:pt idx="10">
                  <c:v>0.27</c:v>
                </c:pt>
                <c:pt idx="11">
                  <c:v>0.09</c:v>
                </c:pt>
                <c:pt idx="12">
                  <c:v>0.25</c:v>
                </c:pt>
                <c:pt idx="13">
                  <c:v>0.27</c:v>
                </c:pt>
                <c:pt idx="14">
                  <c:v>0.01</c:v>
                </c:pt>
                <c:pt idx="15">
                  <c:v>0.09</c:v>
                </c:pt>
                <c:pt idx="16">
                  <c:v>7.0000000000000007E-2</c:v>
                </c:pt>
              </c:numCache>
            </c:numRef>
          </c:xVal>
          <c:yVal>
            <c:numRef>
              <c:f>Sheet1!$B$20:$B$36</c:f>
              <c:numCache>
                <c:formatCode>#,##0</c:formatCode>
                <c:ptCount val="17"/>
                <c:pt idx="0">
                  <c:v>19005954</c:v>
                </c:pt>
                <c:pt idx="1">
                  <c:v>3811991</c:v>
                </c:pt>
                <c:pt idx="2">
                  <c:v>1816488828</c:v>
                </c:pt>
                <c:pt idx="3">
                  <c:v>142088680</c:v>
                </c:pt>
                <c:pt idx="4">
                  <c:v>30381831</c:v>
                </c:pt>
                <c:pt idx="5">
                  <c:v>477618019</c:v>
                </c:pt>
                <c:pt idx="6">
                  <c:v>1462009934</c:v>
                </c:pt>
                <c:pt idx="7">
                  <c:v>232910802</c:v>
                </c:pt>
                <c:pt idx="8">
                  <c:v>151057576</c:v>
                </c:pt>
                <c:pt idx="9">
                  <c:v>196342338</c:v>
                </c:pt>
                <c:pt idx="10">
                  <c:v>1059980914</c:v>
                </c:pt>
                <c:pt idx="11">
                  <c:v>202700003</c:v>
                </c:pt>
                <c:pt idx="12">
                  <c:v>252630392</c:v>
                </c:pt>
                <c:pt idx="13">
                  <c:v>104080407</c:v>
                </c:pt>
                <c:pt idx="14">
                  <c:v>170692813</c:v>
                </c:pt>
                <c:pt idx="15">
                  <c:v>122225999</c:v>
                </c:pt>
                <c:pt idx="16">
                  <c:v>163818059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E08-47BE-96C3-B50AE0E861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4321456"/>
        <c:axId val="1104327280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v>단독업체 종사자수 비율</c:v>
                </c:tx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rgbClr val="FFC000"/>
                    </a:solidFill>
                    <a:ln w="127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Sheet1!$A$2:$A$18</c15:sqref>
                        </c15:formulaRef>
                      </c:ext>
                    </c:extLst>
                    <c:numCache>
                      <c:formatCode>0%</c:formatCode>
                      <c:ptCount val="17"/>
                      <c:pt idx="0">
                        <c:v>0.71</c:v>
                      </c:pt>
                      <c:pt idx="1">
                        <c:v>0.61</c:v>
                      </c:pt>
                      <c:pt idx="2">
                        <c:v>0.62</c:v>
                      </c:pt>
                      <c:pt idx="3">
                        <c:v>0.56999999999999995</c:v>
                      </c:pt>
                      <c:pt idx="4">
                        <c:v>0.71</c:v>
                      </c:pt>
                      <c:pt idx="5">
                        <c:v>0.79</c:v>
                      </c:pt>
                      <c:pt idx="6">
                        <c:v>0.78</c:v>
                      </c:pt>
                      <c:pt idx="7">
                        <c:v>0.73</c:v>
                      </c:pt>
                      <c:pt idx="8">
                        <c:v>0.88</c:v>
                      </c:pt>
                      <c:pt idx="9">
                        <c:v>0.65</c:v>
                      </c:pt>
                      <c:pt idx="10">
                        <c:v>0.14000000000000001</c:v>
                      </c:pt>
                      <c:pt idx="11">
                        <c:v>0.76</c:v>
                      </c:pt>
                      <c:pt idx="12">
                        <c:v>0.54</c:v>
                      </c:pt>
                      <c:pt idx="13">
                        <c:v>0.55000000000000004</c:v>
                      </c:pt>
                      <c:pt idx="14">
                        <c:v>0.98</c:v>
                      </c:pt>
                      <c:pt idx="15">
                        <c:v>0.73</c:v>
                      </c:pt>
                      <c:pt idx="16">
                        <c:v>0.73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Sheet1!$B$2:$B$18</c15:sqref>
                        </c15:formulaRef>
                      </c:ext>
                    </c:extLst>
                    <c:numCache>
                      <c:formatCode>#,##0</c:formatCode>
                      <c:ptCount val="17"/>
                      <c:pt idx="0">
                        <c:v>19005954</c:v>
                      </c:pt>
                      <c:pt idx="1">
                        <c:v>3811991</c:v>
                      </c:pt>
                      <c:pt idx="2">
                        <c:v>1816488828</c:v>
                      </c:pt>
                      <c:pt idx="3">
                        <c:v>142088680</c:v>
                      </c:pt>
                      <c:pt idx="4">
                        <c:v>30381831</c:v>
                      </c:pt>
                      <c:pt idx="5">
                        <c:v>477618019</c:v>
                      </c:pt>
                      <c:pt idx="6">
                        <c:v>1462009934</c:v>
                      </c:pt>
                      <c:pt idx="7">
                        <c:v>232910802</c:v>
                      </c:pt>
                      <c:pt idx="8">
                        <c:v>151057576</c:v>
                      </c:pt>
                      <c:pt idx="9">
                        <c:v>196342338</c:v>
                      </c:pt>
                      <c:pt idx="10">
                        <c:v>1059980914</c:v>
                      </c:pt>
                      <c:pt idx="11">
                        <c:v>202700003</c:v>
                      </c:pt>
                      <c:pt idx="12">
                        <c:v>252630392</c:v>
                      </c:pt>
                      <c:pt idx="13">
                        <c:v>104080407</c:v>
                      </c:pt>
                      <c:pt idx="14">
                        <c:v>170692813</c:v>
                      </c:pt>
                      <c:pt idx="15">
                        <c:v>122225999</c:v>
                      </c:pt>
                      <c:pt idx="16">
                        <c:v>163818059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0-2E08-47BE-96C3-B50AE0E86129}"/>
                  </c:ext>
                </c:extLst>
              </c15:ser>
            </c15:filteredScatterSeries>
            <c15:filteredScatterSeries>
              <c15:ser>
                <c:idx val="2"/>
                <c:order val="2"/>
                <c:tx>
                  <c:v>공장,지사 영업소 종사자수 비율</c:v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square"/>
                  <c:size val="10"/>
                  <c:spPr>
                    <a:solidFill>
                      <a:srgbClr val="7030A0"/>
                    </a:solidFill>
                    <a:ln w="127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Sheet1!$A$38:$A$54</c15:sqref>
                        </c15:formulaRef>
                      </c:ext>
                    </c:extLst>
                    <c:numCache>
                      <c:formatCode>0%</c:formatCode>
                      <c:ptCount val="17"/>
                      <c:pt idx="0">
                        <c:v>0.19</c:v>
                      </c:pt>
                      <c:pt idx="1">
                        <c:v>0.28000000000000003</c:v>
                      </c:pt>
                      <c:pt idx="2">
                        <c:v>0.2</c:v>
                      </c:pt>
                      <c:pt idx="3">
                        <c:v>0.34</c:v>
                      </c:pt>
                      <c:pt idx="4">
                        <c:v>0.18</c:v>
                      </c:pt>
                      <c:pt idx="5">
                        <c:v>0.05</c:v>
                      </c:pt>
                      <c:pt idx="6">
                        <c:v>0.13</c:v>
                      </c:pt>
                      <c:pt idx="7">
                        <c:v>0.16</c:v>
                      </c:pt>
                      <c:pt idx="8">
                        <c:v>0.1</c:v>
                      </c:pt>
                      <c:pt idx="9">
                        <c:v>0.13</c:v>
                      </c:pt>
                      <c:pt idx="10">
                        <c:v>0.57999999999999996</c:v>
                      </c:pt>
                      <c:pt idx="11">
                        <c:v>0.15</c:v>
                      </c:pt>
                      <c:pt idx="12">
                        <c:v>0.21</c:v>
                      </c:pt>
                      <c:pt idx="13">
                        <c:v>0.17</c:v>
                      </c:pt>
                      <c:pt idx="14">
                        <c:v>0.01</c:v>
                      </c:pt>
                      <c:pt idx="15">
                        <c:v>0.18</c:v>
                      </c:pt>
                      <c:pt idx="16">
                        <c:v>0.2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Sheet1!$B$38:$B$54</c15:sqref>
                        </c15:formulaRef>
                      </c:ext>
                    </c:extLst>
                    <c:numCache>
                      <c:formatCode>#,##0</c:formatCode>
                      <c:ptCount val="17"/>
                      <c:pt idx="0">
                        <c:v>19005954</c:v>
                      </c:pt>
                      <c:pt idx="1">
                        <c:v>3811991</c:v>
                      </c:pt>
                      <c:pt idx="2">
                        <c:v>1816488828</c:v>
                      </c:pt>
                      <c:pt idx="3">
                        <c:v>142088680</c:v>
                      </c:pt>
                      <c:pt idx="4">
                        <c:v>30381831</c:v>
                      </c:pt>
                      <c:pt idx="5">
                        <c:v>477618019</c:v>
                      </c:pt>
                      <c:pt idx="6">
                        <c:v>1462009934</c:v>
                      </c:pt>
                      <c:pt idx="7">
                        <c:v>232910802</c:v>
                      </c:pt>
                      <c:pt idx="8">
                        <c:v>151057576</c:v>
                      </c:pt>
                      <c:pt idx="9">
                        <c:v>196342338</c:v>
                      </c:pt>
                      <c:pt idx="10">
                        <c:v>1059980914</c:v>
                      </c:pt>
                      <c:pt idx="11">
                        <c:v>202700003</c:v>
                      </c:pt>
                      <c:pt idx="12">
                        <c:v>252630392</c:v>
                      </c:pt>
                      <c:pt idx="13">
                        <c:v>104080407</c:v>
                      </c:pt>
                      <c:pt idx="14">
                        <c:v>170692813</c:v>
                      </c:pt>
                      <c:pt idx="15">
                        <c:v>122225999</c:v>
                      </c:pt>
                      <c:pt idx="16">
                        <c:v>163818059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2E08-47BE-96C3-B50AE0E86129}"/>
                  </c:ext>
                </c:extLst>
              </c15:ser>
            </c15:filteredScatterSeries>
          </c:ext>
        </c:extLst>
      </c:scatterChart>
      <c:valAx>
        <c:axId val="110432145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rgbClr val="F2F2F2"/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rgbClr val="F2F2F2"/>
              </a:solidFill>
              <a:round/>
            </a:ln>
            <a:effectLst/>
          </c:spPr>
        </c:minorGridlines>
        <c:numFmt formatCode="0%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04327280"/>
        <c:crosses val="autoZero"/>
        <c:crossBetween val="midCat"/>
      </c:valAx>
      <c:valAx>
        <c:axId val="110432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F2F2F2"/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043214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2"/>
          <c:order val="2"/>
          <c:tx>
            <c:v>공장,지사 영업소 종사자수 비율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006592">
                  <a:alpha val="70000"/>
                </a:srgbClr>
              </a:solidFill>
              <a:ln w="12700">
                <a:noFill/>
              </a:ln>
              <a:effectLst/>
            </c:spPr>
          </c:marker>
          <c:xVal>
            <c:numRef>
              <c:f>Sheet1!$A$38:$A$54</c:f>
              <c:numCache>
                <c:formatCode>0%</c:formatCode>
                <c:ptCount val="17"/>
                <c:pt idx="0">
                  <c:v>0.19</c:v>
                </c:pt>
                <c:pt idx="1">
                  <c:v>0.28000000000000003</c:v>
                </c:pt>
                <c:pt idx="2">
                  <c:v>0.2</c:v>
                </c:pt>
                <c:pt idx="3">
                  <c:v>0.34</c:v>
                </c:pt>
                <c:pt idx="4">
                  <c:v>0.18</c:v>
                </c:pt>
                <c:pt idx="5">
                  <c:v>0.05</c:v>
                </c:pt>
                <c:pt idx="6">
                  <c:v>0.13</c:v>
                </c:pt>
                <c:pt idx="7">
                  <c:v>0.16</c:v>
                </c:pt>
                <c:pt idx="8">
                  <c:v>0.1</c:v>
                </c:pt>
                <c:pt idx="9">
                  <c:v>0.13</c:v>
                </c:pt>
                <c:pt idx="10">
                  <c:v>0.57999999999999996</c:v>
                </c:pt>
                <c:pt idx="11">
                  <c:v>0.15</c:v>
                </c:pt>
                <c:pt idx="12">
                  <c:v>0.21</c:v>
                </c:pt>
                <c:pt idx="13">
                  <c:v>0.17</c:v>
                </c:pt>
                <c:pt idx="14">
                  <c:v>0.01</c:v>
                </c:pt>
                <c:pt idx="15">
                  <c:v>0.18</c:v>
                </c:pt>
                <c:pt idx="16">
                  <c:v>0.2</c:v>
                </c:pt>
              </c:numCache>
            </c:numRef>
          </c:xVal>
          <c:yVal>
            <c:numRef>
              <c:f>Sheet1!$B$38:$B$54</c:f>
              <c:numCache>
                <c:formatCode>#,##0</c:formatCode>
                <c:ptCount val="17"/>
                <c:pt idx="0">
                  <c:v>19005954</c:v>
                </c:pt>
                <c:pt idx="1">
                  <c:v>3811991</c:v>
                </c:pt>
                <c:pt idx="2">
                  <c:v>1816488828</c:v>
                </c:pt>
                <c:pt idx="3">
                  <c:v>142088680</c:v>
                </c:pt>
                <c:pt idx="4">
                  <c:v>30381831</c:v>
                </c:pt>
                <c:pt idx="5">
                  <c:v>477618019</c:v>
                </c:pt>
                <c:pt idx="6">
                  <c:v>1462009934</c:v>
                </c:pt>
                <c:pt idx="7">
                  <c:v>232910802</c:v>
                </c:pt>
                <c:pt idx="8">
                  <c:v>151057576</c:v>
                </c:pt>
                <c:pt idx="9">
                  <c:v>196342338</c:v>
                </c:pt>
                <c:pt idx="10">
                  <c:v>1059980914</c:v>
                </c:pt>
                <c:pt idx="11">
                  <c:v>202700003</c:v>
                </c:pt>
                <c:pt idx="12">
                  <c:v>252630392</c:v>
                </c:pt>
                <c:pt idx="13">
                  <c:v>104080407</c:v>
                </c:pt>
                <c:pt idx="14">
                  <c:v>170692813</c:v>
                </c:pt>
                <c:pt idx="15">
                  <c:v>122225999</c:v>
                </c:pt>
                <c:pt idx="16">
                  <c:v>163818059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E08-47BE-96C3-B50AE0E861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4321456"/>
        <c:axId val="1104327280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v>단독업체 종사자수 비율</c:v>
                </c:tx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rgbClr val="FFC000"/>
                    </a:solidFill>
                    <a:ln w="127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Sheet1!$A$2:$A$18</c15:sqref>
                        </c15:formulaRef>
                      </c:ext>
                    </c:extLst>
                    <c:numCache>
                      <c:formatCode>0%</c:formatCode>
                      <c:ptCount val="17"/>
                      <c:pt idx="0">
                        <c:v>0.71</c:v>
                      </c:pt>
                      <c:pt idx="1">
                        <c:v>0.61</c:v>
                      </c:pt>
                      <c:pt idx="2">
                        <c:v>0.62</c:v>
                      </c:pt>
                      <c:pt idx="3">
                        <c:v>0.56999999999999995</c:v>
                      </c:pt>
                      <c:pt idx="4">
                        <c:v>0.71</c:v>
                      </c:pt>
                      <c:pt idx="5">
                        <c:v>0.79</c:v>
                      </c:pt>
                      <c:pt idx="6">
                        <c:v>0.78</c:v>
                      </c:pt>
                      <c:pt idx="7">
                        <c:v>0.73</c:v>
                      </c:pt>
                      <c:pt idx="8">
                        <c:v>0.88</c:v>
                      </c:pt>
                      <c:pt idx="9">
                        <c:v>0.65</c:v>
                      </c:pt>
                      <c:pt idx="10">
                        <c:v>0.14000000000000001</c:v>
                      </c:pt>
                      <c:pt idx="11">
                        <c:v>0.76</c:v>
                      </c:pt>
                      <c:pt idx="12">
                        <c:v>0.54</c:v>
                      </c:pt>
                      <c:pt idx="13">
                        <c:v>0.55000000000000004</c:v>
                      </c:pt>
                      <c:pt idx="14">
                        <c:v>0.98</c:v>
                      </c:pt>
                      <c:pt idx="15">
                        <c:v>0.73</c:v>
                      </c:pt>
                      <c:pt idx="16">
                        <c:v>0.73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Sheet1!$B$2:$B$18</c15:sqref>
                        </c15:formulaRef>
                      </c:ext>
                    </c:extLst>
                    <c:numCache>
                      <c:formatCode>#,##0</c:formatCode>
                      <c:ptCount val="17"/>
                      <c:pt idx="0">
                        <c:v>19005954</c:v>
                      </c:pt>
                      <c:pt idx="1">
                        <c:v>3811991</c:v>
                      </c:pt>
                      <c:pt idx="2">
                        <c:v>1816488828</c:v>
                      </c:pt>
                      <c:pt idx="3">
                        <c:v>142088680</c:v>
                      </c:pt>
                      <c:pt idx="4">
                        <c:v>30381831</c:v>
                      </c:pt>
                      <c:pt idx="5">
                        <c:v>477618019</c:v>
                      </c:pt>
                      <c:pt idx="6">
                        <c:v>1462009934</c:v>
                      </c:pt>
                      <c:pt idx="7">
                        <c:v>232910802</c:v>
                      </c:pt>
                      <c:pt idx="8">
                        <c:v>151057576</c:v>
                      </c:pt>
                      <c:pt idx="9">
                        <c:v>196342338</c:v>
                      </c:pt>
                      <c:pt idx="10">
                        <c:v>1059980914</c:v>
                      </c:pt>
                      <c:pt idx="11">
                        <c:v>202700003</c:v>
                      </c:pt>
                      <c:pt idx="12">
                        <c:v>252630392</c:v>
                      </c:pt>
                      <c:pt idx="13">
                        <c:v>104080407</c:v>
                      </c:pt>
                      <c:pt idx="14">
                        <c:v>170692813</c:v>
                      </c:pt>
                      <c:pt idx="15">
                        <c:v>122225999</c:v>
                      </c:pt>
                      <c:pt idx="16">
                        <c:v>163818059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0-2E08-47BE-96C3-B50AE0E86129}"/>
                  </c:ext>
                </c:extLst>
              </c15:ser>
            </c15:filteredScatterSeries>
            <c15:filteredScatterSeries>
              <c15:ser>
                <c:idx val="1"/>
                <c:order val="1"/>
                <c:tx>
                  <c:v>본사,본점 종사자 수 비율</c:v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triangle"/>
                  <c:size val="10"/>
                  <c:spPr>
                    <a:solidFill>
                      <a:srgbClr val="006592"/>
                    </a:solidFill>
                    <a:ln w="127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Sheet1!$A$20:$A$36</c15:sqref>
                        </c15:formulaRef>
                      </c:ext>
                    </c:extLst>
                    <c:numCache>
                      <c:formatCode>0%</c:formatCode>
                      <c:ptCount val="17"/>
                      <c:pt idx="0">
                        <c:v>0.1</c:v>
                      </c:pt>
                      <c:pt idx="1">
                        <c:v>0.11</c:v>
                      </c:pt>
                      <c:pt idx="2">
                        <c:v>0.18</c:v>
                      </c:pt>
                      <c:pt idx="3">
                        <c:v>0.09</c:v>
                      </c:pt>
                      <c:pt idx="4">
                        <c:v>0.11</c:v>
                      </c:pt>
                      <c:pt idx="5">
                        <c:v>0.16</c:v>
                      </c:pt>
                      <c:pt idx="6">
                        <c:v>0.09</c:v>
                      </c:pt>
                      <c:pt idx="7">
                        <c:v>0.12</c:v>
                      </c:pt>
                      <c:pt idx="8">
                        <c:v>0.02</c:v>
                      </c:pt>
                      <c:pt idx="9">
                        <c:v>0.22</c:v>
                      </c:pt>
                      <c:pt idx="10">
                        <c:v>0.27</c:v>
                      </c:pt>
                      <c:pt idx="11">
                        <c:v>0.09</c:v>
                      </c:pt>
                      <c:pt idx="12">
                        <c:v>0.25</c:v>
                      </c:pt>
                      <c:pt idx="13">
                        <c:v>0.27</c:v>
                      </c:pt>
                      <c:pt idx="14">
                        <c:v>0.01</c:v>
                      </c:pt>
                      <c:pt idx="15">
                        <c:v>0.09</c:v>
                      </c:pt>
                      <c:pt idx="16">
                        <c:v>7.0000000000000007E-2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Sheet1!$B$20:$B$36</c15:sqref>
                        </c15:formulaRef>
                      </c:ext>
                    </c:extLst>
                    <c:numCache>
                      <c:formatCode>#,##0</c:formatCode>
                      <c:ptCount val="17"/>
                      <c:pt idx="0">
                        <c:v>19005954</c:v>
                      </c:pt>
                      <c:pt idx="1">
                        <c:v>3811991</c:v>
                      </c:pt>
                      <c:pt idx="2">
                        <c:v>1816488828</c:v>
                      </c:pt>
                      <c:pt idx="3">
                        <c:v>142088680</c:v>
                      </c:pt>
                      <c:pt idx="4">
                        <c:v>30381831</c:v>
                      </c:pt>
                      <c:pt idx="5">
                        <c:v>477618019</c:v>
                      </c:pt>
                      <c:pt idx="6">
                        <c:v>1462009934</c:v>
                      </c:pt>
                      <c:pt idx="7">
                        <c:v>232910802</c:v>
                      </c:pt>
                      <c:pt idx="8">
                        <c:v>151057576</c:v>
                      </c:pt>
                      <c:pt idx="9">
                        <c:v>196342338</c:v>
                      </c:pt>
                      <c:pt idx="10">
                        <c:v>1059980914</c:v>
                      </c:pt>
                      <c:pt idx="11">
                        <c:v>202700003</c:v>
                      </c:pt>
                      <c:pt idx="12">
                        <c:v>252630392</c:v>
                      </c:pt>
                      <c:pt idx="13">
                        <c:v>104080407</c:v>
                      </c:pt>
                      <c:pt idx="14">
                        <c:v>170692813</c:v>
                      </c:pt>
                      <c:pt idx="15">
                        <c:v>122225999</c:v>
                      </c:pt>
                      <c:pt idx="16">
                        <c:v>163818059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2E08-47BE-96C3-B50AE0E86129}"/>
                  </c:ext>
                </c:extLst>
              </c15:ser>
            </c15:filteredScatterSeries>
          </c:ext>
        </c:extLst>
      </c:scatterChart>
      <c:valAx>
        <c:axId val="110432145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rgbClr val="F2F2F2"/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04327280"/>
        <c:crosses val="autoZero"/>
        <c:crossBetween val="midCat"/>
      </c:valAx>
      <c:valAx>
        <c:axId val="110432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F2F2F2"/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rgbClr val="F2F2F2"/>
              </a:solidFill>
              <a:round/>
            </a:ln>
            <a:effectLst/>
          </c:spPr>
        </c:minorGridlines>
        <c:numFmt formatCode="#,##0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043214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256876469957319E-2"/>
          <c:y val="0.38962367057540226"/>
          <c:w val="0.96430829358009085"/>
          <c:h val="0.1614194164166893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값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5"/>
            <c:spPr>
              <a:solidFill>
                <a:srgbClr val="006592">
                  <a:alpha val="70000"/>
                </a:srgbClr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2.8501683280738824E-2"/>
                  <c:y val="0.26191368966457595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7F-4C96-9AB9-F8C48B6D5C82}"/>
                </c:ext>
              </c:extLst>
            </c:dLbl>
            <c:dLbl>
              <c:idx val="1"/>
              <c:layout>
                <c:manualLayout>
                  <c:x val="-2.3676625455440692E-2"/>
                  <c:y val="0.25263044268702844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7F-4C96-9AB9-F8C48B6D5C82}"/>
                </c:ext>
              </c:extLst>
            </c:dLbl>
            <c:dLbl>
              <c:idx val="2"/>
              <c:layout>
                <c:manualLayout>
                  <c:x val="-2.4650887257978895E-2"/>
                  <c:y val="0.24748318334696834"/>
                </c:manualLayout>
              </c:layout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7F-4C96-9AB9-F8C48B6D5C82}"/>
                </c:ext>
              </c:extLst>
            </c:dLbl>
            <c:numFmt formatCode="#,##0.00_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altLang="ko-KR" sz="1000" b="1" i="0" u="none" strike="noStrike" kern="1200" cap="all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b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Sheet1!$A$2:$A$4</c:f>
              <c:numCache>
                <c:formatCode>General</c:formatCode>
                <c:ptCount val="3"/>
                <c:pt idx="0">
                  <c:v>-0.3</c:v>
                </c:pt>
                <c:pt idx="1">
                  <c:v>0.28999999999999998</c:v>
                </c:pt>
                <c:pt idx="2">
                  <c:v>0.24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27F-4C96-9AB9-F8C48B6D5C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2703584"/>
        <c:axId val="892684864"/>
      </c:scatterChart>
      <c:valAx>
        <c:axId val="892703584"/>
        <c:scaling>
          <c:orientation val="minMax"/>
          <c:max val="1"/>
          <c:min val="-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914400" rtl="0" eaLnBrk="1" latinLnBrk="1" hangingPunct="1">
              <a:defRPr lang="en-US" altLang="ko-KR" sz="1000" b="0" i="0" u="none" strike="noStrike" kern="1200" spc="-8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892684864"/>
        <c:crosses val="autoZero"/>
        <c:crossBetween val="midCat"/>
      </c:valAx>
      <c:valAx>
        <c:axId val="892684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927035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01C78-DEA8-42B2-B9B0-5A69C0116BD5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68CEC-A531-49CD-AE54-87E6C85C5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49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_01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824C4F5-0102-19E2-4AE4-478C93C3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3D9B31-2811-08CA-CE82-D9EB3920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45D622B-F8A9-78CC-4E55-4952F35B0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17374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02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824C4F5-0102-19E2-4AE4-478C93C3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3D9B31-2811-08CA-CE82-D9EB3920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45D622B-F8A9-78CC-4E55-4952F35B0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727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03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824C4F5-0102-19E2-4AE4-478C93C3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3D9B31-2811-08CA-CE82-D9EB3920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45D622B-F8A9-78CC-4E55-4952F35B0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67059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56CE81D-8421-4903-A258-B5BB137EE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49813E-02B2-4159-8071-476DB673F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086BD55-D1D6-47FF-8ED3-A550C4BC3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8BC229-C117-4546-BAED-2EECBAFBB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799C72-C1C9-4B18-B737-7A23AE092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D10892-B03A-7B49-A840-B8B54BCD3751}"/>
              </a:ext>
            </a:extLst>
          </p:cNvPr>
          <p:cNvSpPr txBox="1"/>
          <p:nvPr userDrawn="1"/>
        </p:nvSpPr>
        <p:spPr>
          <a:xfrm>
            <a:off x="48538" y="6537160"/>
            <a:ext cx="56194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Copyright 2024.(KIM SENA) All pictures cannot be copied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22552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0" r:id="rId2"/>
    <p:sldLayoutId id="214748366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318473-17F7-ACA7-12ED-2F569CCCEB2D}"/>
              </a:ext>
            </a:extLst>
          </p:cNvPr>
          <p:cNvSpPr txBox="1"/>
          <p:nvPr/>
        </p:nvSpPr>
        <p:spPr>
          <a:xfrm>
            <a:off x="768786" y="793202"/>
            <a:ext cx="1068000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실습 파일에 대한 모든 저작권은 저자에게 있습니다.</a:t>
            </a:r>
          </a:p>
          <a:p>
            <a:endParaRPr lang="en-US" altLang="ko-KR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허가없이 해당 파일을 이용한 어떠한 상업활동도 허락되지 않습니다.</a:t>
            </a: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개인용도의 실습파일 사용이 필요한 경우 아래의 출처를 함께 표기해 주세요.</a:t>
            </a:r>
          </a:p>
          <a:p>
            <a:r>
              <a:rPr lang="ko-KR" altLang="en-US" b="1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데이터 시각화는 처음입니다만| 김세나| 행복한 북클럽 | 2024.02</a:t>
            </a: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577738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차트 10">
            <a:extLst>
              <a:ext uri="{FF2B5EF4-FFF2-40B4-BE49-F238E27FC236}">
                <a16:creationId xmlns:a16="http://schemas.microsoft.com/office/drawing/2014/main" id="{B1A3DE61-F86D-9830-2200-26A6F054C3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1028675"/>
              </p:ext>
            </p:extLst>
          </p:nvPr>
        </p:nvGraphicFramePr>
        <p:xfrm>
          <a:off x="290286" y="1193800"/>
          <a:ext cx="8102600" cy="5173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629D9CE-A8AC-B84F-2CA0-2D1DEF51F4D7}"/>
              </a:ext>
            </a:extLst>
          </p:cNvPr>
          <p:cNvSpPr txBox="1"/>
          <p:nvPr/>
        </p:nvSpPr>
        <p:spPr>
          <a:xfrm>
            <a:off x="263405" y="261689"/>
            <a:ext cx="6404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2020</a:t>
            </a:r>
            <a:r>
              <a:rPr lang="ko-KR" altLang="en-US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 사업체 구분별 종사자 수와 매출액 비교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E0997BEC-5CBA-64CE-F68A-117D5E0629ED}"/>
              </a:ext>
            </a:extLst>
          </p:cNvPr>
          <p:cNvSpPr/>
          <p:nvPr/>
        </p:nvSpPr>
        <p:spPr>
          <a:xfrm>
            <a:off x="8126186" y="1333500"/>
            <a:ext cx="3848100" cy="150876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타원 15">
            <a:extLst>
              <a:ext uri="{FF2B5EF4-FFF2-40B4-BE49-F238E27FC236}">
                <a16:creationId xmlns:a16="http://schemas.microsoft.com/office/drawing/2014/main" id="{DD8786F6-DE58-62CF-33B8-A946086FD0C0}"/>
              </a:ext>
            </a:extLst>
          </p:cNvPr>
          <p:cNvSpPr/>
          <p:nvPr/>
        </p:nvSpPr>
        <p:spPr>
          <a:xfrm>
            <a:off x="8201696" y="1543686"/>
            <a:ext cx="191190" cy="191190"/>
          </a:xfrm>
          <a:prstGeom prst="ellipse">
            <a:avLst/>
          </a:prstGeom>
          <a:solidFill>
            <a:schemeClr val="accent4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7A1C30-DF44-6AAC-16A4-96F0C652DAFD}"/>
              </a:ext>
            </a:extLst>
          </p:cNvPr>
          <p:cNvSpPr txBox="1"/>
          <p:nvPr/>
        </p:nvSpPr>
        <p:spPr>
          <a:xfrm>
            <a:off x="8374181" y="1485393"/>
            <a:ext cx="354204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단독사업체 종사자 수 비율 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상관계수 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-0.30</a:t>
            </a:r>
            <a:endParaRPr lang="ko-KR" altLang="en-US" sz="1400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514A3BA5-2464-8556-CBDE-29E5F7B1609C}"/>
              </a:ext>
            </a:extLst>
          </p:cNvPr>
          <p:cNvGrpSpPr/>
          <p:nvPr/>
        </p:nvGrpSpPr>
        <p:grpSpPr>
          <a:xfrm>
            <a:off x="8211910" y="1863020"/>
            <a:ext cx="3723117" cy="307777"/>
            <a:chOff x="8429625" y="1874576"/>
            <a:chExt cx="3336580" cy="307777"/>
          </a:xfrm>
        </p:grpSpPr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5F007DE5-B433-661E-0204-2732B373EB29}"/>
                </a:ext>
              </a:extLst>
            </p:cNvPr>
            <p:cNvSpPr/>
            <p:nvPr/>
          </p:nvSpPr>
          <p:spPr>
            <a:xfrm>
              <a:off x="8429625" y="1932870"/>
              <a:ext cx="190800" cy="190800"/>
            </a:xfrm>
            <a:prstGeom prst="triangle">
              <a:avLst/>
            </a:prstGeom>
            <a:solidFill>
              <a:srgbClr val="0070C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803582A-347B-5246-AD07-39AF8C93F400}"/>
                </a:ext>
              </a:extLst>
            </p:cNvPr>
            <p:cNvSpPr txBox="1"/>
            <p:nvPr/>
          </p:nvSpPr>
          <p:spPr>
            <a:xfrm>
              <a:off x="8591895" y="1874576"/>
              <a:ext cx="317431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ko-KR" altLang="en-US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본사</a:t>
              </a:r>
              <a:r>
                <a:rPr lang="en-US" altLang="ko-KR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,</a:t>
              </a:r>
              <a:r>
                <a:rPr lang="ko-KR" altLang="en-US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본점 종사자 수 비율 </a:t>
              </a:r>
              <a:r>
                <a:rPr lang="en-US" altLang="ko-KR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/ </a:t>
              </a:r>
              <a:r>
                <a:rPr lang="ko-KR" altLang="en-US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상관계수 </a:t>
              </a:r>
              <a:r>
                <a:rPr lang="en-US" altLang="ko-KR" sz="14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0.29</a:t>
              </a:r>
              <a:endPara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0ED77535-008A-42E9-A831-CFFA0B824A32}"/>
              </a:ext>
            </a:extLst>
          </p:cNvPr>
          <p:cNvSpPr txBox="1"/>
          <p:nvPr/>
        </p:nvSpPr>
        <p:spPr>
          <a:xfrm>
            <a:off x="8374181" y="2240647"/>
            <a:ext cx="36726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공장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지사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영업소 종사자 수 비율 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상관계수 </a:t>
            </a:r>
            <a:r>
              <a:rPr lang="en-US" altLang="ko-KR" sz="14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0.24</a:t>
            </a:r>
            <a:endParaRPr lang="ko-KR" altLang="en-US" sz="1400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F326D433-0DCB-4F2E-ED95-61059EBE70BA}"/>
              </a:ext>
            </a:extLst>
          </p:cNvPr>
          <p:cNvSpPr/>
          <p:nvPr/>
        </p:nvSpPr>
        <p:spPr>
          <a:xfrm>
            <a:off x="8211911" y="2303821"/>
            <a:ext cx="190800" cy="190800"/>
          </a:xfrm>
          <a:prstGeom prst="rect">
            <a:avLst/>
          </a:prstGeom>
          <a:solidFill>
            <a:srgbClr val="7030A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CF8607D-DAF2-1AB9-4450-E8A739A7C0CA}"/>
              </a:ext>
            </a:extLst>
          </p:cNvPr>
          <p:cNvSpPr txBox="1"/>
          <p:nvPr/>
        </p:nvSpPr>
        <p:spPr>
          <a:xfrm>
            <a:off x="252187" y="943173"/>
            <a:ext cx="15113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매출액</a:t>
            </a:r>
            <a:r>
              <a:rPr lang="en-US" altLang="ko-KR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백 만원</a:t>
            </a:r>
            <a:r>
              <a:rPr lang="en-US" altLang="ko-KR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100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5FA196A-BB49-8FB2-C8BD-9310B8EE126C}"/>
              </a:ext>
            </a:extLst>
          </p:cNvPr>
          <p:cNvSpPr txBox="1"/>
          <p:nvPr/>
        </p:nvSpPr>
        <p:spPr>
          <a:xfrm>
            <a:off x="1153541" y="6321508"/>
            <a:ext cx="88617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종사자 수</a:t>
            </a:r>
            <a:r>
              <a:rPr lang="en-US" altLang="ko-KR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(%)</a:t>
            </a:r>
            <a:endParaRPr lang="ko-KR" altLang="en-US" sz="1100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666D3E48-B105-ACC5-C66B-AD1027532653}"/>
              </a:ext>
            </a:extLst>
          </p:cNvPr>
          <p:cNvGrpSpPr/>
          <p:nvPr/>
        </p:nvGrpSpPr>
        <p:grpSpPr>
          <a:xfrm>
            <a:off x="6450606" y="266466"/>
            <a:ext cx="5527307" cy="440227"/>
            <a:chOff x="4086592" y="177566"/>
            <a:chExt cx="5527307" cy="44022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17014C6-F9C4-1204-48C6-F482721D8C8D}"/>
                </a:ext>
              </a:extLst>
            </p:cNvPr>
            <p:cNvSpPr txBox="1"/>
            <p:nvPr/>
          </p:nvSpPr>
          <p:spPr>
            <a:xfrm>
              <a:off x="4086593" y="177566"/>
              <a:ext cx="183705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ko-KR" altLang="en-US" sz="1100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통계청</a:t>
              </a:r>
              <a:r>
                <a:rPr lang="en-US" altLang="ko-KR" sz="1100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, </a:t>
              </a:r>
              <a:r>
                <a:rPr lang="ko-KR" altLang="en-US" sz="1100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「전국 사업체 조사 」 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5CB8B0A-D6FF-F93F-CA1B-19D495840299}"/>
                </a:ext>
              </a:extLst>
            </p:cNvPr>
            <p:cNvSpPr txBox="1"/>
            <p:nvPr/>
          </p:nvSpPr>
          <p:spPr>
            <a:xfrm>
              <a:off x="4086592" y="356183"/>
              <a:ext cx="5527307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ko-KR" sz="1100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https://kosis.kr/statHtml/statHtml.do?orgId=101&amp;tblId=DT_1K52D08&amp;conn_path=I3</a:t>
              </a:r>
              <a:endPara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6362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 hidden="1">
            <a:extLst>
              <a:ext uri="{FF2B5EF4-FFF2-40B4-BE49-F238E27FC236}">
                <a16:creationId xmlns:a16="http://schemas.microsoft.com/office/drawing/2014/main" id="{58C25EA6-A322-CE81-5E41-889D896C4F43}"/>
              </a:ext>
            </a:extLst>
          </p:cNvPr>
          <p:cNvGrpSpPr/>
          <p:nvPr/>
        </p:nvGrpSpPr>
        <p:grpSpPr>
          <a:xfrm>
            <a:off x="7121094" y="1030445"/>
            <a:ext cx="2066253" cy="861602"/>
            <a:chOff x="7082994" y="1030445"/>
            <a:chExt cx="2066253" cy="86160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F9720-3E3D-936A-4C46-96D344369861}"/>
                </a:ext>
              </a:extLst>
            </p:cNvPr>
            <p:cNvSpPr txBox="1"/>
            <p:nvPr/>
          </p:nvSpPr>
          <p:spPr>
            <a:xfrm>
              <a:off x="8416354" y="1573725"/>
              <a:ext cx="73289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>
                <a:defRPr lang="en-US" altLang="ko-KR" sz="1400" b="0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C72154"/>
                  </a:solidFill>
                  <a:latin typeface="에스코어 드림 6 Bold" panose="020B0703030302020204" pitchFamily="34" charset="-127"/>
                  <a:ea typeface="에스코어 드림 6 Bold" panose="020B0703030302020204" pitchFamily="34" charset="-127"/>
                  <a:cs typeface="+mn-cs"/>
                </a:defRPr>
              </a:pPr>
              <a:r>
                <a:rPr lang="ko-KR" altLang="en-US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단위  </a:t>
              </a:r>
              <a:r>
                <a:rPr lang="en-US" altLang="ko-KR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:  %</a:t>
              </a:r>
              <a:endPara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마루 부리OTF 가는" panose="020B0600000101010101" pitchFamily="34" charset="-127"/>
                <a:ea typeface="마루 부리OTF 가는" panose="020B0600000101010101" pitchFamily="34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80BF4AD-01D7-86C5-A4AD-2FD92713AFEE}"/>
                </a:ext>
              </a:extLst>
            </p:cNvPr>
            <p:cNvGrpSpPr/>
            <p:nvPr/>
          </p:nvGrpSpPr>
          <p:grpSpPr>
            <a:xfrm>
              <a:off x="7082994" y="1030445"/>
              <a:ext cx="1367302" cy="861602"/>
              <a:chOff x="7455527" y="844178"/>
              <a:chExt cx="1367302" cy="861602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9D68C06C-9430-A85D-CC8E-2FFF8DCBAFEF}"/>
                  </a:ext>
                </a:extLst>
              </p:cNvPr>
              <p:cNvGrpSpPr/>
              <p:nvPr/>
            </p:nvGrpSpPr>
            <p:grpSpPr>
              <a:xfrm>
                <a:off x="7455527" y="1193672"/>
                <a:ext cx="413999" cy="162615"/>
                <a:chOff x="7484925" y="1193672"/>
                <a:chExt cx="413999" cy="162615"/>
              </a:xfrm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92E4FCEF-8E3A-DF12-B4B8-BB020D4385B8}"/>
                    </a:ext>
                  </a:extLst>
                </p:cNvPr>
                <p:cNvSpPr/>
                <p:nvPr/>
              </p:nvSpPr>
              <p:spPr>
                <a:xfrm>
                  <a:off x="7484925" y="1274979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C7215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>
                  <a:extLst>
                    <a:ext uri="{FF2B5EF4-FFF2-40B4-BE49-F238E27FC236}">
                      <a16:creationId xmlns:a16="http://schemas.microsoft.com/office/drawing/2014/main" id="{FC69EA24-A63B-620B-EAA2-5CD7119421B1}"/>
                    </a:ext>
                  </a:extLst>
                </p:cNvPr>
                <p:cNvSpPr/>
                <p:nvPr/>
              </p:nvSpPr>
              <p:spPr>
                <a:xfrm>
                  <a:off x="7610617" y="1193672"/>
                  <a:ext cx="162615" cy="162615"/>
                </a:xfrm>
                <a:prstGeom prst="ellipse">
                  <a:avLst/>
                </a:prstGeom>
                <a:solidFill>
                  <a:srgbClr val="C72154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25636-7BC7-99C5-5B95-3044A55FB3C1}"/>
                  </a:ext>
                </a:extLst>
              </p:cNvPr>
              <p:cNvSpPr txBox="1"/>
              <p:nvPr/>
            </p:nvSpPr>
            <p:spPr>
              <a:xfrm>
                <a:off x="7868722" y="1136480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86AA4EF4-6474-46A9-F295-554AF01701C0}"/>
                  </a:ext>
                </a:extLst>
              </p:cNvPr>
              <p:cNvGrpSpPr/>
              <p:nvPr/>
            </p:nvGrpSpPr>
            <p:grpSpPr>
              <a:xfrm>
                <a:off x="7455527" y="916759"/>
                <a:ext cx="413999" cy="162615"/>
                <a:chOff x="7455527" y="916759"/>
                <a:chExt cx="413999" cy="162615"/>
              </a:xfrm>
            </p:grpSpPr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BF1FD873-08F7-0F29-A29C-BAC94DB044E2}"/>
                    </a:ext>
                  </a:extLst>
                </p:cNvPr>
                <p:cNvSpPr/>
                <p:nvPr/>
              </p:nvSpPr>
              <p:spPr>
                <a:xfrm>
                  <a:off x="7455527" y="998066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4154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>
                  <a:extLst>
                    <a:ext uri="{FF2B5EF4-FFF2-40B4-BE49-F238E27FC236}">
                      <a16:creationId xmlns:a16="http://schemas.microsoft.com/office/drawing/2014/main" id="{590B7152-C0C3-0714-B48B-7CA101A2CB87}"/>
                    </a:ext>
                  </a:extLst>
                </p:cNvPr>
                <p:cNvSpPr/>
                <p:nvPr/>
              </p:nvSpPr>
              <p:spPr>
                <a:xfrm>
                  <a:off x="7581219" y="916759"/>
                  <a:ext cx="162615" cy="162615"/>
                </a:xfrm>
                <a:prstGeom prst="ellipse">
                  <a:avLst/>
                </a:prstGeom>
                <a:solidFill>
                  <a:srgbClr val="41546E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640DFA-078E-54DD-7C8E-B69D83EE5888}"/>
                  </a:ext>
                </a:extLst>
              </p:cNvPr>
              <p:cNvSpPr txBox="1"/>
              <p:nvPr/>
            </p:nvSpPr>
            <p:spPr>
              <a:xfrm>
                <a:off x="7868722" y="844178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2009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EEE04261-C3EB-476C-D270-635E67798E46}"/>
                  </a:ext>
                </a:extLst>
              </p:cNvPr>
              <p:cNvGrpSpPr/>
              <p:nvPr/>
            </p:nvGrpSpPr>
            <p:grpSpPr>
              <a:xfrm>
                <a:off x="7455527" y="1485973"/>
                <a:ext cx="413999" cy="162615"/>
                <a:chOff x="7503956" y="1485973"/>
                <a:chExt cx="413999" cy="162615"/>
              </a:xfrm>
            </p:grpSpPr>
            <p:sp>
              <p:nvSpPr>
                <p:cNvPr id="15" name="자유형: 도형 14">
                  <a:extLst>
                    <a:ext uri="{FF2B5EF4-FFF2-40B4-BE49-F238E27FC236}">
                      <a16:creationId xmlns:a16="http://schemas.microsoft.com/office/drawing/2014/main" id="{B7ABB167-9FD7-DE0E-5B05-D7211AA918C2}"/>
                    </a:ext>
                  </a:extLst>
                </p:cNvPr>
                <p:cNvSpPr/>
                <p:nvPr/>
              </p:nvSpPr>
              <p:spPr>
                <a:xfrm>
                  <a:off x="7503956" y="1567280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>
                  <a:extLst>
                    <a:ext uri="{FF2B5EF4-FFF2-40B4-BE49-F238E27FC236}">
                      <a16:creationId xmlns:a16="http://schemas.microsoft.com/office/drawing/2014/main" id="{DE302BE3-1A39-9FC6-AC78-B2F256980A15}"/>
                    </a:ext>
                  </a:extLst>
                </p:cNvPr>
                <p:cNvSpPr/>
                <p:nvPr/>
              </p:nvSpPr>
              <p:spPr>
                <a:xfrm>
                  <a:off x="7629648" y="1485973"/>
                  <a:ext cx="162615" cy="162615"/>
                </a:xfrm>
                <a:prstGeom prst="ellipse">
                  <a:avLst/>
                </a:prstGeom>
                <a:solidFill>
                  <a:srgbClr val="BFBFBF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A2816C-3A1F-E11A-298D-2ACADB6FC6EB}"/>
                  </a:ext>
                </a:extLst>
              </p:cNvPr>
              <p:cNvSpPr txBox="1"/>
              <p:nvPr/>
            </p:nvSpPr>
            <p:spPr>
              <a:xfrm>
                <a:off x="7868722" y="1428781"/>
                <a:ext cx="901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2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년 남성</a:t>
                </a:r>
              </a:p>
            </p:txBody>
          </p:sp>
        </p:grpSp>
      </p:grpSp>
      <p:graphicFrame>
        <p:nvGraphicFramePr>
          <p:cNvPr id="2" name="차트 1">
            <a:extLst>
              <a:ext uri="{FF2B5EF4-FFF2-40B4-BE49-F238E27FC236}">
                <a16:creationId xmlns:a16="http://schemas.microsoft.com/office/drawing/2014/main" id="{2C0AE973-0766-CC7C-987A-BD6FC85080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0101515"/>
              </p:ext>
            </p:extLst>
          </p:nvPr>
        </p:nvGraphicFramePr>
        <p:xfrm>
          <a:off x="587375" y="1358900"/>
          <a:ext cx="3552707" cy="512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3" name="차트 42">
            <a:extLst>
              <a:ext uri="{FF2B5EF4-FFF2-40B4-BE49-F238E27FC236}">
                <a16:creationId xmlns:a16="http://schemas.microsoft.com/office/drawing/2014/main" id="{3E9AA268-462B-E19A-D727-BF70C60F53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9236487"/>
              </p:ext>
            </p:extLst>
          </p:nvPr>
        </p:nvGraphicFramePr>
        <p:xfrm>
          <a:off x="4325214" y="1358900"/>
          <a:ext cx="3552707" cy="508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4" name="차트 43">
            <a:extLst>
              <a:ext uri="{FF2B5EF4-FFF2-40B4-BE49-F238E27FC236}">
                <a16:creationId xmlns:a16="http://schemas.microsoft.com/office/drawing/2014/main" id="{CA24CC07-AB07-ED52-44C0-3FAF5126F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0616382"/>
              </p:ext>
            </p:extLst>
          </p:nvPr>
        </p:nvGraphicFramePr>
        <p:xfrm>
          <a:off x="8002809" y="1358901"/>
          <a:ext cx="3552707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DF5E2BB4-C6FE-BF0A-1696-448FE49BE51A}"/>
              </a:ext>
            </a:extLst>
          </p:cNvPr>
          <p:cNvSpPr txBox="1"/>
          <p:nvPr/>
        </p:nvSpPr>
        <p:spPr>
          <a:xfrm>
            <a:off x="481119" y="880174"/>
            <a:ext cx="1812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단독사업체 종사자 수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F76E2A1-10FC-02E0-B3B5-AD28922EB63C}"/>
              </a:ext>
            </a:extLst>
          </p:cNvPr>
          <p:cNvSpPr txBox="1"/>
          <p:nvPr/>
        </p:nvSpPr>
        <p:spPr>
          <a:xfrm>
            <a:off x="4196818" y="880174"/>
            <a:ext cx="1673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본사</a:t>
            </a:r>
            <a:r>
              <a:rPr lang="en-US" altLang="ko-KR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본점 종사자 수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B26E1F1-66B5-E2A7-7339-2397E24B5ADC}"/>
              </a:ext>
            </a:extLst>
          </p:cNvPr>
          <p:cNvSpPr txBox="1"/>
          <p:nvPr/>
        </p:nvSpPr>
        <p:spPr>
          <a:xfrm>
            <a:off x="7890196" y="880174"/>
            <a:ext cx="2210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공장</a:t>
            </a:r>
            <a:r>
              <a:rPr lang="en-US" altLang="ko-KR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지사</a:t>
            </a:r>
            <a:r>
              <a:rPr lang="en-US" altLang="ko-KR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14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영업소 종사자 수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7A4CF64-C8D1-1228-35EA-293695BD9591}"/>
              </a:ext>
            </a:extLst>
          </p:cNvPr>
          <p:cNvSpPr txBox="1"/>
          <p:nvPr/>
        </p:nvSpPr>
        <p:spPr>
          <a:xfrm>
            <a:off x="591090" y="1184333"/>
            <a:ext cx="15113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매출액</a:t>
            </a: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백 만원</a:t>
            </a: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000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76A1D97-0402-7976-BEC5-1C310D340601}"/>
              </a:ext>
            </a:extLst>
          </p:cNvPr>
          <p:cNvSpPr txBox="1"/>
          <p:nvPr/>
        </p:nvSpPr>
        <p:spPr>
          <a:xfrm>
            <a:off x="4296069" y="1184333"/>
            <a:ext cx="15113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매출액</a:t>
            </a: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백 만원</a:t>
            </a: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000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B363E1-D9A2-E438-E9A2-47979F660646}"/>
              </a:ext>
            </a:extLst>
          </p:cNvPr>
          <p:cNvSpPr txBox="1"/>
          <p:nvPr/>
        </p:nvSpPr>
        <p:spPr>
          <a:xfrm>
            <a:off x="7943952" y="1184333"/>
            <a:ext cx="15113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매출액</a:t>
            </a: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백 만원</a:t>
            </a: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000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DB2E236-FDB0-D5C6-4D47-3B4D60725A39}"/>
              </a:ext>
            </a:extLst>
          </p:cNvPr>
          <p:cNvSpPr txBox="1"/>
          <p:nvPr/>
        </p:nvSpPr>
        <p:spPr>
          <a:xfrm>
            <a:off x="1446348" y="6458525"/>
            <a:ext cx="88617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종사자 수</a:t>
            </a: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(%)</a:t>
            </a:r>
            <a:endParaRPr lang="ko-KR" altLang="en-US" sz="1000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EB8D7FF-8175-B2E2-CC03-2BF47F4D8B93}"/>
              </a:ext>
            </a:extLst>
          </p:cNvPr>
          <p:cNvSpPr txBox="1"/>
          <p:nvPr/>
        </p:nvSpPr>
        <p:spPr>
          <a:xfrm>
            <a:off x="5205067" y="6458525"/>
            <a:ext cx="88617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종사자 수</a:t>
            </a: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(%)</a:t>
            </a:r>
            <a:endParaRPr lang="ko-KR" altLang="en-US" sz="1000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753A7B6-CD91-47D4-342D-4E8562670146}"/>
              </a:ext>
            </a:extLst>
          </p:cNvPr>
          <p:cNvSpPr txBox="1"/>
          <p:nvPr/>
        </p:nvSpPr>
        <p:spPr>
          <a:xfrm>
            <a:off x="8896319" y="6458525"/>
            <a:ext cx="88617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종사자 수</a:t>
            </a:r>
            <a:r>
              <a:rPr lang="en-US" altLang="ko-KR" sz="10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(%)</a:t>
            </a:r>
            <a:endParaRPr lang="ko-KR" altLang="en-US" sz="1000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88DE1CE-8E63-E870-0299-BC38CB8E6856}"/>
              </a:ext>
            </a:extLst>
          </p:cNvPr>
          <p:cNvSpPr txBox="1"/>
          <p:nvPr/>
        </p:nvSpPr>
        <p:spPr>
          <a:xfrm>
            <a:off x="1555566" y="2912512"/>
            <a:ext cx="2240146" cy="83099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48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  <a:alpha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-0.30</a:t>
            </a:r>
            <a:endParaRPr lang="ko-KR" altLang="en-US" sz="4800" b="1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  <a:alpha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C682D58-2E9A-039F-F969-697A1069303D}"/>
              </a:ext>
            </a:extLst>
          </p:cNvPr>
          <p:cNvSpPr txBox="1"/>
          <p:nvPr/>
        </p:nvSpPr>
        <p:spPr>
          <a:xfrm>
            <a:off x="5595685" y="2912512"/>
            <a:ext cx="1816775" cy="83099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48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  <a:alpha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0.29</a:t>
            </a:r>
            <a:endParaRPr lang="ko-KR" altLang="en-US" sz="4800" b="1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  <a:alpha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9D9377E-C5CC-3578-3B36-6E07EE94081E}"/>
              </a:ext>
            </a:extLst>
          </p:cNvPr>
          <p:cNvSpPr txBox="1"/>
          <p:nvPr/>
        </p:nvSpPr>
        <p:spPr>
          <a:xfrm>
            <a:off x="9197954" y="2912512"/>
            <a:ext cx="1816775" cy="83099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altLang="ko-KR" sz="4800" b="1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  <a:alpha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0.24</a:t>
            </a:r>
            <a:endParaRPr lang="ko-KR" altLang="en-US" sz="4800" b="1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  <a:alpha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3F155D2-3624-B9DC-259D-D381302313D0}"/>
              </a:ext>
            </a:extLst>
          </p:cNvPr>
          <p:cNvSpPr txBox="1"/>
          <p:nvPr/>
        </p:nvSpPr>
        <p:spPr>
          <a:xfrm>
            <a:off x="1809566" y="2701660"/>
            <a:ext cx="986860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ko-KR" altLang="en-US" sz="16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  <a:alpha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상관계수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1DA4C81-F697-4BCF-8AC9-88879A7BCD90}"/>
              </a:ext>
            </a:extLst>
          </p:cNvPr>
          <p:cNvSpPr txBox="1"/>
          <p:nvPr/>
        </p:nvSpPr>
        <p:spPr>
          <a:xfrm>
            <a:off x="5796197" y="2701660"/>
            <a:ext cx="986860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ko-KR" altLang="en-US" sz="16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  <a:alpha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상관계수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35C73BF-ED87-D097-2FA3-B0534881F093}"/>
              </a:ext>
            </a:extLst>
          </p:cNvPr>
          <p:cNvSpPr txBox="1"/>
          <p:nvPr/>
        </p:nvSpPr>
        <p:spPr>
          <a:xfrm>
            <a:off x="9463426" y="2701660"/>
            <a:ext cx="986860" cy="33855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ko-KR" altLang="en-US" sz="16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  <a:alpha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상관계수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9C58EE-5347-4D39-1FD9-E5DF7FA1B4DE}"/>
              </a:ext>
            </a:extLst>
          </p:cNvPr>
          <p:cNvSpPr txBox="1"/>
          <p:nvPr/>
        </p:nvSpPr>
        <p:spPr>
          <a:xfrm>
            <a:off x="263405" y="261689"/>
            <a:ext cx="6404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2020</a:t>
            </a:r>
            <a:r>
              <a:rPr lang="ko-KR" altLang="en-US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 사업체 구분별 종사자 수와 매출액 비교</a:t>
            </a:r>
          </a:p>
        </p:txBody>
      </p:sp>
      <p:grpSp>
        <p:nvGrpSpPr>
          <p:cNvPr id="5" name="그룹 30">
            <a:extLst>
              <a:ext uri="{FF2B5EF4-FFF2-40B4-BE49-F238E27FC236}">
                <a16:creationId xmlns:a16="http://schemas.microsoft.com/office/drawing/2014/main" id="{64CA7666-3F4F-CFE3-8F64-543F6BAF817D}"/>
              </a:ext>
            </a:extLst>
          </p:cNvPr>
          <p:cNvGrpSpPr/>
          <p:nvPr/>
        </p:nvGrpSpPr>
        <p:grpSpPr>
          <a:xfrm>
            <a:off x="6664693" y="266466"/>
            <a:ext cx="5527307" cy="440227"/>
            <a:chOff x="4086592" y="177566"/>
            <a:chExt cx="5527307" cy="44022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00A6E9C-4C53-E09D-BD41-37D7743118A9}"/>
                </a:ext>
              </a:extLst>
            </p:cNvPr>
            <p:cNvSpPr txBox="1"/>
            <p:nvPr/>
          </p:nvSpPr>
          <p:spPr>
            <a:xfrm>
              <a:off x="4086593" y="177566"/>
              <a:ext cx="183705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ko-KR" altLang="en-US" sz="1100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통계청</a:t>
              </a:r>
              <a:r>
                <a:rPr lang="en-US" altLang="ko-KR" sz="1100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, </a:t>
              </a:r>
              <a:r>
                <a:rPr lang="ko-KR" altLang="en-US" sz="1100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「전국 사업체 조사 」 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B7702DF-7F14-D63E-6AC6-97F55178D2A1}"/>
                </a:ext>
              </a:extLst>
            </p:cNvPr>
            <p:cNvSpPr txBox="1"/>
            <p:nvPr/>
          </p:nvSpPr>
          <p:spPr>
            <a:xfrm>
              <a:off x="4086592" y="356183"/>
              <a:ext cx="5527307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ko-KR" sz="1100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https://kosis.kr/statHtml/statHtml.do?orgId=101&amp;tblId=DT_1K52D08&amp;conn_path=I3</a:t>
              </a:r>
              <a:endPara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077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 hidden="1">
            <a:extLst>
              <a:ext uri="{FF2B5EF4-FFF2-40B4-BE49-F238E27FC236}">
                <a16:creationId xmlns:a16="http://schemas.microsoft.com/office/drawing/2014/main" id="{58C25EA6-A322-CE81-5E41-889D896C4F43}"/>
              </a:ext>
            </a:extLst>
          </p:cNvPr>
          <p:cNvGrpSpPr/>
          <p:nvPr/>
        </p:nvGrpSpPr>
        <p:grpSpPr>
          <a:xfrm>
            <a:off x="7121094" y="1030445"/>
            <a:ext cx="2066253" cy="861602"/>
            <a:chOff x="7082994" y="1030445"/>
            <a:chExt cx="2066253" cy="86160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F9720-3E3D-936A-4C46-96D344369861}"/>
                </a:ext>
              </a:extLst>
            </p:cNvPr>
            <p:cNvSpPr txBox="1"/>
            <p:nvPr/>
          </p:nvSpPr>
          <p:spPr>
            <a:xfrm>
              <a:off x="8416354" y="1573725"/>
              <a:ext cx="73289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>
                <a:defRPr lang="en-US" altLang="ko-KR" sz="1400" b="0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C72154"/>
                  </a:solidFill>
                  <a:latin typeface="에스코어 드림 6 Bold" panose="020B0703030302020204" pitchFamily="34" charset="-127"/>
                  <a:ea typeface="에스코어 드림 6 Bold" panose="020B0703030302020204" pitchFamily="34" charset="-127"/>
                  <a:cs typeface="+mn-cs"/>
                </a:defRPr>
              </a:pPr>
              <a:r>
                <a:rPr lang="ko-KR" altLang="en-US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단위  </a:t>
              </a:r>
              <a:r>
                <a:rPr lang="en-US" altLang="ko-KR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:  %</a:t>
              </a:r>
              <a:endPara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마루 부리OTF 가는" panose="020B0600000101010101" pitchFamily="34" charset="-127"/>
                <a:ea typeface="마루 부리OTF 가는" panose="020B0600000101010101" pitchFamily="34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80BF4AD-01D7-86C5-A4AD-2FD92713AFEE}"/>
                </a:ext>
              </a:extLst>
            </p:cNvPr>
            <p:cNvGrpSpPr/>
            <p:nvPr/>
          </p:nvGrpSpPr>
          <p:grpSpPr>
            <a:xfrm>
              <a:off x="7082994" y="1030445"/>
              <a:ext cx="1367302" cy="861602"/>
              <a:chOff x="7455527" y="844178"/>
              <a:chExt cx="1367302" cy="861602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9D68C06C-9430-A85D-CC8E-2FFF8DCBAFEF}"/>
                  </a:ext>
                </a:extLst>
              </p:cNvPr>
              <p:cNvGrpSpPr/>
              <p:nvPr/>
            </p:nvGrpSpPr>
            <p:grpSpPr>
              <a:xfrm>
                <a:off x="7455527" y="1193672"/>
                <a:ext cx="413999" cy="162615"/>
                <a:chOff x="7484925" y="1193672"/>
                <a:chExt cx="413999" cy="162615"/>
              </a:xfrm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92E4FCEF-8E3A-DF12-B4B8-BB020D4385B8}"/>
                    </a:ext>
                  </a:extLst>
                </p:cNvPr>
                <p:cNvSpPr/>
                <p:nvPr/>
              </p:nvSpPr>
              <p:spPr>
                <a:xfrm>
                  <a:off x="7484925" y="1274979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C7215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>
                  <a:extLst>
                    <a:ext uri="{FF2B5EF4-FFF2-40B4-BE49-F238E27FC236}">
                      <a16:creationId xmlns:a16="http://schemas.microsoft.com/office/drawing/2014/main" id="{FC69EA24-A63B-620B-EAA2-5CD7119421B1}"/>
                    </a:ext>
                  </a:extLst>
                </p:cNvPr>
                <p:cNvSpPr/>
                <p:nvPr/>
              </p:nvSpPr>
              <p:spPr>
                <a:xfrm>
                  <a:off x="7610617" y="1193672"/>
                  <a:ext cx="162615" cy="162615"/>
                </a:xfrm>
                <a:prstGeom prst="ellipse">
                  <a:avLst/>
                </a:prstGeom>
                <a:solidFill>
                  <a:srgbClr val="C72154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25636-7BC7-99C5-5B95-3044A55FB3C1}"/>
                  </a:ext>
                </a:extLst>
              </p:cNvPr>
              <p:cNvSpPr txBox="1"/>
              <p:nvPr/>
            </p:nvSpPr>
            <p:spPr>
              <a:xfrm>
                <a:off x="7868722" y="1136480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86AA4EF4-6474-46A9-F295-554AF01701C0}"/>
                  </a:ext>
                </a:extLst>
              </p:cNvPr>
              <p:cNvGrpSpPr/>
              <p:nvPr/>
            </p:nvGrpSpPr>
            <p:grpSpPr>
              <a:xfrm>
                <a:off x="7455527" y="916759"/>
                <a:ext cx="413999" cy="162615"/>
                <a:chOff x="7455527" y="916759"/>
                <a:chExt cx="413999" cy="162615"/>
              </a:xfrm>
            </p:grpSpPr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BF1FD873-08F7-0F29-A29C-BAC94DB044E2}"/>
                    </a:ext>
                  </a:extLst>
                </p:cNvPr>
                <p:cNvSpPr/>
                <p:nvPr/>
              </p:nvSpPr>
              <p:spPr>
                <a:xfrm>
                  <a:off x="7455527" y="998066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4154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>
                  <a:extLst>
                    <a:ext uri="{FF2B5EF4-FFF2-40B4-BE49-F238E27FC236}">
                      <a16:creationId xmlns:a16="http://schemas.microsoft.com/office/drawing/2014/main" id="{590B7152-C0C3-0714-B48B-7CA101A2CB87}"/>
                    </a:ext>
                  </a:extLst>
                </p:cNvPr>
                <p:cNvSpPr/>
                <p:nvPr/>
              </p:nvSpPr>
              <p:spPr>
                <a:xfrm>
                  <a:off x="7581219" y="916759"/>
                  <a:ext cx="162615" cy="162615"/>
                </a:xfrm>
                <a:prstGeom prst="ellipse">
                  <a:avLst/>
                </a:prstGeom>
                <a:solidFill>
                  <a:srgbClr val="41546E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640DFA-078E-54DD-7C8E-B69D83EE5888}"/>
                  </a:ext>
                </a:extLst>
              </p:cNvPr>
              <p:cNvSpPr txBox="1"/>
              <p:nvPr/>
            </p:nvSpPr>
            <p:spPr>
              <a:xfrm>
                <a:off x="7868722" y="844178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2009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EEE04261-C3EB-476C-D270-635E67798E46}"/>
                  </a:ext>
                </a:extLst>
              </p:cNvPr>
              <p:cNvGrpSpPr/>
              <p:nvPr/>
            </p:nvGrpSpPr>
            <p:grpSpPr>
              <a:xfrm>
                <a:off x="7455527" y="1485973"/>
                <a:ext cx="413999" cy="162615"/>
                <a:chOff x="7503956" y="1485973"/>
                <a:chExt cx="413999" cy="162615"/>
              </a:xfrm>
            </p:grpSpPr>
            <p:sp>
              <p:nvSpPr>
                <p:cNvPr id="15" name="자유형: 도형 14">
                  <a:extLst>
                    <a:ext uri="{FF2B5EF4-FFF2-40B4-BE49-F238E27FC236}">
                      <a16:creationId xmlns:a16="http://schemas.microsoft.com/office/drawing/2014/main" id="{B7ABB167-9FD7-DE0E-5B05-D7211AA918C2}"/>
                    </a:ext>
                  </a:extLst>
                </p:cNvPr>
                <p:cNvSpPr/>
                <p:nvPr/>
              </p:nvSpPr>
              <p:spPr>
                <a:xfrm>
                  <a:off x="7503956" y="1567280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>
                  <a:extLst>
                    <a:ext uri="{FF2B5EF4-FFF2-40B4-BE49-F238E27FC236}">
                      <a16:creationId xmlns:a16="http://schemas.microsoft.com/office/drawing/2014/main" id="{DE302BE3-1A39-9FC6-AC78-B2F256980A15}"/>
                    </a:ext>
                  </a:extLst>
                </p:cNvPr>
                <p:cNvSpPr/>
                <p:nvPr/>
              </p:nvSpPr>
              <p:spPr>
                <a:xfrm>
                  <a:off x="7629648" y="1485973"/>
                  <a:ext cx="162615" cy="162615"/>
                </a:xfrm>
                <a:prstGeom prst="ellipse">
                  <a:avLst/>
                </a:prstGeom>
                <a:solidFill>
                  <a:srgbClr val="BFBFBF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A2816C-3A1F-E11A-298D-2ACADB6FC6EB}"/>
                  </a:ext>
                </a:extLst>
              </p:cNvPr>
              <p:cNvSpPr txBox="1"/>
              <p:nvPr/>
            </p:nvSpPr>
            <p:spPr>
              <a:xfrm>
                <a:off x="7868722" y="1428781"/>
                <a:ext cx="901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2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년 남성</a:t>
                </a: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8D7D59A-273D-98D8-DD4E-BA0CA965FC24}"/>
              </a:ext>
            </a:extLst>
          </p:cNvPr>
          <p:cNvSpPr txBox="1"/>
          <p:nvPr/>
        </p:nvSpPr>
        <p:spPr>
          <a:xfrm>
            <a:off x="481119" y="261689"/>
            <a:ext cx="57182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2020</a:t>
            </a:r>
            <a:r>
              <a:rPr lang="ko-KR" altLang="en-US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 사업체 구분별 종사자 수와 매출액</a:t>
            </a:r>
            <a:endParaRPr lang="en-US" altLang="ko-KR" sz="2400" b="1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24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상관계수 비교</a:t>
            </a: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58B11306-BD52-8A5E-BAA1-AE5DA14A29BA}"/>
              </a:ext>
            </a:extLst>
          </p:cNvPr>
          <p:cNvGrpSpPr/>
          <p:nvPr/>
        </p:nvGrpSpPr>
        <p:grpSpPr>
          <a:xfrm>
            <a:off x="6276435" y="339037"/>
            <a:ext cx="5527307" cy="440227"/>
            <a:chOff x="4086592" y="177566"/>
            <a:chExt cx="5527307" cy="440227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3C2FB63-9AED-8423-C8FF-365D8E4D7EF0}"/>
                </a:ext>
              </a:extLst>
            </p:cNvPr>
            <p:cNvSpPr txBox="1"/>
            <p:nvPr/>
          </p:nvSpPr>
          <p:spPr>
            <a:xfrm>
              <a:off x="4086593" y="177566"/>
              <a:ext cx="1866078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ko-KR" altLang="en-US" sz="1100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통계청</a:t>
              </a:r>
              <a:r>
                <a:rPr lang="en-US" altLang="ko-KR" sz="1100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, </a:t>
              </a:r>
              <a:r>
                <a:rPr lang="ko-KR" altLang="en-US" sz="1100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「전국 사업체 조사 」 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0AC7CB5-868A-3A8E-136E-67AA8EB0A84F}"/>
                </a:ext>
              </a:extLst>
            </p:cNvPr>
            <p:cNvSpPr txBox="1"/>
            <p:nvPr/>
          </p:nvSpPr>
          <p:spPr>
            <a:xfrm>
              <a:off x="4086592" y="356183"/>
              <a:ext cx="5527307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ko-KR" sz="1100" spc="-8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https://kosis.kr/statHtml/statHtml.do?orgId=101&amp;tblId=DT_1K52D08&amp;conn_path=I3</a:t>
              </a:r>
              <a:endParaRPr lang="ko-KR" altLang="en-US" sz="11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aphicFrame>
        <p:nvGraphicFramePr>
          <p:cNvPr id="41" name="차트 40">
            <a:extLst>
              <a:ext uri="{FF2B5EF4-FFF2-40B4-BE49-F238E27FC236}">
                <a16:creationId xmlns:a16="http://schemas.microsoft.com/office/drawing/2014/main" id="{F83C3F54-7EC7-3BCA-6FF1-FBA67F0C0C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4837457"/>
              </p:ext>
            </p:extLst>
          </p:nvPr>
        </p:nvGraphicFramePr>
        <p:xfrm>
          <a:off x="587375" y="1240920"/>
          <a:ext cx="11048365" cy="880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5" name="이등변 삼각형 44">
            <a:extLst>
              <a:ext uri="{FF2B5EF4-FFF2-40B4-BE49-F238E27FC236}">
                <a16:creationId xmlns:a16="http://schemas.microsoft.com/office/drawing/2014/main" id="{A2605E1E-A10A-B8A4-47CE-129EF3985BE1}"/>
              </a:ext>
            </a:extLst>
          </p:cNvPr>
          <p:cNvSpPr/>
          <p:nvPr/>
        </p:nvSpPr>
        <p:spPr>
          <a:xfrm flipV="1">
            <a:off x="4470966" y="1502592"/>
            <a:ext cx="101034" cy="87098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6DAA6A9-BE7C-3ED3-5FD2-53C956A21547}"/>
              </a:ext>
            </a:extLst>
          </p:cNvPr>
          <p:cNvSpPr txBox="1"/>
          <p:nvPr/>
        </p:nvSpPr>
        <p:spPr>
          <a:xfrm>
            <a:off x="3739772" y="1196804"/>
            <a:ext cx="1713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단독사업체 종사자 수</a:t>
            </a:r>
          </a:p>
        </p:txBody>
      </p:sp>
      <p:sp>
        <p:nvSpPr>
          <p:cNvPr id="47" name="이등변 삼각형 46">
            <a:extLst>
              <a:ext uri="{FF2B5EF4-FFF2-40B4-BE49-F238E27FC236}">
                <a16:creationId xmlns:a16="http://schemas.microsoft.com/office/drawing/2014/main" id="{F53EABA9-DBEC-FFDC-0E72-2CAA66C583E3}"/>
              </a:ext>
            </a:extLst>
          </p:cNvPr>
          <p:cNvSpPr/>
          <p:nvPr/>
        </p:nvSpPr>
        <p:spPr>
          <a:xfrm flipV="1">
            <a:off x="7353003" y="1502592"/>
            <a:ext cx="101034" cy="87098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D21D5C9-0BBE-9ADD-1865-4E85B9459B5B}"/>
              </a:ext>
            </a:extLst>
          </p:cNvPr>
          <p:cNvSpPr txBox="1"/>
          <p:nvPr/>
        </p:nvSpPr>
        <p:spPr>
          <a:xfrm>
            <a:off x="6672609" y="1196804"/>
            <a:ext cx="2076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공장</a:t>
            </a:r>
            <a:r>
              <a:rPr lang="en-US" altLang="ko-KR" sz="1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1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지사</a:t>
            </a:r>
            <a:r>
              <a:rPr lang="en-US" altLang="ko-KR" sz="1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1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영업소 종사자 수</a:t>
            </a:r>
          </a:p>
        </p:txBody>
      </p:sp>
      <p:sp>
        <p:nvSpPr>
          <p:cNvPr id="49" name="이등변 삼각형 48">
            <a:extLst>
              <a:ext uri="{FF2B5EF4-FFF2-40B4-BE49-F238E27FC236}">
                <a16:creationId xmlns:a16="http://schemas.microsoft.com/office/drawing/2014/main" id="{093C108A-6FCB-EFD7-8817-6CE5495217A0}"/>
              </a:ext>
            </a:extLst>
          </p:cNvPr>
          <p:cNvSpPr/>
          <p:nvPr/>
        </p:nvSpPr>
        <p:spPr>
          <a:xfrm>
            <a:off x="7629575" y="2032754"/>
            <a:ext cx="101034" cy="87098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947F8DE-5FDA-0A7D-DCA2-5448D34E4A31}"/>
              </a:ext>
            </a:extLst>
          </p:cNvPr>
          <p:cNvSpPr txBox="1"/>
          <p:nvPr/>
        </p:nvSpPr>
        <p:spPr>
          <a:xfrm>
            <a:off x="6937261" y="2101616"/>
            <a:ext cx="15808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본사</a:t>
            </a:r>
            <a:r>
              <a:rPr lang="en-US" altLang="ko-KR" sz="1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14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본점 종사자 수</a:t>
            </a:r>
          </a:p>
        </p:txBody>
      </p:sp>
    </p:spTree>
    <p:extLst>
      <p:ext uri="{BB962C8B-B14F-4D97-AF65-F5344CB8AC3E}">
        <p14:creationId xmlns:p14="http://schemas.microsoft.com/office/powerpoint/2010/main" val="149881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19869</TotalTime>
  <Words>292</Words>
  <Application>Microsoft Office PowerPoint</Application>
  <PresentationFormat>와이드스크린</PresentationFormat>
  <Paragraphs>49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마루 부리OTF 가는</vt:lpstr>
      <vt:lpstr>맑은 고딕</vt:lpstr>
      <vt:lpstr>에스코어 드림 6 Bold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SSEN</dc:creator>
  <cp:lastModifiedBy>SSEN Kim</cp:lastModifiedBy>
  <cp:revision>159</cp:revision>
  <dcterms:created xsi:type="dcterms:W3CDTF">2021-12-14T10:38:30Z</dcterms:created>
  <dcterms:modified xsi:type="dcterms:W3CDTF">2024-02-13T09:57:25Z</dcterms:modified>
</cp:coreProperties>
</file>