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4" r:id="rId2"/>
    <p:sldId id="731" r:id="rId3"/>
    <p:sldId id="733" r:id="rId4"/>
    <p:sldId id="73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44546A"/>
    <a:srgbClr val="00B0F0"/>
    <a:srgbClr val="006592"/>
    <a:srgbClr val="006C5A"/>
    <a:srgbClr val="00AC8E"/>
    <a:srgbClr val="FFC000"/>
    <a:srgbClr val="FFD0C4"/>
    <a:srgbClr val="00405E"/>
    <a:srgbClr val="004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6076" autoAdjust="0"/>
  </p:normalViewPr>
  <p:slideViewPr>
    <p:cSldViewPr snapToGrid="0" showGuides="1">
      <p:cViewPr>
        <p:scale>
          <a:sx n="75" d="100"/>
          <a:sy n="75" d="100"/>
        </p:scale>
        <p:origin x="123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_01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737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27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9D492C-B8A2-9DE8-A0FF-494898DDDBB0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6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7DC9FE-A597-F80C-DDCA-AAC6B3D5D635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9432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85B6A96-EEE2-3599-4293-5C4D04B46AAB}"/>
              </a:ext>
            </a:extLst>
          </p:cNvPr>
          <p:cNvGrpSpPr/>
          <p:nvPr/>
        </p:nvGrpSpPr>
        <p:grpSpPr>
          <a:xfrm>
            <a:off x="519719" y="3030990"/>
            <a:ext cx="4783361" cy="1028698"/>
            <a:chOff x="519719" y="3030990"/>
            <a:chExt cx="4783361" cy="1028698"/>
          </a:xfrm>
        </p:grpSpPr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25DBCE02-F874-65C8-A1F0-93485B1CAE5B}"/>
                </a:ext>
              </a:extLst>
            </p:cNvPr>
            <p:cNvGrpSpPr/>
            <p:nvPr/>
          </p:nvGrpSpPr>
          <p:grpSpPr>
            <a:xfrm>
              <a:off x="519719" y="3030990"/>
              <a:ext cx="4783361" cy="796020"/>
              <a:chOff x="552376" y="334616"/>
              <a:chExt cx="4783361" cy="796020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4FF1BB8-09E9-B2E4-C352-319786D0F508}"/>
                  </a:ext>
                </a:extLst>
              </p:cNvPr>
              <p:cNvSpPr txBox="1"/>
              <p:nvPr/>
            </p:nvSpPr>
            <p:spPr>
              <a:xfrm>
                <a:off x="552376" y="334616"/>
                <a:ext cx="47833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algn="l" defTabSz="914400" rtl="0" eaLnBrk="1" latinLnBrk="1" hangingPunct="1"/>
                <a:r>
                  <a:rPr lang="en-US" altLang="ko-KR" sz="2800" b="1" kern="1200" spc="-8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1</a:t>
                </a:r>
                <a:r>
                  <a:rPr lang="ko-KR" altLang="en-US" sz="2800" b="1" kern="1200" spc="-8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인가구의 지역별 분포</a:t>
                </a:r>
                <a:r>
                  <a:rPr lang="en-US" altLang="ko-KR" sz="2800" b="1" kern="1200" spc="-8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(2020)</a:t>
                </a:r>
                <a:endParaRPr lang="ko-KR" altLang="en-US" sz="2800" b="1" kern="12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100013C-1CC8-8100-C441-555517B2286A}"/>
                  </a:ext>
                </a:extLst>
              </p:cNvPr>
              <p:cNvSpPr txBox="1"/>
              <p:nvPr/>
            </p:nvSpPr>
            <p:spPr>
              <a:xfrm>
                <a:off x="609291" y="822859"/>
                <a:ext cx="21143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400" spc="-8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통계청 「인구주택총조사」</a:t>
                </a:r>
                <a:endParaRPr lang="en-US" altLang="ko-KR" sz="14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23A22E-5CF2-1316-C7C4-1AE3400CA674}"/>
                </a:ext>
              </a:extLst>
            </p:cNvPr>
            <p:cNvSpPr txBox="1"/>
            <p:nvPr/>
          </p:nvSpPr>
          <p:spPr>
            <a:xfrm>
              <a:off x="603009" y="3782689"/>
              <a:ext cx="36915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https://eiec.kdi.re.kr/policy/materialView.do?num=221120</a:t>
              </a:r>
            </a:p>
          </p:txBody>
        </p:sp>
      </p:grpSp>
      <p:graphicFrame>
        <p:nvGraphicFramePr>
          <p:cNvPr id="21" name="표 13">
            <a:extLst>
              <a:ext uri="{FF2B5EF4-FFF2-40B4-BE49-F238E27FC236}">
                <a16:creationId xmlns:a16="http://schemas.microsoft.com/office/drawing/2014/main" id="{F7E7C6BB-197D-D80E-F165-61F487D67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37236"/>
              </p:ext>
            </p:extLst>
          </p:nvPr>
        </p:nvGraphicFramePr>
        <p:xfrm>
          <a:off x="5557829" y="312206"/>
          <a:ext cx="5678941" cy="631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513">
                  <a:extLst>
                    <a:ext uri="{9D8B030D-6E8A-4147-A177-3AD203B41FA5}">
                      <a16:colId xmlns:a16="http://schemas.microsoft.com/office/drawing/2014/main" val="3445587175"/>
                    </a:ext>
                  </a:extLst>
                </a:gridCol>
                <a:gridCol w="2059714">
                  <a:extLst>
                    <a:ext uri="{9D8B030D-6E8A-4147-A177-3AD203B41FA5}">
                      <a16:colId xmlns:a16="http://schemas.microsoft.com/office/drawing/2014/main" val="1889675671"/>
                    </a:ext>
                  </a:extLst>
                </a:gridCol>
                <a:gridCol w="2059714">
                  <a:extLst>
                    <a:ext uri="{9D8B030D-6E8A-4147-A177-3AD203B41FA5}">
                      <a16:colId xmlns:a16="http://schemas.microsoft.com/office/drawing/2014/main" val="970678"/>
                    </a:ext>
                  </a:extLst>
                </a:gridCol>
              </a:tblGrid>
              <a:tr h="33369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ko-KR" altLang="en-US" sz="1200"/>
                        <a:t>행정구역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ko-KR" altLang="en-US" sz="1200"/>
                        <a:t>전체가구 수</a:t>
                      </a:r>
                      <a:endParaRPr lang="en-US" altLang="ko-KR" sz="1200"/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altLang="ko-KR" sz="1200"/>
                        <a:t>1</a:t>
                      </a:r>
                      <a:r>
                        <a:rPr lang="ko-KR" altLang="en-US" sz="1200"/>
                        <a:t>인가구 수</a:t>
                      </a:r>
                      <a:endParaRPr lang="en-US" altLang="ko-KR" sz="1200"/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2333262354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ko-KR" altLang="en-US" sz="1200"/>
                        <a:t>서울특별시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3,982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1,391,000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3569761914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ko-KR" altLang="en-US" sz="1200"/>
                        <a:t>부산광역시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1,405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455,000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1482412846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ko-KR" altLang="en-US" sz="1200"/>
                        <a:t>대구광역시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986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305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2540636135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ko-KR" altLang="en-US" sz="1200"/>
                        <a:t>인천광역시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1,147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325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752821631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ko-KR" altLang="en-US" sz="1200"/>
                        <a:t>광주광역시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599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194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1838255911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ko-KR" altLang="en-US" sz="1200"/>
                        <a:t>대전광역시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631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229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2319661279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ko-KR" altLang="en-US" sz="1200"/>
                        <a:t>울산광역시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444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123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3563264501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ko-KR" altLang="en-US" sz="1200"/>
                        <a:t>세종특별자치시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44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109526962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경기도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5,098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1,406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2170802605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강원도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661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231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1968986660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충청북도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679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236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4175809917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충청남도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892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305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4048335467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전라북도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756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255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3668414891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전라남도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762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257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3245104350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경상북도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1,132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389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2329201953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경상남도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1,350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418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4134489561"/>
                  </a:ext>
                </a:extLst>
              </a:tr>
              <a:tr h="35171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제주특별자치도</a:t>
                      </a: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</a:t>
                      </a:r>
                      <a:r>
                        <a:rPr lang="en-US" altLang="ko-KR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82</a:t>
                      </a:r>
                      <a:r>
                        <a:rPr lang="en-US" altLang="ko-KR" sz="1200"/>
                        <a:t>,000</a:t>
                      </a: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1661016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7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graphicFrame>
        <p:nvGraphicFramePr>
          <p:cNvPr id="2" name="표 13">
            <a:extLst>
              <a:ext uri="{FF2B5EF4-FFF2-40B4-BE49-F238E27FC236}">
                <a16:creationId xmlns:a16="http://schemas.microsoft.com/office/drawing/2014/main" id="{2D8DE333-D64F-F67F-968B-E6AFB4C1C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558104"/>
              </p:ext>
            </p:extLst>
          </p:nvPr>
        </p:nvGraphicFramePr>
        <p:xfrm>
          <a:off x="5556997" y="293980"/>
          <a:ext cx="5680801" cy="6484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169">
                  <a:extLst>
                    <a:ext uri="{9D8B030D-6E8A-4147-A177-3AD203B41FA5}">
                      <a16:colId xmlns:a16="http://schemas.microsoft.com/office/drawing/2014/main" val="3445587175"/>
                    </a:ext>
                  </a:extLst>
                </a:gridCol>
                <a:gridCol w="1972816">
                  <a:extLst>
                    <a:ext uri="{9D8B030D-6E8A-4147-A177-3AD203B41FA5}">
                      <a16:colId xmlns:a16="http://schemas.microsoft.com/office/drawing/2014/main" val="1889675671"/>
                    </a:ext>
                  </a:extLst>
                </a:gridCol>
                <a:gridCol w="1972816">
                  <a:extLst>
                    <a:ext uri="{9D8B030D-6E8A-4147-A177-3AD203B41FA5}">
                      <a16:colId xmlns:a16="http://schemas.microsoft.com/office/drawing/2014/main" val="970678"/>
                    </a:ext>
                  </a:extLst>
                </a:gridCol>
              </a:tblGrid>
              <a:tr h="34127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행정구역</a:t>
                      </a:r>
                    </a:p>
                  </a:txBody>
                  <a:tcPr marL="9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전체가구 수</a:t>
                      </a:r>
                      <a:endParaRPr lang="en-US" altLang="ko-KR" sz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인가구 수</a:t>
                      </a:r>
                      <a:endParaRPr lang="en-US" altLang="ko-KR" sz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62354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서울특별시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3,982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1,391,000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761914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부산광역시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1,405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455,000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412846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대구광역시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986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305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636135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인천광역시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1,147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325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821631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광주광역시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599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194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55911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대전광역시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631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229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661279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울산광역시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444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123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264501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세종특별자치시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139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26962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5,098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1,406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802605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강원도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661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231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986660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충청북도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679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236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809917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충청남도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892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305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335467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전라북도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756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255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414891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전라남도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762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257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104350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경상북도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1,132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389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201953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경상남도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1,350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418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489561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제주특별자치도</a:t>
                      </a:r>
                    </a:p>
                  </a:txBody>
                  <a:tcPr marL="18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263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016532"/>
                  </a:ext>
                </a:extLst>
              </a:tr>
              <a:tr h="34127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20,927,000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6643</a:t>
                      </a:r>
                      <a:r>
                        <a:rPr lang="en-US" altLang="ko-KR" sz="1200" b="1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55647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91071CB-3C4A-B1C1-8E97-55490E855E56}"/>
              </a:ext>
            </a:extLst>
          </p:cNvPr>
          <p:cNvGrpSpPr/>
          <p:nvPr/>
        </p:nvGrpSpPr>
        <p:grpSpPr>
          <a:xfrm>
            <a:off x="519719" y="3030990"/>
            <a:ext cx="4783361" cy="1028698"/>
            <a:chOff x="519719" y="3030990"/>
            <a:chExt cx="4783361" cy="1028698"/>
          </a:xfrm>
        </p:grpSpPr>
        <p:grpSp>
          <p:nvGrpSpPr>
            <p:cNvPr id="4" name="그룹 19">
              <a:extLst>
                <a:ext uri="{FF2B5EF4-FFF2-40B4-BE49-F238E27FC236}">
                  <a16:creationId xmlns:a16="http://schemas.microsoft.com/office/drawing/2014/main" id="{B58B6F80-2811-033E-B353-8D4B130F790B}"/>
                </a:ext>
              </a:extLst>
            </p:cNvPr>
            <p:cNvGrpSpPr/>
            <p:nvPr/>
          </p:nvGrpSpPr>
          <p:grpSpPr>
            <a:xfrm>
              <a:off x="519719" y="3030990"/>
              <a:ext cx="4783361" cy="796020"/>
              <a:chOff x="552376" y="334616"/>
              <a:chExt cx="4783361" cy="796020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D4A1EE-32EA-5F5E-AC84-02943465637B}"/>
                  </a:ext>
                </a:extLst>
              </p:cNvPr>
              <p:cNvSpPr txBox="1"/>
              <p:nvPr/>
            </p:nvSpPr>
            <p:spPr>
              <a:xfrm>
                <a:off x="552376" y="334616"/>
                <a:ext cx="47833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algn="l" defTabSz="914400" rtl="0" eaLnBrk="1" latinLnBrk="1" hangingPunct="1"/>
                <a:r>
                  <a:rPr lang="en-US" altLang="ko-KR" sz="2800" b="1" kern="1200" spc="-8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1</a:t>
                </a:r>
                <a:r>
                  <a:rPr lang="ko-KR" altLang="en-US" sz="2800" b="1" kern="1200" spc="-8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인가구의 지역별 분포</a:t>
                </a:r>
                <a:r>
                  <a:rPr lang="en-US" altLang="ko-KR" sz="2800" b="1" kern="1200" spc="-8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(2020)</a:t>
                </a:r>
                <a:endParaRPr lang="ko-KR" altLang="en-US" sz="2800" b="1" kern="12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A5CDFAB-DABB-5C51-763C-E0231C9129BF}"/>
                  </a:ext>
                </a:extLst>
              </p:cNvPr>
              <p:cNvSpPr txBox="1"/>
              <p:nvPr/>
            </p:nvSpPr>
            <p:spPr>
              <a:xfrm>
                <a:off x="609291" y="822859"/>
                <a:ext cx="21143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400" spc="-8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통계청 「인구주택총조사」</a:t>
                </a:r>
                <a:endParaRPr lang="en-US" altLang="ko-KR" sz="14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2E08654-6C23-4C8C-A8C0-EF8CBB78AB4C}"/>
                </a:ext>
              </a:extLst>
            </p:cNvPr>
            <p:cNvSpPr txBox="1"/>
            <p:nvPr/>
          </p:nvSpPr>
          <p:spPr>
            <a:xfrm>
              <a:off x="603009" y="3782689"/>
              <a:ext cx="36915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https://eiec.kdi.re.kr/policy/materialView.do?num=221120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07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그룹 63">
            <a:extLst>
              <a:ext uri="{FF2B5EF4-FFF2-40B4-BE49-F238E27FC236}">
                <a16:creationId xmlns:a16="http://schemas.microsoft.com/office/drawing/2014/main" id="{352130FB-6B87-4AC7-ACEE-621C646DA748}"/>
              </a:ext>
            </a:extLst>
          </p:cNvPr>
          <p:cNvGrpSpPr/>
          <p:nvPr/>
        </p:nvGrpSpPr>
        <p:grpSpPr>
          <a:xfrm>
            <a:off x="7081226" y="1278341"/>
            <a:ext cx="1811953" cy="4895378"/>
            <a:chOff x="7589225" y="1265641"/>
            <a:chExt cx="1306803" cy="489537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7" name="직사각형 46">
              <a:extLst>
                <a:ext uri="{FF2B5EF4-FFF2-40B4-BE49-F238E27FC236}">
                  <a16:creationId xmlns:a16="http://schemas.microsoft.com/office/drawing/2014/main" id="{91CD1EAA-8C9E-72BC-8411-035D9DF8D7BF}"/>
                </a:ext>
              </a:extLst>
            </p:cNvPr>
            <p:cNvSpPr/>
            <p:nvPr/>
          </p:nvSpPr>
          <p:spPr>
            <a:xfrm>
              <a:off x="7589226" y="1265641"/>
              <a:ext cx="1256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D664CFED-6AC9-FA69-0D29-1709CEB79E22}"/>
                </a:ext>
              </a:extLst>
            </p:cNvPr>
            <p:cNvSpPr/>
            <p:nvPr/>
          </p:nvSpPr>
          <p:spPr>
            <a:xfrm>
              <a:off x="7589226" y="1557548"/>
              <a:ext cx="1166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82ABAD54-3EA0-377B-64E9-12B3D0F8FCCB}"/>
                </a:ext>
              </a:extLst>
            </p:cNvPr>
            <p:cNvSpPr/>
            <p:nvPr/>
          </p:nvSpPr>
          <p:spPr>
            <a:xfrm>
              <a:off x="7589226" y="1849455"/>
              <a:ext cx="1112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E557DC49-5736-4A92-8BB7-3B95013FF8E2}"/>
                </a:ext>
              </a:extLst>
            </p:cNvPr>
            <p:cNvSpPr/>
            <p:nvPr/>
          </p:nvSpPr>
          <p:spPr>
            <a:xfrm>
              <a:off x="7589226" y="2141362"/>
              <a:ext cx="10188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62FBCB87-2AC1-AEBB-735E-AE50B1694363}"/>
                </a:ext>
              </a:extLst>
            </p:cNvPr>
            <p:cNvSpPr/>
            <p:nvPr/>
          </p:nvSpPr>
          <p:spPr>
            <a:xfrm>
              <a:off x="7589226" y="2433269"/>
              <a:ext cx="1166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직사각형 51">
              <a:extLst>
                <a:ext uri="{FF2B5EF4-FFF2-40B4-BE49-F238E27FC236}">
                  <a16:creationId xmlns:a16="http://schemas.microsoft.com/office/drawing/2014/main" id="{6D22123D-F25F-0C4D-D965-837DDF9B150E}"/>
                </a:ext>
              </a:extLst>
            </p:cNvPr>
            <p:cNvSpPr/>
            <p:nvPr/>
          </p:nvSpPr>
          <p:spPr>
            <a:xfrm>
              <a:off x="7589228" y="2725176"/>
              <a:ext cx="13068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직사각형 52">
              <a:extLst>
                <a:ext uri="{FF2B5EF4-FFF2-40B4-BE49-F238E27FC236}">
                  <a16:creationId xmlns:a16="http://schemas.microsoft.com/office/drawing/2014/main" id="{64C5ECBF-69DE-3EE1-9EB5-EFD45D57913B}"/>
                </a:ext>
              </a:extLst>
            </p:cNvPr>
            <p:cNvSpPr/>
            <p:nvPr/>
          </p:nvSpPr>
          <p:spPr>
            <a:xfrm>
              <a:off x="7589228" y="3017083"/>
              <a:ext cx="9972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직사각형 53">
              <a:extLst>
                <a:ext uri="{FF2B5EF4-FFF2-40B4-BE49-F238E27FC236}">
                  <a16:creationId xmlns:a16="http://schemas.microsoft.com/office/drawing/2014/main" id="{C159C99F-D266-C62D-DF82-0F6C6A700A29}"/>
                </a:ext>
              </a:extLst>
            </p:cNvPr>
            <p:cNvSpPr/>
            <p:nvPr/>
          </p:nvSpPr>
          <p:spPr>
            <a:xfrm>
              <a:off x="7589228" y="3308990"/>
              <a:ext cx="11268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CD641B9E-092C-C024-1676-282B6B465D49}"/>
                </a:ext>
              </a:extLst>
            </p:cNvPr>
            <p:cNvSpPr/>
            <p:nvPr/>
          </p:nvSpPr>
          <p:spPr>
            <a:xfrm>
              <a:off x="7589228" y="3600897"/>
              <a:ext cx="9936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A4FB5A08-5647-E693-E465-BDB0689C1433}"/>
                </a:ext>
              </a:extLst>
            </p:cNvPr>
            <p:cNvSpPr/>
            <p:nvPr/>
          </p:nvSpPr>
          <p:spPr>
            <a:xfrm>
              <a:off x="7589228" y="3892804"/>
              <a:ext cx="12600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394375D0-C4F2-EDDE-1BC5-4AF8F105579D}"/>
                </a:ext>
              </a:extLst>
            </p:cNvPr>
            <p:cNvSpPr/>
            <p:nvPr/>
          </p:nvSpPr>
          <p:spPr>
            <a:xfrm>
              <a:off x="7589226" y="4184711"/>
              <a:ext cx="12528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9FFEB7D9-05EC-A1F6-6AA8-5327C47E6328}"/>
                </a:ext>
              </a:extLst>
            </p:cNvPr>
            <p:cNvSpPr/>
            <p:nvPr/>
          </p:nvSpPr>
          <p:spPr>
            <a:xfrm>
              <a:off x="7589226" y="4476618"/>
              <a:ext cx="12312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3AA148F0-C645-3100-1C69-E6937387B807}"/>
                </a:ext>
              </a:extLst>
            </p:cNvPr>
            <p:cNvSpPr/>
            <p:nvPr/>
          </p:nvSpPr>
          <p:spPr>
            <a:xfrm>
              <a:off x="7589226" y="4768525"/>
              <a:ext cx="12168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7BCB45A4-BF42-CB5F-AB9A-272EA37D870A}"/>
                </a:ext>
              </a:extLst>
            </p:cNvPr>
            <p:cNvSpPr/>
            <p:nvPr/>
          </p:nvSpPr>
          <p:spPr>
            <a:xfrm>
              <a:off x="7589225" y="5060432"/>
              <a:ext cx="12132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F342CD0E-43B6-7A8C-B63C-056CF7BDB496}"/>
                </a:ext>
              </a:extLst>
            </p:cNvPr>
            <p:cNvSpPr/>
            <p:nvPr/>
          </p:nvSpPr>
          <p:spPr>
            <a:xfrm>
              <a:off x="7589226" y="5352339"/>
              <a:ext cx="1238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8E1EB54C-0A74-9315-E958-8000227FF8E1}"/>
                </a:ext>
              </a:extLst>
            </p:cNvPr>
            <p:cNvSpPr/>
            <p:nvPr/>
          </p:nvSpPr>
          <p:spPr>
            <a:xfrm>
              <a:off x="7589226" y="5644246"/>
              <a:ext cx="1112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직사각형 62">
              <a:extLst>
                <a:ext uri="{FF2B5EF4-FFF2-40B4-BE49-F238E27FC236}">
                  <a16:creationId xmlns:a16="http://schemas.microsoft.com/office/drawing/2014/main" id="{C43895FA-62C5-C327-DA6A-79A43027E975}"/>
                </a:ext>
              </a:extLst>
            </p:cNvPr>
            <p:cNvSpPr/>
            <p:nvPr/>
          </p:nvSpPr>
          <p:spPr>
            <a:xfrm>
              <a:off x="7589226" y="5936158"/>
              <a:ext cx="11196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8C92A39A-CF49-11F4-7096-AAED51A8D94B}"/>
              </a:ext>
            </a:extLst>
          </p:cNvPr>
          <p:cNvGrpSpPr/>
          <p:nvPr/>
        </p:nvGrpSpPr>
        <p:grpSpPr>
          <a:xfrm>
            <a:off x="5229862" y="1278341"/>
            <a:ext cx="1805941" cy="4895378"/>
            <a:chOff x="5747385" y="1265641"/>
            <a:chExt cx="763200" cy="4895378"/>
          </a:xfrm>
          <a:solidFill>
            <a:srgbClr val="44546A">
              <a:alpha val="30196"/>
            </a:srgbClr>
          </a:solidFill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F45F225D-A79C-777E-2CCF-2B2F05D208F2}"/>
                </a:ext>
              </a:extLst>
            </p:cNvPr>
            <p:cNvSpPr/>
            <p:nvPr/>
          </p:nvSpPr>
          <p:spPr>
            <a:xfrm>
              <a:off x="5747385" y="1265641"/>
              <a:ext cx="752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7E1055E8-AF54-0509-C498-6410E25C383C}"/>
                </a:ext>
              </a:extLst>
            </p:cNvPr>
            <p:cNvSpPr/>
            <p:nvPr/>
          </p:nvSpPr>
          <p:spPr>
            <a:xfrm>
              <a:off x="5747385" y="1557548"/>
              <a:ext cx="248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EEED353B-140F-1573-69A7-44E6C5D3F69B}"/>
                </a:ext>
              </a:extLst>
            </p:cNvPr>
            <p:cNvSpPr/>
            <p:nvPr/>
          </p:nvSpPr>
          <p:spPr>
            <a:xfrm>
              <a:off x="5747385" y="1849455"/>
              <a:ext cx="1656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0190BE5A-74CC-997F-BC78-0A2950944D35}"/>
                </a:ext>
              </a:extLst>
            </p:cNvPr>
            <p:cNvSpPr/>
            <p:nvPr/>
          </p:nvSpPr>
          <p:spPr>
            <a:xfrm>
              <a:off x="5747385" y="2141362"/>
              <a:ext cx="176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2E82B9BE-15F2-EF36-541D-FD0F41BBA095}"/>
                </a:ext>
              </a:extLst>
            </p:cNvPr>
            <p:cNvSpPr/>
            <p:nvPr/>
          </p:nvSpPr>
          <p:spPr>
            <a:xfrm>
              <a:off x="5747385" y="2433269"/>
              <a:ext cx="104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D027AE67-FA8A-D29F-B8E3-9C7ACFFCB852}"/>
                </a:ext>
              </a:extLst>
            </p:cNvPr>
            <p:cNvSpPr/>
            <p:nvPr/>
          </p:nvSpPr>
          <p:spPr>
            <a:xfrm>
              <a:off x="5747385" y="2725176"/>
              <a:ext cx="122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CC081158-02B5-DE0F-0BF5-2B9F83E1FE75}"/>
                </a:ext>
              </a:extLst>
            </p:cNvPr>
            <p:cNvSpPr/>
            <p:nvPr/>
          </p:nvSpPr>
          <p:spPr>
            <a:xfrm>
              <a:off x="5747385" y="3017083"/>
              <a:ext cx="648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C36B0818-B9FE-6A73-E279-EC50B429D899}"/>
                </a:ext>
              </a:extLst>
            </p:cNvPr>
            <p:cNvSpPr/>
            <p:nvPr/>
          </p:nvSpPr>
          <p:spPr>
            <a:xfrm>
              <a:off x="5747385" y="3308990"/>
              <a:ext cx="36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2B11E51B-408C-48D2-C78E-6B646F5FEB91}"/>
                </a:ext>
              </a:extLst>
            </p:cNvPr>
            <p:cNvSpPr/>
            <p:nvPr/>
          </p:nvSpPr>
          <p:spPr>
            <a:xfrm>
              <a:off x="5747385" y="3600897"/>
              <a:ext cx="7632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B242BD65-8709-8C79-10BC-D4388F3BD353}"/>
                </a:ext>
              </a:extLst>
            </p:cNvPr>
            <p:cNvSpPr/>
            <p:nvPr/>
          </p:nvSpPr>
          <p:spPr>
            <a:xfrm>
              <a:off x="5747385" y="3892804"/>
              <a:ext cx="1260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E44F7830-461B-3A58-B608-DCF92A96511F}"/>
                </a:ext>
              </a:extLst>
            </p:cNvPr>
            <p:cNvSpPr/>
            <p:nvPr/>
          </p:nvSpPr>
          <p:spPr>
            <a:xfrm>
              <a:off x="5747385" y="4184711"/>
              <a:ext cx="1296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008A479B-4E10-16F4-5303-1D6829C108F0}"/>
                </a:ext>
              </a:extLst>
            </p:cNvPr>
            <p:cNvSpPr/>
            <p:nvPr/>
          </p:nvSpPr>
          <p:spPr>
            <a:xfrm>
              <a:off x="5747385" y="4476618"/>
              <a:ext cx="1656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직사각형 39">
              <a:extLst>
                <a:ext uri="{FF2B5EF4-FFF2-40B4-BE49-F238E27FC236}">
                  <a16:creationId xmlns:a16="http://schemas.microsoft.com/office/drawing/2014/main" id="{A6ED0C6C-9B7F-158E-5B29-A7B3119D5CDB}"/>
                </a:ext>
              </a:extLst>
            </p:cNvPr>
            <p:cNvSpPr/>
            <p:nvPr/>
          </p:nvSpPr>
          <p:spPr>
            <a:xfrm>
              <a:off x="5747385" y="4768525"/>
              <a:ext cx="1368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A92FA3B2-DA3E-8E44-E2C5-048AAF8B701B}"/>
                </a:ext>
              </a:extLst>
            </p:cNvPr>
            <p:cNvSpPr/>
            <p:nvPr/>
          </p:nvSpPr>
          <p:spPr>
            <a:xfrm>
              <a:off x="5747385" y="5060432"/>
              <a:ext cx="140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>
              <a:extLst>
                <a:ext uri="{FF2B5EF4-FFF2-40B4-BE49-F238E27FC236}">
                  <a16:creationId xmlns:a16="http://schemas.microsoft.com/office/drawing/2014/main" id="{A290A8B7-5976-F66A-A5F9-44E77B14C67E}"/>
                </a:ext>
              </a:extLst>
            </p:cNvPr>
            <p:cNvSpPr/>
            <p:nvPr/>
          </p:nvSpPr>
          <p:spPr>
            <a:xfrm>
              <a:off x="5747385" y="5352339"/>
              <a:ext cx="2124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1CB37560-9AE7-D379-B042-93D30ECFBA44}"/>
                </a:ext>
              </a:extLst>
            </p:cNvPr>
            <p:cNvSpPr/>
            <p:nvPr/>
          </p:nvSpPr>
          <p:spPr>
            <a:xfrm>
              <a:off x="5747385" y="5644246"/>
              <a:ext cx="2268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958256C0-E5F8-3C67-BF0D-B50B7F682CCF}"/>
                </a:ext>
              </a:extLst>
            </p:cNvPr>
            <p:cNvSpPr/>
            <p:nvPr/>
          </p:nvSpPr>
          <p:spPr>
            <a:xfrm>
              <a:off x="5747385" y="5936158"/>
              <a:ext cx="43200" cy="224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graphicFrame>
        <p:nvGraphicFramePr>
          <p:cNvPr id="2" name="표 13">
            <a:extLst>
              <a:ext uri="{FF2B5EF4-FFF2-40B4-BE49-F238E27FC236}">
                <a16:creationId xmlns:a16="http://schemas.microsoft.com/office/drawing/2014/main" id="{2CDE2392-42C7-46C0-CC1A-72EE8E785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73200"/>
              </p:ext>
            </p:extLst>
          </p:nvPr>
        </p:nvGraphicFramePr>
        <p:xfrm>
          <a:off x="666675" y="959472"/>
          <a:ext cx="8241278" cy="553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190">
                  <a:extLst>
                    <a:ext uri="{9D8B030D-6E8A-4147-A177-3AD203B41FA5}">
                      <a16:colId xmlns:a16="http://schemas.microsoft.com/office/drawing/2014/main" val="3445587175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1889675671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970678"/>
                    </a:ext>
                  </a:extLst>
                </a:gridCol>
                <a:gridCol w="1840044">
                  <a:extLst>
                    <a:ext uri="{9D8B030D-6E8A-4147-A177-3AD203B41FA5}">
                      <a16:colId xmlns:a16="http://schemas.microsoft.com/office/drawing/2014/main" val="5370442"/>
                    </a:ext>
                  </a:extLst>
                </a:gridCol>
                <a:gridCol w="1840044">
                  <a:extLst>
                    <a:ext uri="{9D8B030D-6E8A-4147-A177-3AD203B41FA5}">
                      <a16:colId xmlns:a16="http://schemas.microsoft.com/office/drawing/2014/main" val="2264117869"/>
                    </a:ext>
                  </a:extLst>
                </a:gridCol>
              </a:tblGrid>
              <a:tr h="29140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행정구역</a:t>
                      </a:r>
                    </a:p>
                  </a:txBody>
                  <a:tcPr marL="90000" marR="90000" marT="46800" marB="4680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전체가구 수</a:t>
                      </a:r>
                      <a:endParaRPr lang="en-US" altLang="ko-KR" sz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인가구 수</a:t>
                      </a:r>
                      <a:endParaRPr lang="en-US" altLang="ko-KR" sz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전체 가구 중 </a:t>
                      </a:r>
                      <a:r>
                        <a:rPr lang="en-US" altLang="ko-KR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인가구</a:t>
                      </a:r>
                      <a:endParaRPr lang="en-US" altLang="ko-KR" sz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 가구 중 </a:t>
                      </a:r>
                      <a:r>
                        <a:rPr lang="en-US" altLang="ko-KR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200" baseline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인가구 비중</a:t>
                      </a:r>
                      <a:endParaRPr lang="en-US" altLang="ko-KR" sz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62354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서울특별시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3,982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1,391,000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20.9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34.9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9761914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부산광역시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1,405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455,000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6.9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32.4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412846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대구광역시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986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305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4.6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30.9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636135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인천광역시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1,147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325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4.9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28.3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821631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광주광역시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599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194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2.9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32.4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55911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대전광역시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631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229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3.4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36.3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661279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울산광역시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444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123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1.8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27.7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264501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세종특별자치시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139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0.7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31.3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526962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5,098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1,406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21.2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27.6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802605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강원도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661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231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3.5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35.0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986660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충청북도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679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236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3.6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34.8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809917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충청남도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892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305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4.6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34.2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335467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전라북도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756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255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3.8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33.8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414891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전라남도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762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257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3.9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33.7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104350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경상북도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1,132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389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5.9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34.4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9201953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경상남도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1,350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418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6.3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30.9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489561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제주특별자치도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263</a:t>
                      </a:r>
                      <a:r>
                        <a:rPr lang="en-US" altLang="ko-KR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,000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</a:t>
                      </a:r>
                      <a:r>
                        <a:rPr lang="en-US" altLang="ko-KR" sz="12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1.2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810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31.1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016532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</a:p>
                  </a:txBody>
                  <a:tcPr marL="180000" marR="90000" marT="46800" marB="46800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kern="1200" baseline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20,927,000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6,643</a:t>
                      </a:r>
                      <a:r>
                        <a:rPr lang="en-US" altLang="ko-KR" sz="1200" b="1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,000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31.7</a:t>
                      </a:r>
                    </a:p>
                  </a:txBody>
                  <a:tcPr marL="90000" marR="90000" marT="46800" marB="4680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166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F044960-C77C-3CAC-CBED-ADC2845DDC3F}"/>
              </a:ext>
            </a:extLst>
          </p:cNvPr>
          <p:cNvSpPr txBox="1"/>
          <p:nvPr/>
        </p:nvSpPr>
        <p:spPr>
          <a:xfrm>
            <a:off x="552376" y="349130"/>
            <a:ext cx="4783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8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인가구의 지역별 분포</a:t>
            </a:r>
            <a:r>
              <a:rPr lang="en-US" altLang="ko-KR" sz="28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(2020)</a:t>
            </a:r>
            <a:endParaRPr lang="ko-KR" altLang="en-US" sz="28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50DE0D-D2A8-364E-5222-1E48E9D80165}"/>
              </a:ext>
            </a:extLst>
          </p:cNvPr>
          <p:cNvSpPr txBox="1"/>
          <p:nvPr/>
        </p:nvSpPr>
        <p:spPr>
          <a:xfrm>
            <a:off x="5334914" y="439953"/>
            <a:ext cx="2114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통계청 「인구주택총조사」</a:t>
            </a:r>
            <a:endParaRPr lang="en-US" altLang="ko-KR" sz="14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0938323-7331-88E3-EC21-5266945115D1}"/>
              </a:ext>
            </a:extLst>
          </p:cNvPr>
          <p:cNvSpPr txBox="1"/>
          <p:nvPr/>
        </p:nvSpPr>
        <p:spPr>
          <a:xfrm>
            <a:off x="7324125" y="455342"/>
            <a:ext cx="3691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https://eiec.kdi.re.kr/policy/materialView.do?num=221120</a:t>
            </a: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20207</TotalTime>
  <Words>376</Words>
  <Application>Microsoft Office PowerPoint</Application>
  <PresentationFormat>와이드스크린</PresentationFormat>
  <Paragraphs>228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마루 부리OTF 가는</vt:lpstr>
      <vt:lpstr>맑은 고딕</vt:lpstr>
      <vt:lpstr>에스코어 드림 6 Bold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162</cp:revision>
  <dcterms:created xsi:type="dcterms:W3CDTF">2021-12-14T10:38:30Z</dcterms:created>
  <dcterms:modified xsi:type="dcterms:W3CDTF">2024-02-13T10:01:49Z</dcterms:modified>
</cp:coreProperties>
</file>