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734" r:id="rId2"/>
    <p:sldId id="731" r:id="rId3"/>
    <p:sldId id="733" r:id="rId4"/>
    <p:sldId id="730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592"/>
    <a:srgbClr val="006C5A"/>
    <a:srgbClr val="00AC8E"/>
    <a:srgbClr val="FFC000"/>
    <a:srgbClr val="FFD0C4"/>
    <a:srgbClr val="00405E"/>
    <a:srgbClr val="004F73"/>
    <a:srgbClr val="005A82"/>
    <a:srgbClr val="0574A6"/>
    <a:srgbClr val="108A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34" autoAdjust="0"/>
    <p:restoredTop sz="96076" autoAdjust="0"/>
  </p:normalViewPr>
  <p:slideViewPr>
    <p:cSldViewPr snapToGrid="0" showGuides="1">
      <p:cViewPr varScale="1">
        <p:scale>
          <a:sx n="102" d="100"/>
          <a:sy n="102" d="100"/>
        </p:scale>
        <p:origin x="340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727139311"/>
        <c:axId val="727135567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주요기간</c:v>
                      </c:pt>
                    </c:strCache>
                  </c:strRef>
                </c:tx>
                <c:spPr>
                  <a:solidFill>
                    <a:schemeClr val="accent3"/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Sheet1!$A$2:$A$12</c15:sqref>
                        </c15:formulaRef>
                      </c:ext>
                    </c:extLst>
                    <c:strCache>
                      <c:ptCount val="11"/>
                      <c:pt idx="0">
                        <c:v>15-19</c:v>
                      </c:pt>
                      <c:pt idx="1">
                        <c:v>20-24</c:v>
                      </c:pt>
                      <c:pt idx="2">
                        <c:v>25-29</c:v>
                      </c:pt>
                      <c:pt idx="3">
                        <c:v>30-34</c:v>
                      </c:pt>
                      <c:pt idx="4">
                        <c:v>35-39</c:v>
                      </c:pt>
                      <c:pt idx="5">
                        <c:v>40-44</c:v>
                      </c:pt>
                      <c:pt idx="6">
                        <c:v>45-49</c:v>
                      </c:pt>
                      <c:pt idx="7">
                        <c:v>50-54</c:v>
                      </c:pt>
                      <c:pt idx="8">
                        <c:v>55-59</c:v>
                      </c:pt>
                      <c:pt idx="9">
                        <c:v>60-64</c:v>
                      </c:pt>
                      <c:pt idx="10">
                        <c:v>65+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Sheet1!$D$2:$D$12</c15:sqref>
                        </c15:formulaRef>
                      </c:ext>
                    </c:extLst>
                    <c:numCache>
                      <c:formatCode>0.0_);[Red]\(0.0\)</c:formatCode>
                      <c:ptCount val="11"/>
                      <c:pt idx="0">
                        <c:v>#N/A</c:v>
                      </c:pt>
                      <c:pt idx="1">
                        <c:v>#N/A</c:v>
                      </c:pt>
                      <c:pt idx="2">
                        <c:v>100</c:v>
                      </c:pt>
                      <c:pt idx="3">
                        <c:v>100</c:v>
                      </c:pt>
                      <c:pt idx="4">
                        <c:v>100</c:v>
                      </c:pt>
                      <c:pt idx="5">
                        <c:v>#N/A</c:v>
                      </c:pt>
                      <c:pt idx="6">
                        <c:v>100</c:v>
                      </c:pt>
                      <c:pt idx="7">
                        <c:v>100</c:v>
                      </c:pt>
                      <c:pt idx="8">
                        <c:v>100</c:v>
                      </c:pt>
                      <c:pt idx="9">
                        <c:v>100</c:v>
                      </c:pt>
                      <c:pt idx="10">
                        <c:v>#N/A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F-175D-4748-826A-2E52C89756CE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75D-4748-826A-2E52C89756CE}"/>
                </c:ext>
              </c:extLst>
            </c:dLbl>
            <c:dLbl>
              <c:idx val="1"/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75D-4748-826A-2E52C89756CE}"/>
                </c:ext>
              </c:extLst>
            </c:dLbl>
            <c:dLbl>
              <c:idx val="2"/>
              <c:layout>
                <c:manualLayout>
                  <c:x val="-4.2390625000000001E-2"/>
                  <c:y val="8.034150630750114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75D-4748-826A-2E52C89756CE}"/>
                </c:ext>
              </c:extLst>
            </c:dLbl>
            <c:dLbl>
              <c:idx val="9"/>
              <c:layout>
                <c:manualLayout>
                  <c:x val="-6.2703124999999998E-2"/>
                  <c:y val="6.228002168190811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75D-4748-826A-2E52C89756CE}"/>
                </c:ext>
              </c:extLst>
            </c:dLbl>
            <c:dLbl>
              <c:idx val="10"/>
              <c:layout>
                <c:manualLayout>
                  <c:x val="-3.6265624999999885E-2"/>
                  <c:y val="5.453938541379684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75D-4748-826A-2E52C89756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65+</c:v>
                </c:pt>
              </c:strCache>
            </c:strRef>
          </c:cat>
          <c:val>
            <c:numRef>
              <c:f>Sheet1!$B$2:$B$12</c:f>
              <c:numCache>
                <c:formatCode>0.0_);[Red]\(0.0\)</c:formatCode>
                <c:ptCount val="11"/>
                <c:pt idx="0">
                  <c:v>6.7</c:v>
                </c:pt>
                <c:pt idx="1">
                  <c:v>48.5</c:v>
                </c:pt>
                <c:pt idx="2">
                  <c:v>65.7</c:v>
                </c:pt>
                <c:pt idx="3">
                  <c:v>50.3</c:v>
                </c:pt>
                <c:pt idx="4">
                  <c:v>54.9</c:v>
                </c:pt>
                <c:pt idx="5">
                  <c:v>64</c:v>
                </c:pt>
                <c:pt idx="6">
                  <c:v>64.099999999999994</c:v>
                </c:pt>
                <c:pt idx="7">
                  <c:v>59.7</c:v>
                </c:pt>
                <c:pt idx="8">
                  <c:v>51.1</c:v>
                </c:pt>
                <c:pt idx="9">
                  <c:v>41.2</c:v>
                </c:pt>
                <c:pt idx="10">
                  <c:v>22.3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175D-4748-826A-2E52C89756C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7531249999999999E-2"/>
                  <c:y val="-5.156249682809452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75D-4748-826A-2E52C89756CE}"/>
                </c:ext>
              </c:extLst>
            </c:dLbl>
            <c:dLbl>
              <c:idx val="1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75D-4748-826A-2E52C89756CE}"/>
                </c:ext>
              </c:extLst>
            </c:dLbl>
            <c:dLbl>
              <c:idx val="10"/>
              <c:layout>
                <c:manualLayout>
                  <c:x val="-1.0937500000000114E-2"/>
                  <c:y val="-7.19468776995722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75D-4748-826A-2E52C89756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65+</c:v>
                </c:pt>
              </c:strCache>
            </c:strRef>
          </c:cat>
          <c:val>
            <c:numRef>
              <c:f>Sheet1!$C$2:$C$12</c:f>
              <c:numCache>
                <c:formatCode>0.0_);[Red]\(0.0\)</c:formatCode>
                <c:ptCount val="11"/>
                <c:pt idx="0">
                  <c:v>8.4</c:v>
                </c:pt>
                <c:pt idx="1">
                  <c:v>46.7</c:v>
                </c:pt>
                <c:pt idx="2">
                  <c:v>71.099999999999994</c:v>
                </c:pt>
                <c:pt idx="3">
                  <c:v>64.599999999999994</c:v>
                </c:pt>
                <c:pt idx="4">
                  <c:v>59.9</c:v>
                </c:pt>
                <c:pt idx="5">
                  <c:v>62.7</c:v>
                </c:pt>
                <c:pt idx="6">
                  <c:v>67.400000000000006</c:v>
                </c:pt>
                <c:pt idx="7">
                  <c:v>68</c:v>
                </c:pt>
                <c:pt idx="8">
                  <c:v>61.7</c:v>
                </c:pt>
                <c:pt idx="9">
                  <c:v>49.1</c:v>
                </c:pt>
                <c:pt idx="10">
                  <c:v>25.8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175D-4748-826A-2E52C89756C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2019 남성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9718749999999999E-2"/>
                  <c:y val="2.84081351039682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75D-4748-826A-2E52C89756CE}"/>
                </c:ext>
              </c:extLst>
            </c:dLbl>
            <c:dLbl>
              <c:idx val="1"/>
              <c:layout>
                <c:manualLayout>
                  <c:x val="-1.4918061023622047E-2"/>
                  <c:y val="4.130919555082042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75D-4748-826A-2E52C89756CE}"/>
                </c:ext>
              </c:extLst>
            </c:dLbl>
            <c:dLbl>
              <c:idx val="2"/>
              <c:layout>
                <c:manualLayout>
                  <c:x val="-6.5179749015748065E-2"/>
                  <c:y val="2.5802120893704201E-5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75D-4748-826A-2E52C89756CE}"/>
                </c:ext>
              </c:extLst>
            </c:dLbl>
            <c:dLbl>
              <c:idx val="10"/>
              <c:layout>
                <c:manualLayout>
                  <c:x val="-9.9843749999998857E-3"/>
                  <c:y val="-3.609716713029226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75D-4748-826A-2E52C89756C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65+</c:v>
                </c:pt>
              </c:strCache>
            </c:strRef>
          </c:cat>
          <c:val>
            <c:numRef>
              <c:f>Sheet1!$E$2:$E$12</c:f>
              <c:numCache>
                <c:formatCode>0.0_);[Red]\(0.0\)</c:formatCode>
                <c:ptCount val="11"/>
                <c:pt idx="0">
                  <c:v>6.8</c:v>
                </c:pt>
                <c:pt idx="1">
                  <c:v>39.6</c:v>
                </c:pt>
                <c:pt idx="2">
                  <c:v>69.8</c:v>
                </c:pt>
                <c:pt idx="3">
                  <c:v>86.6</c:v>
                </c:pt>
                <c:pt idx="4">
                  <c:v>91.1</c:v>
                </c:pt>
                <c:pt idx="5">
                  <c:v>91.4</c:v>
                </c:pt>
                <c:pt idx="6">
                  <c:v>90.8</c:v>
                </c:pt>
                <c:pt idx="7">
                  <c:v>88.1</c:v>
                </c:pt>
                <c:pt idx="8">
                  <c:v>84.1</c:v>
                </c:pt>
                <c:pt idx="9">
                  <c:v>70.900000000000006</c:v>
                </c:pt>
                <c:pt idx="10">
                  <c:v>42.4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175D-4748-826A-2E52C89756CE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27139311"/>
        <c:axId val="727135567"/>
      </c:lineChart>
      <c:catAx>
        <c:axId val="72713931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27135567"/>
        <c:crosses val="autoZero"/>
        <c:auto val="1"/>
        <c:lblAlgn val="ctr"/>
        <c:lblOffset val="100"/>
        <c:noMultiLvlLbl val="0"/>
      </c:catAx>
      <c:valAx>
        <c:axId val="727135567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_);[Red]\(#,##0.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27139311"/>
        <c:crosses val="autoZero"/>
        <c:crossBetween val="between"/>
      </c:valAx>
      <c:spPr>
        <a:solidFill>
          <a:schemeClr val="bg1">
            <a:alpha val="0"/>
          </a:schemeClr>
        </a:solidFill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727139311"/>
        <c:axId val="727135567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주요기간</c:v>
                      </c:pt>
                    </c:strCache>
                  </c:strRef>
                </c:tx>
                <c:spPr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Sheet1!$A$2:$A$12</c15:sqref>
                        </c15:formulaRef>
                      </c:ext>
                    </c:extLst>
                    <c:strCache>
                      <c:ptCount val="11"/>
                      <c:pt idx="0">
                        <c:v>15-19</c:v>
                      </c:pt>
                      <c:pt idx="1">
                        <c:v>20-24</c:v>
                      </c:pt>
                      <c:pt idx="2">
                        <c:v>25-29</c:v>
                      </c:pt>
                      <c:pt idx="3">
                        <c:v>30-34</c:v>
                      </c:pt>
                      <c:pt idx="4">
                        <c:v>35-39</c:v>
                      </c:pt>
                      <c:pt idx="5">
                        <c:v>40-44</c:v>
                      </c:pt>
                      <c:pt idx="6">
                        <c:v>45-49</c:v>
                      </c:pt>
                      <c:pt idx="7">
                        <c:v>50-54</c:v>
                      </c:pt>
                      <c:pt idx="8">
                        <c:v>55-59</c:v>
                      </c:pt>
                      <c:pt idx="9">
                        <c:v>60-64</c:v>
                      </c:pt>
                      <c:pt idx="10">
                        <c:v>65+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Sheet1!$D$2:$D$12</c15:sqref>
                        </c15:formulaRef>
                      </c:ext>
                    </c:extLst>
                    <c:numCache>
                      <c:formatCode>0.0_);[Red]\(0.0\)</c:formatCode>
                      <c:ptCount val="11"/>
                      <c:pt idx="0">
                        <c:v>#N/A</c:v>
                      </c:pt>
                      <c:pt idx="1">
                        <c:v>#N/A</c:v>
                      </c:pt>
                      <c:pt idx="2">
                        <c:v>100</c:v>
                      </c:pt>
                      <c:pt idx="3">
                        <c:v>100</c:v>
                      </c:pt>
                      <c:pt idx="4">
                        <c:v>100</c:v>
                      </c:pt>
                      <c:pt idx="5">
                        <c:v>#N/A</c:v>
                      </c:pt>
                      <c:pt idx="6">
                        <c:v>100</c:v>
                      </c:pt>
                      <c:pt idx="7">
                        <c:v>100</c:v>
                      </c:pt>
                      <c:pt idx="8">
                        <c:v>100</c:v>
                      </c:pt>
                      <c:pt idx="9">
                        <c:v>100</c:v>
                      </c:pt>
                      <c:pt idx="10">
                        <c:v>#N/A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F-2570-4550-84D5-9947E8E16771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2009 여성</c:v>
                </c:pt>
              </c:strCache>
            </c:strRef>
          </c:tx>
          <c:spPr>
            <a:ln w="34925" cap="rnd">
              <a:solidFill>
                <a:srgbClr val="41546E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41546E"/>
              </a:solidFill>
              <a:ln w="15875">
                <a:solidFill>
                  <a:schemeClr val="bg1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CAD34BA0-A92D-40EC-A545-29392481607E}" type="VALUE">
                      <a:rPr lang="en-US" altLang="ko-KR">
                        <a:latin typeface="맑은 고딕" panose="020B0503020000020004" pitchFamily="50" charset="-127"/>
                        <a:ea typeface="맑은 고딕" panose="020B0503020000020004" pitchFamily="50" charset="-127"/>
                      </a:rPr>
                      <a:pPr/>
                      <a:t>[값]</a:t>
                    </a:fld>
                    <a:endParaRPr lang="ko-KR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2570-4550-84D5-9947E8E1677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EDED60F5-9E04-4EFF-AE5D-F47907CC39E6}" type="VALUE">
                      <a:rPr lang="en-US" altLang="ko-KR">
                        <a:latin typeface="맑은 고딕" panose="020B0503020000020004" pitchFamily="50" charset="-127"/>
                        <a:ea typeface="맑은 고딕" panose="020B0503020000020004" pitchFamily="50" charset="-127"/>
                      </a:rPr>
                      <a:pPr/>
                      <a:t>[값]</a:t>
                    </a:fld>
                    <a:endParaRPr lang="ko-KR" altLang="en-US"/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570-4550-84D5-9947E8E16771}"/>
                </c:ext>
              </c:extLst>
            </c:dLbl>
            <c:dLbl>
              <c:idx val="2"/>
              <c:layout>
                <c:manualLayout>
                  <c:x val="-4.2390625000000001E-2"/>
                  <c:y val="8.0341506307501143E-2"/>
                </c:manualLayout>
              </c:layout>
              <c:tx>
                <c:rich>
                  <a:bodyPr/>
                  <a:lstStyle/>
                  <a:p>
                    <a:fld id="{876A0FBD-60B8-4AE2-B6BA-3A89E062557D}" type="VALUE">
                      <a:rPr lang="en-US" altLang="ko-KR">
                        <a:latin typeface="맑은 고딕" panose="020B0503020000020004" pitchFamily="50" charset="-127"/>
                        <a:ea typeface="맑은 고딕" panose="020B0503020000020004" pitchFamily="50" charset="-127"/>
                      </a:rPr>
                      <a:pPr/>
                      <a:t>[값]</a:t>
                    </a:fld>
                    <a:endParaRPr lang="ko-KR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2570-4550-84D5-9947E8E16771}"/>
                </c:ext>
              </c:extLst>
            </c:dLbl>
            <c:dLbl>
              <c:idx val="9"/>
              <c:layout>
                <c:manualLayout>
                  <c:x val="-6.2703124999999998E-2"/>
                  <c:y val="6.2280021681908111E-2"/>
                </c:manualLayout>
              </c:layout>
              <c:tx>
                <c:rich>
                  <a:bodyPr/>
                  <a:lstStyle/>
                  <a:p>
                    <a:fld id="{A9E3AEC0-ABCA-42BC-B68E-FA3D433F028C}" type="VALUE">
                      <a:rPr lang="en-US" altLang="ko-KR">
                        <a:latin typeface="맑은 고딕" panose="020B0503020000020004" pitchFamily="50" charset="-127"/>
                        <a:ea typeface="맑은 고딕" panose="020B0503020000020004" pitchFamily="50" charset="-127"/>
                      </a:rPr>
                      <a:pPr/>
                      <a:t>[값]</a:t>
                    </a:fld>
                    <a:endParaRPr lang="ko-KR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570-4550-84D5-9947E8E16771}"/>
                </c:ext>
              </c:extLst>
            </c:dLbl>
            <c:dLbl>
              <c:idx val="10"/>
              <c:layout>
                <c:manualLayout>
                  <c:x val="-3.6265624999999885E-2"/>
                  <c:y val="5.4539385413796847E-2"/>
                </c:manualLayout>
              </c:layout>
              <c:tx>
                <c:rich>
                  <a:bodyPr/>
                  <a:lstStyle/>
                  <a:p>
                    <a:fld id="{16E564B0-E6F2-427F-8DB7-0855F0F43CF9}" type="VALUE">
                      <a:rPr lang="en-US" altLang="ko-KR">
                        <a:latin typeface="맑은 고딕" panose="020B0503020000020004" pitchFamily="50" charset="-127"/>
                        <a:ea typeface="맑은 고딕" panose="020B0503020000020004" pitchFamily="50" charset="-127"/>
                      </a:rPr>
                      <a:pPr/>
                      <a:t>[값]</a:t>
                    </a:fld>
                    <a:endParaRPr lang="ko-KR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2570-4550-84D5-9947E8E167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altLang="ko-KR" sz="1200" b="1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65+</c:v>
                </c:pt>
              </c:strCache>
            </c:strRef>
          </c:cat>
          <c:val>
            <c:numRef>
              <c:f>Sheet1!$B$2:$B$12</c:f>
              <c:numCache>
                <c:formatCode>0.0_);[Red]\(0.0\)</c:formatCode>
                <c:ptCount val="11"/>
                <c:pt idx="0">
                  <c:v>6.7</c:v>
                </c:pt>
                <c:pt idx="1">
                  <c:v>48.5</c:v>
                </c:pt>
                <c:pt idx="2">
                  <c:v>65.7</c:v>
                </c:pt>
                <c:pt idx="3">
                  <c:v>50.3</c:v>
                </c:pt>
                <c:pt idx="4">
                  <c:v>54.9</c:v>
                </c:pt>
                <c:pt idx="5">
                  <c:v>64</c:v>
                </c:pt>
                <c:pt idx="6">
                  <c:v>64.099999999999994</c:v>
                </c:pt>
                <c:pt idx="7">
                  <c:v>59.7</c:v>
                </c:pt>
                <c:pt idx="8">
                  <c:v>51.1</c:v>
                </c:pt>
                <c:pt idx="9">
                  <c:v>41.2</c:v>
                </c:pt>
                <c:pt idx="10">
                  <c:v>22.3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570-4550-84D5-9947E8E1677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 여성</c:v>
                </c:pt>
              </c:strCache>
            </c:strRef>
          </c:tx>
          <c:spPr>
            <a:ln w="34925" cap="rnd">
              <a:solidFill>
                <a:srgbClr val="C72154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C72154"/>
              </a:solidFill>
              <a:ln w="15875">
                <a:solidFill>
                  <a:schemeClr val="bg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7531249999999999E-2"/>
                  <c:y val="-5.1562496828094523E-2"/>
                </c:manualLayout>
              </c:layout>
              <c:tx>
                <c:rich>
                  <a:bodyPr/>
                  <a:lstStyle/>
                  <a:p>
                    <a:fld id="{025AF8C8-416D-4547-AF6E-CC7D552251D2}" type="VALUE">
                      <a:rPr lang="en-US" altLang="ko-KR">
                        <a:latin typeface="맑은 고딕" panose="020B0503020000020004" pitchFamily="50" charset="-127"/>
                        <a:ea typeface="맑은 고딕" panose="020B0503020000020004" pitchFamily="50" charset="-127"/>
                      </a:rPr>
                      <a:pPr/>
                      <a:t>[값]</a:t>
                    </a:fld>
                    <a:endParaRPr lang="ko-KR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2570-4550-84D5-9947E8E16771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DF71382-10C9-4162-98FE-5056F4655AFF}" type="VALUE">
                      <a:rPr lang="en-US" altLang="ko-KR">
                        <a:latin typeface="맑은 고딕" panose="020B0503020000020004" pitchFamily="50" charset="-127"/>
                        <a:ea typeface="맑은 고딕" panose="020B0503020000020004" pitchFamily="50" charset="-127"/>
                      </a:rPr>
                      <a:pPr/>
                      <a:t>[값]</a:t>
                    </a:fld>
                    <a:endParaRPr lang="ko-KR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570-4550-84D5-9947E8E16771}"/>
                </c:ext>
              </c:extLst>
            </c:dLbl>
            <c:dLbl>
              <c:idx val="10"/>
              <c:layout>
                <c:manualLayout>
                  <c:x val="-3.1250000000000118E-2"/>
                  <c:y val="-5.1305180984608935E-2"/>
                </c:manualLayout>
              </c:layout>
              <c:tx>
                <c:rich>
                  <a:bodyPr/>
                  <a:lstStyle/>
                  <a:p>
                    <a:fld id="{551CA4B5-E7D2-4A28-A950-B9882D73B1E8}" type="VALUE">
                      <a:rPr lang="en-US" altLang="ko-KR">
                        <a:latin typeface="맑은 고딕" panose="020B0503020000020004" pitchFamily="50" charset="-127"/>
                        <a:ea typeface="맑은 고딕" panose="020B0503020000020004" pitchFamily="50" charset="-127"/>
                      </a:rPr>
                      <a:pPr/>
                      <a:t>[값]</a:t>
                    </a:fld>
                    <a:endParaRPr lang="ko-KR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2570-4550-84D5-9947E8E167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altLang="ko-KR" sz="1200" b="1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65+</c:v>
                </c:pt>
              </c:strCache>
            </c:strRef>
          </c:cat>
          <c:val>
            <c:numRef>
              <c:f>Sheet1!$C$2:$C$12</c:f>
              <c:numCache>
                <c:formatCode>0.0_);[Red]\(0.0\)</c:formatCode>
                <c:ptCount val="11"/>
                <c:pt idx="0">
                  <c:v>8.4</c:v>
                </c:pt>
                <c:pt idx="1">
                  <c:v>46.7</c:v>
                </c:pt>
                <c:pt idx="2">
                  <c:v>71.099999999999994</c:v>
                </c:pt>
                <c:pt idx="3">
                  <c:v>64.599999999999994</c:v>
                </c:pt>
                <c:pt idx="4">
                  <c:v>59.9</c:v>
                </c:pt>
                <c:pt idx="5">
                  <c:v>62.7</c:v>
                </c:pt>
                <c:pt idx="6">
                  <c:v>67.400000000000006</c:v>
                </c:pt>
                <c:pt idx="7">
                  <c:v>68</c:v>
                </c:pt>
                <c:pt idx="8">
                  <c:v>61.7</c:v>
                </c:pt>
                <c:pt idx="9">
                  <c:v>49.1</c:v>
                </c:pt>
                <c:pt idx="10">
                  <c:v>25.8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2570-4550-84D5-9947E8E1677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2019 남성</c:v>
                </c:pt>
              </c:strCache>
            </c:strRef>
          </c:tx>
          <c:spPr>
            <a:ln w="28575" cap="rnd">
              <a:solidFill>
                <a:schemeClr val="bg1">
                  <a:lumMod val="85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bg1">
                  <a:lumMod val="75000"/>
                </a:schemeClr>
              </a:solidFill>
              <a:ln w="15875">
                <a:solidFill>
                  <a:schemeClr val="bg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9718749999999999E-2"/>
                  <c:y val="2.8408135103968231E-2"/>
                </c:manualLayout>
              </c:layout>
              <c:tx>
                <c:rich>
                  <a:bodyPr/>
                  <a:lstStyle/>
                  <a:p>
                    <a:fld id="{97BB2AB0-8CA9-4F14-B03B-6569DF7E8AF7}" type="VALUE">
                      <a:rPr lang="en-US" altLang="ko-KR">
                        <a:latin typeface="맑은 고딕" panose="020B0503020000020004" pitchFamily="50" charset="-127"/>
                        <a:ea typeface="맑은 고딕" panose="020B0503020000020004" pitchFamily="50" charset="-127"/>
                      </a:rPr>
                      <a:pPr/>
                      <a:t>[값]</a:t>
                    </a:fld>
                    <a:endParaRPr lang="ko-KR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2570-4550-84D5-9947E8E16771}"/>
                </c:ext>
              </c:extLst>
            </c:dLbl>
            <c:dLbl>
              <c:idx val="1"/>
              <c:layout>
                <c:manualLayout>
                  <c:x val="-1.4918061023622047E-2"/>
                  <c:y val="4.1309195550820424E-2"/>
                </c:manualLayout>
              </c:layout>
              <c:tx>
                <c:rich>
                  <a:bodyPr/>
                  <a:lstStyle/>
                  <a:p>
                    <a:fld id="{B24C2C33-18F9-408C-9E98-13857F617C57}" type="VALUE">
                      <a:rPr lang="en-US" altLang="ko-KR">
                        <a:latin typeface="맑은 고딕" panose="020B0503020000020004" pitchFamily="50" charset="-127"/>
                        <a:ea typeface="맑은 고딕" panose="020B0503020000020004" pitchFamily="50" charset="-127"/>
                      </a:rPr>
                      <a:pPr/>
                      <a:t>[값]</a:t>
                    </a:fld>
                    <a:endParaRPr lang="ko-KR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2570-4550-84D5-9947E8E16771}"/>
                </c:ext>
              </c:extLst>
            </c:dLbl>
            <c:dLbl>
              <c:idx val="2"/>
              <c:layout>
                <c:manualLayout>
                  <c:x val="-6.5179749015748065E-2"/>
                  <c:y val="2.5802120893704201E-5"/>
                </c:manualLayout>
              </c:layout>
              <c:tx>
                <c:rich>
                  <a:bodyPr/>
                  <a:lstStyle/>
                  <a:p>
                    <a:fld id="{2C80BEC4-133B-4CF2-9854-E238998D9BCF}" type="VALUE">
                      <a:rPr lang="en-US" altLang="ko-KR">
                        <a:latin typeface="맑은 고딕" panose="020B0503020000020004" pitchFamily="50" charset="-127"/>
                        <a:ea typeface="맑은 고딕" panose="020B0503020000020004" pitchFamily="50" charset="-127"/>
                      </a:rPr>
                      <a:pPr/>
                      <a:t>[값]</a:t>
                    </a:fld>
                    <a:endParaRPr lang="ko-KR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2570-4550-84D5-9947E8E16771}"/>
                </c:ext>
              </c:extLst>
            </c:dLbl>
            <c:dLbl>
              <c:idx val="10"/>
              <c:layout>
                <c:manualLayout>
                  <c:x val="-9.9843749999998857E-3"/>
                  <c:y val="-3.6097167130292269E-2"/>
                </c:manualLayout>
              </c:layout>
              <c:tx>
                <c:rich>
                  <a:bodyPr/>
                  <a:lstStyle/>
                  <a:p>
                    <a:fld id="{CAB1483F-A359-428E-B50F-9BEAB107AFFF}" type="VALUE">
                      <a:rPr lang="en-US" altLang="ko-KR">
                        <a:latin typeface="맑은 고딕" panose="020B0503020000020004" pitchFamily="50" charset="-127"/>
                        <a:ea typeface="맑은 고딕" panose="020B0503020000020004" pitchFamily="50" charset="-127"/>
                      </a:rPr>
                      <a:pPr/>
                      <a:t>[값]</a:t>
                    </a:fld>
                    <a:endParaRPr lang="ko-KR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2570-4550-84D5-9947E8E1677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marL="0" algn="ctr" defTabSz="914400" rtl="0" eaLnBrk="1" latinLnBrk="1" hangingPunct="1">
                  <a:defRPr lang="en-US" altLang="ko-KR" sz="1200" b="1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7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65+</c:v>
                </c:pt>
              </c:strCache>
            </c:strRef>
          </c:cat>
          <c:val>
            <c:numRef>
              <c:f>Sheet1!$E$2:$E$12</c:f>
              <c:numCache>
                <c:formatCode>0.0_);[Red]\(0.0\)</c:formatCode>
                <c:ptCount val="11"/>
                <c:pt idx="0">
                  <c:v>6.8</c:v>
                </c:pt>
                <c:pt idx="1">
                  <c:v>39.6</c:v>
                </c:pt>
                <c:pt idx="2">
                  <c:v>69.8</c:v>
                </c:pt>
                <c:pt idx="3">
                  <c:v>86.6</c:v>
                </c:pt>
                <c:pt idx="4">
                  <c:v>91.1</c:v>
                </c:pt>
                <c:pt idx="5">
                  <c:v>91.4</c:v>
                </c:pt>
                <c:pt idx="6">
                  <c:v>90.8</c:v>
                </c:pt>
                <c:pt idx="7">
                  <c:v>88.1</c:v>
                </c:pt>
                <c:pt idx="8">
                  <c:v>84.1</c:v>
                </c:pt>
                <c:pt idx="9">
                  <c:v>70.900000000000006</c:v>
                </c:pt>
                <c:pt idx="10">
                  <c:v>42.4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2570-4550-84D5-9947E8E16771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27139311"/>
        <c:axId val="727135567"/>
      </c:lineChart>
      <c:catAx>
        <c:axId val="727139311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marL="0" algn="l" defTabSz="914400" rtl="0" eaLnBrk="1" latinLnBrk="1" hangingPunct="1">
              <a:defRPr lang="en-US" altLang="ko-KR" sz="1197" b="0" i="0" u="none" strike="noStrike" kern="1200" baseline="0">
                <a:solidFill>
                  <a:schemeClr val="bg1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+mn-cs"/>
              </a:defRPr>
            </a:pPr>
            <a:endParaRPr lang="ko-KR"/>
          </a:p>
        </c:txPr>
        <c:crossAx val="727135567"/>
        <c:crosses val="autoZero"/>
        <c:auto val="1"/>
        <c:lblAlgn val="ctr"/>
        <c:lblOffset val="100"/>
        <c:noMultiLvlLbl val="0"/>
      </c:catAx>
      <c:valAx>
        <c:axId val="727135567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marL="0" algn="l" defTabSz="914400" rtl="0" eaLnBrk="1" latinLnBrk="1" hangingPunct="1">
              <a:defRPr lang="en-US" altLang="ko-KR" sz="1197" b="0" i="0" u="none" strike="noStrike" kern="1200" baseline="0">
                <a:solidFill>
                  <a:schemeClr val="bg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7271393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727139311"/>
        <c:axId val="727135567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strRef>
                    <c:extLst>
                      <c:ext uri="{02D57815-91ED-43cb-92C2-25804820EDAC}">
                        <c15:formulaRef>
                          <c15:sqref>Sheet1!$D$1</c15:sqref>
                        </c15:formulaRef>
                      </c:ext>
                    </c:extLst>
                    <c:strCache>
                      <c:ptCount val="1"/>
                      <c:pt idx="0">
                        <c:v>bg</c:v>
                      </c:pt>
                    </c:strCache>
                  </c:strRef>
                </c:tx>
                <c:spPr>
                  <a:solidFill>
                    <a:schemeClr val="bg1">
                      <a:lumMod val="95000"/>
                    </a:schemeClr>
                  </a:solidFill>
                  <a:ln>
                    <a:noFill/>
                  </a:ln>
                  <a:effectLst/>
                </c:spPr>
                <c:invertIfNegative val="0"/>
                <c:cat>
                  <c:strRef>
                    <c:extLst>
                      <c:ext uri="{02D57815-91ED-43cb-92C2-25804820EDAC}">
                        <c15:formulaRef>
                          <c15:sqref>Sheet1!$A$2:$A$12</c15:sqref>
                        </c15:formulaRef>
                      </c:ext>
                    </c:extLst>
                    <c:strCache>
                      <c:ptCount val="11"/>
                      <c:pt idx="0">
                        <c:v>15-19</c:v>
                      </c:pt>
                      <c:pt idx="1">
                        <c:v>20-24</c:v>
                      </c:pt>
                      <c:pt idx="2">
                        <c:v>25-29</c:v>
                      </c:pt>
                      <c:pt idx="3">
                        <c:v>30-34</c:v>
                      </c:pt>
                      <c:pt idx="4">
                        <c:v>35-39</c:v>
                      </c:pt>
                      <c:pt idx="5">
                        <c:v>40-44</c:v>
                      </c:pt>
                      <c:pt idx="6">
                        <c:v>45-49</c:v>
                      </c:pt>
                      <c:pt idx="7">
                        <c:v>50-54</c:v>
                      </c:pt>
                      <c:pt idx="8">
                        <c:v>55-59</c:v>
                      </c:pt>
                      <c:pt idx="9">
                        <c:v>60-64</c:v>
                      </c:pt>
                      <c:pt idx="10">
                        <c:v>65+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Sheet1!$D$2:$D$12</c15:sqref>
                        </c15:formulaRef>
                      </c:ext>
                    </c:extLst>
                    <c:numCache>
                      <c:formatCode>0.0_);[Red]\(0.0\)</c:formatCode>
                      <c:ptCount val="11"/>
                      <c:pt idx="0">
                        <c:v>#N/A</c:v>
                      </c:pt>
                      <c:pt idx="1">
                        <c:v>#N/A</c:v>
                      </c:pt>
                      <c:pt idx="2">
                        <c:v>100</c:v>
                      </c:pt>
                      <c:pt idx="3">
                        <c:v>100</c:v>
                      </c:pt>
                      <c:pt idx="4">
                        <c:v>100</c:v>
                      </c:pt>
                      <c:pt idx="5">
                        <c:v>#N/A</c:v>
                      </c:pt>
                      <c:pt idx="6">
                        <c:v>100</c:v>
                      </c:pt>
                      <c:pt idx="7">
                        <c:v>100</c:v>
                      </c:pt>
                      <c:pt idx="8">
                        <c:v>100</c:v>
                      </c:pt>
                      <c:pt idx="9">
                        <c:v>100</c:v>
                      </c:pt>
                      <c:pt idx="10">
                        <c:v>#N/A</c:v>
                      </c:pt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0F-5F24-4DC4-B96D-2B330CB07EC3}"/>
                  </c:ext>
                </c:extLst>
              </c15:ser>
            </c15:filteredBarSeries>
          </c:ext>
        </c:extLst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2009</c:v>
                </c:pt>
              </c:strCache>
            </c:strRef>
          </c:tx>
          <c:spPr>
            <a:ln w="34925" cap="rnd">
              <a:solidFill>
                <a:srgbClr val="41546E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41546E"/>
              </a:solidFill>
              <a:ln w="15875">
                <a:solidFill>
                  <a:schemeClr val="bg1"/>
                </a:solidFill>
              </a:ln>
              <a:effectLst/>
            </c:spPr>
          </c:marker>
          <c:dLbls>
            <c:dLbl>
              <c:idx val="0"/>
              <c:tx>
                <c:rich>
                  <a:bodyPr/>
                  <a:lstStyle/>
                  <a:p>
                    <a:fld id="{355A055D-6C12-4865-903B-FE98A7E97DAE}" type="VALUE">
                      <a:rPr lang="en-US" altLang="ko-KR">
                        <a:latin typeface="맑은 고딕" panose="020B0503020000020004" pitchFamily="50" charset="-127"/>
                        <a:ea typeface="맑은 고딕" panose="020B0503020000020004" pitchFamily="50" charset="-127"/>
                      </a:rPr>
                      <a:pPr/>
                      <a:t>[값]</a:t>
                    </a:fld>
                    <a:endParaRPr lang="ko-KR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5F24-4DC4-B96D-2B330CB07EC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CD40CEF-55BC-41E1-B9C5-DF3015193AFA}" type="VALUE">
                      <a:rPr lang="en-US" altLang="ko-KR">
                        <a:latin typeface="맑은 고딕" panose="020B0503020000020004" pitchFamily="50" charset="-127"/>
                        <a:ea typeface="맑은 고딕" panose="020B0503020000020004" pitchFamily="50" charset="-127"/>
                      </a:rPr>
                      <a:pPr/>
                      <a:t>[값]</a:t>
                    </a:fld>
                    <a:endParaRPr lang="ko-KR" altLang="en-US"/>
                  </a:p>
                </c:rich>
              </c:tx>
              <c:dLblPos val="l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5F24-4DC4-B96D-2B330CB07EC3}"/>
                </c:ext>
              </c:extLst>
            </c:dLbl>
            <c:dLbl>
              <c:idx val="2"/>
              <c:layout>
                <c:manualLayout>
                  <c:x val="-4.2390625000000001E-2"/>
                  <c:y val="8.0341506307501143E-2"/>
                </c:manualLayout>
              </c:layout>
              <c:tx>
                <c:rich>
                  <a:bodyPr/>
                  <a:lstStyle/>
                  <a:p>
                    <a:fld id="{AD21D612-2308-46E4-8684-F2A6A504B122}" type="VALUE">
                      <a:rPr lang="en-US" altLang="ko-KR">
                        <a:latin typeface="맑은 고딕" panose="020B0503020000020004" pitchFamily="50" charset="-127"/>
                        <a:ea typeface="맑은 고딕" panose="020B0503020000020004" pitchFamily="50" charset="-127"/>
                      </a:rPr>
                      <a:pPr/>
                      <a:t>[값]</a:t>
                    </a:fld>
                    <a:endParaRPr lang="ko-KR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F24-4DC4-B96D-2B330CB07EC3}"/>
                </c:ext>
              </c:extLst>
            </c:dLbl>
            <c:dLbl>
              <c:idx val="9"/>
              <c:layout>
                <c:manualLayout>
                  <c:x val="-6.2703124999999998E-2"/>
                  <c:y val="6.2280021681908111E-2"/>
                </c:manualLayout>
              </c:layout>
              <c:tx>
                <c:rich>
                  <a:bodyPr/>
                  <a:lstStyle/>
                  <a:p>
                    <a:fld id="{11A94C8D-FF14-49E3-9CEB-86ACCAC3F197}" type="VALUE">
                      <a:rPr lang="en-US" altLang="ko-KR">
                        <a:latin typeface="맑은 고딕" panose="020B0503020000020004" pitchFamily="50" charset="-127"/>
                        <a:ea typeface="맑은 고딕" panose="020B0503020000020004" pitchFamily="50" charset="-127"/>
                      </a:rPr>
                      <a:pPr/>
                      <a:t>[값]</a:t>
                    </a:fld>
                    <a:endParaRPr lang="ko-KR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F24-4DC4-B96D-2B330CB07EC3}"/>
                </c:ext>
              </c:extLst>
            </c:dLbl>
            <c:dLbl>
              <c:idx val="10"/>
              <c:layout>
                <c:manualLayout>
                  <c:x val="-3.6265624999999885E-2"/>
                  <c:y val="5.4539385413796847E-2"/>
                </c:manualLayout>
              </c:layout>
              <c:tx>
                <c:rich>
                  <a:bodyPr/>
                  <a:lstStyle/>
                  <a:p>
                    <a:fld id="{09064E33-0E28-47F7-8465-DCF10E46D968}" type="VALUE">
                      <a:rPr lang="en-US" altLang="ko-KR">
                        <a:latin typeface="맑은 고딕" panose="020B0503020000020004" pitchFamily="50" charset="-127"/>
                        <a:ea typeface="맑은 고딕" panose="020B0503020000020004" pitchFamily="50" charset="-127"/>
                      </a:rPr>
                      <a:pPr/>
                      <a:t>[값]</a:t>
                    </a:fld>
                    <a:endParaRPr lang="ko-KR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5F24-4DC4-B96D-2B330CB07E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altLang="ko-KR" sz="1200" b="1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65+</c:v>
                </c:pt>
              </c:strCache>
            </c:strRef>
          </c:cat>
          <c:val>
            <c:numRef>
              <c:f>Sheet1!$B$2:$B$12</c:f>
              <c:numCache>
                <c:formatCode>0.0_);[Red]\(0.0\)</c:formatCode>
                <c:ptCount val="11"/>
                <c:pt idx="0">
                  <c:v>6.7</c:v>
                </c:pt>
                <c:pt idx="1">
                  <c:v>48.5</c:v>
                </c:pt>
                <c:pt idx="2">
                  <c:v>65.7</c:v>
                </c:pt>
                <c:pt idx="3">
                  <c:v>50.3</c:v>
                </c:pt>
                <c:pt idx="4">
                  <c:v>54.9</c:v>
                </c:pt>
                <c:pt idx="5">
                  <c:v>64</c:v>
                </c:pt>
                <c:pt idx="6">
                  <c:v>64.099999999999994</c:v>
                </c:pt>
                <c:pt idx="7">
                  <c:v>59.7</c:v>
                </c:pt>
                <c:pt idx="8">
                  <c:v>51.1</c:v>
                </c:pt>
                <c:pt idx="9">
                  <c:v>41.2</c:v>
                </c:pt>
                <c:pt idx="10">
                  <c:v>22.3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F24-4DC4-B96D-2B330CB07EC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</c:v>
                </c:pt>
              </c:strCache>
            </c:strRef>
          </c:tx>
          <c:spPr>
            <a:ln w="34925" cap="rnd">
              <a:solidFill>
                <a:srgbClr val="C72154"/>
              </a:solidFill>
              <a:round/>
            </a:ln>
            <a:effectLst/>
          </c:spPr>
          <c:marker>
            <c:symbol val="circle"/>
            <c:size val="10"/>
            <c:spPr>
              <a:solidFill>
                <a:srgbClr val="C72154"/>
              </a:solidFill>
              <a:ln w="15875">
                <a:solidFill>
                  <a:schemeClr val="bg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7531249999999999E-2"/>
                  <c:y val="-5.1562496828094523E-2"/>
                </c:manualLayout>
              </c:layout>
              <c:tx>
                <c:rich>
                  <a:bodyPr/>
                  <a:lstStyle/>
                  <a:p>
                    <a:fld id="{2248CC91-D4BD-4F40-B5C1-9E0FB3B6CA7A}" type="VALUE">
                      <a:rPr lang="en-US" altLang="ko-KR">
                        <a:latin typeface="맑은 고딕" panose="020B0503020000020004" pitchFamily="50" charset="-127"/>
                        <a:ea typeface="맑은 고딕" panose="020B0503020000020004" pitchFamily="50" charset="-127"/>
                      </a:rPr>
                      <a:pPr/>
                      <a:t>[값]</a:t>
                    </a:fld>
                    <a:endParaRPr lang="ko-KR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5F24-4DC4-B96D-2B330CB07EC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D235B064-DBB0-4849-B4E8-2323BE09CAE9}" type="VALUE">
                      <a:rPr lang="en-US" altLang="ko-KR">
                        <a:latin typeface="맑은 고딕" panose="020B0503020000020004" pitchFamily="50" charset="-127"/>
                        <a:ea typeface="맑은 고딕" panose="020B0503020000020004" pitchFamily="50" charset="-127"/>
                      </a:rPr>
                      <a:pPr/>
                      <a:t>[값]</a:t>
                    </a:fld>
                    <a:endParaRPr lang="ko-KR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5F24-4DC4-B96D-2B330CB07EC3}"/>
                </c:ext>
              </c:extLst>
            </c:dLbl>
            <c:dLbl>
              <c:idx val="10"/>
              <c:layout>
                <c:manualLayout>
                  <c:x val="-3.4375000000000003E-2"/>
                  <c:y val="-5.1305180984609025E-2"/>
                </c:manualLayout>
              </c:layout>
              <c:tx>
                <c:rich>
                  <a:bodyPr/>
                  <a:lstStyle/>
                  <a:p>
                    <a:fld id="{70350B62-79D5-4528-A8E4-C2318D17F182}" type="VALUE">
                      <a:rPr lang="en-US" altLang="ko-KR">
                        <a:latin typeface="맑은 고딕" panose="020B0503020000020004" pitchFamily="50" charset="-127"/>
                        <a:ea typeface="맑은 고딕" panose="020B0503020000020004" pitchFamily="50" charset="-127"/>
                      </a:rPr>
                      <a:pPr/>
                      <a:t>[값]</a:t>
                    </a:fld>
                    <a:endParaRPr lang="ko-KR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8-5F24-4DC4-B96D-2B330CB07E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altLang="ko-KR" sz="1200" b="1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Sheet1!$A$2:$A$12</c:f>
              <c:strCache>
                <c:ptCount val="11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65+</c:v>
                </c:pt>
              </c:strCache>
            </c:strRef>
          </c:cat>
          <c:val>
            <c:numRef>
              <c:f>Sheet1!$C$2:$C$12</c:f>
              <c:numCache>
                <c:formatCode>0.0_);[Red]\(0.0\)</c:formatCode>
                <c:ptCount val="11"/>
                <c:pt idx="0">
                  <c:v>8.4</c:v>
                </c:pt>
                <c:pt idx="1">
                  <c:v>46.7</c:v>
                </c:pt>
                <c:pt idx="2">
                  <c:v>71.099999999999994</c:v>
                </c:pt>
                <c:pt idx="3">
                  <c:v>64.599999999999994</c:v>
                </c:pt>
                <c:pt idx="4">
                  <c:v>59.9</c:v>
                </c:pt>
                <c:pt idx="5">
                  <c:v>62.7</c:v>
                </c:pt>
                <c:pt idx="6">
                  <c:v>67.400000000000006</c:v>
                </c:pt>
                <c:pt idx="7">
                  <c:v>68</c:v>
                </c:pt>
                <c:pt idx="8">
                  <c:v>61.7</c:v>
                </c:pt>
                <c:pt idx="9">
                  <c:v>49.1</c:v>
                </c:pt>
                <c:pt idx="10">
                  <c:v>25.8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5F24-4DC4-B96D-2B330CB07EC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2019 남성</c:v>
                </c:pt>
              </c:strCache>
            </c:strRef>
          </c:tx>
          <c:spPr>
            <a:ln w="28575" cap="rnd">
              <a:solidFill>
                <a:schemeClr val="bg1">
                  <a:lumMod val="85000"/>
                </a:schemeClr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bg1">
                  <a:lumMod val="75000"/>
                </a:schemeClr>
              </a:solidFill>
              <a:ln w="15875">
                <a:solidFill>
                  <a:schemeClr val="bg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9718749999999999E-2"/>
                  <c:y val="2.8408135103968231E-2"/>
                </c:manualLayout>
              </c:layout>
              <c:tx>
                <c:rich>
                  <a:bodyPr/>
                  <a:lstStyle/>
                  <a:p>
                    <a:fld id="{9042270D-6F39-4847-A3CD-E44302789C58}" type="VALUE">
                      <a:rPr lang="en-US" altLang="ko-KR">
                        <a:latin typeface="맑은 고딕" panose="020B0503020000020004" pitchFamily="50" charset="-127"/>
                        <a:ea typeface="맑은 고딕" panose="020B0503020000020004" pitchFamily="50" charset="-127"/>
                      </a:rPr>
                      <a:pPr/>
                      <a:t>[값]</a:t>
                    </a:fld>
                    <a:endParaRPr lang="ko-KR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5F24-4DC4-B96D-2B330CB07EC3}"/>
                </c:ext>
              </c:extLst>
            </c:dLbl>
            <c:dLbl>
              <c:idx val="1"/>
              <c:layout>
                <c:manualLayout>
                  <c:x val="-1.4918061023622047E-2"/>
                  <c:y val="4.1309195550820424E-2"/>
                </c:manualLayout>
              </c:layout>
              <c:tx>
                <c:rich>
                  <a:bodyPr/>
                  <a:lstStyle/>
                  <a:p>
                    <a:fld id="{563D397F-78C3-41B6-8D2B-2E5BBE398720}" type="VALUE">
                      <a:rPr lang="en-US" altLang="ko-KR">
                        <a:latin typeface="맑은 고딕" panose="020B0503020000020004" pitchFamily="50" charset="-127"/>
                        <a:ea typeface="맑은 고딕" panose="020B0503020000020004" pitchFamily="50" charset="-127"/>
                      </a:rPr>
                      <a:pPr/>
                      <a:t>[값]</a:t>
                    </a:fld>
                    <a:endParaRPr lang="ko-KR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B-5F24-4DC4-B96D-2B330CB07EC3}"/>
                </c:ext>
              </c:extLst>
            </c:dLbl>
            <c:dLbl>
              <c:idx val="2"/>
              <c:layout>
                <c:manualLayout>
                  <c:x val="-6.5179749015748065E-2"/>
                  <c:y val="2.5802120893704201E-5"/>
                </c:manualLayout>
              </c:layout>
              <c:tx>
                <c:rich>
                  <a:bodyPr/>
                  <a:lstStyle/>
                  <a:p>
                    <a:fld id="{D7688E94-F3EB-4934-9262-253FE753E345}" type="VALUE">
                      <a:rPr lang="en-US" altLang="ko-KR">
                        <a:latin typeface="맑은 고딕" panose="020B0503020000020004" pitchFamily="50" charset="-127"/>
                        <a:ea typeface="맑은 고딕" panose="020B0503020000020004" pitchFamily="50" charset="-127"/>
                      </a:rPr>
                      <a:pPr/>
                      <a:t>[값]</a:t>
                    </a:fld>
                    <a:endParaRPr lang="ko-KR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C-5F24-4DC4-B96D-2B330CB07EC3}"/>
                </c:ext>
              </c:extLst>
            </c:dLbl>
            <c:dLbl>
              <c:idx val="10"/>
              <c:layout>
                <c:manualLayout>
                  <c:x val="-2.0921875E-2"/>
                  <c:y val="-5.4158651755885211E-2"/>
                </c:manualLayout>
              </c:layout>
              <c:tx>
                <c:rich>
                  <a:bodyPr/>
                  <a:lstStyle/>
                  <a:p>
                    <a:fld id="{E4728B95-A65C-4E0C-9AB9-4812BC887838}" type="VALUE">
                      <a:rPr lang="en-US" altLang="ko-KR">
                        <a:latin typeface="맑은 고딕" panose="020B0503020000020004" pitchFamily="50" charset="-127"/>
                        <a:ea typeface="맑은 고딕" panose="020B0503020000020004" pitchFamily="50" charset="-127"/>
                      </a:rPr>
                      <a:pPr/>
                      <a:t>[값]</a:t>
                    </a:fld>
                    <a:endParaRPr lang="ko-KR" altLang="en-US"/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D-5F24-4DC4-B96D-2B330CB07E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marL="0" algn="ctr" defTabSz="914400" rtl="0" eaLnBrk="1" latinLnBrk="1" hangingPunct="1">
                  <a:defRPr lang="en-US" altLang="ko-KR" sz="1200" b="1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7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  <a:cs typeface="+mn-cs"/>
                  </a:defRPr>
                </a:pPr>
                <a:endParaRPr lang="ko-KR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Sheet1!$A$2:$A$12</c:f>
              <c:strCache>
                <c:ptCount val="11"/>
                <c:pt idx="0">
                  <c:v>15-19</c:v>
                </c:pt>
                <c:pt idx="1">
                  <c:v>20-24</c:v>
                </c:pt>
                <c:pt idx="2">
                  <c:v>25-29</c:v>
                </c:pt>
                <c:pt idx="3">
                  <c:v>30-34</c:v>
                </c:pt>
                <c:pt idx="4">
                  <c:v>35-39</c:v>
                </c:pt>
                <c:pt idx="5">
                  <c:v>40-44</c:v>
                </c:pt>
                <c:pt idx="6">
                  <c:v>45-49</c:v>
                </c:pt>
                <c:pt idx="7">
                  <c:v>50-54</c:v>
                </c:pt>
                <c:pt idx="8">
                  <c:v>55-59</c:v>
                </c:pt>
                <c:pt idx="9">
                  <c:v>60-64</c:v>
                </c:pt>
                <c:pt idx="10">
                  <c:v>65+</c:v>
                </c:pt>
              </c:strCache>
            </c:strRef>
          </c:cat>
          <c:val>
            <c:numRef>
              <c:f>Sheet1!$E$2:$E$12</c:f>
              <c:numCache>
                <c:formatCode>0.0_);[Red]\(0.0\)</c:formatCode>
                <c:ptCount val="11"/>
                <c:pt idx="0">
                  <c:v>6.8</c:v>
                </c:pt>
                <c:pt idx="1">
                  <c:v>39.6</c:v>
                </c:pt>
                <c:pt idx="2">
                  <c:v>69.8</c:v>
                </c:pt>
                <c:pt idx="3">
                  <c:v>86.6</c:v>
                </c:pt>
                <c:pt idx="4">
                  <c:v>91.1</c:v>
                </c:pt>
                <c:pt idx="5">
                  <c:v>91.4</c:v>
                </c:pt>
                <c:pt idx="6">
                  <c:v>90.8</c:v>
                </c:pt>
                <c:pt idx="7">
                  <c:v>88.1</c:v>
                </c:pt>
                <c:pt idx="8">
                  <c:v>84.1</c:v>
                </c:pt>
                <c:pt idx="9">
                  <c:v>70.900000000000006</c:v>
                </c:pt>
                <c:pt idx="10">
                  <c:v>42.4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5F24-4DC4-B96D-2B330CB07EC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727139311"/>
        <c:axId val="727135567"/>
      </c:lineChart>
      <c:catAx>
        <c:axId val="7271393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marL="0" algn="l" defTabSz="914400" rtl="0" eaLnBrk="1" latinLnBrk="1" hangingPunct="1">
              <a:defRPr lang="en-US" altLang="ko-KR" sz="1200" b="0" i="0" u="none" strike="noStrike" kern="1200" spc="-1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마루 부리OTF 가는" panose="020B0600000101010101" pitchFamily="34" charset="-127"/>
                <a:ea typeface="마루 부리OTF 가는" panose="020B0600000101010101" pitchFamily="34" charset="-127"/>
                <a:cs typeface="+mn-cs"/>
              </a:defRPr>
            </a:pPr>
            <a:endParaRPr lang="ko-KR"/>
          </a:p>
        </c:txPr>
        <c:crossAx val="727135567"/>
        <c:crosses val="autoZero"/>
        <c:auto val="1"/>
        <c:lblAlgn val="ctr"/>
        <c:lblOffset val="100"/>
        <c:noMultiLvlLbl val="0"/>
      </c:catAx>
      <c:valAx>
        <c:axId val="727135567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 marL="0" algn="l" defTabSz="914400" rtl="0" eaLnBrk="1" latinLnBrk="1" hangingPunct="1">
              <a:defRPr lang="en-US" altLang="ko-KR" sz="1200" b="0" i="0" u="none" strike="noStrike" kern="1200" spc="-1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65000"/>
                  </a:schemeClr>
                </a:solidFill>
                <a:latin typeface="마루 부리OTF 가는" panose="020B0600000101010101" pitchFamily="34" charset="-127"/>
                <a:ea typeface="마루 부리OTF 가는" panose="020B0600000101010101" pitchFamily="34" charset="-127"/>
                <a:cs typeface="+mn-cs"/>
              </a:defRPr>
            </a:pPr>
            <a:endParaRPr lang="ko-KR"/>
          </a:p>
        </c:txPr>
        <c:crossAx val="7271393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601C78-DEA8-42B2-B9B0-5A69C0116BD5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68CEC-A531-49CD-AE54-87E6C85C5FE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7496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_01_원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824C4F5-0102-19E2-4AE4-478C93C3F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C7CA-411D-4B63-9000-3529C9904BF7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D3D9B31-2811-08CA-CE82-D9EB3920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45D622B-F8A9-78CC-4E55-4952F35B0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360E-A86C-4984-8943-2B75F3B04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1737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02_원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824C4F5-0102-19E2-4AE4-478C93C3F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C7CA-411D-4B63-9000-3529C9904BF7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D3D9B31-2811-08CA-CE82-D9EB3920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45D622B-F8A9-78CC-4E55-4952F35B0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360E-A86C-4984-8943-2B75F3B04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727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ep03_원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6824C4F5-0102-19E2-4AE4-478C93C3F6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1C7CA-411D-4B63-9000-3529C9904BF7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ED3D9B31-2811-08CA-CE82-D9EB39202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845D622B-F8A9-78CC-4E55-4952F35B0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9360E-A86C-4984-8943-2B75F3B0448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6705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56CE81D-8421-4903-A258-B5BB137EEA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49813E-02B2-4159-8071-476DB673F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086BD55-D1D6-47FF-8ED3-A550C4BC39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1C7CA-411D-4B63-9000-3529C9904BF7}" type="datetimeFigureOut">
              <a:rPr lang="ko-KR" altLang="en-US" smtClean="0"/>
              <a:t>2024-02-13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B8BC229-C117-4546-BAED-2EECBAFBB1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8799C72-C1C9-4B18-B737-7A23AE092F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E9360E-A86C-4984-8943-2B75F3B0448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017ED0-3D3D-DCA8-8B9D-8CD54BA5701B}"/>
              </a:ext>
            </a:extLst>
          </p:cNvPr>
          <p:cNvSpPr txBox="1"/>
          <p:nvPr userDrawn="1"/>
        </p:nvSpPr>
        <p:spPr>
          <a:xfrm>
            <a:off x="48538" y="6537160"/>
            <a:ext cx="561948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12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bg1">
                    <a:lumMod val="50000"/>
                  </a:schemeClr>
                </a:solidFill>
              </a:rPr>
              <a:t>Copyright 2024.(KIM SENA) All pictures cannot be copied without permission</a:t>
            </a:r>
          </a:p>
        </p:txBody>
      </p:sp>
    </p:spTree>
    <p:extLst>
      <p:ext uri="{BB962C8B-B14F-4D97-AF65-F5344CB8AC3E}">
        <p14:creationId xmlns:p14="http://schemas.microsoft.com/office/powerpoint/2010/main" val="225523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0" r:id="rId2"/>
    <p:sldLayoutId id="2147483661" r:id="rId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BC8DC0A-F042-9A0E-53C3-9A45F5AA0CD1}"/>
              </a:ext>
            </a:extLst>
          </p:cNvPr>
          <p:cNvSpPr txBox="1"/>
          <p:nvPr/>
        </p:nvSpPr>
        <p:spPr>
          <a:xfrm>
            <a:off x="768786" y="793202"/>
            <a:ext cx="10680004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실습 파일에 대한 모든 저작권은 저자에게 있습니다.</a:t>
            </a:r>
          </a:p>
          <a:p>
            <a:endParaRPr lang="en-US" altLang="ko-KR">
              <a:ln>
                <a:solidFill>
                  <a:schemeClr val="accent1">
                    <a:alpha val="0"/>
                  </a:schemeClr>
                </a:solidFill>
              </a:ln>
            </a:endParaRPr>
          </a:p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허가없이 해당 파일을 이용한 어떠한 상업활동도 허락되지 않습니다.</a:t>
            </a:r>
          </a:p>
          <a:p>
            <a:r>
              <a:rPr lang="ko-KR" altLang="en-US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개인용도의 실습파일 사용이 필요한 경우 아래의 출처를 함께 표기해 주세요.</a:t>
            </a:r>
          </a:p>
          <a:p>
            <a:r>
              <a:rPr lang="ko-KR" altLang="en-US" b="1">
                <a:ln>
                  <a:solidFill>
                    <a:schemeClr val="accent1">
                      <a:alpha val="0"/>
                    </a:schemeClr>
                  </a:solidFill>
                </a:ln>
              </a:rPr>
              <a:t>데이터 시각화는 처음입니다만| 김세나| 행복한 북클럽 | 2024.02</a:t>
            </a:r>
          </a:p>
          <a:p>
            <a:endParaRPr lang="ko-KR" altLang="en-US">
              <a:ln>
                <a:solidFill>
                  <a:schemeClr val="accent1">
                    <a:alpha val="0"/>
                  </a:schemeClr>
                </a:solidFill>
              </a:ln>
            </a:endParaRPr>
          </a:p>
          <a:p>
            <a:endParaRPr lang="ko-KR" altLang="en-US">
              <a:ln>
                <a:solidFill>
                  <a:schemeClr val="accent1">
                    <a:alpha val="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237537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extBox 39">
            <a:extLst>
              <a:ext uri="{FF2B5EF4-FFF2-40B4-BE49-F238E27FC236}">
                <a16:creationId xmlns:a16="http://schemas.microsoft.com/office/drawing/2014/main" id="{651C6421-141A-F515-4649-4A17EBEF255C}"/>
              </a:ext>
            </a:extLst>
          </p:cNvPr>
          <p:cNvSpPr txBox="1"/>
          <p:nvPr/>
        </p:nvSpPr>
        <p:spPr>
          <a:xfrm>
            <a:off x="1001481" y="795852"/>
            <a:ext cx="27222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연령대별 고용률</a:t>
            </a:r>
          </a:p>
        </p:txBody>
      </p:sp>
      <p:graphicFrame>
        <p:nvGraphicFramePr>
          <p:cNvPr id="42" name="차트 41">
            <a:extLst>
              <a:ext uri="{FF2B5EF4-FFF2-40B4-BE49-F238E27FC236}">
                <a16:creationId xmlns:a16="http://schemas.microsoft.com/office/drawing/2014/main" id="{369D92CA-0123-E222-5787-C62E05B492B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37607067"/>
              </p:ext>
            </p:extLst>
          </p:nvPr>
        </p:nvGraphicFramePr>
        <p:xfrm>
          <a:off x="1148660" y="1727528"/>
          <a:ext cx="8128000" cy="4922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84F512BB-056D-1C45-056A-49D0D8FE7C72}"/>
              </a:ext>
            </a:extLst>
          </p:cNvPr>
          <p:cNvSpPr txBox="1"/>
          <p:nvPr/>
        </p:nvSpPr>
        <p:spPr>
          <a:xfrm>
            <a:off x="1068156" y="1220694"/>
            <a:ext cx="373050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통계청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(2020), 2020 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통계로 보는 여성의 삶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32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쪽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endParaRPr lang="ko-KR" altLang="en-US" sz="14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</a:t>
            </a:r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남성 고용률의 경우 </a:t>
            </a:r>
            <a: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KOSIS </a:t>
            </a:r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홈페이지에서 재구성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311919F-52EC-ED70-8687-E98AB6186B50}"/>
              </a:ext>
            </a:extLst>
          </p:cNvPr>
          <p:cNvSpPr txBox="1"/>
          <p:nvPr/>
        </p:nvSpPr>
        <p:spPr>
          <a:xfrm>
            <a:off x="8438424" y="1589028"/>
            <a:ext cx="764953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defRPr lang="en-US" altLang="ko-KR" sz="1400" b="0" i="0" u="none" strike="noStrike" kern="1200" spc="-1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C72154"/>
                </a:solidFill>
                <a:latin typeface="에스코어 드림 6 Bold" panose="020B0703030302020204" pitchFamily="34" charset="-127"/>
                <a:ea typeface="에스코어 드림 6 Bold" panose="020B0703030302020204" pitchFamily="34" charset="-127"/>
                <a:cs typeface="+mn-cs"/>
              </a:defRPr>
            </a:pPr>
            <a:r>
              <a: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단위  </a:t>
            </a:r>
            <a: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 %</a:t>
            </a:r>
            <a:endParaRPr lang="ko-KR" altLang="en-US" sz="12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41275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 hidden="1">
            <a:extLst>
              <a:ext uri="{FF2B5EF4-FFF2-40B4-BE49-F238E27FC236}">
                <a16:creationId xmlns:a16="http://schemas.microsoft.com/office/drawing/2014/main" id="{58C25EA6-A322-CE81-5E41-889D896C4F43}"/>
              </a:ext>
            </a:extLst>
          </p:cNvPr>
          <p:cNvGrpSpPr/>
          <p:nvPr/>
        </p:nvGrpSpPr>
        <p:grpSpPr>
          <a:xfrm>
            <a:off x="7121094" y="1030445"/>
            <a:ext cx="2082283" cy="861602"/>
            <a:chOff x="7082994" y="1030445"/>
            <a:chExt cx="2082283" cy="86160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C8F9720-3E3D-936A-4C46-96D344369861}"/>
                </a:ext>
              </a:extLst>
            </p:cNvPr>
            <p:cNvSpPr txBox="1"/>
            <p:nvPr/>
          </p:nvSpPr>
          <p:spPr>
            <a:xfrm>
              <a:off x="8400324" y="1573725"/>
              <a:ext cx="76495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>
                <a:defRPr lang="en-US" altLang="ko-KR" sz="1400" b="0" i="0" u="none" strike="noStrike" kern="1200" spc="-100" baseline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C72154"/>
                  </a:solidFill>
                  <a:latin typeface="에스코어 드림 6 Bold" panose="020B0703030302020204" pitchFamily="34" charset="-127"/>
                  <a:ea typeface="에스코어 드림 6 Bold" panose="020B0703030302020204" pitchFamily="34" charset="-127"/>
                  <a:cs typeface="+mn-cs"/>
                </a:defRPr>
              </a:pPr>
              <a:r>
                <a:rPr lang="ko-KR" altLang="en-US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단위  </a:t>
              </a:r>
              <a:r>
                <a:rPr lang="en-US" altLang="ko-KR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 %</a:t>
              </a:r>
              <a:endPara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080BF4AD-01D7-86C5-A4AD-2FD92713AFEE}"/>
                </a:ext>
              </a:extLst>
            </p:cNvPr>
            <p:cNvGrpSpPr/>
            <p:nvPr/>
          </p:nvGrpSpPr>
          <p:grpSpPr>
            <a:xfrm>
              <a:off x="7082994" y="1030445"/>
              <a:ext cx="1351272" cy="861602"/>
              <a:chOff x="7455527" y="844178"/>
              <a:chExt cx="1351272" cy="861602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9D68C06C-9430-A85D-CC8E-2FFF8DCBAFEF}"/>
                  </a:ext>
                </a:extLst>
              </p:cNvPr>
              <p:cNvGrpSpPr/>
              <p:nvPr/>
            </p:nvGrpSpPr>
            <p:grpSpPr>
              <a:xfrm>
                <a:off x="7455527" y="1193672"/>
                <a:ext cx="413999" cy="162615"/>
                <a:chOff x="7484925" y="1193672"/>
                <a:chExt cx="413999" cy="162615"/>
              </a:xfrm>
            </p:grpSpPr>
            <p:sp>
              <p:nvSpPr>
                <p:cNvPr id="19" name="자유형: 도형 18">
                  <a:extLst>
                    <a:ext uri="{FF2B5EF4-FFF2-40B4-BE49-F238E27FC236}">
                      <a16:creationId xmlns:a16="http://schemas.microsoft.com/office/drawing/2014/main" id="{92E4FCEF-8E3A-DF12-B4B8-BB020D4385B8}"/>
                    </a:ext>
                  </a:extLst>
                </p:cNvPr>
                <p:cNvSpPr/>
                <p:nvPr/>
              </p:nvSpPr>
              <p:spPr>
                <a:xfrm>
                  <a:off x="7484925" y="1274979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C7215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타원 19">
                  <a:extLst>
                    <a:ext uri="{FF2B5EF4-FFF2-40B4-BE49-F238E27FC236}">
                      <a16:creationId xmlns:a16="http://schemas.microsoft.com/office/drawing/2014/main" id="{FC69EA24-A63B-620B-EAA2-5CD7119421B1}"/>
                    </a:ext>
                  </a:extLst>
                </p:cNvPr>
                <p:cNvSpPr/>
                <p:nvPr/>
              </p:nvSpPr>
              <p:spPr>
                <a:xfrm>
                  <a:off x="7610617" y="1193672"/>
                  <a:ext cx="162615" cy="162615"/>
                </a:xfrm>
                <a:prstGeom prst="ellipse">
                  <a:avLst/>
                </a:prstGeom>
                <a:solidFill>
                  <a:srgbClr val="C72154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DD25636-7BC7-99C5-5B95-3044A55FB3C1}"/>
                  </a:ext>
                </a:extLst>
              </p:cNvPr>
              <p:cNvSpPr txBox="1"/>
              <p:nvPr/>
            </p:nvSpPr>
            <p:spPr>
              <a:xfrm>
                <a:off x="7868722" y="1136480"/>
                <a:ext cx="93807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년 여성</a:t>
                </a:r>
              </a:p>
            </p:txBody>
          </p:sp>
          <p:grpSp>
            <p:nvGrpSpPr>
              <p:cNvPr id="11" name="그룹 10">
                <a:extLst>
                  <a:ext uri="{FF2B5EF4-FFF2-40B4-BE49-F238E27FC236}">
                    <a16:creationId xmlns:a16="http://schemas.microsoft.com/office/drawing/2014/main" id="{86AA4EF4-6474-46A9-F295-554AF01701C0}"/>
                  </a:ext>
                </a:extLst>
              </p:cNvPr>
              <p:cNvGrpSpPr/>
              <p:nvPr/>
            </p:nvGrpSpPr>
            <p:grpSpPr>
              <a:xfrm>
                <a:off x="7455527" y="916759"/>
                <a:ext cx="413999" cy="162615"/>
                <a:chOff x="7455527" y="916759"/>
                <a:chExt cx="413999" cy="162615"/>
              </a:xfrm>
            </p:grpSpPr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BF1FD873-08F7-0F29-A29C-BAC94DB044E2}"/>
                    </a:ext>
                  </a:extLst>
                </p:cNvPr>
                <p:cNvSpPr/>
                <p:nvPr/>
              </p:nvSpPr>
              <p:spPr>
                <a:xfrm>
                  <a:off x="7455527" y="998066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4154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타원 17">
                  <a:extLst>
                    <a:ext uri="{FF2B5EF4-FFF2-40B4-BE49-F238E27FC236}">
                      <a16:creationId xmlns:a16="http://schemas.microsoft.com/office/drawing/2014/main" id="{590B7152-C0C3-0714-B48B-7CA101A2CB87}"/>
                    </a:ext>
                  </a:extLst>
                </p:cNvPr>
                <p:cNvSpPr/>
                <p:nvPr/>
              </p:nvSpPr>
              <p:spPr>
                <a:xfrm>
                  <a:off x="7581219" y="916759"/>
                  <a:ext cx="162615" cy="162615"/>
                </a:xfrm>
                <a:prstGeom prst="ellipse">
                  <a:avLst/>
                </a:prstGeom>
                <a:solidFill>
                  <a:srgbClr val="41546E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0640DFA-078E-54DD-7C8E-B69D83EE5888}"/>
                  </a:ext>
                </a:extLst>
              </p:cNvPr>
              <p:cNvSpPr txBox="1"/>
              <p:nvPr/>
            </p:nvSpPr>
            <p:spPr>
              <a:xfrm>
                <a:off x="7868722" y="844178"/>
                <a:ext cx="93807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2009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년 여성</a:t>
                </a:r>
              </a:p>
            </p:txBody>
          </p:sp>
          <p:grpSp>
            <p:nvGrpSpPr>
              <p:cNvPr id="13" name="그룹 12">
                <a:extLst>
                  <a:ext uri="{FF2B5EF4-FFF2-40B4-BE49-F238E27FC236}">
                    <a16:creationId xmlns:a16="http://schemas.microsoft.com/office/drawing/2014/main" id="{EEE04261-C3EB-476C-D270-635E67798E46}"/>
                  </a:ext>
                </a:extLst>
              </p:cNvPr>
              <p:cNvGrpSpPr/>
              <p:nvPr/>
            </p:nvGrpSpPr>
            <p:grpSpPr>
              <a:xfrm>
                <a:off x="7455527" y="1485973"/>
                <a:ext cx="413999" cy="162615"/>
                <a:chOff x="7503956" y="1485973"/>
                <a:chExt cx="413999" cy="162615"/>
              </a:xfrm>
            </p:grpSpPr>
            <p:sp>
              <p:nvSpPr>
                <p:cNvPr id="15" name="자유형: 도형 14">
                  <a:extLst>
                    <a:ext uri="{FF2B5EF4-FFF2-40B4-BE49-F238E27FC236}">
                      <a16:creationId xmlns:a16="http://schemas.microsoft.com/office/drawing/2014/main" id="{B7ABB167-9FD7-DE0E-5B05-D7211AA918C2}"/>
                    </a:ext>
                  </a:extLst>
                </p:cNvPr>
                <p:cNvSpPr/>
                <p:nvPr/>
              </p:nvSpPr>
              <p:spPr>
                <a:xfrm>
                  <a:off x="7503956" y="1567280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BFBFB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" name="타원 15">
                  <a:extLst>
                    <a:ext uri="{FF2B5EF4-FFF2-40B4-BE49-F238E27FC236}">
                      <a16:creationId xmlns:a16="http://schemas.microsoft.com/office/drawing/2014/main" id="{DE302BE3-1A39-9FC6-AC78-B2F256980A15}"/>
                    </a:ext>
                  </a:extLst>
                </p:cNvPr>
                <p:cNvSpPr/>
                <p:nvPr/>
              </p:nvSpPr>
              <p:spPr>
                <a:xfrm>
                  <a:off x="7629648" y="1485973"/>
                  <a:ext cx="162615" cy="162615"/>
                </a:xfrm>
                <a:prstGeom prst="ellipse">
                  <a:avLst/>
                </a:prstGeom>
                <a:solidFill>
                  <a:srgbClr val="BFBFBF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A2816C-3A1F-E11A-298D-2ACADB6FC6EB}"/>
                  </a:ext>
                </a:extLst>
              </p:cNvPr>
              <p:cNvSpPr txBox="1"/>
              <p:nvPr/>
            </p:nvSpPr>
            <p:spPr>
              <a:xfrm>
                <a:off x="7868722" y="1428781"/>
                <a:ext cx="93807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2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년 남성</a:t>
                </a:r>
              </a:p>
            </p:txBody>
          </p:sp>
        </p:grp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1164D27F-E163-986B-7A64-5AA9F15A8B02}"/>
              </a:ext>
            </a:extLst>
          </p:cNvPr>
          <p:cNvSpPr txBox="1"/>
          <p:nvPr/>
        </p:nvSpPr>
        <p:spPr>
          <a:xfrm>
            <a:off x="1001481" y="564845"/>
            <a:ext cx="27222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연령대별 고용률</a:t>
            </a:r>
          </a:p>
        </p:txBody>
      </p:sp>
      <p:graphicFrame>
        <p:nvGraphicFramePr>
          <p:cNvPr id="21" name="차트 20">
            <a:extLst>
              <a:ext uri="{FF2B5EF4-FFF2-40B4-BE49-F238E27FC236}">
                <a16:creationId xmlns:a16="http://schemas.microsoft.com/office/drawing/2014/main" id="{6001CA36-47CB-60F0-A1EA-C36F3134613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86109739"/>
              </p:ext>
            </p:extLst>
          </p:nvPr>
        </p:nvGraphicFramePr>
        <p:xfrm>
          <a:off x="1148660" y="1496521"/>
          <a:ext cx="8128000" cy="4922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A2EF4EF4-38A2-10B6-430A-E75B068BE8EC}"/>
              </a:ext>
            </a:extLst>
          </p:cNvPr>
          <p:cNvSpPr txBox="1"/>
          <p:nvPr/>
        </p:nvSpPr>
        <p:spPr>
          <a:xfrm>
            <a:off x="1068156" y="989687"/>
            <a:ext cx="373050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통계청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(2020), 2020 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통계로 보는 여성의 삶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32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쪽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endParaRPr lang="ko-KR" altLang="en-US" sz="14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</a:t>
            </a:r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남성 고용률의 경우 </a:t>
            </a:r>
            <a: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KOSIS </a:t>
            </a:r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홈페이지에서 재구성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B0A6998-0C75-EE90-24F0-58A31943CF26}"/>
              </a:ext>
            </a:extLst>
          </p:cNvPr>
          <p:cNvSpPr txBox="1"/>
          <p:nvPr/>
        </p:nvSpPr>
        <p:spPr>
          <a:xfrm>
            <a:off x="8438424" y="1564104"/>
            <a:ext cx="764953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defRPr lang="en-US" altLang="ko-KR" sz="1400" b="0" i="0" u="none" strike="noStrike" kern="1200" spc="-1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C72154"/>
                </a:solidFill>
                <a:latin typeface="에스코어 드림 6 Bold" panose="020B0703030302020204" pitchFamily="34" charset="-127"/>
                <a:ea typeface="에스코어 드림 6 Bold" panose="020B0703030302020204" pitchFamily="34" charset="-127"/>
                <a:cs typeface="+mn-cs"/>
              </a:defRPr>
            </a:pPr>
            <a:r>
              <a: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단위  </a:t>
            </a:r>
            <a: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 %</a:t>
            </a:r>
            <a:endParaRPr lang="ko-KR" altLang="en-US" sz="12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0774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 hidden="1">
            <a:extLst>
              <a:ext uri="{FF2B5EF4-FFF2-40B4-BE49-F238E27FC236}">
                <a16:creationId xmlns:a16="http://schemas.microsoft.com/office/drawing/2014/main" id="{58C25EA6-A322-CE81-5E41-889D896C4F43}"/>
              </a:ext>
            </a:extLst>
          </p:cNvPr>
          <p:cNvGrpSpPr/>
          <p:nvPr/>
        </p:nvGrpSpPr>
        <p:grpSpPr>
          <a:xfrm>
            <a:off x="7121094" y="1030445"/>
            <a:ext cx="2082283" cy="861602"/>
            <a:chOff x="7082994" y="1030445"/>
            <a:chExt cx="2082283" cy="861602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C8F9720-3E3D-936A-4C46-96D344369861}"/>
                </a:ext>
              </a:extLst>
            </p:cNvPr>
            <p:cNvSpPr txBox="1"/>
            <p:nvPr/>
          </p:nvSpPr>
          <p:spPr>
            <a:xfrm>
              <a:off x="8400324" y="1573725"/>
              <a:ext cx="764953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 algn="ctr">
                <a:defRPr lang="en-US" altLang="ko-KR" sz="1400" b="0" i="0" u="none" strike="noStrike" kern="1200" spc="-100" baseline="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rgbClr val="C72154"/>
                  </a:solidFill>
                  <a:latin typeface="에스코어 드림 6 Bold" panose="020B0703030302020204" pitchFamily="34" charset="-127"/>
                  <a:ea typeface="에스코어 드림 6 Bold" panose="020B0703030302020204" pitchFamily="34" charset="-127"/>
                  <a:cs typeface="+mn-cs"/>
                </a:defRPr>
              </a:pPr>
              <a:r>
                <a:rPr lang="ko-KR" altLang="en-US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단위  </a:t>
              </a:r>
              <a:r>
                <a:rPr lang="en-US" altLang="ko-KR" sz="1200" spc="-100">
                  <a:ln>
                    <a:solidFill>
                      <a:schemeClr val="accent1">
                        <a:alpha val="0"/>
                      </a:schemeClr>
                    </a:solidFill>
                  </a:ln>
                  <a:solidFill>
                    <a:schemeClr val="tx1">
                      <a:lumMod val="75000"/>
                      <a:lumOff val="25000"/>
                    </a:schemeClr>
                  </a:solidFill>
                  <a:latin typeface="맑은 고딕" panose="020B0503020000020004" pitchFamily="50" charset="-127"/>
                  <a:ea typeface="맑은 고딕" panose="020B0503020000020004" pitchFamily="50" charset="-127"/>
                </a:rPr>
                <a:t>:  %</a:t>
              </a:r>
              <a:endPara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grpSp>
          <p:nvGrpSpPr>
            <p:cNvPr id="8" name="그룹 7">
              <a:extLst>
                <a:ext uri="{FF2B5EF4-FFF2-40B4-BE49-F238E27FC236}">
                  <a16:creationId xmlns:a16="http://schemas.microsoft.com/office/drawing/2014/main" id="{080BF4AD-01D7-86C5-A4AD-2FD92713AFEE}"/>
                </a:ext>
              </a:extLst>
            </p:cNvPr>
            <p:cNvGrpSpPr/>
            <p:nvPr/>
          </p:nvGrpSpPr>
          <p:grpSpPr>
            <a:xfrm>
              <a:off x="7082994" y="1030445"/>
              <a:ext cx="1351272" cy="861602"/>
              <a:chOff x="7455527" y="844178"/>
              <a:chExt cx="1351272" cy="861602"/>
            </a:xfrm>
          </p:grpSpPr>
          <p:grpSp>
            <p:nvGrpSpPr>
              <p:cNvPr id="9" name="그룹 8">
                <a:extLst>
                  <a:ext uri="{FF2B5EF4-FFF2-40B4-BE49-F238E27FC236}">
                    <a16:creationId xmlns:a16="http://schemas.microsoft.com/office/drawing/2014/main" id="{9D68C06C-9430-A85D-CC8E-2FFF8DCBAFEF}"/>
                  </a:ext>
                </a:extLst>
              </p:cNvPr>
              <p:cNvGrpSpPr/>
              <p:nvPr/>
            </p:nvGrpSpPr>
            <p:grpSpPr>
              <a:xfrm>
                <a:off x="7455527" y="1193672"/>
                <a:ext cx="413999" cy="162615"/>
                <a:chOff x="7484925" y="1193672"/>
                <a:chExt cx="413999" cy="162615"/>
              </a:xfrm>
            </p:grpSpPr>
            <p:sp>
              <p:nvSpPr>
                <p:cNvPr id="19" name="자유형: 도형 18">
                  <a:extLst>
                    <a:ext uri="{FF2B5EF4-FFF2-40B4-BE49-F238E27FC236}">
                      <a16:creationId xmlns:a16="http://schemas.microsoft.com/office/drawing/2014/main" id="{92E4FCEF-8E3A-DF12-B4B8-BB020D4385B8}"/>
                    </a:ext>
                  </a:extLst>
                </p:cNvPr>
                <p:cNvSpPr/>
                <p:nvPr/>
              </p:nvSpPr>
              <p:spPr>
                <a:xfrm>
                  <a:off x="7484925" y="1274979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C72154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20" name="타원 19">
                  <a:extLst>
                    <a:ext uri="{FF2B5EF4-FFF2-40B4-BE49-F238E27FC236}">
                      <a16:creationId xmlns:a16="http://schemas.microsoft.com/office/drawing/2014/main" id="{FC69EA24-A63B-620B-EAA2-5CD7119421B1}"/>
                    </a:ext>
                  </a:extLst>
                </p:cNvPr>
                <p:cNvSpPr/>
                <p:nvPr/>
              </p:nvSpPr>
              <p:spPr>
                <a:xfrm>
                  <a:off x="7610617" y="1193672"/>
                  <a:ext cx="162615" cy="162615"/>
                </a:xfrm>
                <a:prstGeom prst="ellipse">
                  <a:avLst/>
                </a:prstGeom>
                <a:solidFill>
                  <a:srgbClr val="C72154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FDD25636-7BC7-99C5-5B95-3044A55FB3C1}"/>
                  </a:ext>
                </a:extLst>
              </p:cNvPr>
              <p:cNvSpPr txBox="1"/>
              <p:nvPr/>
            </p:nvSpPr>
            <p:spPr>
              <a:xfrm>
                <a:off x="7868722" y="1136480"/>
                <a:ext cx="93807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년 여성</a:t>
                </a:r>
              </a:p>
            </p:txBody>
          </p:sp>
          <p:grpSp>
            <p:nvGrpSpPr>
              <p:cNvPr id="11" name="그룹 10">
                <a:extLst>
                  <a:ext uri="{FF2B5EF4-FFF2-40B4-BE49-F238E27FC236}">
                    <a16:creationId xmlns:a16="http://schemas.microsoft.com/office/drawing/2014/main" id="{86AA4EF4-6474-46A9-F295-554AF01701C0}"/>
                  </a:ext>
                </a:extLst>
              </p:cNvPr>
              <p:cNvGrpSpPr/>
              <p:nvPr/>
            </p:nvGrpSpPr>
            <p:grpSpPr>
              <a:xfrm>
                <a:off x="7455527" y="916759"/>
                <a:ext cx="413999" cy="162615"/>
                <a:chOff x="7455527" y="916759"/>
                <a:chExt cx="413999" cy="162615"/>
              </a:xfrm>
            </p:grpSpPr>
            <p:sp>
              <p:nvSpPr>
                <p:cNvPr id="17" name="자유형: 도형 16">
                  <a:extLst>
                    <a:ext uri="{FF2B5EF4-FFF2-40B4-BE49-F238E27FC236}">
                      <a16:creationId xmlns:a16="http://schemas.microsoft.com/office/drawing/2014/main" id="{BF1FD873-08F7-0F29-A29C-BAC94DB044E2}"/>
                    </a:ext>
                  </a:extLst>
                </p:cNvPr>
                <p:cNvSpPr/>
                <p:nvPr/>
              </p:nvSpPr>
              <p:spPr>
                <a:xfrm>
                  <a:off x="7455527" y="998066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41546E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8" name="타원 17">
                  <a:extLst>
                    <a:ext uri="{FF2B5EF4-FFF2-40B4-BE49-F238E27FC236}">
                      <a16:creationId xmlns:a16="http://schemas.microsoft.com/office/drawing/2014/main" id="{590B7152-C0C3-0714-B48B-7CA101A2CB87}"/>
                    </a:ext>
                  </a:extLst>
                </p:cNvPr>
                <p:cNvSpPr/>
                <p:nvPr/>
              </p:nvSpPr>
              <p:spPr>
                <a:xfrm>
                  <a:off x="7581219" y="916759"/>
                  <a:ext cx="162615" cy="162615"/>
                </a:xfrm>
                <a:prstGeom prst="ellipse">
                  <a:avLst/>
                </a:prstGeom>
                <a:solidFill>
                  <a:srgbClr val="41546E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90640DFA-078E-54DD-7C8E-B69D83EE5888}"/>
                  </a:ext>
                </a:extLst>
              </p:cNvPr>
              <p:cNvSpPr txBox="1"/>
              <p:nvPr/>
            </p:nvSpPr>
            <p:spPr>
              <a:xfrm>
                <a:off x="7868722" y="844178"/>
                <a:ext cx="93807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4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C72154"/>
                    </a:solidFill>
                    <a:latin typeface="에스코어 드림 6 Bold" panose="020B0703030302020204" pitchFamily="34" charset="-127"/>
                    <a:ea typeface="에스코어 드림 6 Bold" panose="020B0703030302020204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2009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rgbClr val="41546E"/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년 여성</a:t>
                </a:r>
              </a:p>
            </p:txBody>
          </p:sp>
          <p:grpSp>
            <p:nvGrpSpPr>
              <p:cNvPr id="13" name="그룹 12">
                <a:extLst>
                  <a:ext uri="{FF2B5EF4-FFF2-40B4-BE49-F238E27FC236}">
                    <a16:creationId xmlns:a16="http://schemas.microsoft.com/office/drawing/2014/main" id="{EEE04261-C3EB-476C-D270-635E67798E46}"/>
                  </a:ext>
                </a:extLst>
              </p:cNvPr>
              <p:cNvGrpSpPr/>
              <p:nvPr/>
            </p:nvGrpSpPr>
            <p:grpSpPr>
              <a:xfrm>
                <a:off x="7455527" y="1485973"/>
                <a:ext cx="413999" cy="162615"/>
                <a:chOff x="7503956" y="1485973"/>
                <a:chExt cx="413999" cy="162615"/>
              </a:xfrm>
            </p:grpSpPr>
            <p:sp>
              <p:nvSpPr>
                <p:cNvPr id="15" name="자유형: 도형 14">
                  <a:extLst>
                    <a:ext uri="{FF2B5EF4-FFF2-40B4-BE49-F238E27FC236}">
                      <a16:creationId xmlns:a16="http://schemas.microsoft.com/office/drawing/2014/main" id="{B7ABB167-9FD7-DE0E-5B05-D7211AA918C2}"/>
                    </a:ext>
                  </a:extLst>
                </p:cNvPr>
                <p:cNvSpPr/>
                <p:nvPr/>
              </p:nvSpPr>
              <p:spPr>
                <a:xfrm>
                  <a:off x="7503956" y="1567280"/>
                  <a:ext cx="413999" cy="0"/>
                </a:xfrm>
                <a:custGeom>
                  <a:avLst/>
                  <a:gdLst>
                    <a:gd name="connsiteX0" fmla="*/ 0 w 666750"/>
                    <a:gd name="connsiteY0" fmla="*/ 0 h 0"/>
                    <a:gd name="connsiteX1" fmla="*/ 666750 w 666750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666750">
                      <a:moveTo>
                        <a:pt x="0" y="0"/>
                      </a:moveTo>
                      <a:lnTo>
                        <a:pt x="666750" y="0"/>
                      </a:lnTo>
                    </a:path>
                  </a:pathLst>
                </a:custGeom>
                <a:noFill/>
                <a:ln w="28575">
                  <a:solidFill>
                    <a:srgbClr val="BFBFBF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  <p:sp>
              <p:nvSpPr>
                <p:cNvPr id="16" name="타원 15">
                  <a:extLst>
                    <a:ext uri="{FF2B5EF4-FFF2-40B4-BE49-F238E27FC236}">
                      <a16:creationId xmlns:a16="http://schemas.microsoft.com/office/drawing/2014/main" id="{DE302BE3-1A39-9FC6-AC78-B2F256980A15}"/>
                    </a:ext>
                  </a:extLst>
                </p:cNvPr>
                <p:cNvSpPr/>
                <p:nvPr/>
              </p:nvSpPr>
              <p:spPr>
                <a:xfrm>
                  <a:off x="7629648" y="1485973"/>
                  <a:ext cx="162615" cy="162615"/>
                </a:xfrm>
                <a:prstGeom prst="ellipse">
                  <a:avLst/>
                </a:prstGeom>
                <a:solidFill>
                  <a:srgbClr val="BFBFBF"/>
                </a:solidFill>
                <a:ln w="19050"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/>
                </a:p>
              </p:txBody>
            </p:sp>
          </p:grpSp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4A2816C-3A1F-E11A-298D-2ACADB6FC6EB}"/>
                  </a:ext>
                </a:extLst>
              </p:cNvPr>
              <p:cNvSpPr txBox="1"/>
              <p:nvPr/>
            </p:nvSpPr>
            <p:spPr>
              <a:xfrm>
                <a:off x="7868722" y="1428781"/>
                <a:ext cx="93807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defRPr lang="en-US" altLang="ko-KR" sz="1200" b="0" i="0" u="none" strike="noStrike" kern="1200" spc="-100" baseline="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마루 부리OTF 가는" panose="020B0600000101010101" pitchFamily="34" charset="-127"/>
                    <a:ea typeface="마루 부리OTF 가는" panose="020B0600000101010101" pitchFamily="34" charset="-127"/>
                    <a:cs typeface="+mn-cs"/>
                  </a:defRPr>
                </a:pPr>
                <a:r>
                  <a:rPr lang="en-US" altLang="ko-KR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2019</a:t>
                </a:r>
                <a:r>
                  <a:rPr lang="ko-KR" altLang="en-US" sz="1200" spc="-100">
                    <a:ln>
                      <a:solidFill>
                        <a:schemeClr val="accent1">
                          <a:alpha val="0"/>
                        </a:schemeClr>
                      </a:solidFill>
                    </a:ln>
                    <a:solidFill>
                      <a:schemeClr val="bg1">
                        <a:lumMod val="65000"/>
                      </a:schemeClr>
                    </a:solidFill>
                    <a:latin typeface="맑은 고딕" panose="020B0503020000020004" pitchFamily="50" charset="-127"/>
                    <a:ea typeface="맑은 고딕" panose="020B0503020000020004" pitchFamily="50" charset="-127"/>
                  </a:rPr>
                  <a:t>년 남성</a:t>
                </a:r>
              </a:p>
            </p:txBody>
          </p:sp>
        </p:grp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C3A8D295-C3DD-7C21-942F-64B572EBD9FA}"/>
              </a:ext>
            </a:extLst>
          </p:cNvPr>
          <p:cNvSpPr txBox="1"/>
          <p:nvPr/>
        </p:nvSpPr>
        <p:spPr>
          <a:xfrm>
            <a:off x="1215193" y="313042"/>
            <a:ext cx="27222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8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연령대별 고용률</a:t>
            </a:r>
          </a:p>
        </p:txBody>
      </p:sp>
      <p:graphicFrame>
        <p:nvGraphicFramePr>
          <p:cNvPr id="23" name="차트 22">
            <a:extLst>
              <a:ext uri="{FF2B5EF4-FFF2-40B4-BE49-F238E27FC236}">
                <a16:creationId xmlns:a16="http://schemas.microsoft.com/office/drawing/2014/main" id="{BCD928A2-30FB-655A-4C37-45A86194875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80735751"/>
              </p:ext>
            </p:extLst>
          </p:nvPr>
        </p:nvGraphicFramePr>
        <p:xfrm>
          <a:off x="1347536" y="1693682"/>
          <a:ext cx="9199961" cy="49220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4" name="TextBox 23">
            <a:extLst>
              <a:ext uri="{FF2B5EF4-FFF2-40B4-BE49-F238E27FC236}">
                <a16:creationId xmlns:a16="http://schemas.microsoft.com/office/drawing/2014/main" id="{A5028FC6-9A03-6F38-FAAE-C4417BB23482}"/>
              </a:ext>
            </a:extLst>
          </p:cNvPr>
          <p:cNvSpPr txBox="1"/>
          <p:nvPr/>
        </p:nvSpPr>
        <p:spPr>
          <a:xfrm>
            <a:off x="1215193" y="927306"/>
            <a:ext cx="3730508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통계청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(2020), 2020 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통계로 보는 여성의 삶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32</a:t>
            </a:r>
            <a:r>
              <a:rPr lang="ko-KR" altLang="en-US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쪽</a:t>
            </a:r>
            <a:r>
              <a:rPr lang="en-US" altLang="ko-KR" sz="14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endParaRPr lang="ko-KR" altLang="en-US" sz="14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*</a:t>
            </a:r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남성 고용률의 경우 </a:t>
            </a:r>
            <a:r>
              <a:rPr lang="en-US" altLang="ko-KR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KOSIS </a:t>
            </a:r>
            <a:r>
              <a:rPr lang="ko-KR" altLang="en-US" sz="11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홈페이지에서 재구성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F42CC73-C6E5-0623-7B3E-1B8557721159}"/>
              </a:ext>
            </a:extLst>
          </p:cNvPr>
          <p:cNvSpPr txBox="1"/>
          <p:nvPr/>
        </p:nvSpPr>
        <p:spPr>
          <a:xfrm>
            <a:off x="9534590" y="1539879"/>
            <a:ext cx="764953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algn="ctr">
              <a:defRPr lang="en-US" altLang="ko-KR" sz="1400" b="0" i="0" u="none" strike="noStrike" kern="1200" spc="-1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C72154"/>
                </a:solidFill>
                <a:latin typeface="에스코어 드림 6 Bold" panose="020B0703030302020204" pitchFamily="34" charset="-127"/>
                <a:ea typeface="에스코어 드림 6 Bold" panose="020B0703030302020204" pitchFamily="34" charset="-127"/>
                <a:cs typeface="+mn-cs"/>
              </a:defRPr>
            </a:pPr>
            <a:r>
              <a:rPr lang="ko-KR" altLang="en-US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단위  </a:t>
            </a:r>
            <a:r>
              <a:rPr lang="en-US" altLang="ko-KR" sz="1200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:  %</a:t>
            </a:r>
            <a:endParaRPr lang="ko-KR" altLang="en-US" sz="1200" spc="-100">
              <a:ln>
                <a:solidFill>
                  <a:schemeClr val="accent1">
                    <a:alpha val="0"/>
                  </a:schemeClr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D0F97D7-5E04-1564-9420-A6CE8B43FB99}"/>
              </a:ext>
            </a:extLst>
          </p:cNvPr>
          <p:cNvSpPr txBox="1"/>
          <p:nvPr/>
        </p:nvSpPr>
        <p:spPr>
          <a:xfrm>
            <a:off x="10181738" y="4928568"/>
            <a:ext cx="957313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defRPr lang="en-US" altLang="ko-KR" sz="1400" b="0" i="0" u="none" strike="noStrike" kern="1200" spc="-1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C72154"/>
                </a:solidFill>
                <a:latin typeface="에스코어 드림 6 Bold" panose="020B0703030302020204" pitchFamily="34" charset="-127"/>
                <a:ea typeface="에스코어 드림 6 Bold" panose="020B0703030302020204" pitchFamily="34" charset="-127"/>
                <a:cs typeface="+mn-cs"/>
              </a:defRPr>
            </a:pPr>
            <a:r>
              <a:rPr lang="en-US" altLang="ko-KR" sz="12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C72154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2019</a:t>
            </a:r>
            <a:r>
              <a:rPr lang="ko-KR" altLang="en-US" sz="12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C72154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년 여성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E1F57D4-9508-F638-6D97-1533B577942B}"/>
              </a:ext>
            </a:extLst>
          </p:cNvPr>
          <p:cNvSpPr txBox="1"/>
          <p:nvPr/>
        </p:nvSpPr>
        <p:spPr>
          <a:xfrm>
            <a:off x="10181738" y="5143570"/>
            <a:ext cx="957313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 anchor="ctr">
            <a:spAutoFit/>
          </a:bodyPr>
          <a:lstStyle/>
          <a:p>
            <a:pPr>
              <a:defRPr lang="en-US" altLang="ko-KR" sz="1400" b="0" i="0" u="none" strike="noStrike" kern="1200" spc="-1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C72154"/>
                </a:solidFill>
                <a:latin typeface="에스코어 드림 6 Bold" panose="020B0703030302020204" pitchFamily="34" charset="-127"/>
                <a:ea typeface="에스코어 드림 6 Bold" panose="020B0703030302020204" pitchFamily="34" charset="-127"/>
                <a:cs typeface="+mn-cs"/>
              </a:defRPr>
            </a:pPr>
            <a:r>
              <a:rPr lang="en-US" altLang="ko-KR" sz="12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1546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2009</a:t>
            </a:r>
            <a:r>
              <a:rPr lang="ko-KR" altLang="en-US" sz="12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41546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년 여성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E720F70-81AF-1686-C95F-81D98FDE7E7E}"/>
              </a:ext>
            </a:extLst>
          </p:cNvPr>
          <p:cNvSpPr txBox="1"/>
          <p:nvPr/>
        </p:nvSpPr>
        <p:spPr>
          <a:xfrm>
            <a:off x="10181738" y="4231948"/>
            <a:ext cx="957313" cy="276999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defRPr lang="en-US" altLang="ko-KR" sz="1400" b="0" i="0" u="none" strike="noStrike" kern="1200" spc="-100" baseline="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rgbClr val="C72154"/>
                </a:solidFill>
                <a:latin typeface="에스코어 드림 6 Bold" panose="020B0703030302020204" pitchFamily="34" charset="-127"/>
                <a:ea typeface="에스코어 드림 6 Bold" panose="020B0703030302020204" pitchFamily="34" charset="-127"/>
                <a:cs typeface="+mn-cs"/>
              </a:defRPr>
            </a:pPr>
            <a:r>
              <a:rPr lang="en-US" altLang="ko-KR" sz="12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2019</a:t>
            </a:r>
            <a:r>
              <a:rPr lang="ko-KR" altLang="en-US" sz="1200" b="1" spc="-100">
                <a:ln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50000"/>
                    <a:lumOff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년 남성</a:t>
            </a:r>
          </a:p>
        </p:txBody>
      </p:sp>
    </p:spTree>
    <p:extLst>
      <p:ext uri="{BB962C8B-B14F-4D97-AF65-F5344CB8AC3E}">
        <p14:creationId xmlns:p14="http://schemas.microsoft.com/office/powerpoint/2010/main" val="1498812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19492</TotalTime>
  <Words>183</Words>
  <Application>Microsoft Office PowerPoint</Application>
  <PresentationFormat>와이드스크린</PresentationFormat>
  <Paragraphs>65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 SSEN</dc:creator>
  <cp:lastModifiedBy>SSEN Kim</cp:lastModifiedBy>
  <cp:revision>149</cp:revision>
  <dcterms:created xsi:type="dcterms:W3CDTF">2021-12-14T10:38:30Z</dcterms:created>
  <dcterms:modified xsi:type="dcterms:W3CDTF">2024-02-13T09:54:19Z</dcterms:modified>
</cp:coreProperties>
</file>