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4" r:id="rId2"/>
    <p:sldId id="731" r:id="rId3"/>
    <p:sldId id="733" r:id="rId4"/>
    <p:sldId id="73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6600"/>
    <a:srgbClr val="D9D9D9"/>
    <a:srgbClr val="44546A"/>
    <a:srgbClr val="FFC000"/>
    <a:srgbClr val="404040"/>
    <a:srgbClr val="006592"/>
    <a:srgbClr val="006C5A"/>
    <a:srgbClr val="00AC8E"/>
    <a:srgbClr val="FFD0C4"/>
    <a:srgbClr val="004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69" autoAdjust="0"/>
    <p:restoredTop sz="96076" autoAdjust="0"/>
  </p:normalViewPr>
  <p:slideViewPr>
    <p:cSldViewPr snapToGrid="0" showGuides="1">
      <p:cViewPr varScale="1">
        <p:scale>
          <a:sx n="102" d="100"/>
          <a:sy n="102" d="100"/>
        </p:scale>
        <p:origin x="7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SEN\&#51089;&#50629;\2022\22_JUL_&#52636;&#54032;_&#45936;&#51060;&#53552;&#49884;&#44033;&#54868;\src\C04_210718_&#54217;&#49373;&#51649;&#51109;_Data&amp;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SEN\&#51089;&#50629;\2022\22_JUL_&#52636;&#54032;_&#45936;&#51060;&#53552;&#49884;&#44033;&#54868;\src\C04_210718_&#54217;&#49373;&#51649;&#51109;_Data&amp;Cha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SEN\&#51089;&#50629;\2022\22_JUL_&#52636;&#54032;_&#45936;&#51060;&#53552;&#49884;&#44033;&#54868;\src\C04_210718_&#54217;&#49373;&#51649;&#51109;_Data&amp;Cha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58435992699475E-2"/>
          <c:y val="0.13072948755919411"/>
          <c:w val="0.92819018630486849"/>
          <c:h val="0.78589279622442465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19099824"/>
        <c:axId val="419111056"/>
        <c:extLst>
          <c:ext xmlns:c15="http://schemas.microsoft.com/office/drawing/2012/chart" uri="{02D57815-91ED-43cb-92C2-25804820EDAC}">
            <c15:filteredBarSeries>
              <c15:ser>
                <c:idx val="0"/>
                <c:order val="9"/>
                <c:tx>
                  <c:strRef>
                    <c:extLst>
                      <c:ext uri="{02D57815-91ED-43cb-92C2-25804820EDAC}">
                        <c15:formulaRef>
                          <c15:sqref>'근로형태별 평균근속기간추이 (2)'!$L$28</c15:sqref>
                        </c15:formulaRef>
                      </c:ext>
                    </c:extLst>
                    <c:strCache>
                      <c:ptCount val="1"/>
                      <c:pt idx="0">
                        <c:v>bg</c:v>
                      </c:pt>
                    </c:strCache>
                  </c:strRef>
                </c:tx>
                <c:spPr>
                  <a:solidFill>
                    <a:schemeClr val="bg1">
                      <a:lumMod val="95000"/>
                      <a:alpha val="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Pt>
                  <c:idx val="17"/>
                  <c:invertIfNegative val="0"/>
                  <c:bubble3D val="0"/>
                  <c:spPr>
                    <a:noFill/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2-F153-43A0-B3BE-667838297A3F}"/>
                    </c:ext>
                  </c:extLst>
                </c:dPt>
                <c:cat>
                  <c:numRef>
                    <c:extLst>
                      <c:ext uri="{02D57815-91ED-43cb-92C2-25804820EDAC}">
                        <c15:formulaRef>
                          <c15:sqref>'근로형태별 평균근속기간추이 (2)'!$A$29:$A$46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'근로형태별 평균근속기간추이 (2)'!$L$29:$L$46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100</c:v>
                      </c:pt>
                      <c:pt idx="1">
                        <c:v>100</c:v>
                      </c:pt>
                      <c:pt idx="2">
                        <c:v>100</c:v>
                      </c:pt>
                      <c:pt idx="3">
                        <c:v>100</c:v>
                      </c:pt>
                      <c:pt idx="4">
                        <c:v>100</c:v>
                      </c:pt>
                      <c:pt idx="5">
                        <c:v>100</c:v>
                      </c:pt>
                      <c:pt idx="6">
                        <c:v>100</c:v>
                      </c:pt>
                      <c:pt idx="7">
                        <c:v>100</c:v>
                      </c:pt>
                      <c:pt idx="8">
                        <c:v>100</c:v>
                      </c:pt>
                      <c:pt idx="9">
                        <c:v>100</c:v>
                      </c:pt>
                      <c:pt idx="10">
                        <c:v>100</c:v>
                      </c:pt>
                      <c:pt idx="11">
                        <c:v>100</c:v>
                      </c:pt>
                      <c:pt idx="12">
                        <c:v>100</c:v>
                      </c:pt>
                      <c:pt idx="13">
                        <c:v>100</c:v>
                      </c:pt>
                      <c:pt idx="14">
                        <c:v>100</c:v>
                      </c:pt>
                      <c:pt idx="15">
                        <c:v>100</c:v>
                      </c:pt>
                      <c:pt idx="16">
                        <c:v>100</c:v>
                      </c:pt>
                      <c:pt idx="17">
                        <c:v>100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F153-43A0-B3BE-667838297A3F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1"/>
          <c:tx>
            <c:strRef>
              <c:f>'근로형태별 평균근속기간추이 (2)'!$D$28</c:f>
              <c:strCache>
                <c:ptCount val="1"/>
                <c:pt idx="0">
                  <c:v>반복갱신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1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F153-43A0-B3BE-667838297A3F}"/>
              </c:ext>
            </c:extLst>
          </c:dPt>
          <c:cat>
            <c:numRef>
              <c:f>'근로형태별 평균근속기간추이 (2)'!$A$29:$A$47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'근로형태별 평균근속기간추이 (2)'!$D$29:$D$47</c:f>
              <c:numCache>
                <c:formatCode>0.0</c:formatCode>
                <c:ptCount val="19"/>
                <c:pt idx="0">
                  <c:v>53.9</c:v>
                </c:pt>
                <c:pt idx="1">
                  <c:v>50.2</c:v>
                </c:pt>
                <c:pt idx="2">
                  <c:v>56.1</c:v>
                </c:pt>
                <c:pt idx="3">
                  <c:v>60.9</c:v>
                </c:pt>
                <c:pt idx="4">
                  <c:v>57</c:v>
                </c:pt>
                <c:pt idx="5">
                  <c:v>52.4</c:v>
                </c:pt>
                <c:pt idx="6">
                  <c:v>46.7</c:v>
                </c:pt>
                <c:pt idx="7">
                  <c:v>59.4</c:v>
                </c:pt>
                <c:pt idx="8">
                  <c:v>62</c:v>
                </c:pt>
                <c:pt idx="9">
                  <c:v>57.8</c:v>
                </c:pt>
                <c:pt idx="10">
                  <c:v>68.400000000000006</c:v>
                </c:pt>
                <c:pt idx="11">
                  <c:v>62.6</c:v>
                </c:pt>
                <c:pt idx="12">
                  <c:v>50.9</c:v>
                </c:pt>
                <c:pt idx="13">
                  <c:v>57.2</c:v>
                </c:pt>
                <c:pt idx="14">
                  <c:v>58.9</c:v>
                </c:pt>
                <c:pt idx="15">
                  <c:v>66.099999999999994</c:v>
                </c:pt>
                <c:pt idx="16">
                  <c:v>59.7</c:v>
                </c:pt>
                <c:pt idx="17">
                  <c:v>60.7</c:v>
                </c:pt>
                <c:pt idx="18">
                  <c:v>41.2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53-43A0-B3BE-667838297A3F}"/>
            </c:ext>
          </c:extLst>
        </c:ser>
        <c:ser>
          <c:idx val="7"/>
          <c:order val="5"/>
          <c:tx>
            <c:strRef>
              <c:f>'근로형태별 평균근속기간추이 (2)'!$H$28</c:f>
              <c:strCache>
                <c:ptCount val="1"/>
                <c:pt idx="0">
                  <c:v>특수형태</c:v>
                </c:pt>
              </c:strCache>
            </c:strRef>
          </c:tx>
          <c:spPr>
            <a:ln w="28575" cap="rnd">
              <a:solidFill>
                <a:schemeClr val="tx2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F153-43A0-B3BE-667838297A3F}"/>
              </c:ext>
            </c:extLst>
          </c:dPt>
          <c:cat>
            <c:numRef>
              <c:f>'근로형태별 평균근속기간추이 (2)'!$A$29:$A$47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'근로형태별 평균근속기간추이 (2)'!$H$29:$H$47</c:f>
              <c:numCache>
                <c:formatCode>0.0</c:formatCode>
                <c:ptCount val="19"/>
                <c:pt idx="0">
                  <c:v>31</c:v>
                </c:pt>
                <c:pt idx="1">
                  <c:v>36.9</c:v>
                </c:pt>
                <c:pt idx="2">
                  <c:v>38.299999999999997</c:v>
                </c:pt>
                <c:pt idx="3">
                  <c:v>32.9</c:v>
                </c:pt>
                <c:pt idx="4">
                  <c:v>35.1</c:v>
                </c:pt>
                <c:pt idx="5">
                  <c:v>39.799999999999997</c:v>
                </c:pt>
                <c:pt idx="6">
                  <c:v>39.6</c:v>
                </c:pt>
                <c:pt idx="7">
                  <c:v>45</c:v>
                </c:pt>
                <c:pt idx="8">
                  <c:v>49.2</c:v>
                </c:pt>
                <c:pt idx="9">
                  <c:v>53.9</c:v>
                </c:pt>
                <c:pt idx="10">
                  <c:v>60.5</c:v>
                </c:pt>
                <c:pt idx="11">
                  <c:v>69.099999999999994</c:v>
                </c:pt>
                <c:pt idx="12">
                  <c:v>64.5</c:v>
                </c:pt>
                <c:pt idx="13">
                  <c:v>69.400000000000006</c:v>
                </c:pt>
                <c:pt idx="14">
                  <c:v>73.400000000000006</c:v>
                </c:pt>
                <c:pt idx="15">
                  <c:v>75.2</c:v>
                </c:pt>
                <c:pt idx="16">
                  <c:v>66.099999999999994</c:v>
                </c:pt>
                <c:pt idx="17">
                  <c:v>65.8</c:v>
                </c:pt>
                <c:pt idx="18">
                  <c:v>62.1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53-43A0-B3BE-667838297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9099824"/>
        <c:axId val="419111056"/>
        <c:extLst>
          <c:ext xmlns:c15="http://schemas.microsoft.com/office/drawing/2012/chart" uri="{02D57815-91ED-43cb-92C2-25804820EDAC}">
            <c15:filteredLineSeries>
              <c15:ser>
                <c:idx val="2"/>
                <c:order val="0"/>
                <c:tx>
                  <c:strRef>
                    <c:extLst>
                      <c:ext uri="{02D57815-91ED-43cb-92C2-25804820EDAC}">
                        <c15:formulaRef>
                          <c15:sqref>'근로형태별 평균근속기간추이 (2)'!$C$28</c15:sqref>
                        </c15:formulaRef>
                      </c:ext>
                    </c:extLst>
                    <c:strCache>
                      <c:ptCount val="1"/>
                      <c:pt idx="0">
                        <c:v>기간제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'근로형태별 평균근속기간추이 (2)'!$C$29:$C$46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19.100000000000001</c:v>
                      </c:pt>
                      <c:pt idx="1">
                        <c:v>22.5</c:v>
                      </c:pt>
                      <c:pt idx="2">
                        <c:v>24.9</c:v>
                      </c:pt>
                      <c:pt idx="3">
                        <c:v>24.9</c:v>
                      </c:pt>
                      <c:pt idx="4">
                        <c:v>29.1</c:v>
                      </c:pt>
                      <c:pt idx="5">
                        <c:v>28.1</c:v>
                      </c:pt>
                      <c:pt idx="6">
                        <c:v>23.3</c:v>
                      </c:pt>
                      <c:pt idx="7">
                        <c:v>25.6</c:v>
                      </c:pt>
                      <c:pt idx="8">
                        <c:v>28.8</c:v>
                      </c:pt>
                      <c:pt idx="9">
                        <c:v>29.9</c:v>
                      </c:pt>
                      <c:pt idx="10">
                        <c:v>31.2</c:v>
                      </c:pt>
                      <c:pt idx="11">
                        <c:v>29.3</c:v>
                      </c:pt>
                      <c:pt idx="12">
                        <c:v>28.8</c:v>
                      </c:pt>
                      <c:pt idx="13">
                        <c:v>29.1</c:v>
                      </c:pt>
                      <c:pt idx="14">
                        <c:v>28.8</c:v>
                      </c:pt>
                      <c:pt idx="15">
                        <c:v>29.2</c:v>
                      </c:pt>
                      <c:pt idx="16">
                        <c:v>25.9</c:v>
                      </c:pt>
                      <c:pt idx="17">
                        <c:v>29.2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F153-43A0-B3BE-667838297A3F}"/>
                  </c:ext>
                </c:extLst>
              </c15:ser>
            </c15:filteredLineSeries>
            <c15:filteredLineSeries>
              <c15:ser>
                <c:idx val="4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(2)'!$E$28</c15:sqref>
                        </c15:formulaRef>
                      </c:ext>
                    </c:extLst>
                    <c:strCache>
                      <c:ptCount val="1"/>
                      <c:pt idx="0">
                        <c:v>기대불가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squar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dPt>
                  <c:idx val="17"/>
                  <c:marker>
                    <c:symbol val="square"/>
                    <c:size val="10"/>
                    <c:spPr>
                      <a:solidFill>
                        <a:schemeClr val="accent5"/>
                      </a:solidFill>
                      <a:ln w="9525">
                        <a:solidFill>
                          <a:schemeClr val="accent5"/>
                        </a:solidFill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5-F153-43A0-B3BE-667838297A3F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1.558855473932378E-2"/>
                        <c:y val="5.7582486674146442E-2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>
                            <a:defRPr sz="900" b="0" i="0" u="none" strike="noStrike" kern="1200" baseline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  <a:cs typeface="+mn-cs"/>
                            </a:defRPr>
                          </a:pPr>
                          <a:fld id="{02AB07C8-2FAB-4C7F-8482-3515337173AA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>
                              <a:defRPr/>
                            </a:pPr>
                            <a:t>[계열 이름]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  <a:p>
                          <a:pPr algn="l">
                            <a:defRPr/>
                          </a:pPr>
                          <a:fld id="{0782173D-A3F4-4DAE-880B-043A4F212745}" type="VALUE">
                            <a:rPr lang="ko-KR" altLang="en-US" sz="900" b="0" i="0" u="none" strike="noStrike" kern="1200" baseline="0"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  <a:cs typeface="+mn-cs"/>
                            </a:rPr>
                            <a:pPr algn="l">
                              <a:defRPr/>
                            </a:pPr>
                            <a:t>[값]</a:t>
                          </a:fld>
                          <a:endParaRPr lang="ko-KR" altLang="en-US"/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>
                          <a:defRPr sz="900" b="0" i="0" u="none" strike="noStrike" kern="1200" baseline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
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5-F153-43A0-B3BE-667838297A3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(2)'!$E$29:$E$46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16.100000000000001</c:v>
                      </c:pt>
                      <c:pt idx="1">
                        <c:v>14.6</c:v>
                      </c:pt>
                      <c:pt idx="2">
                        <c:v>13.5</c:v>
                      </c:pt>
                      <c:pt idx="3">
                        <c:v>13.8</c:v>
                      </c:pt>
                      <c:pt idx="4">
                        <c:v>13.5</c:v>
                      </c:pt>
                      <c:pt idx="5">
                        <c:v>16.100000000000001</c:v>
                      </c:pt>
                      <c:pt idx="6">
                        <c:v>15.6</c:v>
                      </c:pt>
                      <c:pt idx="7">
                        <c:v>12.8</c:v>
                      </c:pt>
                      <c:pt idx="8">
                        <c:v>18.100000000000001</c:v>
                      </c:pt>
                      <c:pt idx="9">
                        <c:v>22.3</c:v>
                      </c:pt>
                      <c:pt idx="10">
                        <c:v>21.8</c:v>
                      </c:pt>
                      <c:pt idx="11">
                        <c:v>19.8</c:v>
                      </c:pt>
                      <c:pt idx="12">
                        <c:v>18.8</c:v>
                      </c:pt>
                      <c:pt idx="13">
                        <c:v>21</c:v>
                      </c:pt>
                      <c:pt idx="14">
                        <c:v>16.3</c:v>
                      </c:pt>
                      <c:pt idx="15">
                        <c:v>14.9</c:v>
                      </c:pt>
                      <c:pt idx="16">
                        <c:v>16.100000000000001</c:v>
                      </c:pt>
                      <c:pt idx="17">
                        <c:v>13.7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F153-43A0-B3BE-667838297A3F}"/>
                  </c:ext>
                </c:extLst>
              </c15:ser>
            </c15:filteredLineSeries>
            <c15:filteredLineSeries>
              <c15:ser>
                <c:idx val="5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(2)'!$F$28</c15:sqref>
                        </c15:formulaRef>
                      </c:ext>
                    </c:extLst>
                    <c:strCache>
                      <c:ptCount val="1"/>
                      <c:pt idx="0">
                        <c:v>파견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triang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dPt>
                  <c:idx val="17"/>
                  <c:marker>
                    <c:symbol val="triangle"/>
                    <c:size val="10"/>
                    <c:spPr>
                      <a:solidFill>
                        <a:schemeClr val="accent6"/>
                      </a:solidFill>
                      <a:ln w="9525">
                        <a:solidFill>
                          <a:schemeClr val="accent6"/>
                        </a:solidFill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7-F153-43A0-B3BE-667838297A3F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2.0042427521987764E-2"/>
                        <c:y val="-4.4411578051125049E-2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 rtl="0">
                            <a:defRPr sz="900" b="0" i="0" u="none" strike="noStrike" kern="1200" baseline="0"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  <a:cs typeface="+mn-cs"/>
                            </a:defRPr>
                          </a:pPr>
                          <a:fld id="{8DC80C8D-1289-44AE-B287-D06E4F773FC5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[계열 이름]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  <a:p>
                          <a:pPr algn="l" rtl="0">
                            <a:defRPr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</a:defRPr>
                          </a:pPr>
                          <a:fld id="{4619F47E-5364-41A5-AAF9-AB389E409E6E}" type="VALUE">
                            <a:rPr lang="ko-KR" altLang="en-US" baseline="0"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[값]</a:t>
                          </a:fld>
                          <a:endParaRPr lang="ko-KR" altLang="en-US"/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 rtl="0">
                          <a:defRPr sz="900" b="0" i="0" u="none" strike="noStrike" kern="1200" baseline="0"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
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7-F153-43A0-B3BE-667838297A3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(2)'!$F$29:$F$46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24.8</c:v>
                      </c:pt>
                      <c:pt idx="1">
                        <c:v>26.2</c:v>
                      </c:pt>
                      <c:pt idx="2">
                        <c:v>28.4</c:v>
                      </c:pt>
                      <c:pt idx="3">
                        <c:v>24.1</c:v>
                      </c:pt>
                      <c:pt idx="4">
                        <c:v>25.3</c:v>
                      </c:pt>
                      <c:pt idx="5">
                        <c:v>29.1</c:v>
                      </c:pt>
                      <c:pt idx="6">
                        <c:v>25.6</c:v>
                      </c:pt>
                      <c:pt idx="7">
                        <c:v>30.3</c:v>
                      </c:pt>
                      <c:pt idx="8">
                        <c:v>35.5</c:v>
                      </c:pt>
                      <c:pt idx="9">
                        <c:v>33.200000000000003</c:v>
                      </c:pt>
                      <c:pt idx="10">
                        <c:v>34.4</c:v>
                      </c:pt>
                      <c:pt idx="11">
                        <c:v>30.7</c:v>
                      </c:pt>
                      <c:pt idx="12">
                        <c:v>30.8</c:v>
                      </c:pt>
                      <c:pt idx="13">
                        <c:v>34.799999999999997</c:v>
                      </c:pt>
                      <c:pt idx="14">
                        <c:v>40</c:v>
                      </c:pt>
                      <c:pt idx="15">
                        <c:v>42.2</c:v>
                      </c:pt>
                      <c:pt idx="16">
                        <c:v>39.5</c:v>
                      </c:pt>
                      <c:pt idx="17">
                        <c:v>38.6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F153-43A0-B3BE-667838297A3F}"/>
                  </c:ext>
                </c:extLst>
              </c15:ser>
            </c15:filteredLineSeries>
            <c15:filteredLine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(2)'!$G$28</c15:sqref>
                        </c15:formulaRef>
                      </c:ext>
                    </c:extLst>
                    <c:strCache>
                      <c:ptCount val="1"/>
                      <c:pt idx="0">
                        <c:v>용역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triang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dPt>
                  <c:idx val="17"/>
                  <c:marker>
                    <c:symbol val="triangle"/>
                    <c:size val="10"/>
                    <c:spPr>
                      <a:solidFill>
                        <a:schemeClr val="accent1">
                          <a:lumMod val="60000"/>
                        </a:schemeClr>
                      </a:solidFill>
                      <a:ln w="9525">
                        <a:solidFill>
                          <a:schemeClr val="accent1">
                            <a:lumMod val="60000"/>
                          </a:schemeClr>
                        </a:solidFill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9-F153-43A0-B3BE-667838297A3F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1.796971085948873E-2"/>
                        <c:y val="-2.9886108992155662E-3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 rtl="0">
                            <a:defRPr sz="900" b="0" i="0" u="none" strike="noStrike" kern="1200" baseline="0"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  <a:cs typeface="+mn-cs"/>
                            </a:defRPr>
                          </a:pPr>
                          <a:fld id="{1DE12016-CD63-4139-9CC8-B0D06CB235CE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[계열 이름]</a:t>
                          </a:fld>
                          <a:r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t> </a:t>
                          </a:r>
                          <a:fld id="{B6FF6ECF-6389-44A0-8610-CEA89EC22C19}" type="VALUE">
                            <a:rPr lang="ko-KR" altLang="en-US" baseline="0"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[값]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 rtl="0">
                          <a:defRPr sz="900" b="0" i="0" u="none" strike="noStrike" kern="1200" baseline="0"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, 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F153-43A0-B3BE-667838297A3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(2)'!$G$29:$G$46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23.8</c:v>
                      </c:pt>
                      <c:pt idx="1">
                        <c:v>22.7</c:v>
                      </c:pt>
                      <c:pt idx="2">
                        <c:v>24.5</c:v>
                      </c:pt>
                      <c:pt idx="3">
                        <c:v>23.6</c:v>
                      </c:pt>
                      <c:pt idx="4">
                        <c:v>25.7</c:v>
                      </c:pt>
                      <c:pt idx="5">
                        <c:v>23.8</c:v>
                      </c:pt>
                      <c:pt idx="6">
                        <c:v>25.3</c:v>
                      </c:pt>
                      <c:pt idx="7">
                        <c:v>30.2</c:v>
                      </c:pt>
                      <c:pt idx="8">
                        <c:v>29</c:v>
                      </c:pt>
                      <c:pt idx="9">
                        <c:v>30.9</c:v>
                      </c:pt>
                      <c:pt idx="10">
                        <c:v>34.4</c:v>
                      </c:pt>
                      <c:pt idx="11">
                        <c:v>34.6</c:v>
                      </c:pt>
                      <c:pt idx="12">
                        <c:v>32.9</c:v>
                      </c:pt>
                      <c:pt idx="13">
                        <c:v>34.1</c:v>
                      </c:pt>
                      <c:pt idx="14">
                        <c:v>34.5</c:v>
                      </c:pt>
                      <c:pt idx="15">
                        <c:v>33.200000000000003</c:v>
                      </c:pt>
                      <c:pt idx="16">
                        <c:v>30.1</c:v>
                      </c:pt>
                      <c:pt idx="17">
                        <c:v>35.299999999999997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F153-43A0-B3BE-667838297A3F}"/>
                  </c:ext>
                </c:extLst>
              </c15:ser>
            </c15:filteredLineSeries>
            <c15:filteredLineSeries>
              <c15:ser>
                <c:idx val="8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(2)'!$I$28</c15:sqref>
                        </c15:formulaRef>
                      </c:ext>
                    </c:extLst>
                    <c:strCache>
                      <c:ptCount val="1"/>
                      <c:pt idx="0">
                        <c:v>가정내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triangle"/>
                  <c:size val="5"/>
                  <c:spPr>
                    <a:solidFill>
                      <a:schemeClr val="accent2"/>
                    </a:solidFill>
                    <a:ln w="9525">
                      <a:noFill/>
                    </a:ln>
                    <a:effectLst/>
                  </c:spPr>
                </c:marker>
                <c:dPt>
                  <c:idx val="17"/>
                  <c:marker>
                    <c:symbol val="triangle"/>
                    <c:size val="10"/>
                    <c:spPr>
                      <a:solidFill>
                        <a:schemeClr val="accent2">
                          <a:alpha val="45000"/>
                        </a:schemeClr>
                      </a:solidFill>
                      <a:ln w="9525">
                        <a:noFill/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B-F153-43A0-B3BE-667838297A3F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1.9922839284280014E-2"/>
                        <c:y val="1.8016973481203825E-2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 rtl="0">
                            <a:defRPr sz="900" b="0" i="0" u="none" strike="noStrike" kern="1200" baseline="0"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  <a:cs typeface="+mn-cs"/>
                            </a:defRPr>
                          </a:pPr>
                          <a:fld id="{7B9B6B2B-6B7F-46F0-AC09-5A579790460B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[계열 이름]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  <a:p>
                          <a:pPr algn="l" rtl="0">
                            <a:defRPr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</a:defRPr>
                          </a:pPr>
                          <a:fld id="{B0DB8754-87AC-4CB1-8D82-4AB8D1CA2534}" type="VALUE">
                            <a:rPr lang="ko-KR" altLang="en-US" baseline="0"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[값]</a:t>
                          </a:fld>
                          <a:endParaRPr lang="ko-KR" altLang="en-US"/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 rtl="0">
                          <a:defRPr sz="900" b="0" i="0" u="none" strike="noStrike" kern="1200" baseline="0"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
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F153-43A0-B3BE-667838297A3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(2)'!$I$29:$I$46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11.5</c:v>
                      </c:pt>
                      <c:pt idx="1">
                        <c:v>16.399999999999999</c:v>
                      </c:pt>
                      <c:pt idx="2">
                        <c:v>13.6</c:v>
                      </c:pt>
                      <c:pt idx="3">
                        <c:v>13.9</c:v>
                      </c:pt>
                      <c:pt idx="4">
                        <c:v>15.9</c:v>
                      </c:pt>
                      <c:pt idx="5">
                        <c:v>10.5</c:v>
                      </c:pt>
                      <c:pt idx="6">
                        <c:v>12.4</c:v>
                      </c:pt>
                      <c:pt idx="7">
                        <c:v>14.2</c:v>
                      </c:pt>
                      <c:pt idx="8">
                        <c:v>11.2</c:v>
                      </c:pt>
                      <c:pt idx="9">
                        <c:v>16.399999999999999</c:v>
                      </c:pt>
                      <c:pt idx="10">
                        <c:v>23.6</c:v>
                      </c:pt>
                      <c:pt idx="11">
                        <c:v>26.2</c:v>
                      </c:pt>
                      <c:pt idx="12">
                        <c:v>39.5</c:v>
                      </c:pt>
                      <c:pt idx="13">
                        <c:v>17.2</c:v>
                      </c:pt>
                      <c:pt idx="14">
                        <c:v>26.4</c:v>
                      </c:pt>
                      <c:pt idx="15">
                        <c:v>16.100000000000001</c:v>
                      </c:pt>
                      <c:pt idx="16">
                        <c:v>18.8</c:v>
                      </c:pt>
                      <c:pt idx="17">
                        <c:v>29.6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F153-43A0-B3BE-667838297A3F}"/>
                  </c:ext>
                </c:extLst>
              </c15:ser>
            </c15:filteredLineSeries>
            <c15:filteredLineSeries>
              <c15:ser>
                <c:idx val="9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(2)'!$J$28</c15:sqref>
                        </c15:formulaRef>
                      </c:ext>
                    </c:extLst>
                    <c:strCache>
                      <c:ptCount val="1"/>
                      <c:pt idx="0">
                        <c:v>일일근로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triang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dPt>
                  <c:idx val="17"/>
                  <c:marker>
                    <c:symbol val="triangle"/>
                    <c:size val="10"/>
                    <c:spPr>
                      <a:solidFill>
                        <a:schemeClr val="accent4">
                          <a:lumMod val="60000"/>
                        </a:schemeClr>
                      </a:solidFill>
                      <a:ln w="9525">
                        <a:solidFill>
                          <a:schemeClr val="accent4">
                            <a:lumMod val="60000"/>
                          </a:schemeClr>
                        </a:solidFill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D-F153-43A0-B3BE-667838297A3F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1.6702022934989777E-2"/>
                        <c:y val="6.0575339411887939E-2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>
                            <a:defRPr sz="900" b="0" i="0" u="none" strike="noStrike" kern="1200" baseline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  <a:cs typeface="+mn-cs"/>
                            </a:defRPr>
                          </a:pPr>
                          <a:fld id="{3D959F2C-E4F2-462E-82B1-8D437C87A927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>
                              <a:defRPr/>
                            </a:pPr>
                            <a:t>[계열 이름]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  <a:p>
                          <a:pPr algn="l">
                            <a:defRPr/>
                          </a:pPr>
                          <a:fld id="{665D42A6-DAEA-4719-B12B-6004230E489B}" type="VALUE">
                            <a:rPr lang="ko-KR" altLang="en-US" baseline="0"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</a:rPr>
                            <a:pPr algn="l">
                              <a:defRPr/>
                            </a:pPr>
                            <a:t>[값]</a:t>
                          </a:fld>
                          <a:endParaRPr lang="ko-KR" altLang="en-US"/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>
                          <a:defRPr sz="900" b="0" i="0" u="none" strike="noStrike" kern="1200" baseline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
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F153-43A0-B3BE-667838297A3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(2)'!$J$29:$J$46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1.6</c:v>
                      </c:pt>
                      <c:pt idx="1">
                        <c:v>2.1</c:v>
                      </c:pt>
                      <c:pt idx="2">
                        <c:v>2.2999999999999998</c:v>
                      </c:pt>
                      <c:pt idx="3">
                        <c:v>2.7</c:v>
                      </c:pt>
                      <c:pt idx="4">
                        <c:v>2.2999999999999998</c:v>
                      </c:pt>
                      <c:pt idx="5">
                        <c:v>2.1</c:v>
                      </c:pt>
                      <c:pt idx="6">
                        <c:v>1.7</c:v>
                      </c:pt>
                      <c:pt idx="7">
                        <c:v>1.4</c:v>
                      </c:pt>
                      <c:pt idx="8">
                        <c:v>1.6</c:v>
                      </c:pt>
                      <c:pt idx="9">
                        <c:v>2</c:v>
                      </c:pt>
                      <c:pt idx="10">
                        <c:v>1.4</c:v>
                      </c:pt>
                      <c:pt idx="11">
                        <c:v>1</c:v>
                      </c:pt>
                      <c:pt idx="12">
                        <c:v>1.5</c:v>
                      </c:pt>
                      <c:pt idx="13">
                        <c:v>0.8</c:v>
                      </c:pt>
                      <c:pt idx="14">
                        <c:v>0.8</c:v>
                      </c:pt>
                      <c:pt idx="15">
                        <c:v>0.7</c:v>
                      </c:pt>
                      <c:pt idx="16">
                        <c:v>0.8</c:v>
                      </c:pt>
                      <c:pt idx="17">
                        <c:v>0.7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F153-43A0-B3BE-667838297A3F}"/>
                  </c:ext>
                </c:extLst>
              </c15:ser>
            </c15:filteredLineSeries>
            <c15:filteredLineSeries>
              <c15:ser>
                <c:idx val="10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(2)'!$K$28</c15:sqref>
                        </c15:formulaRef>
                      </c:ext>
                    </c:extLst>
                    <c:strCache>
                      <c:ptCount val="1"/>
                      <c:pt idx="0">
                        <c:v>시간제근로자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dPt>
                  <c:idx val="17"/>
                  <c:marker>
                    <c:symbol val="none"/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F-F153-43A0-B3BE-667838297A3F}"/>
                    </c:ext>
                  </c:extLst>
                </c:dPt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(2)'!$K$29:$K$47</c15:sqref>
                        </c15:formulaRef>
                      </c:ext>
                    </c:extLst>
                    <c:numCache>
                      <c:formatCode>0.0</c:formatCode>
                      <c:ptCount val="19"/>
                      <c:pt idx="0">
                        <c:v>10.4</c:v>
                      </c:pt>
                      <c:pt idx="1">
                        <c:v>11.5</c:v>
                      </c:pt>
                      <c:pt idx="2">
                        <c:v>10.6</c:v>
                      </c:pt>
                      <c:pt idx="3">
                        <c:v>12.2</c:v>
                      </c:pt>
                      <c:pt idx="4">
                        <c:v>11.4</c:v>
                      </c:pt>
                      <c:pt idx="5">
                        <c:v>11.8</c:v>
                      </c:pt>
                      <c:pt idx="6">
                        <c:v>12</c:v>
                      </c:pt>
                      <c:pt idx="7">
                        <c:v>13.4</c:v>
                      </c:pt>
                      <c:pt idx="8">
                        <c:v>15.8</c:v>
                      </c:pt>
                      <c:pt idx="9">
                        <c:v>17.3</c:v>
                      </c:pt>
                      <c:pt idx="10">
                        <c:v>18.899999999999999</c:v>
                      </c:pt>
                      <c:pt idx="11">
                        <c:v>18.399999999999999</c:v>
                      </c:pt>
                      <c:pt idx="12">
                        <c:v>19</c:v>
                      </c:pt>
                      <c:pt idx="13">
                        <c:v>19.899999999999999</c:v>
                      </c:pt>
                      <c:pt idx="14">
                        <c:v>20.6</c:v>
                      </c:pt>
                      <c:pt idx="15">
                        <c:v>20.9</c:v>
                      </c:pt>
                      <c:pt idx="16">
                        <c:v>20.6</c:v>
                      </c:pt>
                      <c:pt idx="17">
                        <c:v>20.7</c:v>
                      </c:pt>
                      <c:pt idx="18">
                        <c:v>21.3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F153-43A0-B3BE-667838297A3F}"/>
                  </c:ext>
                </c:extLst>
              </c15:ser>
            </c15:filteredLineSeries>
          </c:ext>
        </c:extLst>
      </c:lineChart>
      <c:catAx>
        <c:axId val="419099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419111056"/>
        <c:crosses val="autoZero"/>
        <c:auto val="1"/>
        <c:lblAlgn val="ctr"/>
        <c:lblOffset val="100"/>
        <c:noMultiLvlLbl val="0"/>
      </c:catAx>
      <c:valAx>
        <c:axId val="41911105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41909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58435992699475E-2"/>
          <c:y val="6.697744279484813E-2"/>
          <c:w val="0.92819018630486849"/>
          <c:h val="0.84964474745973506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19099824"/>
        <c:axId val="419111056"/>
        <c:extLst>
          <c:ext xmlns:c15="http://schemas.microsoft.com/office/drawing/2012/chart" uri="{02D57815-91ED-43cb-92C2-25804820EDAC}">
            <c15:filteredBarSeries>
              <c15:ser>
                <c:idx val="0"/>
                <c:order val="9"/>
                <c:tx>
                  <c:strRef>
                    <c:extLst>
                      <c:ext uri="{02D57815-91ED-43cb-92C2-25804820EDAC}">
                        <c15:formulaRef>
                          <c15:sqref>'근로형태별 평균근속기간추이 (2)'!$L$28</c15:sqref>
                        </c15:formulaRef>
                      </c:ext>
                    </c:extLst>
                    <c:strCache>
                      <c:ptCount val="1"/>
                      <c:pt idx="0">
                        <c:v>bg</c:v>
                      </c:pt>
                    </c:strCache>
                  </c:strRef>
                </c:tx>
                <c:spPr>
                  <a:solidFill>
                    <a:schemeClr val="bg1">
                      <a:lumMod val="95000"/>
                      <a:alpha val="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Pt>
                  <c:idx val="17"/>
                  <c:invertIfNegative val="0"/>
                  <c:bubble3D val="0"/>
                  <c:spPr>
                    <a:noFill/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36-37E4-470D-A8AF-31C6455CDB02}"/>
                    </c:ext>
                  </c:extLst>
                </c:dPt>
                <c:cat>
                  <c:numRef>
                    <c:extLst>
                      <c:ext uri="{02D57815-91ED-43cb-92C2-25804820EDAC}">
                        <c15:formulaRef>
                          <c15:sqref>'근로형태별 평균근속기간추이 (2)'!$A$29:$A$46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'근로형태별 평균근속기간추이 (2)'!$L$29:$L$46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100</c:v>
                      </c:pt>
                      <c:pt idx="1">
                        <c:v>100</c:v>
                      </c:pt>
                      <c:pt idx="2">
                        <c:v>100</c:v>
                      </c:pt>
                      <c:pt idx="3">
                        <c:v>100</c:v>
                      </c:pt>
                      <c:pt idx="4">
                        <c:v>100</c:v>
                      </c:pt>
                      <c:pt idx="5">
                        <c:v>100</c:v>
                      </c:pt>
                      <c:pt idx="6">
                        <c:v>100</c:v>
                      </c:pt>
                      <c:pt idx="7">
                        <c:v>100</c:v>
                      </c:pt>
                      <c:pt idx="8">
                        <c:v>100</c:v>
                      </c:pt>
                      <c:pt idx="9">
                        <c:v>100</c:v>
                      </c:pt>
                      <c:pt idx="10">
                        <c:v>100</c:v>
                      </c:pt>
                      <c:pt idx="11">
                        <c:v>100</c:v>
                      </c:pt>
                      <c:pt idx="12">
                        <c:v>100</c:v>
                      </c:pt>
                      <c:pt idx="13">
                        <c:v>100</c:v>
                      </c:pt>
                      <c:pt idx="14">
                        <c:v>100</c:v>
                      </c:pt>
                      <c:pt idx="15">
                        <c:v>100</c:v>
                      </c:pt>
                      <c:pt idx="16">
                        <c:v>100</c:v>
                      </c:pt>
                      <c:pt idx="17">
                        <c:v>100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37-37E4-470D-A8AF-31C6455CDB02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1"/>
          <c:tx>
            <c:strRef>
              <c:f>'근로형태별 평균근속기간추이 (2)'!$D$28</c:f>
              <c:strCache>
                <c:ptCount val="1"/>
                <c:pt idx="0">
                  <c:v>반복갱신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circle"/>
              <c:size val="9"/>
              <c:spPr>
                <a:solidFill>
                  <a:schemeClr val="accent4"/>
                </a:solidFill>
                <a:ln w="19050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7E4-470D-A8AF-31C6455CDB02}"/>
              </c:ext>
            </c:extLst>
          </c:dPt>
          <c:dPt>
            <c:idx val="1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37E4-470D-A8AF-31C6455CDB02}"/>
              </c:ext>
            </c:extLst>
          </c:dPt>
          <c:dPt>
            <c:idx val="18"/>
            <c:marker>
              <c:symbol val="circle"/>
              <c:size val="9"/>
              <c:spPr>
                <a:solidFill>
                  <a:schemeClr val="accent4"/>
                </a:solidFill>
                <a:ln w="19050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37E4-470D-A8AF-31C6455CDB0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E4-470D-A8AF-31C6455CDB0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E4-470D-A8AF-31C6455CDB0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E4-470D-A8AF-31C6455CDB0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E4-470D-A8AF-31C6455CDB0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E4-470D-A8AF-31C6455CDB0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E4-470D-A8AF-31C6455CDB0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E4-470D-A8AF-31C6455CDB0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E4-470D-A8AF-31C6455CDB0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E4-470D-A8AF-31C6455CDB0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E4-470D-A8AF-31C6455CDB02}"/>
                </c:ext>
              </c:extLst>
            </c:dLbl>
            <c:dLbl>
              <c:idx val="10"/>
              <c:layout>
                <c:manualLayout>
                  <c:x val="-6.013083128496749E-2"/>
                  <c:y val="-2.6121473402986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E4-470D-A8AF-31C6455CDB0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E4-470D-A8AF-31C6455CDB02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E4-470D-A8AF-31C6455CDB02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E4-470D-A8AF-31C6455CDB0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7E4-470D-A8AF-31C6455CDB02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7E4-470D-A8AF-31C6455CDB02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7E4-470D-A8AF-31C6455CDB02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E4-470D-A8AF-31C6455CDB02}"/>
                </c:ext>
              </c:extLst>
            </c:dLbl>
            <c:dLbl>
              <c:idx val="18"/>
              <c:layout>
                <c:manualLayout>
                  <c:x val="-2.2842754778766093E-2"/>
                  <c:y val="3.86701733144931E-2"/>
                </c:manualLayout>
              </c:layout>
              <c:tx>
                <c:rich>
                  <a:bodyPr/>
                  <a:lstStyle/>
                  <a:p>
                    <a:fld id="{5C319443-8B63-4E4A-AFEC-AFE405409486}" type="VALUE">
                      <a:rPr lang="ko-KR" altLang="en-US" sz="1050" b="1" i="0" u="none" strike="noStrike" kern="1200" spc="-100" baseline="0">
                        <a:ln>
                          <a:solidFill>
                            <a:srgbClr val="4472C4">
                              <a:alpha val="0"/>
                            </a:srgbClr>
                          </a:solidFill>
                        </a:ln>
                        <a:solidFill>
                          <a:srgbClr val="8666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7E4-470D-A8AF-31C6455CDB02}"/>
                </c:ext>
              </c:extLst>
            </c:dLbl>
            <c:numFmt formatCode="General&quot;개월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altLang="ko-KR" sz="1050" b="1" i="0" u="none" strike="noStrike" kern="1200" spc="-100" baseline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rgbClr val="8666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'근로형태별 평균근속기간추이 (2)'!$A$29:$A$47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'근로형태별 평균근속기간추이 (2)'!$D$29:$D$47</c:f>
              <c:numCache>
                <c:formatCode>0.0</c:formatCode>
                <c:ptCount val="19"/>
                <c:pt idx="0">
                  <c:v>53.9</c:v>
                </c:pt>
                <c:pt idx="1">
                  <c:v>50.2</c:v>
                </c:pt>
                <c:pt idx="2">
                  <c:v>56.1</c:v>
                </c:pt>
                <c:pt idx="3">
                  <c:v>60.9</c:v>
                </c:pt>
                <c:pt idx="4">
                  <c:v>57</c:v>
                </c:pt>
                <c:pt idx="5">
                  <c:v>52.4</c:v>
                </c:pt>
                <c:pt idx="6">
                  <c:v>46.7</c:v>
                </c:pt>
                <c:pt idx="7">
                  <c:v>59.4</c:v>
                </c:pt>
                <c:pt idx="8">
                  <c:v>62</c:v>
                </c:pt>
                <c:pt idx="9">
                  <c:v>57.8</c:v>
                </c:pt>
                <c:pt idx="10">
                  <c:v>68.400000000000006</c:v>
                </c:pt>
                <c:pt idx="11">
                  <c:v>62.6</c:v>
                </c:pt>
                <c:pt idx="12">
                  <c:v>50.9</c:v>
                </c:pt>
                <c:pt idx="13">
                  <c:v>57.2</c:v>
                </c:pt>
                <c:pt idx="14">
                  <c:v>58.9</c:v>
                </c:pt>
                <c:pt idx="15">
                  <c:v>66.099999999999994</c:v>
                </c:pt>
                <c:pt idx="16">
                  <c:v>59.7</c:v>
                </c:pt>
                <c:pt idx="17">
                  <c:v>60.7</c:v>
                </c:pt>
                <c:pt idx="18">
                  <c:v>41.2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37E4-470D-A8AF-31C6455CDB02}"/>
            </c:ext>
          </c:extLst>
        </c:ser>
        <c:ser>
          <c:idx val="7"/>
          <c:order val="5"/>
          <c:tx>
            <c:strRef>
              <c:f>'근로형태별 평균근속기간추이 (2)'!$H$28</c:f>
              <c:strCache>
                <c:ptCount val="1"/>
                <c:pt idx="0">
                  <c:v>특수형태</c:v>
                </c:pt>
              </c:strCache>
            </c:strRef>
          </c:tx>
          <c:spPr>
            <a:ln w="19050" cap="rnd">
              <a:solidFill>
                <a:schemeClr val="tx2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4-37E4-470D-A8AF-31C6455CDB02}"/>
              </c:ext>
            </c:extLst>
          </c:dPt>
          <c:dPt>
            <c:idx val="11"/>
            <c:marker>
              <c:symbol val="circle"/>
              <c:size val="9"/>
              <c:spPr>
                <a:solidFill>
                  <a:schemeClr val="tx2"/>
                </a:solidFill>
                <a:ln w="19050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37E4-470D-A8AF-31C6455CDB02}"/>
              </c:ext>
            </c:extLst>
          </c:dPt>
          <c:dPt>
            <c:idx val="15"/>
            <c:marker>
              <c:symbol val="circle"/>
              <c:size val="9"/>
              <c:spPr>
                <a:solidFill>
                  <a:schemeClr val="tx2"/>
                </a:solidFill>
                <a:ln w="19050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37E4-470D-A8AF-31C6455CDB02}"/>
              </c:ext>
            </c:extLst>
          </c:dPt>
          <c:dPt>
            <c:idx val="1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7-37E4-470D-A8AF-31C6455CDB0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7E4-470D-A8AF-31C6455CDB0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7E4-470D-A8AF-31C6455CDB0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7E4-470D-A8AF-31C6455CDB0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7E4-470D-A8AF-31C6455CDB0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7E4-470D-A8AF-31C6455CDB0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7E4-470D-A8AF-31C6455CDB0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7E4-470D-A8AF-31C6455CDB0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7E4-470D-A8AF-31C6455CDB0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7E4-470D-A8AF-31C6455CDB0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7E4-470D-A8AF-31C6455CDB0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7E4-470D-A8AF-31C6455CDB02}"/>
                </c:ext>
              </c:extLst>
            </c:dLbl>
            <c:dLbl>
              <c:idx val="11"/>
              <c:layout>
                <c:manualLayout>
                  <c:x val="-4.8637941455172209E-2"/>
                  <c:y val="-7.02751214936616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en-US" altLang="ko-KR" sz="1050" b="1" i="0" u="none" strike="noStrike" kern="1200" spc="-100" baseline="0">
                        <a:ln>
                          <a:solidFill>
                            <a:srgbClr val="4472C4">
                              <a:alpha val="0"/>
                            </a:srgbClr>
                          </a:solidFill>
                        </a:ln>
                        <a:solidFill>
                          <a:schemeClr val="tx2"/>
                        </a:solidFill>
                        <a:latin typeface="KoPub돋움체 Bold" panose="02020603020101020101" pitchFamily="18" charset="-127"/>
                        <a:ea typeface="KoPub돋움체 Bold" panose="02020603020101020101" pitchFamily="18" charset="-127"/>
                        <a:cs typeface="+mn-cs"/>
                      </a:defRPr>
                    </a:pPr>
                    <a:fld id="{6AC45615-F1C4-4DCF-BCB2-B5ABA23F7AB5}" type="VALUE">
                      <a:rPr lang="ko-KR" altLang="en-US" b="1" baseline="0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 algn="ctr" rtl="0">
                        <a:defRPr lang="en-US" altLang="ko-KR" sz="1050" b="1" spc="-10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oPub돋움체 Bold" panose="02020603020101020101" pitchFamily="18" charset="-127"/>
                          <a:ea typeface="KoPub돋움체 Bold" panose="02020603020101020101" pitchFamily="18" charset="-127"/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numFmt formatCode="General&quot;개월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altLang="ko-KR" sz="1050" b="1" i="0" u="none" strike="noStrike" kern="1200" spc="-100" baseline="0">
                      <a:ln>
                        <a:solidFill>
                          <a:srgbClr val="4472C4">
                            <a:alpha val="0"/>
                          </a:srgbClr>
                        </a:solidFill>
                      </a:ln>
                      <a:solidFill>
                        <a:schemeClr val="tx2"/>
                      </a:solidFill>
                      <a:latin typeface="KoPub돋움체 Bold" panose="02020603020101020101" pitchFamily="18" charset="-127"/>
                      <a:ea typeface="KoPub돋움체 Bold" panose="02020603020101020101" pitchFamily="18" charset="-127"/>
                      <a:cs typeface="+mn-cs"/>
                    </a:defRPr>
                  </a:pPr>
                  <a:endParaRPr lang="ko-K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7E4-470D-A8AF-31C6455CDB02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7E4-470D-A8AF-31C6455CDB02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7E4-470D-A8AF-31C6455CDB0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7E4-470D-A8AF-31C6455CDB02}"/>
                </c:ext>
              </c:extLst>
            </c:dLbl>
            <c:dLbl>
              <c:idx val="15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en-US" altLang="ko-KR" sz="1050" b="1" i="0" u="none" strike="noStrike" kern="1200" spc="-100" baseline="0">
                        <a:ln>
                          <a:solidFill>
                            <a:srgbClr val="4472C4">
                              <a:alpha val="0"/>
                            </a:srgbClr>
                          </a:solidFill>
                        </a:ln>
                        <a:solidFill>
                          <a:srgbClr val="44546A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746BC6C2-2A9E-4C98-A0CF-F84DC6F02E67}" type="VALUE">
                      <a:rPr lang="ko-KR" altLang="en-US" sz="1050" b="1" i="0" u="none" strike="noStrike" kern="1200" spc="-100" baseline="0">
                        <a:ln>
                          <a:solidFill>
                            <a:srgbClr val="4472C4">
                              <a:alpha val="0"/>
                            </a:srgbClr>
                          </a:solidFill>
                        </a:ln>
                        <a:solidFill>
                          <a:srgbClr val="44546A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rPr>
                      <a:pPr algn="ctr" rtl="0">
                        <a:defRPr lang="en-US" altLang="ko-KR" sz="1050" b="1" spc="-10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numFmt formatCode="General&quot;개월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altLang="ko-KR" sz="1050" b="1" i="0" u="none" strike="noStrike" kern="1200" spc="-100" baseline="0">
                      <a:ln>
                        <a:solidFill>
                          <a:srgbClr val="4472C4">
                            <a:alpha val="0"/>
                          </a:srgbClr>
                        </a:solidFill>
                      </a:ln>
                      <a:solidFill>
                        <a:srgbClr val="44546A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7E4-470D-A8AF-31C6455CDB02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7E4-470D-A8AF-31C6455CDB02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7E4-470D-A8AF-31C6455CDB02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37E4-470D-A8AF-31C6455CDB02}"/>
                </c:ext>
              </c:extLst>
            </c:dLbl>
            <c:numFmt formatCode="General&quot;개월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'근로형태별 평균근속기간추이 (2)'!$A$29:$A$47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'근로형태별 평균근속기간추이 (2)'!$H$29:$H$47</c:f>
              <c:numCache>
                <c:formatCode>0.0</c:formatCode>
                <c:ptCount val="19"/>
                <c:pt idx="0">
                  <c:v>31</c:v>
                </c:pt>
                <c:pt idx="1">
                  <c:v>36.9</c:v>
                </c:pt>
                <c:pt idx="2">
                  <c:v>38.299999999999997</c:v>
                </c:pt>
                <c:pt idx="3">
                  <c:v>32.9</c:v>
                </c:pt>
                <c:pt idx="4">
                  <c:v>35.1</c:v>
                </c:pt>
                <c:pt idx="5">
                  <c:v>39.799999999999997</c:v>
                </c:pt>
                <c:pt idx="6">
                  <c:v>39.6</c:v>
                </c:pt>
                <c:pt idx="7">
                  <c:v>45</c:v>
                </c:pt>
                <c:pt idx="8">
                  <c:v>49.2</c:v>
                </c:pt>
                <c:pt idx="9">
                  <c:v>53.9</c:v>
                </c:pt>
                <c:pt idx="10">
                  <c:v>60.5</c:v>
                </c:pt>
                <c:pt idx="11">
                  <c:v>69.099999999999994</c:v>
                </c:pt>
                <c:pt idx="12">
                  <c:v>64.5</c:v>
                </c:pt>
                <c:pt idx="13">
                  <c:v>69.400000000000006</c:v>
                </c:pt>
                <c:pt idx="14">
                  <c:v>73.400000000000006</c:v>
                </c:pt>
                <c:pt idx="15">
                  <c:v>75.2</c:v>
                </c:pt>
                <c:pt idx="16">
                  <c:v>66.099999999999994</c:v>
                </c:pt>
                <c:pt idx="17">
                  <c:v>65.8</c:v>
                </c:pt>
                <c:pt idx="18">
                  <c:v>62.1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37E4-470D-A8AF-31C6455CD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9099824"/>
        <c:axId val="419111056"/>
        <c:extLst>
          <c:ext xmlns:c15="http://schemas.microsoft.com/office/drawing/2012/chart" uri="{02D57815-91ED-43cb-92C2-25804820EDAC}">
            <c15:filteredLineSeries>
              <c15:ser>
                <c:idx val="2"/>
                <c:order val="0"/>
                <c:tx>
                  <c:strRef>
                    <c:extLst>
                      <c:ext uri="{02D57815-91ED-43cb-92C2-25804820EDAC}">
                        <c15:formulaRef>
                          <c15:sqref>'근로형태별 평균근속기간추이 (2)'!$C$28</c15:sqref>
                        </c15:formulaRef>
                      </c:ext>
                    </c:extLst>
                    <c:strCache>
                      <c:ptCount val="1"/>
                      <c:pt idx="0">
                        <c:v>기간제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'근로형태별 평균근속기간추이 (2)'!$C$29:$C$46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19.100000000000001</c:v>
                      </c:pt>
                      <c:pt idx="1">
                        <c:v>22.5</c:v>
                      </c:pt>
                      <c:pt idx="2">
                        <c:v>24.9</c:v>
                      </c:pt>
                      <c:pt idx="3">
                        <c:v>24.9</c:v>
                      </c:pt>
                      <c:pt idx="4">
                        <c:v>29.1</c:v>
                      </c:pt>
                      <c:pt idx="5">
                        <c:v>28.1</c:v>
                      </c:pt>
                      <c:pt idx="6">
                        <c:v>23.3</c:v>
                      </c:pt>
                      <c:pt idx="7">
                        <c:v>25.6</c:v>
                      </c:pt>
                      <c:pt idx="8">
                        <c:v>28.8</c:v>
                      </c:pt>
                      <c:pt idx="9">
                        <c:v>29.9</c:v>
                      </c:pt>
                      <c:pt idx="10">
                        <c:v>31.2</c:v>
                      </c:pt>
                      <c:pt idx="11">
                        <c:v>29.3</c:v>
                      </c:pt>
                      <c:pt idx="12">
                        <c:v>28.8</c:v>
                      </c:pt>
                      <c:pt idx="13">
                        <c:v>29.1</c:v>
                      </c:pt>
                      <c:pt idx="14">
                        <c:v>28.8</c:v>
                      </c:pt>
                      <c:pt idx="15">
                        <c:v>29.2</c:v>
                      </c:pt>
                      <c:pt idx="16">
                        <c:v>25.9</c:v>
                      </c:pt>
                      <c:pt idx="17">
                        <c:v>29.2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28-37E4-470D-A8AF-31C6455CDB02}"/>
                  </c:ext>
                </c:extLst>
              </c15:ser>
            </c15:filteredLineSeries>
            <c15:filteredLineSeries>
              <c15:ser>
                <c:idx val="4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(2)'!$E$28</c15:sqref>
                        </c15:formulaRef>
                      </c:ext>
                    </c:extLst>
                    <c:strCache>
                      <c:ptCount val="1"/>
                      <c:pt idx="0">
                        <c:v>기대불가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squar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dPt>
                  <c:idx val="17"/>
                  <c:marker>
                    <c:symbol val="square"/>
                    <c:size val="10"/>
                    <c:spPr>
                      <a:solidFill>
                        <a:schemeClr val="accent5"/>
                      </a:solidFill>
                      <a:ln w="9525">
                        <a:solidFill>
                          <a:schemeClr val="accent5"/>
                        </a:solidFill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37E4-470D-A8AF-31C6455CDB02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1.558855473932378E-2"/>
                        <c:y val="5.7582486674146442E-2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>
                            <a:defRPr sz="900" b="0" i="0" u="none" strike="noStrike" kern="1200" baseline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02AB07C8-2FAB-4C7F-8482-3515337173AA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>
                              <a:defRPr/>
                            </a:pPr>
                            <a:t>[계열 이름]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  <a:p>
                          <a:pPr algn="l">
                            <a:defRPr/>
                          </a:pPr>
                          <a:fld id="{0782173D-A3F4-4DAE-880B-043A4F212745}" type="VALUE">
                            <a:rPr lang="ko-KR" altLang="en-US" sz="900" b="0" i="0" u="none" strike="noStrike" kern="1200" baseline="0"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  <a:cs typeface="+mn-cs"/>
                            </a:rPr>
                            <a:pPr algn="l">
                              <a:defRPr/>
                            </a:pPr>
                            <a:t>[값]</a:t>
                          </a:fld>
                          <a:endParaRPr lang="ko-KR" altLang="en-US"/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>
                          <a:defRPr sz="900" b="0" i="0" u="none" strike="noStrike" kern="1200" baseline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
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29-37E4-470D-A8AF-31C6455CDB0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(2)'!$E$29:$E$46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16.100000000000001</c:v>
                      </c:pt>
                      <c:pt idx="1">
                        <c:v>14.6</c:v>
                      </c:pt>
                      <c:pt idx="2">
                        <c:v>13.5</c:v>
                      </c:pt>
                      <c:pt idx="3">
                        <c:v>13.8</c:v>
                      </c:pt>
                      <c:pt idx="4">
                        <c:v>13.5</c:v>
                      </c:pt>
                      <c:pt idx="5">
                        <c:v>16.100000000000001</c:v>
                      </c:pt>
                      <c:pt idx="6">
                        <c:v>15.6</c:v>
                      </c:pt>
                      <c:pt idx="7">
                        <c:v>12.8</c:v>
                      </c:pt>
                      <c:pt idx="8">
                        <c:v>18.100000000000001</c:v>
                      </c:pt>
                      <c:pt idx="9">
                        <c:v>22.3</c:v>
                      </c:pt>
                      <c:pt idx="10">
                        <c:v>21.8</c:v>
                      </c:pt>
                      <c:pt idx="11">
                        <c:v>19.8</c:v>
                      </c:pt>
                      <c:pt idx="12">
                        <c:v>18.8</c:v>
                      </c:pt>
                      <c:pt idx="13">
                        <c:v>21</c:v>
                      </c:pt>
                      <c:pt idx="14">
                        <c:v>16.3</c:v>
                      </c:pt>
                      <c:pt idx="15">
                        <c:v>14.9</c:v>
                      </c:pt>
                      <c:pt idx="16">
                        <c:v>16.100000000000001</c:v>
                      </c:pt>
                      <c:pt idx="17">
                        <c:v>13.7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A-37E4-470D-A8AF-31C6455CDB02}"/>
                  </c:ext>
                </c:extLst>
              </c15:ser>
            </c15:filteredLineSeries>
            <c15:filteredLineSeries>
              <c15:ser>
                <c:idx val="5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(2)'!$F$28</c15:sqref>
                        </c15:formulaRef>
                      </c:ext>
                    </c:extLst>
                    <c:strCache>
                      <c:ptCount val="1"/>
                      <c:pt idx="0">
                        <c:v>파견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triang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dPt>
                  <c:idx val="17"/>
                  <c:marker>
                    <c:symbol val="triangle"/>
                    <c:size val="10"/>
                    <c:spPr>
                      <a:solidFill>
                        <a:schemeClr val="accent6"/>
                      </a:solidFill>
                      <a:ln w="9525">
                        <a:solidFill>
                          <a:schemeClr val="accent6"/>
                        </a:solidFill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37E4-470D-A8AF-31C6455CDB02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2.0042427521987764E-2"/>
                        <c:y val="-4.4411578051125049E-2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 rtl="0">
                            <a:defRPr sz="900" b="0" i="0" u="none" strike="noStrike" kern="1200" baseline="0"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8DC80C8D-1289-44AE-B287-D06E4F773FC5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[계열 이름]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  <a:p>
                          <a:pPr algn="l" rtl="0">
                            <a:defRPr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</a:defRPr>
                          </a:pPr>
                          <a:fld id="{4619F47E-5364-41A5-AAF9-AB389E409E6E}" type="VALUE">
                            <a:rPr lang="ko-KR" altLang="en-US" baseline="0"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[값]</a:t>
                          </a:fld>
                          <a:endParaRPr lang="ko-KR" altLang="en-US"/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 rtl="0">
                          <a:defRPr sz="900" b="0" i="0" u="none" strike="noStrike" kern="1200" baseline="0"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
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2B-37E4-470D-A8AF-31C6455CDB0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(2)'!$F$29:$F$46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24.8</c:v>
                      </c:pt>
                      <c:pt idx="1">
                        <c:v>26.2</c:v>
                      </c:pt>
                      <c:pt idx="2">
                        <c:v>28.4</c:v>
                      </c:pt>
                      <c:pt idx="3">
                        <c:v>24.1</c:v>
                      </c:pt>
                      <c:pt idx="4">
                        <c:v>25.3</c:v>
                      </c:pt>
                      <c:pt idx="5">
                        <c:v>29.1</c:v>
                      </c:pt>
                      <c:pt idx="6">
                        <c:v>25.6</c:v>
                      </c:pt>
                      <c:pt idx="7">
                        <c:v>30.3</c:v>
                      </c:pt>
                      <c:pt idx="8">
                        <c:v>35.5</c:v>
                      </c:pt>
                      <c:pt idx="9">
                        <c:v>33.200000000000003</c:v>
                      </c:pt>
                      <c:pt idx="10">
                        <c:v>34.4</c:v>
                      </c:pt>
                      <c:pt idx="11">
                        <c:v>30.7</c:v>
                      </c:pt>
                      <c:pt idx="12">
                        <c:v>30.8</c:v>
                      </c:pt>
                      <c:pt idx="13">
                        <c:v>34.799999999999997</c:v>
                      </c:pt>
                      <c:pt idx="14">
                        <c:v>40</c:v>
                      </c:pt>
                      <c:pt idx="15">
                        <c:v>42.2</c:v>
                      </c:pt>
                      <c:pt idx="16">
                        <c:v>39.5</c:v>
                      </c:pt>
                      <c:pt idx="17">
                        <c:v>38.6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37E4-470D-A8AF-31C6455CDB02}"/>
                  </c:ext>
                </c:extLst>
              </c15:ser>
            </c15:filteredLineSeries>
            <c15:filteredLine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(2)'!$G$28</c15:sqref>
                        </c15:formulaRef>
                      </c:ext>
                    </c:extLst>
                    <c:strCache>
                      <c:ptCount val="1"/>
                      <c:pt idx="0">
                        <c:v>용역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triang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dPt>
                  <c:idx val="17"/>
                  <c:marker>
                    <c:symbol val="triangle"/>
                    <c:size val="10"/>
                    <c:spPr>
                      <a:solidFill>
                        <a:schemeClr val="accent1">
                          <a:lumMod val="60000"/>
                        </a:schemeClr>
                      </a:solidFill>
                      <a:ln w="9525">
                        <a:solidFill>
                          <a:schemeClr val="accent1">
                            <a:lumMod val="60000"/>
                          </a:schemeClr>
                        </a:solidFill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37E4-470D-A8AF-31C6455CDB02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1.796971085948873E-2"/>
                        <c:y val="-2.9886108992155662E-3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 rtl="0">
                            <a:defRPr sz="900" b="0" i="0" u="none" strike="noStrike" kern="1200" baseline="0"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1DE12016-CD63-4139-9CC8-B0D06CB235CE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[계열 이름]</a:t>
                          </a:fld>
                          <a:r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t> </a:t>
                          </a:r>
                          <a:fld id="{B6FF6ECF-6389-44A0-8610-CEA89EC22C19}" type="VALUE">
                            <a:rPr lang="ko-KR" altLang="en-US" baseline="0"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[값]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 rtl="0">
                          <a:defRPr sz="900" b="0" i="0" u="none" strike="noStrike" kern="1200" baseline="0"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, 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2D-37E4-470D-A8AF-31C6455CDB0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(2)'!$G$29:$G$46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23.8</c:v>
                      </c:pt>
                      <c:pt idx="1">
                        <c:v>22.7</c:v>
                      </c:pt>
                      <c:pt idx="2">
                        <c:v>24.5</c:v>
                      </c:pt>
                      <c:pt idx="3">
                        <c:v>23.6</c:v>
                      </c:pt>
                      <c:pt idx="4">
                        <c:v>25.7</c:v>
                      </c:pt>
                      <c:pt idx="5">
                        <c:v>23.8</c:v>
                      </c:pt>
                      <c:pt idx="6">
                        <c:v>25.3</c:v>
                      </c:pt>
                      <c:pt idx="7">
                        <c:v>30.2</c:v>
                      </c:pt>
                      <c:pt idx="8">
                        <c:v>29</c:v>
                      </c:pt>
                      <c:pt idx="9">
                        <c:v>30.9</c:v>
                      </c:pt>
                      <c:pt idx="10">
                        <c:v>34.4</c:v>
                      </c:pt>
                      <c:pt idx="11">
                        <c:v>34.6</c:v>
                      </c:pt>
                      <c:pt idx="12">
                        <c:v>32.9</c:v>
                      </c:pt>
                      <c:pt idx="13">
                        <c:v>34.1</c:v>
                      </c:pt>
                      <c:pt idx="14">
                        <c:v>34.5</c:v>
                      </c:pt>
                      <c:pt idx="15">
                        <c:v>33.200000000000003</c:v>
                      </c:pt>
                      <c:pt idx="16">
                        <c:v>30.1</c:v>
                      </c:pt>
                      <c:pt idx="17">
                        <c:v>35.299999999999997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E-37E4-470D-A8AF-31C6455CDB02}"/>
                  </c:ext>
                </c:extLst>
              </c15:ser>
            </c15:filteredLineSeries>
            <c15:filteredLineSeries>
              <c15:ser>
                <c:idx val="8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(2)'!$I$28</c15:sqref>
                        </c15:formulaRef>
                      </c:ext>
                    </c:extLst>
                    <c:strCache>
                      <c:ptCount val="1"/>
                      <c:pt idx="0">
                        <c:v>가정내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triangle"/>
                  <c:size val="5"/>
                  <c:spPr>
                    <a:solidFill>
                      <a:schemeClr val="accent2"/>
                    </a:solidFill>
                    <a:ln w="9525">
                      <a:noFill/>
                    </a:ln>
                    <a:effectLst/>
                  </c:spPr>
                </c:marker>
                <c:dPt>
                  <c:idx val="17"/>
                  <c:marker>
                    <c:symbol val="triangle"/>
                    <c:size val="10"/>
                    <c:spPr>
                      <a:solidFill>
                        <a:schemeClr val="accent2">
                          <a:alpha val="45000"/>
                        </a:schemeClr>
                      </a:solidFill>
                      <a:ln w="9525">
                        <a:noFill/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37E4-470D-A8AF-31C6455CDB02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1.9922839284280014E-2"/>
                        <c:y val="1.8016973481203825E-2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 rtl="0">
                            <a:defRPr sz="900" b="0" i="0" u="none" strike="noStrike" kern="1200" baseline="0"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7B9B6B2B-6B7F-46F0-AC09-5A579790460B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[계열 이름]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  <a:p>
                          <a:pPr algn="l" rtl="0">
                            <a:defRPr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</a:defRPr>
                          </a:pPr>
                          <a:fld id="{B0DB8754-87AC-4CB1-8D82-4AB8D1CA2534}" type="VALUE">
                            <a:rPr lang="ko-KR" altLang="en-US" baseline="0"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[값]</a:t>
                          </a:fld>
                          <a:endParaRPr lang="ko-KR" altLang="en-US"/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 rtl="0">
                          <a:defRPr sz="900" b="0" i="0" u="none" strike="noStrike" kern="1200" baseline="0"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
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2F-37E4-470D-A8AF-31C6455CDB0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(2)'!$I$29:$I$46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11.5</c:v>
                      </c:pt>
                      <c:pt idx="1">
                        <c:v>16.399999999999999</c:v>
                      </c:pt>
                      <c:pt idx="2">
                        <c:v>13.6</c:v>
                      </c:pt>
                      <c:pt idx="3">
                        <c:v>13.9</c:v>
                      </c:pt>
                      <c:pt idx="4">
                        <c:v>15.9</c:v>
                      </c:pt>
                      <c:pt idx="5">
                        <c:v>10.5</c:v>
                      </c:pt>
                      <c:pt idx="6">
                        <c:v>12.4</c:v>
                      </c:pt>
                      <c:pt idx="7">
                        <c:v>14.2</c:v>
                      </c:pt>
                      <c:pt idx="8">
                        <c:v>11.2</c:v>
                      </c:pt>
                      <c:pt idx="9">
                        <c:v>16.399999999999999</c:v>
                      </c:pt>
                      <c:pt idx="10">
                        <c:v>23.6</c:v>
                      </c:pt>
                      <c:pt idx="11">
                        <c:v>26.2</c:v>
                      </c:pt>
                      <c:pt idx="12">
                        <c:v>39.5</c:v>
                      </c:pt>
                      <c:pt idx="13">
                        <c:v>17.2</c:v>
                      </c:pt>
                      <c:pt idx="14">
                        <c:v>26.4</c:v>
                      </c:pt>
                      <c:pt idx="15">
                        <c:v>16.100000000000001</c:v>
                      </c:pt>
                      <c:pt idx="16">
                        <c:v>18.8</c:v>
                      </c:pt>
                      <c:pt idx="17">
                        <c:v>29.6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0-37E4-470D-A8AF-31C6455CDB02}"/>
                  </c:ext>
                </c:extLst>
              </c15:ser>
            </c15:filteredLineSeries>
            <c15:filteredLineSeries>
              <c15:ser>
                <c:idx val="9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(2)'!$J$28</c15:sqref>
                        </c15:formulaRef>
                      </c:ext>
                    </c:extLst>
                    <c:strCache>
                      <c:ptCount val="1"/>
                      <c:pt idx="0">
                        <c:v>일일근로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triang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dPt>
                  <c:idx val="17"/>
                  <c:marker>
                    <c:symbol val="triangle"/>
                    <c:size val="10"/>
                    <c:spPr>
                      <a:solidFill>
                        <a:schemeClr val="accent4">
                          <a:lumMod val="60000"/>
                        </a:schemeClr>
                      </a:solidFill>
                      <a:ln w="9525">
                        <a:solidFill>
                          <a:schemeClr val="accent4">
                            <a:lumMod val="60000"/>
                          </a:schemeClr>
                        </a:solidFill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37E4-470D-A8AF-31C6455CDB02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1.6702022934989777E-2"/>
                        <c:y val="6.0575339411887939E-2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>
                            <a:defRPr sz="900" b="0" i="0" u="none" strike="noStrike" kern="1200" baseline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3D959F2C-E4F2-462E-82B1-8D437C87A927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>
                              <a:defRPr/>
                            </a:pPr>
                            <a:t>[계열 이름]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  <a:p>
                          <a:pPr algn="l">
                            <a:defRPr/>
                          </a:pPr>
                          <a:fld id="{665D42A6-DAEA-4719-B12B-6004230E489B}" type="VALUE">
                            <a:rPr lang="ko-KR" altLang="en-US" baseline="0"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</a:rPr>
                            <a:pPr algn="l">
                              <a:defRPr/>
                            </a:pPr>
                            <a:t>[값]</a:t>
                          </a:fld>
                          <a:endParaRPr lang="ko-KR" altLang="en-US"/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>
                          <a:defRPr sz="900" b="0" i="0" u="none" strike="noStrike" kern="1200" baseline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
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31-37E4-470D-A8AF-31C6455CDB0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(2)'!$J$29:$J$46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1.6</c:v>
                      </c:pt>
                      <c:pt idx="1">
                        <c:v>2.1</c:v>
                      </c:pt>
                      <c:pt idx="2">
                        <c:v>2.2999999999999998</c:v>
                      </c:pt>
                      <c:pt idx="3">
                        <c:v>2.7</c:v>
                      </c:pt>
                      <c:pt idx="4">
                        <c:v>2.2999999999999998</c:v>
                      </c:pt>
                      <c:pt idx="5">
                        <c:v>2.1</c:v>
                      </c:pt>
                      <c:pt idx="6">
                        <c:v>1.7</c:v>
                      </c:pt>
                      <c:pt idx="7">
                        <c:v>1.4</c:v>
                      </c:pt>
                      <c:pt idx="8">
                        <c:v>1.6</c:v>
                      </c:pt>
                      <c:pt idx="9">
                        <c:v>2</c:v>
                      </c:pt>
                      <c:pt idx="10">
                        <c:v>1.4</c:v>
                      </c:pt>
                      <c:pt idx="11">
                        <c:v>1</c:v>
                      </c:pt>
                      <c:pt idx="12">
                        <c:v>1.5</c:v>
                      </c:pt>
                      <c:pt idx="13">
                        <c:v>0.8</c:v>
                      </c:pt>
                      <c:pt idx="14">
                        <c:v>0.8</c:v>
                      </c:pt>
                      <c:pt idx="15">
                        <c:v>0.7</c:v>
                      </c:pt>
                      <c:pt idx="16">
                        <c:v>0.8</c:v>
                      </c:pt>
                      <c:pt idx="17">
                        <c:v>0.7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2-37E4-470D-A8AF-31C6455CDB02}"/>
                  </c:ext>
                </c:extLst>
              </c15:ser>
            </c15:filteredLineSeries>
            <c15:filteredLineSeries>
              <c15:ser>
                <c:idx val="10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(2)'!$K$28</c15:sqref>
                        </c15:formulaRef>
                      </c:ext>
                    </c:extLst>
                    <c:strCache>
                      <c:ptCount val="1"/>
                      <c:pt idx="0">
                        <c:v>시간제근로자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dPt>
                  <c:idx val="17"/>
                  <c:marker>
                    <c:symbol val="none"/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37E4-470D-A8AF-31C6455CDB02}"/>
                    </c:ext>
                  </c:extLst>
                </c:dPt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(2)'!$K$29:$K$47</c15:sqref>
                        </c15:formulaRef>
                      </c:ext>
                    </c:extLst>
                    <c:numCache>
                      <c:formatCode>0.0</c:formatCode>
                      <c:ptCount val="19"/>
                      <c:pt idx="0">
                        <c:v>10.4</c:v>
                      </c:pt>
                      <c:pt idx="1">
                        <c:v>11.5</c:v>
                      </c:pt>
                      <c:pt idx="2">
                        <c:v>10.6</c:v>
                      </c:pt>
                      <c:pt idx="3">
                        <c:v>12.2</c:v>
                      </c:pt>
                      <c:pt idx="4">
                        <c:v>11.4</c:v>
                      </c:pt>
                      <c:pt idx="5">
                        <c:v>11.8</c:v>
                      </c:pt>
                      <c:pt idx="6">
                        <c:v>12</c:v>
                      </c:pt>
                      <c:pt idx="7">
                        <c:v>13.4</c:v>
                      </c:pt>
                      <c:pt idx="8">
                        <c:v>15.8</c:v>
                      </c:pt>
                      <c:pt idx="9">
                        <c:v>17.3</c:v>
                      </c:pt>
                      <c:pt idx="10">
                        <c:v>18.899999999999999</c:v>
                      </c:pt>
                      <c:pt idx="11">
                        <c:v>18.399999999999999</c:v>
                      </c:pt>
                      <c:pt idx="12">
                        <c:v>19</c:v>
                      </c:pt>
                      <c:pt idx="13">
                        <c:v>19.899999999999999</c:v>
                      </c:pt>
                      <c:pt idx="14">
                        <c:v>20.6</c:v>
                      </c:pt>
                      <c:pt idx="15">
                        <c:v>20.9</c:v>
                      </c:pt>
                      <c:pt idx="16">
                        <c:v>20.6</c:v>
                      </c:pt>
                      <c:pt idx="17">
                        <c:v>20.7</c:v>
                      </c:pt>
                      <c:pt idx="18">
                        <c:v>21.3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4-37E4-470D-A8AF-31C6455CDB02}"/>
                  </c:ext>
                </c:extLst>
              </c15:ser>
            </c15:filteredLineSeries>
          </c:ext>
        </c:extLst>
      </c:lineChart>
      <c:catAx>
        <c:axId val="419099824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19111056"/>
        <c:crosses val="autoZero"/>
        <c:auto val="1"/>
        <c:lblAlgn val="ctr"/>
        <c:lblOffset val="100"/>
        <c:noMultiLvlLbl val="0"/>
      </c:catAx>
      <c:valAx>
        <c:axId val="419111056"/>
        <c:scaling>
          <c:orientation val="minMax"/>
          <c:max val="100"/>
        </c:scaling>
        <c:delete val="0"/>
        <c:axPos val="l"/>
        <c:numFmt formatCode="0.0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1909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bg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58435992699475E-2"/>
          <c:y val="6.697744279484813E-2"/>
          <c:w val="0.92819018630486849"/>
          <c:h val="0.84964474745973506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19099824"/>
        <c:axId val="419111056"/>
        <c:extLst>
          <c:ext xmlns:c15="http://schemas.microsoft.com/office/drawing/2012/chart" uri="{02D57815-91ED-43cb-92C2-25804820EDAC}">
            <c15:filteredBarSeries>
              <c15:ser>
                <c:idx val="0"/>
                <c:order val="9"/>
                <c:tx>
                  <c:strRef>
                    <c:extLst>
                      <c:ext uri="{02D57815-91ED-43cb-92C2-25804820EDAC}">
                        <c15:formulaRef>
                          <c15:sqref>'근로형태별 평균근속기간추이 (2)'!$L$28</c15:sqref>
                        </c15:formulaRef>
                      </c:ext>
                    </c:extLst>
                    <c:strCache>
                      <c:ptCount val="1"/>
                      <c:pt idx="0">
                        <c:v>bg</c:v>
                      </c:pt>
                    </c:strCache>
                  </c:strRef>
                </c:tx>
                <c:spPr>
                  <a:solidFill>
                    <a:schemeClr val="bg1">
                      <a:lumMod val="95000"/>
                      <a:alpha val="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Pt>
                  <c:idx val="17"/>
                  <c:invertIfNegative val="0"/>
                  <c:bubble3D val="0"/>
                  <c:spPr>
                    <a:noFill/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3F-FA9B-4DFB-B486-053C49EAD731}"/>
                    </c:ext>
                  </c:extLst>
                </c:dPt>
                <c:cat>
                  <c:numRef>
                    <c:extLst>
                      <c:ext uri="{02D57815-91ED-43cb-92C2-25804820EDAC}">
                        <c15:formulaRef>
                          <c15:sqref>'근로형태별 평균근속기간추이 (2)'!$A$29:$A$46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'근로형태별 평균근속기간추이 (2)'!$L$29:$L$46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100</c:v>
                      </c:pt>
                      <c:pt idx="1">
                        <c:v>100</c:v>
                      </c:pt>
                      <c:pt idx="2">
                        <c:v>100</c:v>
                      </c:pt>
                      <c:pt idx="3">
                        <c:v>100</c:v>
                      </c:pt>
                      <c:pt idx="4">
                        <c:v>100</c:v>
                      </c:pt>
                      <c:pt idx="5">
                        <c:v>100</c:v>
                      </c:pt>
                      <c:pt idx="6">
                        <c:v>100</c:v>
                      </c:pt>
                      <c:pt idx="7">
                        <c:v>100</c:v>
                      </c:pt>
                      <c:pt idx="8">
                        <c:v>100</c:v>
                      </c:pt>
                      <c:pt idx="9">
                        <c:v>100</c:v>
                      </c:pt>
                      <c:pt idx="10">
                        <c:v>100</c:v>
                      </c:pt>
                      <c:pt idx="11">
                        <c:v>100</c:v>
                      </c:pt>
                      <c:pt idx="12">
                        <c:v>100</c:v>
                      </c:pt>
                      <c:pt idx="13">
                        <c:v>100</c:v>
                      </c:pt>
                      <c:pt idx="14">
                        <c:v>100</c:v>
                      </c:pt>
                      <c:pt idx="15">
                        <c:v>100</c:v>
                      </c:pt>
                      <c:pt idx="16">
                        <c:v>100</c:v>
                      </c:pt>
                      <c:pt idx="17">
                        <c:v>100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40-FA9B-4DFB-B486-053C49EAD731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1"/>
          <c:tx>
            <c:strRef>
              <c:f>'근로형태별 평균근속기간추이 (2)'!$D$28</c:f>
              <c:strCache>
                <c:ptCount val="1"/>
                <c:pt idx="0">
                  <c:v>반복갱신</c:v>
                </c:pt>
              </c:strCache>
            </c:strRef>
          </c:tx>
          <c:spPr>
            <a:ln w="19050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circle"/>
              <c:size val="9"/>
              <c:spPr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A9B-4DFB-B486-053C49EAD731}"/>
              </c:ext>
            </c:extLst>
          </c:dPt>
          <c:dPt>
            <c:idx val="1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FA9B-4DFB-B486-053C49EAD731}"/>
              </c:ext>
            </c:extLst>
          </c:dPt>
          <c:dPt>
            <c:idx val="18"/>
            <c:marker>
              <c:symbol val="circle"/>
              <c:size val="9"/>
              <c:spPr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A9B-4DFB-B486-053C49EAD731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9B-4DFB-B486-053C49EAD73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9B-4DFB-B486-053C49EAD73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9B-4DFB-B486-053C49EAD73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9B-4DFB-B486-053C49EAD73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9B-4DFB-B486-053C49EAD73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9B-4DFB-B486-053C49EAD73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9B-4DFB-B486-053C49EAD73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9B-4DFB-B486-053C49EAD73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9B-4DFB-B486-053C49EAD73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9B-4DFB-B486-053C49EAD731}"/>
                </c:ext>
              </c:extLst>
            </c:dLbl>
            <c:dLbl>
              <c:idx val="10"/>
              <c:layout>
                <c:manualLayout>
                  <c:x val="-6.013083128496749E-2"/>
                  <c:y val="-2.6121473402986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9B-4DFB-B486-053C49EAD73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9B-4DFB-B486-053C49EAD73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A9B-4DFB-B486-053C49EAD73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A9B-4DFB-B486-053C49EAD731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A9B-4DFB-B486-053C49EAD731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A9B-4DFB-B486-053C49EAD731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A9B-4DFB-B486-053C49EAD731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9B-4DFB-B486-053C49EAD731}"/>
                </c:ext>
              </c:extLst>
            </c:dLbl>
            <c:dLbl>
              <c:idx val="18"/>
              <c:layout>
                <c:manualLayout>
                  <c:x val="-2.2842754778766093E-2"/>
                  <c:y val="3.86701733144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9B-4DFB-B486-053C49EAD731}"/>
                </c:ext>
              </c:extLst>
            </c:dLbl>
            <c:numFmt formatCode="General&quot;개월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 rtl="0">
                  <a:defRPr sz="900" b="1" i="0" u="none" strike="noStrike" kern="1200" baseline="0">
                    <a:solidFill>
                      <a:srgbClr val="D9D9D9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'근로형태별 평균근속기간추이 (2)'!$A$29:$A$47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'근로형태별 평균근속기간추이 (2)'!$D$29:$D$47</c:f>
              <c:numCache>
                <c:formatCode>0.0</c:formatCode>
                <c:ptCount val="19"/>
                <c:pt idx="0">
                  <c:v>53.9</c:v>
                </c:pt>
                <c:pt idx="1">
                  <c:v>50.2</c:v>
                </c:pt>
                <c:pt idx="2">
                  <c:v>56.1</c:v>
                </c:pt>
                <c:pt idx="3">
                  <c:v>60.9</c:v>
                </c:pt>
                <c:pt idx="4">
                  <c:v>57</c:v>
                </c:pt>
                <c:pt idx="5">
                  <c:v>52.4</c:v>
                </c:pt>
                <c:pt idx="6">
                  <c:v>46.7</c:v>
                </c:pt>
                <c:pt idx="7">
                  <c:v>59.4</c:v>
                </c:pt>
                <c:pt idx="8">
                  <c:v>62</c:v>
                </c:pt>
                <c:pt idx="9">
                  <c:v>57.8</c:v>
                </c:pt>
                <c:pt idx="10">
                  <c:v>68.400000000000006</c:v>
                </c:pt>
                <c:pt idx="11">
                  <c:v>62.6</c:v>
                </c:pt>
                <c:pt idx="12">
                  <c:v>50.9</c:v>
                </c:pt>
                <c:pt idx="13">
                  <c:v>57.2</c:v>
                </c:pt>
                <c:pt idx="14">
                  <c:v>58.9</c:v>
                </c:pt>
                <c:pt idx="15">
                  <c:v>66.099999999999994</c:v>
                </c:pt>
                <c:pt idx="16">
                  <c:v>59.7</c:v>
                </c:pt>
                <c:pt idx="17">
                  <c:v>60.7</c:v>
                </c:pt>
                <c:pt idx="18">
                  <c:v>41.2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A9B-4DFB-B486-053C49EAD731}"/>
            </c:ext>
          </c:extLst>
        </c:ser>
        <c:ser>
          <c:idx val="7"/>
          <c:order val="5"/>
          <c:tx>
            <c:strRef>
              <c:f>'근로형태별 평균근속기간추이 (2)'!$H$28</c:f>
              <c:strCache>
                <c:ptCount val="1"/>
                <c:pt idx="0">
                  <c:v>특수형태</c:v>
                </c:pt>
              </c:strCache>
            </c:strRef>
          </c:tx>
          <c:spPr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4-FA9B-4DFB-B486-053C49EAD731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19050" cap="rnd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FA9B-4DFB-B486-053C49EAD731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19050" cap="rnd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8-FA9B-4DFB-B486-053C49EAD731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19050" cap="rnd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A-FA9B-4DFB-B486-053C49EAD731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19050" cap="rnd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C-FA9B-4DFB-B486-053C49EAD731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19050" cap="rnd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E-FA9B-4DFB-B486-053C49EAD731}"/>
              </c:ext>
            </c:extLst>
          </c:dPt>
          <c:dPt>
            <c:idx val="11"/>
            <c:marker>
              <c:symbol val="circle"/>
              <c:size val="9"/>
              <c:spPr>
                <a:solidFill>
                  <a:schemeClr val="tx2"/>
                </a:solidFill>
                <a:ln w="19050">
                  <a:solidFill>
                    <a:schemeClr val="bg1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0-FA9B-4DFB-B486-053C49EAD731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19050" cap="rnd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2-FA9B-4DFB-B486-053C49EAD731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19050" cap="rnd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4-FA9B-4DFB-B486-053C49EAD731}"/>
              </c:ext>
            </c:extLst>
          </c:dPt>
          <c:dPt>
            <c:idx val="15"/>
            <c:marker>
              <c:symbol val="circle"/>
              <c:size val="9"/>
              <c:spPr>
                <a:solidFill>
                  <a:schemeClr val="tx2"/>
                </a:solidFill>
                <a:ln w="19050">
                  <a:solidFill>
                    <a:schemeClr val="bg1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6-FA9B-4DFB-B486-053C49EAD731}"/>
              </c:ext>
            </c:extLst>
          </c:dPt>
          <c:dPt>
            <c:idx val="1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7-FA9B-4DFB-B486-053C49EAD731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A9B-4DFB-B486-053C49EAD73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A9B-4DFB-B486-053C49EAD73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A9B-4DFB-B486-053C49EAD73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FA9B-4DFB-B486-053C49EAD73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FA9B-4DFB-B486-053C49EAD73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FA9B-4DFB-B486-053C49EAD73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A9B-4DFB-B486-053C49EAD73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A9B-4DFB-B486-053C49EAD73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A9B-4DFB-B486-053C49EAD73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A9B-4DFB-B486-053C49EAD73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A9B-4DFB-B486-053C49EAD731}"/>
                </c:ext>
              </c:extLst>
            </c:dLbl>
            <c:dLbl>
              <c:idx val="11"/>
              <c:layout>
                <c:manualLayout>
                  <c:x val="-4.8637941455172209E-2"/>
                  <c:y val="-7.0275121493661635E-2"/>
                </c:manualLayout>
              </c:layout>
              <c:numFmt formatCode="General&quot;개월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 rtl="0">
                    <a:defRPr lang="en-US" altLang="ko-KR" sz="1050" b="1" i="0" u="none" strike="noStrike" kern="1200" spc="-100" baseline="0">
                      <a:ln>
                        <a:solidFill>
                          <a:srgbClr val="4472C4">
                            <a:alpha val="0"/>
                          </a:srgbClr>
                        </a:solidFill>
                      </a:ln>
                      <a:solidFill>
                        <a:schemeClr val="tx2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A9B-4DFB-B486-053C49EAD73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FA9B-4DFB-B486-053C49EAD73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A9B-4DFB-B486-053C49EAD731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FA9B-4DFB-B486-053C49EAD731}"/>
                </c:ext>
              </c:extLst>
            </c:dLbl>
            <c:dLbl>
              <c:idx val="15"/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746BC6C2-2A9E-4C98-A0CF-F84DC6F02E67}" type="VALUE">
                      <a:rPr lang="ko-KR" altLang="en-US" sz="1050" b="1" i="0" u="none" strike="noStrike" kern="1200" spc="-100" baseline="0">
                        <a:ln>
                          <a:solidFill>
                            <a:srgbClr val="4472C4">
                              <a:alpha val="0"/>
                            </a:srgbClr>
                          </a:solidFill>
                        </a:ln>
                        <a:solidFill>
                          <a:schemeClr val="tx2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rPr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numFmt formatCode="General&quot;개월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6-FA9B-4DFB-B486-053C49EAD731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FA9B-4DFB-B486-053C49EAD731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A9B-4DFB-B486-053C49EAD731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FA9B-4DFB-B486-053C49EAD731}"/>
                </c:ext>
              </c:extLst>
            </c:dLbl>
            <c:numFmt formatCode="General&quot;개월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 rtl="0"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'근로형태별 평균근속기간추이 (2)'!$A$29:$A$47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'근로형태별 평균근속기간추이 (2)'!$H$29:$H$47</c:f>
              <c:numCache>
                <c:formatCode>0.0</c:formatCode>
                <c:ptCount val="19"/>
                <c:pt idx="0">
                  <c:v>31</c:v>
                </c:pt>
                <c:pt idx="1">
                  <c:v>36.9</c:v>
                </c:pt>
                <c:pt idx="2">
                  <c:v>38.299999999999997</c:v>
                </c:pt>
                <c:pt idx="3">
                  <c:v>32.9</c:v>
                </c:pt>
                <c:pt idx="4">
                  <c:v>35.1</c:v>
                </c:pt>
                <c:pt idx="5">
                  <c:v>39.799999999999997</c:v>
                </c:pt>
                <c:pt idx="6">
                  <c:v>39.6</c:v>
                </c:pt>
                <c:pt idx="7">
                  <c:v>45</c:v>
                </c:pt>
                <c:pt idx="8">
                  <c:v>49.2</c:v>
                </c:pt>
                <c:pt idx="9">
                  <c:v>53.9</c:v>
                </c:pt>
                <c:pt idx="10">
                  <c:v>60.5</c:v>
                </c:pt>
                <c:pt idx="11">
                  <c:v>69.099999999999994</c:v>
                </c:pt>
                <c:pt idx="12">
                  <c:v>64.5</c:v>
                </c:pt>
                <c:pt idx="13">
                  <c:v>69.400000000000006</c:v>
                </c:pt>
                <c:pt idx="14">
                  <c:v>73.400000000000006</c:v>
                </c:pt>
                <c:pt idx="15">
                  <c:v>75.2</c:v>
                </c:pt>
                <c:pt idx="16">
                  <c:v>66.099999999999994</c:v>
                </c:pt>
                <c:pt idx="17">
                  <c:v>65.8</c:v>
                </c:pt>
                <c:pt idx="18">
                  <c:v>62.1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0-FA9B-4DFB-B486-053C49EAD7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9099824"/>
        <c:axId val="419111056"/>
        <c:extLst>
          <c:ext xmlns:c15="http://schemas.microsoft.com/office/drawing/2012/chart" uri="{02D57815-91ED-43cb-92C2-25804820EDAC}">
            <c15:filteredLineSeries>
              <c15:ser>
                <c:idx val="2"/>
                <c:order val="0"/>
                <c:tx>
                  <c:strRef>
                    <c:extLst>
                      <c:ext uri="{02D57815-91ED-43cb-92C2-25804820EDAC}">
                        <c15:formulaRef>
                          <c15:sqref>'근로형태별 평균근속기간추이 (2)'!$C$28</c15:sqref>
                        </c15:formulaRef>
                      </c:ext>
                    </c:extLst>
                    <c:strCache>
                      <c:ptCount val="1"/>
                      <c:pt idx="0">
                        <c:v>기간제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'근로형태별 평균근속기간추이 (2)'!$C$29:$C$46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19.100000000000001</c:v>
                      </c:pt>
                      <c:pt idx="1">
                        <c:v>22.5</c:v>
                      </c:pt>
                      <c:pt idx="2">
                        <c:v>24.9</c:v>
                      </c:pt>
                      <c:pt idx="3">
                        <c:v>24.9</c:v>
                      </c:pt>
                      <c:pt idx="4">
                        <c:v>29.1</c:v>
                      </c:pt>
                      <c:pt idx="5">
                        <c:v>28.1</c:v>
                      </c:pt>
                      <c:pt idx="6">
                        <c:v>23.3</c:v>
                      </c:pt>
                      <c:pt idx="7">
                        <c:v>25.6</c:v>
                      </c:pt>
                      <c:pt idx="8">
                        <c:v>28.8</c:v>
                      </c:pt>
                      <c:pt idx="9">
                        <c:v>29.9</c:v>
                      </c:pt>
                      <c:pt idx="10">
                        <c:v>31.2</c:v>
                      </c:pt>
                      <c:pt idx="11">
                        <c:v>29.3</c:v>
                      </c:pt>
                      <c:pt idx="12">
                        <c:v>28.8</c:v>
                      </c:pt>
                      <c:pt idx="13">
                        <c:v>29.1</c:v>
                      </c:pt>
                      <c:pt idx="14">
                        <c:v>28.8</c:v>
                      </c:pt>
                      <c:pt idx="15">
                        <c:v>29.2</c:v>
                      </c:pt>
                      <c:pt idx="16">
                        <c:v>25.9</c:v>
                      </c:pt>
                      <c:pt idx="17">
                        <c:v>29.2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31-FA9B-4DFB-B486-053C49EAD731}"/>
                  </c:ext>
                </c:extLst>
              </c15:ser>
            </c15:filteredLineSeries>
            <c15:filteredLineSeries>
              <c15:ser>
                <c:idx val="4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(2)'!$E$28</c15:sqref>
                        </c15:formulaRef>
                      </c:ext>
                    </c:extLst>
                    <c:strCache>
                      <c:ptCount val="1"/>
                      <c:pt idx="0">
                        <c:v>기대불가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squar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dPt>
                  <c:idx val="17"/>
                  <c:marker>
                    <c:symbol val="square"/>
                    <c:size val="10"/>
                    <c:spPr>
                      <a:solidFill>
                        <a:schemeClr val="accent5"/>
                      </a:solidFill>
                      <a:ln w="9525">
                        <a:solidFill>
                          <a:schemeClr val="accent5"/>
                        </a:solidFill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FA9B-4DFB-B486-053C49EAD731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1.558855473932378E-2"/>
                        <c:y val="5.7582486674146442E-2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>
                            <a:defRPr sz="900" b="0" i="0" u="none" strike="noStrike" kern="1200" baseline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  <a:cs typeface="+mn-cs"/>
                            </a:defRPr>
                          </a:pPr>
                          <a:fld id="{02AB07C8-2FAB-4C7F-8482-3515337173AA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>
                              <a:defRPr/>
                            </a:pPr>
                            <a:t>[계열 이름]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  <a:p>
                          <a:pPr algn="l">
                            <a:defRPr/>
                          </a:pPr>
                          <a:fld id="{0782173D-A3F4-4DAE-880B-043A4F212745}" type="VALUE">
                            <a:rPr lang="ko-KR" altLang="en-US" sz="900" b="0" i="0" u="none" strike="noStrike" kern="1200" baseline="0"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  <a:cs typeface="+mn-cs"/>
                            </a:rPr>
                            <a:pPr algn="l">
                              <a:defRPr/>
                            </a:pPr>
                            <a:t>[값]</a:t>
                          </a:fld>
                          <a:endParaRPr lang="ko-KR" altLang="en-US"/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>
                          <a:defRPr sz="900" b="0" i="0" u="none" strike="noStrike" kern="1200" baseline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
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32-FA9B-4DFB-B486-053C49EAD731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(2)'!$E$29:$E$46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16.100000000000001</c:v>
                      </c:pt>
                      <c:pt idx="1">
                        <c:v>14.6</c:v>
                      </c:pt>
                      <c:pt idx="2">
                        <c:v>13.5</c:v>
                      </c:pt>
                      <c:pt idx="3">
                        <c:v>13.8</c:v>
                      </c:pt>
                      <c:pt idx="4">
                        <c:v>13.5</c:v>
                      </c:pt>
                      <c:pt idx="5">
                        <c:v>16.100000000000001</c:v>
                      </c:pt>
                      <c:pt idx="6">
                        <c:v>15.6</c:v>
                      </c:pt>
                      <c:pt idx="7">
                        <c:v>12.8</c:v>
                      </c:pt>
                      <c:pt idx="8">
                        <c:v>18.100000000000001</c:v>
                      </c:pt>
                      <c:pt idx="9">
                        <c:v>22.3</c:v>
                      </c:pt>
                      <c:pt idx="10">
                        <c:v>21.8</c:v>
                      </c:pt>
                      <c:pt idx="11">
                        <c:v>19.8</c:v>
                      </c:pt>
                      <c:pt idx="12">
                        <c:v>18.8</c:v>
                      </c:pt>
                      <c:pt idx="13">
                        <c:v>21</c:v>
                      </c:pt>
                      <c:pt idx="14">
                        <c:v>16.3</c:v>
                      </c:pt>
                      <c:pt idx="15">
                        <c:v>14.9</c:v>
                      </c:pt>
                      <c:pt idx="16">
                        <c:v>16.100000000000001</c:v>
                      </c:pt>
                      <c:pt idx="17">
                        <c:v>13.7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3-FA9B-4DFB-B486-053C49EAD731}"/>
                  </c:ext>
                </c:extLst>
              </c15:ser>
            </c15:filteredLineSeries>
            <c15:filteredLineSeries>
              <c15:ser>
                <c:idx val="5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(2)'!$F$28</c15:sqref>
                        </c15:formulaRef>
                      </c:ext>
                    </c:extLst>
                    <c:strCache>
                      <c:ptCount val="1"/>
                      <c:pt idx="0">
                        <c:v>파견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triang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dPt>
                  <c:idx val="17"/>
                  <c:marker>
                    <c:symbol val="triangle"/>
                    <c:size val="10"/>
                    <c:spPr>
                      <a:solidFill>
                        <a:schemeClr val="accent6"/>
                      </a:solidFill>
                      <a:ln w="9525">
                        <a:solidFill>
                          <a:schemeClr val="accent6"/>
                        </a:solidFill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FA9B-4DFB-B486-053C49EAD731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2.0042427521987764E-2"/>
                        <c:y val="-4.4411578051125049E-2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 rtl="0">
                            <a:defRPr sz="900" b="0" i="0" u="none" strike="noStrike" kern="1200" baseline="0"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  <a:cs typeface="+mn-cs"/>
                            </a:defRPr>
                          </a:pPr>
                          <a:fld id="{8DC80C8D-1289-44AE-B287-D06E4F773FC5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[계열 이름]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  <a:p>
                          <a:pPr algn="l" rtl="0">
                            <a:defRPr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</a:defRPr>
                          </a:pPr>
                          <a:fld id="{4619F47E-5364-41A5-AAF9-AB389E409E6E}" type="VALUE">
                            <a:rPr lang="ko-KR" altLang="en-US" baseline="0"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[값]</a:t>
                          </a:fld>
                          <a:endParaRPr lang="ko-KR" altLang="en-US"/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 rtl="0">
                          <a:defRPr sz="900" b="0" i="0" u="none" strike="noStrike" kern="1200" baseline="0"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
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34-FA9B-4DFB-B486-053C49EAD731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(2)'!$F$29:$F$46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24.8</c:v>
                      </c:pt>
                      <c:pt idx="1">
                        <c:v>26.2</c:v>
                      </c:pt>
                      <c:pt idx="2">
                        <c:v>28.4</c:v>
                      </c:pt>
                      <c:pt idx="3">
                        <c:v>24.1</c:v>
                      </c:pt>
                      <c:pt idx="4">
                        <c:v>25.3</c:v>
                      </c:pt>
                      <c:pt idx="5">
                        <c:v>29.1</c:v>
                      </c:pt>
                      <c:pt idx="6">
                        <c:v>25.6</c:v>
                      </c:pt>
                      <c:pt idx="7">
                        <c:v>30.3</c:v>
                      </c:pt>
                      <c:pt idx="8">
                        <c:v>35.5</c:v>
                      </c:pt>
                      <c:pt idx="9">
                        <c:v>33.200000000000003</c:v>
                      </c:pt>
                      <c:pt idx="10">
                        <c:v>34.4</c:v>
                      </c:pt>
                      <c:pt idx="11">
                        <c:v>30.7</c:v>
                      </c:pt>
                      <c:pt idx="12">
                        <c:v>30.8</c:v>
                      </c:pt>
                      <c:pt idx="13">
                        <c:v>34.799999999999997</c:v>
                      </c:pt>
                      <c:pt idx="14">
                        <c:v>40</c:v>
                      </c:pt>
                      <c:pt idx="15">
                        <c:v>42.2</c:v>
                      </c:pt>
                      <c:pt idx="16">
                        <c:v>39.5</c:v>
                      </c:pt>
                      <c:pt idx="17">
                        <c:v>38.6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FA9B-4DFB-B486-053C49EAD731}"/>
                  </c:ext>
                </c:extLst>
              </c15:ser>
            </c15:filteredLineSeries>
            <c15:filteredLine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(2)'!$G$28</c15:sqref>
                        </c15:formulaRef>
                      </c:ext>
                    </c:extLst>
                    <c:strCache>
                      <c:ptCount val="1"/>
                      <c:pt idx="0">
                        <c:v>용역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triang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dPt>
                  <c:idx val="17"/>
                  <c:marker>
                    <c:symbol val="triangle"/>
                    <c:size val="10"/>
                    <c:spPr>
                      <a:solidFill>
                        <a:schemeClr val="accent1">
                          <a:lumMod val="60000"/>
                        </a:schemeClr>
                      </a:solidFill>
                      <a:ln w="9525">
                        <a:solidFill>
                          <a:schemeClr val="accent1">
                            <a:lumMod val="60000"/>
                          </a:schemeClr>
                        </a:solidFill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6-FA9B-4DFB-B486-053C49EAD731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1.796971085948873E-2"/>
                        <c:y val="-2.9886108992155662E-3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 rtl="0">
                            <a:defRPr sz="900" b="0" i="0" u="none" strike="noStrike" kern="1200" baseline="0"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  <a:cs typeface="+mn-cs"/>
                            </a:defRPr>
                          </a:pPr>
                          <a:fld id="{1DE12016-CD63-4139-9CC8-B0D06CB235CE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[계열 이름]</a:t>
                          </a:fld>
                          <a:r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t> </a:t>
                          </a:r>
                          <a:fld id="{B6FF6ECF-6389-44A0-8610-CEA89EC22C19}" type="VALUE">
                            <a:rPr lang="ko-KR" altLang="en-US" baseline="0"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[값]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 rtl="0">
                          <a:defRPr sz="900" b="0" i="0" u="none" strike="noStrike" kern="1200" baseline="0"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, 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36-FA9B-4DFB-B486-053C49EAD731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(2)'!$G$29:$G$46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23.8</c:v>
                      </c:pt>
                      <c:pt idx="1">
                        <c:v>22.7</c:v>
                      </c:pt>
                      <c:pt idx="2">
                        <c:v>24.5</c:v>
                      </c:pt>
                      <c:pt idx="3">
                        <c:v>23.6</c:v>
                      </c:pt>
                      <c:pt idx="4">
                        <c:v>25.7</c:v>
                      </c:pt>
                      <c:pt idx="5">
                        <c:v>23.8</c:v>
                      </c:pt>
                      <c:pt idx="6">
                        <c:v>25.3</c:v>
                      </c:pt>
                      <c:pt idx="7">
                        <c:v>30.2</c:v>
                      </c:pt>
                      <c:pt idx="8">
                        <c:v>29</c:v>
                      </c:pt>
                      <c:pt idx="9">
                        <c:v>30.9</c:v>
                      </c:pt>
                      <c:pt idx="10">
                        <c:v>34.4</c:v>
                      </c:pt>
                      <c:pt idx="11">
                        <c:v>34.6</c:v>
                      </c:pt>
                      <c:pt idx="12">
                        <c:v>32.9</c:v>
                      </c:pt>
                      <c:pt idx="13">
                        <c:v>34.1</c:v>
                      </c:pt>
                      <c:pt idx="14">
                        <c:v>34.5</c:v>
                      </c:pt>
                      <c:pt idx="15">
                        <c:v>33.200000000000003</c:v>
                      </c:pt>
                      <c:pt idx="16">
                        <c:v>30.1</c:v>
                      </c:pt>
                      <c:pt idx="17">
                        <c:v>35.299999999999997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7-FA9B-4DFB-B486-053C49EAD731}"/>
                  </c:ext>
                </c:extLst>
              </c15:ser>
            </c15:filteredLineSeries>
            <c15:filteredLineSeries>
              <c15:ser>
                <c:idx val="8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(2)'!$I$28</c15:sqref>
                        </c15:formulaRef>
                      </c:ext>
                    </c:extLst>
                    <c:strCache>
                      <c:ptCount val="1"/>
                      <c:pt idx="0">
                        <c:v>가정내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triangle"/>
                  <c:size val="5"/>
                  <c:spPr>
                    <a:solidFill>
                      <a:schemeClr val="accent2"/>
                    </a:solidFill>
                    <a:ln w="9525">
                      <a:noFill/>
                    </a:ln>
                    <a:effectLst/>
                  </c:spPr>
                </c:marker>
                <c:dPt>
                  <c:idx val="17"/>
                  <c:marker>
                    <c:symbol val="triangle"/>
                    <c:size val="10"/>
                    <c:spPr>
                      <a:solidFill>
                        <a:schemeClr val="accent2">
                          <a:alpha val="45000"/>
                        </a:schemeClr>
                      </a:solidFill>
                      <a:ln w="9525">
                        <a:noFill/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FA9B-4DFB-B486-053C49EAD731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1.9922839284280014E-2"/>
                        <c:y val="1.8016973481203825E-2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 rtl="0">
                            <a:defRPr sz="900" b="0" i="0" u="none" strike="noStrike" kern="1200" baseline="0"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  <a:cs typeface="+mn-cs"/>
                            </a:defRPr>
                          </a:pPr>
                          <a:fld id="{7B9B6B2B-6B7F-46F0-AC09-5A579790460B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[계열 이름]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  <a:p>
                          <a:pPr algn="l" rtl="0">
                            <a:defRPr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</a:defRPr>
                          </a:pPr>
                          <a:fld id="{B0DB8754-87AC-4CB1-8D82-4AB8D1CA2534}" type="VALUE">
                            <a:rPr lang="ko-KR" altLang="en-US" baseline="0"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</a:rPr>
                            <a:pPr algn="l" rtl="0">
                              <a:defRPr>
                                <a:solidFill>
                                  <a:sysClr val="windowText" lastClr="000000">
                                    <a:lumMod val="75000"/>
                                    <a:lumOff val="25000"/>
                                  </a:sysClr>
                                </a:solidFill>
                              </a:defRPr>
                            </a:pPr>
                            <a:t>[값]</a:t>
                          </a:fld>
                          <a:endParaRPr lang="ko-KR" altLang="en-US"/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 rtl="0">
                          <a:defRPr sz="900" b="0" i="0" u="none" strike="noStrike" kern="1200" baseline="0"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
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38-FA9B-4DFB-B486-053C49EAD731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(2)'!$I$29:$I$46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11.5</c:v>
                      </c:pt>
                      <c:pt idx="1">
                        <c:v>16.399999999999999</c:v>
                      </c:pt>
                      <c:pt idx="2">
                        <c:v>13.6</c:v>
                      </c:pt>
                      <c:pt idx="3">
                        <c:v>13.9</c:v>
                      </c:pt>
                      <c:pt idx="4">
                        <c:v>15.9</c:v>
                      </c:pt>
                      <c:pt idx="5">
                        <c:v>10.5</c:v>
                      </c:pt>
                      <c:pt idx="6">
                        <c:v>12.4</c:v>
                      </c:pt>
                      <c:pt idx="7">
                        <c:v>14.2</c:v>
                      </c:pt>
                      <c:pt idx="8">
                        <c:v>11.2</c:v>
                      </c:pt>
                      <c:pt idx="9">
                        <c:v>16.399999999999999</c:v>
                      </c:pt>
                      <c:pt idx="10">
                        <c:v>23.6</c:v>
                      </c:pt>
                      <c:pt idx="11">
                        <c:v>26.2</c:v>
                      </c:pt>
                      <c:pt idx="12">
                        <c:v>39.5</c:v>
                      </c:pt>
                      <c:pt idx="13">
                        <c:v>17.2</c:v>
                      </c:pt>
                      <c:pt idx="14">
                        <c:v>26.4</c:v>
                      </c:pt>
                      <c:pt idx="15">
                        <c:v>16.100000000000001</c:v>
                      </c:pt>
                      <c:pt idx="16">
                        <c:v>18.8</c:v>
                      </c:pt>
                      <c:pt idx="17">
                        <c:v>29.6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9-FA9B-4DFB-B486-053C49EAD731}"/>
                  </c:ext>
                </c:extLst>
              </c15:ser>
            </c15:filteredLineSeries>
            <c15:filteredLineSeries>
              <c15:ser>
                <c:idx val="9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(2)'!$J$28</c15:sqref>
                        </c15:formulaRef>
                      </c:ext>
                    </c:extLst>
                    <c:strCache>
                      <c:ptCount val="1"/>
                      <c:pt idx="0">
                        <c:v>일일근로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triang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dPt>
                  <c:idx val="17"/>
                  <c:marker>
                    <c:symbol val="triangle"/>
                    <c:size val="10"/>
                    <c:spPr>
                      <a:solidFill>
                        <a:schemeClr val="accent4">
                          <a:lumMod val="60000"/>
                        </a:schemeClr>
                      </a:solidFill>
                      <a:ln w="9525">
                        <a:solidFill>
                          <a:schemeClr val="accent4">
                            <a:lumMod val="60000"/>
                          </a:schemeClr>
                        </a:solidFill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FA9B-4DFB-B486-053C49EAD731}"/>
                    </c:ext>
                  </c:extLst>
                </c:dPt>
                <c:dLbls>
                  <c:dLbl>
                    <c:idx val="17"/>
                    <c:layout>
                      <c:manualLayout>
                        <c:x val="1.6702022934989777E-2"/>
                        <c:y val="6.0575339411887939E-2"/>
                      </c:manualLayout>
                    </c:layout>
                    <c:tx>
                      <c:rich>
                        <a:bodyPr rot="0" spcFirstLastPara="1" vertOverflow="ellipsis" vert="horz" wrap="square" lIns="38100" tIns="19050" rIns="38100" bIns="19050" anchor="ctr" anchorCtr="0">
                          <a:spAutoFit/>
                        </a:bodyPr>
                        <a:lstStyle/>
                        <a:p>
                          <a:pPr algn="l">
                            <a:defRPr sz="900" b="0" i="0" u="none" strike="noStrike" kern="1200" baseline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  <a:cs typeface="+mn-cs"/>
                            </a:defRPr>
                          </a:pPr>
                          <a:fld id="{3D959F2C-E4F2-462E-82B1-8D437C87A927}" type="SERIESNAME">
                            <a:rPr lang="ko-KR" altLang="en-US" sz="900" b="0" i="0" u="none" strike="noStrike" kern="1200" baseline="0">
                              <a:ln>
                                <a:solidFill>
                                  <a:schemeClr val="tx1">
                                    <a:lumMod val="15000"/>
                                    <a:lumOff val="85000"/>
                                    <a:alpha val="0"/>
                                  </a:schemeClr>
                                </a:solidFill>
                              </a:ln>
                              <a:solidFill>
                                <a:sysClr val="windowText" lastClr="000000">
                                  <a:lumMod val="75000"/>
                                  <a:lumOff val="25000"/>
                                </a:sysClr>
                              </a:solidFill>
                              <a:latin typeface="Pretendard Light" panose="02000403000000020004" pitchFamily="50" charset="-127"/>
                              <a:ea typeface="Pretendard Light" panose="02000403000000020004" pitchFamily="50" charset="-127"/>
                              <a:cs typeface="+mn-cs"/>
                            </a:rPr>
                            <a:pPr algn="l">
                              <a:defRPr/>
                            </a:pPr>
                            <a:t>[계열 이름]</a:t>
                          </a:fld>
                          <a:endParaRPr lang="ko-KR" altLang="en-US" sz="900" b="0" i="0" u="none" strike="noStrike" kern="1200" baseline="0">
                            <a:ln>
                              <a:solidFill>
                                <a:schemeClr val="tx1">
                                  <a:lumMod val="15000"/>
                                  <a:lumOff val="85000"/>
                                  <a:alpha val="0"/>
                                </a:schemeClr>
                              </a:solidFill>
                            </a:ln>
                            <a:solidFill>
                              <a:sysClr val="windowText" lastClr="000000">
                                <a:lumMod val="75000"/>
                                <a:lumOff val="25000"/>
                              </a:sysClr>
                            </a:solidFill>
                            <a:latin typeface="Pretendard Light" panose="02000403000000020004" pitchFamily="50" charset="-127"/>
                            <a:ea typeface="Pretendard Light" panose="02000403000000020004" pitchFamily="50" charset="-127"/>
                            <a:cs typeface="+mn-cs"/>
                          </a:endParaRPr>
                        </a:p>
                        <a:p>
                          <a:pPr algn="l">
                            <a:defRPr/>
                          </a:pPr>
                          <a:fld id="{665D42A6-DAEA-4719-B12B-6004230E489B}" type="VALUE">
                            <a:rPr lang="ko-KR" altLang="en-US" baseline="0">
                              <a:latin typeface="Pretendard SemiBold" panose="02000703000000020004" pitchFamily="50" charset="-127"/>
                              <a:ea typeface="Pretendard SemiBold" panose="02000703000000020004" pitchFamily="50" charset="-127"/>
                            </a:rPr>
                            <a:pPr algn="l">
                              <a:defRPr/>
                            </a:pPr>
                            <a:t>[값]</a:t>
                          </a:fld>
                          <a:endParaRPr lang="ko-KR" altLang="en-US"/>
                        </a:p>
                      </c:rich>
                    </c:tx>
                    <c:numFmt formatCode="General&quot;개월&quot;" sourceLinked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0">
                        <a:spAutoFit/>
                      </a:bodyPr>
                      <a:lstStyle/>
                      <a:p>
                        <a:pPr algn="l">
                          <a:defRPr sz="900" b="0" i="0" u="none" strike="noStrike" kern="1200" baseline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  <a:cs typeface="+mn-cs"/>
                          </a:defRPr>
                        </a:pPr>
                        <a:endParaRPr lang="ko-KR"/>
                      </a:p>
                    </c:txPr>
                    <c:dLblPos val="r"/>
                    <c:showLegendKey val="0"/>
                    <c:showVal val="1"/>
                    <c:showCatName val="0"/>
                    <c:showSerName val="1"/>
                    <c:showPercent val="0"/>
                    <c:showBubbleSize val="0"/>
                    <c:separator>
</c:separator>
                    <c:extLst xmlns:c15="http://schemas.microsoft.com/office/drawing/2012/chart">
                      <c:ext xmlns:c15="http://schemas.microsoft.com/office/drawing/2012/chart"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3A-FA9B-4DFB-B486-053C49EAD731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defRPr>
                      </a:pPr>
                      <a:endParaRPr lang="ko-KR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6350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prstDash val="sysDash"/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(2)'!$J$29:$J$46</c15:sqref>
                        </c15:formulaRef>
                      </c:ext>
                    </c:extLst>
                    <c:numCache>
                      <c:formatCode>0.0</c:formatCode>
                      <c:ptCount val="18"/>
                      <c:pt idx="0">
                        <c:v>1.6</c:v>
                      </c:pt>
                      <c:pt idx="1">
                        <c:v>2.1</c:v>
                      </c:pt>
                      <c:pt idx="2">
                        <c:v>2.2999999999999998</c:v>
                      </c:pt>
                      <c:pt idx="3">
                        <c:v>2.7</c:v>
                      </c:pt>
                      <c:pt idx="4">
                        <c:v>2.2999999999999998</c:v>
                      </c:pt>
                      <c:pt idx="5">
                        <c:v>2.1</c:v>
                      </c:pt>
                      <c:pt idx="6">
                        <c:v>1.7</c:v>
                      </c:pt>
                      <c:pt idx="7">
                        <c:v>1.4</c:v>
                      </c:pt>
                      <c:pt idx="8">
                        <c:v>1.6</c:v>
                      </c:pt>
                      <c:pt idx="9">
                        <c:v>2</c:v>
                      </c:pt>
                      <c:pt idx="10">
                        <c:v>1.4</c:v>
                      </c:pt>
                      <c:pt idx="11">
                        <c:v>1</c:v>
                      </c:pt>
                      <c:pt idx="12">
                        <c:v>1.5</c:v>
                      </c:pt>
                      <c:pt idx="13">
                        <c:v>0.8</c:v>
                      </c:pt>
                      <c:pt idx="14">
                        <c:v>0.8</c:v>
                      </c:pt>
                      <c:pt idx="15">
                        <c:v>0.7</c:v>
                      </c:pt>
                      <c:pt idx="16">
                        <c:v>0.8</c:v>
                      </c:pt>
                      <c:pt idx="17">
                        <c:v>0.7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B-FA9B-4DFB-B486-053C49EAD731}"/>
                  </c:ext>
                </c:extLst>
              </c15:ser>
            </c15:filteredLineSeries>
            <c15:filteredLineSeries>
              <c15:ser>
                <c:idx val="10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(2)'!$K$28</c15:sqref>
                        </c15:formulaRef>
                      </c:ext>
                    </c:extLst>
                    <c:strCache>
                      <c:ptCount val="1"/>
                      <c:pt idx="0">
                        <c:v>시간제근로자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dPt>
                  <c:idx val="17"/>
                  <c:marker>
                    <c:symbol val="none"/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FA9B-4DFB-B486-053C49EAD731}"/>
                    </c:ext>
                  </c:extLst>
                </c:dPt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(2)'!$A$29:$A$47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  <c:pt idx="11">
                        <c:v>2014</c:v>
                      </c:pt>
                      <c:pt idx="12">
                        <c:v>2015</c:v>
                      </c:pt>
                      <c:pt idx="13">
                        <c:v>2016</c:v>
                      </c:pt>
                      <c:pt idx="14">
                        <c:v>2017</c:v>
                      </c:pt>
                      <c:pt idx="15">
                        <c:v>2018</c:v>
                      </c:pt>
                      <c:pt idx="16">
                        <c:v>2019</c:v>
                      </c:pt>
                      <c:pt idx="17">
                        <c:v>2020</c:v>
                      </c:pt>
                      <c:pt idx="1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'근로형태별 평균근속기간추이 (2)'!$K$29:$K$47</c15:sqref>
                        </c15:formulaRef>
                      </c:ext>
                    </c:extLst>
                    <c:numCache>
                      <c:formatCode>0.0</c:formatCode>
                      <c:ptCount val="19"/>
                      <c:pt idx="0">
                        <c:v>10.4</c:v>
                      </c:pt>
                      <c:pt idx="1">
                        <c:v>11.5</c:v>
                      </c:pt>
                      <c:pt idx="2">
                        <c:v>10.6</c:v>
                      </c:pt>
                      <c:pt idx="3">
                        <c:v>12.2</c:v>
                      </c:pt>
                      <c:pt idx="4">
                        <c:v>11.4</c:v>
                      </c:pt>
                      <c:pt idx="5">
                        <c:v>11.8</c:v>
                      </c:pt>
                      <c:pt idx="6">
                        <c:v>12</c:v>
                      </c:pt>
                      <c:pt idx="7">
                        <c:v>13.4</c:v>
                      </c:pt>
                      <c:pt idx="8">
                        <c:v>15.8</c:v>
                      </c:pt>
                      <c:pt idx="9">
                        <c:v>17.3</c:v>
                      </c:pt>
                      <c:pt idx="10">
                        <c:v>18.899999999999999</c:v>
                      </c:pt>
                      <c:pt idx="11">
                        <c:v>18.399999999999999</c:v>
                      </c:pt>
                      <c:pt idx="12">
                        <c:v>19</c:v>
                      </c:pt>
                      <c:pt idx="13">
                        <c:v>19.899999999999999</c:v>
                      </c:pt>
                      <c:pt idx="14">
                        <c:v>20.6</c:v>
                      </c:pt>
                      <c:pt idx="15">
                        <c:v>20.9</c:v>
                      </c:pt>
                      <c:pt idx="16">
                        <c:v>20.6</c:v>
                      </c:pt>
                      <c:pt idx="17">
                        <c:v>20.7</c:v>
                      </c:pt>
                      <c:pt idx="18">
                        <c:v>21.3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D-FA9B-4DFB-B486-053C49EAD731}"/>
                  </c:ext>
                </c:extLst>
              </c15:ser>
            </c15:filteredLineSeries>
          </c:ext>
        </c:extLst>
      </c:lineChart>
      <c:catAx>
        <c:axId val="419099824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419111056"/>
        <c:crosses val="autoZero"/>
        <c:auto val="1"/>
        <c:lblAlgn val="ctr"/>
        <c:lblOffset val="100"/>
        <c:noMultiLvlLbl val="0"/>
      </c:catAx>
      <c:valAx>
        <c:axId val="419111056"/>
        <c:scaling>
          <c:orientation val="minMax"/>
          <c:max val="100"/>
        </c:scaling>
        <c:delete val="0"/>
        <c:axPos val="l"/>
        <c:numFmt formatCode="0.0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41909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bg1"/>
      </a:solidFill>
    </a:ln>
    <a:effectLst/>
  </c:spPr>
  <c:txPr>
    <a:bodyPr/>
    <a:lstStyle/>
    <a:p>
      <a:pPr>
        <a:defRPr baseline="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1C78-DEA8-42B2-B9B0-5A69C0116BD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8CEC-A531-49CD-AE54-87E6C85C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49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_01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737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2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27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3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705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98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56CE81D-8421-4903-A258-B5BB137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49813E-02B2-4159-8071-476DB673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86BD55-D1D6-47FF-8ED3-A550C4BC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8BC229-C117-4546-BAED-2EECBAFB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799C72-C1C9-4B18-B737-7A23AE092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B33ECA-C184-10FB-13A5-8CEE2C7EBF26}"/>
              </a:ext>
            </a:extLst>
          </p:cNvPr>
          <p:cNvSpPr txBox="1"/>
          <p:nvPr userDrawn="1"/>
        </p:nvSpPr>
        <p:spPr>
          <a:xfrm>
            <a:off x="48538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2552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61" r:id="rId3"/>
    <p:sldLayoutId id="2147483669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4639AB-6E9D-5ADE-21C1-56651E15B755}"/>
              </a:ext>
            </a:extLst>
          </p:cNvPr>
          <p:cNvSpPr txBox="1"/>
          <p:nvPr/>
        </p:nvSpPr>
        <p:spPr>
          <a:xfrm>
            <a:off x="768786" y="793202"/>
            <a:ext cx="106800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실습 파일에 대한 모든 저작권은 저자에게 있습니다.</a:t>
            </a:r>
          </a:p>
          <a:p>
            <a:endParaRPr lang="en-US" altLang="ko-KR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허가없이 해당 파일을 이용한 어떠한 상업활동도 허락되지 않습니다.</a:t>
            </a: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개인용도의 실습파일 사용이 필요한 경우 아래의 출처를 함께 표기해 주세요.</a:t>
            </a:r>
          </a:p>
          <a:p>
            <a:r>
              <a:rPr lang="ko-KR" altLang="en-US" b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데이터 시각화는 처음입니다만| 김세나| 행복한 북클럽 | 2024.02</a:t>
            </a: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6790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B571B5-D587-6C15-5303-3C542ECB1609}"/>
              </a:ext>
            </a:extLst>
          </p:cNvPr>
          <p:cNvSpPr txBox="1"/>
          <p:nvPr/>
        </p:nvSpPr>
        <p:spPr>
          <a:xfrm>
            <a:off x="615100" y="416030"/>
            <a:ext cx="609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근로형태별 평균 근속기간 추이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24F1A-6EFE-0D83-0FC9-BE6CA15A7C84}"/>
              </a:ext>
            </a:extLst>
          </p:cNvPr>
          <p:cNvSpPr txBox="1"/>
          <p:nvPr/>
        </p:nvSpPr>
        <p:spPr>
          <a:xfrm>
            <a:off x="615100" y="793102"/>
            <a:ext cx="609442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자료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통계청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『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경제활동인구조사 근로형태별 부가조사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』, 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각 연도 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4" name="차트 3">
            <a:extLst>
              <a:ext uri="{FF2B5EF4-FFF2-40B4-BE49-F238E27FC236}">
                <a16:creationId xmlns:a16="http://schemas.microsoft.com/office/drawing/2014/main" id="{BBCBC6EE-3499-78FB-C6FB-3A8F7AE733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978783"/>
              </p:ext>
            </p:extLst>
          </p:nvPr>
        </p:nvGraphicFramePr>
        <p:xfrm>
          <a:off x="699641" y="1174750"/>
          <a:ext cx="10797034" cy="3600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9D1623-0CDF-CA27-453B-B8601B499A70}"/>
              </a:ext>
            </a:extLst>
          </p:cNvPr>
          <p:cNvSpPr txBox="1"/>
          <p:nvPr/>
        </p:nvSpPr>
        <p:spPr>
          <a:xfrm>
            <a:off x="615099" y="1031476"/>
            <a:ext cx="83632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단위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개월</a:t>
            </a:r>
            <a:endParaRPr lang="ko-KR" altLang="en-US" sz="1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FC701-D347-0DE1-B016-48AC64B800CE}"/>
              </a:ext>
            </a:extLst>
          </p:cNvPr>
          <p:cNvSpPr txBox="1"/>
          <p:nvPr/>
        </p:nvSpPr>
        <p:spPr>
          <a:xfrm>
            <a:off x="632578" y="4861703"/>
            <a:ext cx="10711697" cy="17786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ko-KR" altLang="en-US" sz="16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반복갱신</a:t>
            </a:r>
            <a:r>
              <a:rPr lang="ko-KR" altLang="en-US" sz="1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b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근로계약기간을 정하지 않았으나 계약의 반복 갱신으로 계속 일할 수 있는 근로자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2021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년에 전 해에 비해 큰 폭으로 근속연수 하락</a:t>
            </a:r>
            <a:endParaRPr lang="en-US" altLang="ko-KR" sz="14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ko-KR" altLang="en-US" sz="16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특수형태 근로자 </a:t>
            </a:r>
            <a:br>
              <a:rPr lang="en-US" altLang="ko-KR" sz="16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독자적인 사무실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점포 또는 작업장을 보유하지 않았으면서 비독립적인 형태로 업무를 수행하면서도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다만 근로제공의 방법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근로시간 등은 독자적으로 결정하면서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개인적으로 모집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․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판매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․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배달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․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운송 등의 업무를 통해 고객을 찾거나 맞이하여 상품이나 서비스를 제공하고 그 일을 한만큼 소득을 얻는 근무 형태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2014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이후 정규직 다음으로 근속기간을 길게 유지</a:t>
            </a:r>
          </a:p>
        </p:txBody>
      </p:sp>
    </p:spTree>
    <p:extLst>
      <p:ext uri="{BB962C8B-B14F-4D97-AF65-F5344CB8AC3E}">
        <p14:creationId xmlns:p14="http://schemas.microsoft.com/office/powerpoint/2010/main" val="404127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82283" cy="861602"/>
            <a:chOff x="7082994" y="1030445"/>
            <a:chExt cx="208228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00324" y="1573725"/>
              <a:ext cx="7649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51272" cy="861602"/>
              <a:chOff x="7455527" y="844178"/>
              <a:chExt cx="135127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남성</a:t>
                </a:r>
              </a:p>
            </p:txBody>
          </p:sp>
        </p:grpSp>
      </p:grpSp>
      <p:graphicFrame>
        <p:nvGraphicFramePr>
          <p:cNvPr id="23" name="차트 22">
            <a:extLst>
              <a:ext uri="{FF2B5EF4-FFF2-40B4-BE49-F238E27FC236}">
                <a16:creationId xmlns:a16="http://schemas.microsoft.com/office/drawing/2014/main" id="{7905712B-666A-6939-BE7D-30EDC95436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123125"/>
              </p:ext>
            </p:extLst>
          </p:nvPr>
        </p:nvGraphicFramePr>
        <p:xfrm>
          <a:off x="699641" y="1054712"/>
          <a:ext cx="7319656" cy="557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90DEEE69-F735-EEA2-E237-7A8CBCFC004B}"/>
              </a:ext>
            </a:extLst>
          </p:cNvPr>
          <p:cNvSpPr txBox="1"/>
          <p:nvPr/>
        </p:nvSpPr>
        <p:spPr>
          <a:xfrm>
            <a:off x="4891915" y="1839967"/>
            <a:ext cx="1575559" cy="5136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정규직 다음으로</a:t>
            </a:r>
            <a:b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근속기간을 길게 유지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055C98-C997-17C1-B180-502A46717911}"/>
              </a:ext>
            </a:extLst>
          </p:cNvPr>
          <p:cNvSpPr txBox="1"/>
          <p:nvPr/>
        </p:nvSpPr>
        <p:spPr>
          <a:xfrm>
            <a:off x="5724524" y="4501820"/>
            <a:ext cx="2191503" cy="522131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 해에 비해 </a:t>
            </a:r>
            <a:b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큰 폭으로 근속연수 하락</a:t>
            </a:r>
            <a:endParaRPr lang="en-US" altLang="ko-KR" sz="12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CFAEC0D-DCD0-1579-8F18-986F689FAC12}"/>
              </a:ext>
            </a:extLst>
          </p:cNvPr>
          <p:cNvSpPr txBox="1"/>
          <p:nvPr/>
        </p:nvSpPr>
        <p:spPr>
          <a:xfrm>
            <a:off x="7992227" y="4127155"/>
            <a:ext cx="3637798" cy="10022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ko-KR" altLang="en-US" sz="1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9E78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반복갱신</a:t>
            </a:r>
            <a:r>
              <a:rPr lang="ko-KR" altLang="en-US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9E78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1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9E78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근로자</a:t>
            </a:r>
            <a:b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9E78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근로계약기간을 정하지 않았으나 계약의 </a:t>
            </a:r>
            <a:b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반복 갱신으로 계속 일할 수 있는 근로자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b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2021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년에 전 해에 비해 큰 폭으로 근속연수 하락</a:t>
            </a:r>
            <a:endParaRPr lang="en-US" altLang="ko-KR" sz="12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36EAB3-67D7-AA93-CA39-2914C69B1964}"/>
              </a:ext>
            </a:extLst>
          </p:cNvPr>
          <p:cNvSpPr txBox="1"/>
          <p:nvPr/>
        </p:nvSpPr>
        <p:spPr>
          <a:xfrm>
            <a:off x="7980014" y="2327763"/>
            <a:ext cx="3313462" cy="143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ko-KR" altLang="en-US" sz="1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특수형태 근로자 </a:t>
            </a:r>
            <a:b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독자적인 사무실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점포 또는 작업장을 보유하지 않았으면서 비독립적인 형태로 업무를 수행하면서도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b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개인적으로 모집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․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판매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․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배달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․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운송 등의 업무를 </a:t>
            </a:r>
            <a:b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통해 고객을 찾거나 맞이하여 상품이나 서비스를 제공하고 그 일을 한만큼 소득을 얻는 근무 형태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D1BBA9-54B1-D1F6-1F30-72F15001D12F}"/>
              </a:ext>
            </a:extLst>
          </p:cNvPr>
          <p:cNvSpPr txBox="1"/>
          <p:nvPr/>
        </p:nvSpPr>
        <p:spPr>
          <a:xfrm>
            <a:off x="1046007" y="4686685"/>
            <a:ext cx="1297143" cy="522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ko-KR" altLang="en-US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특수형태 근로자 </a:t>
            </a:r>
            <a:br>
              <a:rPr lang="en-US" altLang="ko-KR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평균 근속기간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B575646-B216-684A-E5E4-126BBE5D1383}"/>
              </a:ext>
            </a:extLst>
          </p:cNvPr>
          <p:cNvSpPr txBox="1"/>
          <p:nvPr/>
        </p:nvSpPr>
        <p:spPr>
          <a:xfrm>
            <a:off x="1046007" y="3039367"/>
            <a:ext cx="1297143" cy="522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ko-KR" altLang="en-US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9E78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반복갱신 근로자 </a:t>
            </a:r>
            <a:br>
              <a:rPr lang="en-US" altLang="ko-KR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9E78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9E78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평균 근속기간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69C379-2CB9-E35A-5A12-9A29161FE3F7}"/>
              </a:ext>
            </a:extLst>
          </p:cNvPr>
          <p:cNvSpPr txBox="1"/>
          <p:nvPr/>
        </p:nvSpPr>
        <p:spPr>
          <a:xfrm>
            <a:off x="615100" y="416030"/>
            <a:ext cx="609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근로형태별 평균 근속기간 추이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24A37A-503C-D427-CE2A-5720ABC62685}"/>
              </a:ext>
            </a:extLst>
          </p:cNvPr>
          <p:cNvSpPr txBox="1"/>
          <p:nvPr/>
        </p:nvSpPr>
        <p:spPr>
          <a:xfrm>
            <a:off x="615100" y="793102"/>
            <a:ext cx="609442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자료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통계청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『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경제활동인구조사 근로형태별 부가조사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』, 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각 연도 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FDAC44-2391-8A87-DA01-048701FDEF91}"/>
              </a:ext>
            </a:extLst>
          </p:cNvPr>
          <p:cNvSpPr txBox="1"/>
          <p:nvPr/>
        </p:nvSpPr>
        <p:spPr>
          <a:xfrm>
            <a:off x="615099" y="1031476"/>
            <a:ext cx="83632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단위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개월</a:t>
            </a:r>
            <a:endParaRPr lang="ko-KR" altLang="en-US" sz="1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077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82283" cy="861602"/>
            <a:chOff x="7082994" y="1030445"/>
            <a:chExt cx="208228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00324" y="1573725"/>
              <a:ext cx="7649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51272" cy="861602"/>
              <a:chOff x="7455527" y="844178"/>
              <a:chExt cx="135127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남성</a:t>
                </a:r>
              </a:p>
            </p:txBody>
          </p:sp>
        </p:grpSp>
      </p:grpSp>
      <p:graphicFrame>
        <p:nvGraphicFramePr>
          <p:cNvPr id="4" name="차트 3">
            <a:extLst>
              <a:ext uri="{FF2B5EF4-FFF2-40B4-BE49-F238E27FC236}">
                <a16:creationId xmlns:a16="http://schemas.microsoft.com/office/drawing/2014/main" id="{C1F2CD96-1034-9BAF-DCD0-2C91B24406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33986"/>
              </p:ext>
            </p:extLst>
          </p:nvPr>
        </p:nvGraphicFramePr>
        <p:xfrm>
          <a:off x="699641" y="1054712"/>
          <a:ext cx="7319656" cy="557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D886879B-FB22-B872-B558-4A7DD3843124}"/>
              </a:ext>
            </a:extLst>
          </p:cNvPr>
          <p:cNvSpPr txBox="1"/>
          <p:nvPr/>
        </p:nvSpPr>
        <p:spPr>
          <a:xfrm>
            <a:off x="4891915" y="1839967"/>
            <a:ext cx="1518409" cy="47859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정규직 다음으로</a:t>
            </a:r>
            <a:b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근속기간을 길게 유지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B9F044-92F2-62B0-6115-26C48EC119B5}"/>
              </a:ext>
            </a:extLst>
          </p:cNvPr>
          <p:cNvSpPr txBox="1"/>
          <p:nvPr/>
        </p:nvSpPr>
        <p:spPr>
          <a:xfrm>
            <a:off x="5724524" y="4523589"/>
            <a:ext cx="2191503" cy="478593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 해에 비해 </a:t>
            </a:r>
            <a:b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큰 폭으로 근속연수 하락</a:t>
            </a:r>
            <a:endParaRPr lang="en-US" altLang="ko-KR" sz="11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BA5A39E-DB62-D876-4BBB-FB813E1A20F1}"/>
              </a:ext>
            </a:extLst>
          </p:cNvPr>
          <p:cNvSpPr txBox="1"/>
          <p:nvPr/>
        </p:nvSpPr>
        <p:spPr>
          <a:xfrm>
            <a:off x="7992227" y="4158157"/>
            <a:ext cx="3312000" cy="94025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ko-KR" altLang="en-US" sz="1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반복갱신  근로자</a:t>
            </a:r>
            <a:b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9E78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근로계약기간을 정하지 않았으나 계약의 반복 갱신으로 계속 일할 수 있는 근로자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b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2021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년에 전 해에 비해 큰 폭으로 근속연수 하락</a:t>
            </a:r>
            <a:endParaRPr lang="en-US" altLang="ko-KR" sz="11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5A8DEAA-1E50-E28D-5411-A31C1D3DB0F8}"/>
              </a:ext>
            </a:extLst>
          </p:cNvPr>
          <p:cNvSpPr txBox="1"/>
          <p:nvPr/>
        </p:nvSpPr>
        <p:spPr>
          <a:xfrm>
            <a:off x="7980014" y="2327763"/>
            <a:ext cx="3313462" cy="1346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ko-KR" altLang="en-US" sz="1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특수형태 근로자 </a:t>
            </a:r>
            <a:b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독자적인 사무실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점포 또는 작업장을 보유하지 않았으면서 비독립적인 형태로 업무를 수행하면서도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b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개인적으로 모집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․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판매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․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배달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․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운송 등의 업무를 통해 고객을 찾거나 맞이하여 상품이나 서비스를 제공하고 </a:t>
            </a:r>
            <a:b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 일을 한만큼 소득을 얻는 근무 형태</a:t>
            </a:r>
            <a:endParaRPr lang="ko-KR" altLang="en-US" sz="12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A78268-D6D7-1067-2B4F-C8788A993D0A}"/>
              </a:ext>
            </a:extLst>
          </p:cNvPr>
          <p:cNvSpPr txBox="1"/>
          <p:nvPr/>
        </p:nvSpPr>
        <p:spPr>
          <a:xfrm>
            <a:off x="1046007" y="4686685"/>
            <a:ext cx="1297143" cy="522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ko-KR" altLang="en-US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특수형태 근로자 </a:t>
            </a:r>
            <a:br>
              <a:rPr lang="en-US" altLang="ko-KR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평균 근속기간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8764DC-2E18-D4D2-1DEC-F355F51DE838}"/>
              </a:ext>
            </a:extLst>
          </p:cNvPr>
          <p:cNvSpPr txBox="1"/>
          <p:nvPr/>
        </p:nvSpPr>
        <p:spPr>
          <a:xfrm>
            <a:off x="1046007" y="3039367"/>
            <a:ext cx="1297143" cy="522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ko-KR" altLang="en-US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반복갱신 근로자 </a:t>
            </a:r>
            <a:br>
              <a:rPr lang="en-US" altLang="ko-KR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평균 근속기간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B1C68F-F920-9437-5A0C-E2A69CA6D556}"/>
              </a:ext>
            </a:extLst>
          </p:cNvPr>
          <p:cNvSpPr txBox="1"/>
          <p:nvPr/>
        </p:nvSpPr>
        <p:spPr>
          <a:xfrm>
            <a:off x="615100" y="273155"/>
            <a:ext cx="609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근로형태별 평균 근속기간 추이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0498FE-D451-5636-0892-FE1EA2959279}"/>
              </a:ext>
            </a:extLst>
          </p:cNvPr>
          <p:cNvSpPr txBox="1"/>
          <p:nvPr/>
        </p:nvSpPr>
        <p:spPr>
          <a:xfrm>
            <a:off x="615100" y="650227"/>
            <a:ext cx="609442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자료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통계청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『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경제활동인구조사 근로형태별 부가조사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』, 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각 연도 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35B87F-8758-FFEE-B565-D3D2C9098311}"/>
              </a:ext>
            </a:extLst>
          </p:cNvPr>
          <p:cNvSpPr txBox="1"/>
          <p:nvPr/>
        </p:nvSpPr>
        <p:spPr>
          <a:xfrm>
            <a:off x="615099" y="1031476"/>
            <a:ext cx="83632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단위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개월</a:t>
            </a:r>
            <a:endParaRPr lang="ko-KR" altLang="en-US" sz="1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881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19817</TotalTime>
  <Words>427</Words>
  <Application>Microsoft Office PowerPoint</Application>
  <PresentationFormat>와이드스크린</PresentationFormat>
  <Paragraphs>71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KoPub돋움체 Bold</vt:lpstr>
      <vt:lpstr>Pretendard Light</vt:lpstr>
      <vt:lpstr>Pretendard SemiBold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SSEN</dc:creator>
  <cp:lastModifiedBy>SSEN Kim</cp:lastModifiedBy>
  <cp:revision>162</cp:revision>
  <dcterms:created xsi:type="dcterms:W3CDTF">2021-12-14T10:38:30Z</dcterms:created>
  <dcterms:modified xsi:type="dcterms:W3CDTF">2024-02-13T09:55:56Z</dcterms:modified>
</cp:coreProperties>
</file>