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34" r:id="rId2"/>
    <p:sldId id="731" r:id="rId3"/>
    <p:sldId id="733" r:id="rId4"/>
    <p:sldId id="73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2173"/>
    <a:srgbClr val="29AF7F"/>
    <a:srgbClr val="404040"/>
    <a:srgbClr val="E1D2F2"/>
    <a:srgbClr val="C0DCEA"/>
    <a:srgbClr val="00AC8E"/>
    <a:srgbClr val="006592"/>
    <a:srgbClr val="006C5A"/>
    <a:srgbClr val="FFC000"/>
    <a:srgbClr val="FFD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43" autoAdjust="0"/>
    <p:restoredTop sz="96076" autoAdjust="0"/>
  </p:normalViewPr>
  <p:slideViewPr>
    <p:cSldViewPr snapToGrid="0" showGuides="1">
      <p:cViewPr>
        <p:scale>
          <a:sx n="75" d="100"/>
          <a:sy n="75" d="100"/>
        </p:scale>
        <p:origin x="240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 rtl="0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r>
              <a:rPr lang="ko-KR"/>
              <a:t>온라인쇼핑몰_운영형태별_화장품군 거래액(단위: 백만원)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 rtl="0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온라인 몰</c:v>
                </c:pt>
              </c:strCache>
            </c:strRef>
          </c:tx>
          <c:spPr>
            <a:solidFill>
              <a:srgbClr val="48217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l" rtl="0"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2021. 01</c:v>
                </c:pt>
                <c:pt idx="1">
                  <c:v>2021. 02</c:v>
                </c:pt>
                <c:pt idx="2">
                  <c:v>2021. 03</c:v>
                </c:pt>
                <c:pt idx="3">
                  <c:v>2021. 04</c:v>
                </c:pt>
                <c:pt idx="4">
                  <c:v>2021. 05</c:v>
                </c:pt>
                <c:pt idx="5">
                  <c:v>2021. 06</c:v>
                </c:pt>
                <c:pt idx="6">
                  <c:v>2021. 07</c:v>
                </c:pt>
                <c:pt idx="7">
                  <c:v>2021. 08</c:v>
                </c:pt>
                <c:pt idx="8">
                  <c:v>2021. 09</c:v>
                </c:pt>
                <c:pt idx="9">
                  <c:v>2021. 10</c:v>
                </c:pt>
                <c:pt idx="10">
                  <c:v>2021. 11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409918</c:v>
                </c:pt>
                <c:pt idx="1">
                  <c:v>400469</c:v>
                </c:pt>
                <c:pt idx="2">
                  <c:v>437062</c:v>
                </c:pt>
                <c:pt idx="3">
                  <c:v>438373</c:v>
                </c:pt>
                <c:pt idx="4">
                  <c:v>458191</c:v>
                </c:pt>
                <c:pt idx="5">
                  <c:v>431623</c:v>
                </c:pt>
                <c:pt idx="6">
                  <c:v>443986</c:v>
                </c:pt>
                <c:pt idx="7">
                  <c:v>454751</c:v>
                </c:pt>
                <c:pt idx="8">
                  <c:v>470712</c:v>
                </c:pt>
                <c:pt idx="9">
                  <c:v>479113</c:v>
                </c:pt>
                <c:pt idx="10">
                  <c:v>531337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95-4490-AD6C-53EA3EE983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온/오프라인 몰</c:v>
                </c:pt>
              </c:strCache>
            </c:strRef>
          </c:tx>
          <c:spPr>
            <a:solidFill>
              <a:srgbClr val="29AF7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l" rtl="0"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2021. 01</c:v>
                </c:pt>
                <c:pt idx="1">
                  <c:v>2021. 02</c:v>
                </c:pt>
                <c:pt idx="2">
                  <c:v>2021. 03</c:v>
                </c:pt>
                <c:pt idx="3">
                  <c:v>2021. 04</c:v>
                </c:pt>
                <c:pt idx="4">
                  <c:v>2021. 05</c:v>
                </c:pt>
                <c:pt idx="5">
                  <c:v>2021. 06</c:v>
                </c:pt>
                <c:pt idx="6">
                  <c:v>2021. 07</c:v>
                </c:pt>
                <c:pt idx="7">
                  <c:v>2021. 08</c:v>
                </c:pt>
                <c:pt idx="8">
                  <c:v>2021. 09</c:v>
                </c:pt>
                <c:pt idx="9">
                  <c:v>2021. 10</c:v>
                </c:pt>
                <c:pt idx="10">
                  <c:v>2021. 11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670698</c:v>
                </c:pt>
                <c:pt idx="1">
                  <c:v>526308</c:v>
                </c:pt>
                <c:pt idx="2">
                  <c:v>633462</c:v>
                </c:pt>
                <c:pt idx="3">
                  <c:v>597311</c:v>
                </c:pt>
                <c:pt idx="4">
                  <c:v>699205</c:v>
                </c:pt>
                <c:pt idx="5">
                  <c:v>605704</c:v>
                </c:pt>
                <c:pt idx="6">
                  <c:v>531648</c:v>
                </c:pt>
                <c:pt idx="7">
                  <c:v>464859</c:v>
                </c:pt>
                <c:pt idx="8">
                  <c:v>542384</c:v>
                </c:pt>
                <c:pt idx="9">
                  <c:v>498236</c:v>
                </c:pt>
                <c:pt idx="10">
                  <c:v>553002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95-4490-AD6C-53EA3EE983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565117295"/>
        <c:axId val="565124783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평균</c:v>
                </c:pt>
              </c:strCache>
            </c:strRef>
          </c:tx>
          <c:spPr>
            <a:ln w="889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2021. 01</c:v>
                </c:pt>
                <c:pt idx="1">
                  <c:v>2021. 02</c:v>
                </c:pt>
                <c:pt idx="2">
                  <c:v>2021. 03</c:v>
                </c:pt>
                <c:pt idx="3">
                  <c:v>2021. 04</c:v>
                </c:pt>
                <c:pt idx="4">
                  <c:v>2021. 05</c:v>
                </c:pt>
                <c:pt idx="5">
                  <c:v>2021. 06</c:v>
                </c:pt>
                <c:pt idx="6">
                  <c:v>2021. 07</c:v>
                </c:pt>
                <c:pt idx="7">
                  <c:v>2021. 08</c:v>
                </c:pt>
                <c:pt idx="8">
                  <c:v>2021. 09</c:v>
                </c:pt>
                <c:pt idx="9">
                  <c:v>2021. 10</c:v>
                </c:pt>
                <c:pt idx="10">
                  <c:v>2021. 11</c:v>
                </c:pt>
              </c:strCache>
            </c:strRef>
          </c:cat>
          <c:val>
            <c:numRef>
              <c:f>Sheet1!$D$2:$D$12</c:f>
              <c:numCache>
                <c:formatCode>#,##0_ </c:formatCode>
                <c:ptCount val="11"/>
                <c:pt idx="0">
                  <c:v>574801.54545454541</c:v>
                </c:pt>
                <c:pt idx="1">
                  <c:v>574801.54545454541</c:v>
                </c:pt>
                <c:pt idx="2">
                  <c:v>574801.54545454541</c:v>
                </c:pt>
                <c:pt idx="3">
                  <c:v>574801.54545454541</c:v>
                </c:pt>
                <c:pt idx="4">
                  <c:v>574801.54545454541</c:v>
                </c:pt>
                <c:pt idx="5">
                  <c:v>574801.54545454541</c:v>
                </c:pt>
                <c:pt idx="6">
                  <c:v>574801.54545454541</c:v>
                </c:pt>
                <c:pt idx="7">
                  <c:v>574801.54545454541</c:v>
                </c:pt>
                <c:pt idx="8">
                  <c:v>574801.54545454541</c:v>
                </c:pt>
                <c:pt idx="9">
                  <c:v>574801.54545454541</c:v>
                </c:pt>
                <c:pt idx="10">
                  <c:v>574801.54545454541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95-4490-AD6C-53EA3EE983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5117295"/>
        <c:axId val="565124783"/>
      </c:lineChart>
      <c:catAx>
        <c:axId val="565117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 algn="l"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565124783"/>
        <c:crosses val="autoZero"/>
        <c:auto val="1"/>
        <c:lblAlgn val="ctr"/>
        <c:lblOffset val="100"/>
        <c:noMultiLvlLbl val="0"/>
      </c:catAx>
      <c:valAx>
        <c:axId val="565124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l"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5651172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 rtl="0"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aseline="0">
          <a:latin typeface="맑은 고딕" panose="020B0503020000020004" pitchFamily="50" charset="-127"/>
          <a:ea typeface="맑은 고딕" panose="020B0503020000020004" pitchFamily="50" charset="-127"/>
        </a:defRPr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 rtl="0">
              <a:defRPr sz="1862" b="0" i="0" u="none" strike="noStrike" kern="1200" cap="all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r>
              <a:rPr lang="en-US" b="1">
                <a:solidFill>
                  <a:schemeClr val="bg1"/>
                </a:solidFill>
              </a:rPr>
              <a:t>2021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/>
              <a:t>년 온라인쇼핑몰_운영형태별_화장품군 거래액(단위: 억 원)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 rtl="0">
            <a:defRPr sz="1862" b="0" i="0" u="none" strike="noStrike" kern="1200" cap="all" spc="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온라인 몰</c:v>
                </c:pt>
              </c:strCache>
            </c:strRef>
          </c:tx>
          <c:spPr>
            <a:ln w="28575" cap="rnd">
              <a:solidFill>
                <a:srgbClr val="48217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l" rtl="0">
                  <a:defRPr sz="1197" b="0" i="0" u="none" strike="noStrike" kern="1200" cap="all" baseline="0">
                    <a:solidFill>
                      <a:srgbClr val="482173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1월</c:v>
                </c:pt>
                <c:pt idx="1">
                  <c:v>2월</c:v>
                </c:pt>
                <c:pt idx="2">
                  <c:v>3월</c:v>
                </c:pt>
                <c:pt idx="3">
                  <c:v>4월</c:v>
                </c:pt>
                <c:pt idx="4">
                  <c:v>5월</c:v>
                </c:pt>
                <c:pt idx="5">
                  <c:v>6월</c:v>
                </c:pt>
                <c:pt idx="6">
                  <c:v>7월</c:v>
                </c:pt>
                <c:pt idx="7">
                  <c:v>8월</c:v>
                </c:pt>
                <c:pt idx="8">
                  <c:v>9월</c:v>
                </c:pt>
                <c:pt idx="9">
                  <c:v>10월</c:v>
                </c:pt>
                <c:pt idx="10">
                  <c:v>11월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4099</c:v>
                </c:pt>
                <c:pt idx="1">
                  <c:v>4005</c:v>
                </c:pt>
                <c:pt idx="2">
                  <c:v>4371</c:v>
                </c:pt>
                <c:pt idx="3">
                  <c:v>4384</c:v>
                </c:pt>
                <c:pt idx="4">
                  <c:v>4582</c:v>
                </c:pt>
                <c:pt idx="5">
                  <c:v>4316</c:v>
                </c:pt>
                <c:pt idx="6">
                  <c:v>4440</c:v>
                </c:pt>
                <c:pt idx="7">
                  <c:v>4548</c:v>
                </c:pt>
                <c:pt idx="8">
                  <c:v>4707</c:v>
                </c:pt>
                <c:pt idx="9">
                  <c:v>4791</c:v>
                </c:pt>
                <c:pt idx="10">
                  <c:v>5313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07-46B3-95BA-16E4AE926CD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온/오프라인 몰</c:v>
                </c:pt>
              </c:strCache>
            </c:strRef>
          </c:tx>
          <c:spPr>
            <a:ln w="28575" cap="rnd">
              <a:solidFill>
                <a:srgbClr val="29AF7F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07-46B3-95BA-16E4AE926CDC}"/>
                </c:ext>
              </c:extLst>
            </c:dLbl>
            <c:dLbl>
              <c:idx val="6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D07-46B3-95BA-16E4AE926CDC}"/>
                </c:ext>
              </c:extLst>
            </c:dLbl>
            <c:dLbl>
              <c:idx val="8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07-46B3-95BA-16E4AE926CDC}"/>
                </c:ext>
              </c:extLst>
            </c:dLbl>
            <c:dLbl>
              <c:idx val="10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D07-46B3-95BA-16E4AE926C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l" rtl="0">
                  <a:defRPr sz="1197" b="0" i="0" u="none" strike="noStrike" kern="1200" cap="all" baseline="0">
                    <a:solidFill>
                      <a:srgbClr val="29AF7F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1월</c:v>
                </c:pt>
                <c:pt idx="1">
                  <c:v>2월</c:v>
                </c:pt>
                <c:pt idx="2">
                  <c:v>3월</c:v>
                </c:pt>
                <c:pt idx="3">
                  <c:v>4월</c:v>
                </c:pt>
                <c:pt idx="4">
                  <c:v>5월</c:v>
                </c:pt>
                <c:pt idx="5">
                  <c:v>6월</c:v>
                </c:pt>
                <c:pt idx="6">
                  <c:v>7월</c:v>
                </c:pt>
                <c:pt idx="7">
                  <c:v>8월</c:v>
                </c:pt>
                <c:pt idx="8">
                  <c:v>9월</c:v>
                </c:pt>
                <c:pt idx="9">
                  <c:v>10월</c:v>
                </c:pt>
                <c:pt idx="10">
                  <c:v>11월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6707</c:v>
                </c:pt>
                <c:pt idx="1">
                  <c:v>5263</c:v>
                </c:pt>
                <c:pt idx="2">
                  <c:v>6335</c:v>
                </c:pt>
                <c:pt idx="3">
                  <c:v>5973</c:v>
                </c:pt>
                <c:pt idx="4">
                  <c:v>6992</c:v>
                </c:pt>
                <c:pt idx="5">
                  <c:v>6057</c:v>
                </c:pt>
                <c:pt idx="6">
                  <c:v>5316</c:v>
                </c:pt>
                <c:pt idx="7">
                  <c:v>4649</c:v>
                </c:pt>
                <c:pt idx="8">
                  <c:v>5424</c:v>
                </c:pt>
                <c:pt idx="9">
                  <c:v>4982</c:v>
                </c:pt>
                <c:pt idx="10">
                  <c:v>5530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D07-46B3-95BA-16E4AE926CD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평균</c:v>
                </c:pt>
              </c:strCache>
            </c:strRef>
          </c:tx>
          <c:spPr>
            <a:ln w="28575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Sheet1!$A$2:$A$12</c:f>
              <c:strCache>
                <c:ptCount val="11"/>
                <c:pt idx="0">
                  <c:v>1월</c:v>
                </c:pt>
                <c:pt idx="1">
                  <c:v>2월</c:v>
                </c:pt>
                <c:pt idx="2">
                  <c:v>3월</c:v>
                </c:pt>
                <c:pt idx="3">
                  <c:v>4월</c:v>
                </c:pt>
                <c:pt idx="4">
                  <c:v>5월</c:v>
                </c:pt>
                <c:pt idx="5">
                  <c:v>6월</c:v>
                </c:pt>
                <c:pt idx="6">
                  <c:v>7월</c:v>
                </c:pt>
                <c:pt idx="7">
                  <c:v>8월</c:v>
                </c:pt>
                <c:pt idx="8">
                  <c:v>9월</c:v>
                </c:pt>
                <c:pt idx="9">
                  <c:v>10월</c:v>
                </c:pt>
                <c:pt idx="10">
                  <c:v>11월</c:v>
                </c:pt>
              </c:strCache>
            </c:strRef>
          </c:cat>
          <c:val>
            <c:numRef>
              <c:f>Sheet1!$D$2:$D$12</c:f>
              <c:numCache>
                <c:formatCode>#,##0_ </c:formatCode>
                <c:ptCount val="11"/>
                <c:pt idx="0">
                  <c:v>5748</c:v>
                </c:pt>
                <c:pt idx="1">
                  <c:v>5748</c:v>
                </c:pt>
                <c:pt idx="2">
                  <c:v>5748</c:v>
                </c:pt>
                <c:pt idx="3">
                  <c:v>5748</c:v>
                </c:pt>
                <c:pt idx="4">
                  <c:v>5748</c:v>
                </c:pt>
                <c:pt idx="5">
                  <c:v>5748</c:v>
                </c:pt>
                <c:pt idx="6">
                  <c:v>5748</c:v>
                </c:pt>
                <c:pt idx="7">
                  <c:v>5748</c:v>
                </c:pt>
                <c:pt idx="8">
                  <c:v>5748</c:v>
                </c:pt>
                <c:pt idx="9">
                  <c:v>5748</c:v>
                </c:pt>
                <c:pt idx="10">
                  <c:v>5748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D07-46B3-95BA-16E4AE926C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65117295"/>
        <c:axId val="565124783"/>
      </c:lineChart>
      <c:catAx>
        <c:axId val="565117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 algn="l" rtl="0">
              <a:defRPr sz="1197" b="0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565124783"/>
        <c:crosses val="autoZero"/>
        <c:auto val="1"/>
        <c:lblAlgn val="ctr"/>
        <c:lblOffset val="100"/>
        <c:noMultiLvlLbl val="0"/>
      </c:catAx>
      <c:valAx>
        <c:axId val="5651247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l" rtl="0">
              <a:defRPr sz="1197" b="0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5651172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 rtl="0">
            <a:defRPr sz="1197" b="0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cap="all" baseline="0">
          <a:latin typeface="맑은 고딕" panose="020B0503020000020004" pitchFamily="50" charset="-127"/>
          <a:ea typeface="맑은 고딕" panose="020B0503020000020004" pitchFamily="50" charset="-127"/>
        </a:defRPr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 rtl="0">
              <a:defRPr sz="1862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r>
              <a:rPr lang="en-US">
                <a:solidFill>
                  <a:schemeClr val="bg1"/>
                </a:solidFill>
              </a:rPr>
              <a:t>2021</a:t>
            </a:r>
            <a:r>
              <a:rPr lang="ko-KR">
                <a:solidFill>
                  <a:schemeClr val="bg1"/>
                </a:solidFill>
              </a:rPr>
              <a:t>년 </a:t>
            </a:r>
            <a:r>
              <a:rPr lang="ko-KR"/>
              <a:t>온라인쇼핑몰_운영형태별_화장품군 거래액(단위: 억 원)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 rtl="0">
            <a:defRPr sz="1862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온라인 몰</c:v>
                </c:pt>
              </c:strCache>
            </c:strRef>
          </c:tx>
          <c:spPr>
            <a:ln w="28575" cap="rnd">
              <a:solidFill>
                <a:srgbClr val="48217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l" rtl="0">
                  <a:defRPr sz="1197" b="0" i="0" u="none" strike="noStrike" kern="1200" baseline="0">
                    <a:solidFill>
                      <a:srgbClr val="482173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1월</c:v>
                </c:pt>
                <c:pt idx="1">
                  <c:v>2월</c:v>
                </c:pt>
                <c:pt idx="2">
                  <c:v>3월</c:v>
                </c:pt>
                <c:pt idx="3">
                  <c:v>4월</c:v>
                </c:pt>
                <c:pt idx="4">
                  <c:v>5월</c:v>
                </c:pt>
                <c:pt idx="5">
                  <c:v>6월</c:v>
                </c:pt>
                <c:pt idx="6">
                  <c:v>7월</c:v>
                </c:pt>
                <c:pt idx="7">
                  <c:v>8월</c:v>
                </c:pt>
                <c:pt idx="8">
                  <c:v>9월</c:v>
                </c:pt>
                <c:pt idx="9">
                  <c:v>10월</c:v>
                </c:pt>
                <c:pt idx="10">
                  <c:v>11월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4099</c:v>
                </c:pt>
                <c:pt idx="1">
                  <c:v>4005</c:v>
                </c:pt>
                <c:pt idx="2">
                  <c:v>4371</c:v>
                </c:pt>
                <c:pt idx="3">
                  <c:v>4384</c:v>
                </c:pt>
                <c:pt idx="4">
                  <c:v>4582</c:v>
                </c:pt>
                <c:pt idx="5">
                  <c:v>4316</c:v>
                </c:pt>
                <c:pt idx="6">
                  <c:v>4440</c:v>
                </c:pt>
                <c:pt idx="7">
                  <c:v>4548</c:v>
                </c:pt>
                <c:pt idx="8">
                  <c:v>4707</c:v>
                </c:pt>
                <c:pt idx="9">
                  <c:v>4791</c:v>
                </c:pt>
                <c:pt idx="10">
                  <c:v>5313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81-4AF2-9C5D-C96273BD76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온/오프라인 몰</c:v>
                </c:pt>
              </c:strCache>
            </c:strRef>
          </c:tx>
          <c:spPr>
            <a:ln w="28575" cap="rnd">
              <a:solidFill>
                <a:srgbClr val="29AF7F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81-4AF2-9C5D-C96273BD769E}"/>
                </c:ext>
              </c:extLst>
            </c:dLbl>
            <c:dLbl>
              <c:idx val="6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81-4AF2-9C5D-C96273BD769E}"/>
                </c:ext>
              </c:extLst>
            </c:dLbl>
            <c:dLbl>
              <c:idx val="8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81-4AF2-9C5D-C96273BD769E}"/>
                </c:ext>
              </c:extLst>
            </c:dLbl>
            <c:dLbl>
              <c:idx val="10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81-4AF2-9C5D-C96273BD76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l" rtl="0">
                  <a:defRPr sz="1197" b="0" i="0" u="none" strike="noStrike" kern="1200" baseline="0">
                    <a:solidFill>
                      <a:srgbClr val="29AF7F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1월</c:v>
                </c:pt>
                <c:pt idx="1">
                  <c:v>2월</c:v>
                </c:pt>
                <c:pt idx="2">
                  <c:v>3월</c:v>
                </c:pt>
                <c:pt idx="3">
                  <c:v>4월</c:v>
                </c:pt>
                <c:pt idx="4">
                  <c:v>5월</c:v>
                </c:pt>
                <c:pt idx="5">
                  <c:v>6월</c:v>
                </c:pt>
                <c:pt idx="6">
                  <c:v>7월</c:v>
                </c:pt>
                <c:pt idx="7">
                  <c:v>8월</c:v>
                </c:pt>
                <c:pt idx="8">
                  <c:v>9월</c:v>
                </c:pt>
                <c:pt idx="9">
                  <c:v>10월</c:v>
                </c:pt>
                <c:pt idx="10">
                  <c:v>11월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6707</c:v>
                </c:pt>
                <c:pt idx="1">
                  <c:v>5263</c:v>
                </c:pt>
                <c:pt idx="2">
                  <c:v>6335</c:v>
                </c:pt>
                <c:pt idx="3">
                  <c:v>5973</c:v>
                </c:pt>
                <c:pt idx="4">
                  <c:v>6992</c:v>
                </c:pt>
                <c:pt idx="5">
                  <c:v>6057</c:v>
                </c:pt>
                <c:pt idx="6">
                  <c:v>5316</c:v>
                </c:pt>
                <c:pt idx="7">
                  <c:v>4649</c:v>
                </c:pt>
                <c:pt idx="8">
                  <c:v>5424</c:v>
                </c:pt>
                <c:pt idx="9">
                  <c:v>4982</c:v>
                </c:pt>
                <c:pt idx="10">
                  <c:v>5530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B81-4AF2-9C5D-C96273BD769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평균</c:v>
                </c:pt>
              </c:strCache>
            </c:strRef>
          </c:tx>
          <c:spPr>
            <a:ln w="28575" cap="rnd">
              <a:solidFill>
                <a:srgbClr val="29AF7F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Sheet1!$A$2:$A$12</c:f>
              <c:strCache>
                <c:ptCount val="11"/>
                <c:pt idx="0">
                  <c:v>1월</c:v>
                </c:pt>
                <c:pt idx="1">
                  <c:v>2월</c:v>
                </c:pt>
                <c:pt idx="2">
                  <c:v>3월</c:v>
                </c:pt>
                <c:pt idx="3">
                  <c:v>4월</c:v>
                </c:pt>
                <c:pt idx="4">
                  <c:v>5월</c:v>
                </c:pt>
                <c:pt idx="5">
                  <c:v>6월</c:v>
                </c:pt>
                <c:pt idx="6">
                  <c:v>7월</c:v>
                </c:pt>
                <c:pt idx="7">
                  <c:v>8월</c:v>
                </c:pt>
                <c:pt idx="8">
                  <c:v>9월</c:v>
                </c:pt>
                <c:pt idx="9">
                  <c:v>10월</c:v>
                </c:pt>
                <c:pt idx="10">
                  <c:v>11월</c:v>
                </c:pt>
              </c:strCache>
            </c:strRef>
          </c:cat>
          <c:val>
            <c:numRef>
              <c:f>Sheet1!$D$2:$D$12</c:f>
              <c:numCache>
                <c:formatCode>#,##0_ </c:formatCode>
                <c:ptCount val="11"/>
                <c:pt idx="0">
                  <c:v>5748</c:v>
                </c:pt>
                <c:pt idx="1">
                  <c:v>5748</c:v>
                </c:pt>
                <c:pt idx="2">
                  <c:v>5748</c:v>
                </c:pt>
                <c:pt idx="3">
                  <c:v>5748</c:v>
                </c:pt>
                <c:pt idx="4">
                  <c:v>5748</c:v>
                </c:pt>
                <c:pt idx="5">
                  <c:v>5748</c:v>
                </c:pt>
                <c:pt idx="6">
                  <c:v>5748</c:v>
                </c:pt>
                <c:pt idx="7">
                  <c:v>5748</c:v>
                </c:pt>
                <c:pt idx="8">
                  <c:v>5748</c:v>
                </c:pt>
                <c:pt idx="9">
                  <c:v>5748</c:v>
                </c:pt>
                <c:pt idx="10">
                  <c:v>5748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B81-4AF2-9C5D-C96273BD76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65117295"/>
        <c:axId val="565124783"/>
      </c:lineChart>
      <c:catAx>
        <c:axId val="565117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 algn="l" rtl="0"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565124783"/>
        <c:crosses val="autoZero"/>
        <c:auto val="1"/>
        <c:lblAlgn val="ctr"/>
        <c:lblOffset val="100"/>
        <c:noMultiLvlLbl val="0"/>
      </c:catAx>
      <c:valAx>
        <c:axId val="5651247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l" rtl="0"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5651172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 rtl="0">
            <a:defRPr sz="1197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chemeClr val="tx1">
              <a:lumMod val="75000"/>
              <a:lumOff val="2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</a:defRPr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01C78-DEA8-42B2-B9B0-5A69C0116BD5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68CEC-A531-49CD-AE54-87E6C85C5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49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_01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737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02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824C4F5-0102-19E2-4AE4-478C93C3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3D9B31-2811-08CA-CE82-D9EB3920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45D622B-F8A9-78CC-4E55-4952F35B0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727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03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824C4F5-0102-19E2-4AE4-478C93C3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3D9B31-2811-08CA-CE82-D9EB3920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45D622B-F8A9-78CC-4E55-4952F35B0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6705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56CE81D-8421-4903-A258-B5BB137EE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49813E-02B2-4159-8071-476DB673F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086BD55-D1D6-47FF-8ED3-A550C4BC3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8BC229-C117-4546-BAED-2EECBAFBB1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799C72-C1C9-4B18-B737-7A23AE092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76BDB-060E-E79B-B066-46374641CEBC}"/>
              </a:ext>
            </a:extLst>
          </p:cNvPr>
          <p:cNvSpPr txBox="1"/>
          <p:nvPr userDrawn="1"/>
        </p:nvSpPr>
        <p:spPr>
          <a:xfrm>
            <a:off x="48538" y="6537160"/>
            <a:ext cx="56194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Copyright 2024.(KIM SENA) All pictures cannot be copied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22552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0" r:id="rId2"/>
    <p:sldLayoutId id="214748366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13EA7A4-FC16-1D1A-E151-9BAF4F72C426}"/>
              </a:ext>
            </a:extLst>
          </p:cNvPr>
          <p:cNvSpPr txBox="1"/>
          <p:nvPr/>
        </p:nvSpPr>
        <p:spPr>
          <a:xfrm>
            <a:off x="768786" y="793202"/>
            <a:ext cx="1068000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실습 파일에 대한 모든 저작권은 저자에게 있습니다.</a:t>
            </a:r>
          </a:p>
          <a:p>
            <a:endParaRPr lang="en-US" altLang="ko-KR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허가없이 해당 파일을 이용한 어떠한 상업활동도 허락되지 않습니다.</a:t>
            </a: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개인용도의 실습파일 사용이 필요한 경우 아래의 출처를 함께 표기해 주세요.</a:t>
            </a:r>
          </a:p>
          <a:p>
            <a:r>
              <a:rPr lang="ko-KR" altLang="en-US" b="1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데이터 시각화는 처음입니다만| 김세나| 행복한 북클럽 | 2024.02</a:t>
            </a: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818200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3">
            <a:extLst>
              <a:ext uri="{FF2B5EF4-FFF2-40B4-BE49-F238E27FC236}">
                <a16:creationId xmlns:a16="http://schemas.microsoft.com/office/drawing/2014/main" id="{561C3D41-819F-B94D-814B-A36703E1C9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211197"/>
              </p:ext>
            </p:extLst>
          </p:nvPr>
        </p:nvGraphicFramePr>
        <p:xfrm>
          <a:off x="695325" y="0"/>
          <a:ext cx="10801350" cy="6248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109339D-D1E9-B9FB-380E-FE14E2FDA540}"/>
              </a:ext>
            </a:extLst>
          </p:cNvPr>
          <p:cNvSpPr txBox="1"/>
          <p:nvPr/>
        </p:nvSpPr>
        <p:spPr>
          <a:xfrm>
            <a:off x="9585879" y="1411273"/>
            <a:ext cx="159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평균 </a:t>
            </a:r>
            <a:r>
              <a:rPr lang="en-US" altLang="ko-KR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574,802</a:t>
            </a:r>
            <a:endParaRPr lang="ko-KR" altLang="en-US" b="1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127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 hidden="1">
            <a:extLst>
              <a:ext uri="{FF2B5EF4-FFF2-40B4-BE49-F238E27FC236}">
                <a16:creationId xmlns:a16="http://schemas.microsoft.com/office/drawing/2014/main" id="{58C25EA6-A322-CE81-5E41-889D896C4F43}"/>
              </a:ext>
            </a:extLst>
          </p:cNvPr>
          <p:cNvGrpSpPr/>
          <p:nvPr/>
        </p:nvGrpSpPr>
        <p:grpSpPr>
          <a:xfrm>
            <a:off x="7121094" y="1030445"/>
            <a:ext cx="2082283" cy="861602"/>
            <a:chOff x="7082994" y="1030445"/>
            <a:chExt cx="2082283" cy="86160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8F9720-3E3D-936A-4C46-96D344369861}"/>
                </a:ext>
              </a:extLst>
            </p:cNvPr>
            <p:cNvSpPr txBox="1"/>
            <p:nvPr/>
          </p:nvSpPr>
          <p:spPr>
            <a:xfrm>
              <a:off x="8400324" y="1573725"/>
              <a:ext cx="76495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>
                <a:defRPr lang="en-US" altLang="ko-KR" sz="1400" b="0" i="0" u="none" strike="noStrike" kern="1200" spc="-100" baseline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C72154"/>
                  </a:solidFill>
                  <a:latin typeface="에스코어 드림 6 Bold" panose="020B0703030302020204" pitchFamily="34" charset="-127"/>
                  <a:ea typeface="에스코어 드림 6 Bold" panose="020B0703030302020204" pitchFamily="34" charset="-127"/>
                  <a:cs typeface="+mn-cs"/>
                </a:defRPr>
              </a:pPr>
              <a:r>
                <a:rPr lang="ko-KR" altLang="en-US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단위  </a:t>
              </a:r>
              <a:r>
                <a:rPr lang="en-US" altLang="ko-KR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 %</a:t>
              </a:r>
              <a:endPara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080BF4AD-01D7-86C5-A4AD-2FD92713AFEE}"/>
                </a:ext>
              </a:extLst>
            </p:cNvPr>
            <p:cNvGrpSpPr/>
            <p:nvPr/>
          </p:nvGrpSpPr>
          <p:grpSpPr>
            <a:xfrm>
              <a:off x="7082994" y="1030445"/>
              <a:ext cx="1351272" cy="861602"/>
              <a:chOff x="7455527" y="844178"/>
              <a:chExt cx="1351272" cy="861602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9D68C06C-9430-A85D-CC8E-2FFF8DCBAFEF}"/>
                  </a:ext>
                </a:extLst>
              </p:cNvPr>
              <p:cNvGrpSpPr/>
              <p:nvPr/>
            </p:nvGrpSpPr>
            <p:grpSpPr>
              <a:xfrm>
                <a:off x="7455527" y="1193672"/>
                <a:ext cx="413999" cy="162615"/>
                <a:chOff x="7484925" y="1193672"/>
                <a:chExt cx="413999" cy="162615"/>
              </a:xfrm>
            </p:grpSpPr>
            <p:sp>
              <p:nvSpPr>
                <p:cNvPr id="19" name="자유형: 도형 18">
                  <a:extLst>
                    <a:ext uri="{FF2B5EF4-FFF2-40B4-BE49-F238E27FC236}">
                      <a16:creationId xmlns:a16="http://schemas.microsoft.com/office/drawing/2014/main" id="{92E4FCEF-8E3A-DF12-B4B8-BB020D4385B8}"/>
                    </a:ext>
                  </a:extLst>
                </p:cNvPr>
                <p:cNvSpPr/>
                <p:nvPr/>
              </p:nvSpPr>
              <p:spPr>
                <a:xfrm>
                  <a:off x="7484925" y="1274979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C7215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>
                  <a:extLst>
                    <a:ext uri="{FF2B5EF4-FFF2-40B4-BE49-F238E27FC236}">
                      <a16:creationId xmlns:a16="http://schemas.microsoft.com/office/drawing/2014/main" id="{FC69EA24-A63B-620B-EAA2-5CD7119421B1}"/>
                    </a:ext>
                  </a:extLst>
                </p:cNvPr>
                <p:cNvSpPr/>
                <p:nvPr/>
              </p:nvSpPr>
              <p:spPr>
                <a:xfrm>
                  <a:off x="7610617" y="1193672"/>
                  <a:ext cx="162615" cy="162615"/>
                </a:xfrm>
                <a:prstGeom prst="ellipse">
                  <a:avLst/>
                </a:prstGeom>
                <a:solidFill>
                  <a:srgbClr val="C72154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25636-7BC7-99C5-5B95-3044A55FB3C1}"/>
                  </a:ext>
                </a:extLst>
              </p:cNvPr>
              <p:cNvSpPr txBox="1"/>
              <p:nvPr/>
            </p:nvSpPr>
            <p:spPr>
              <a:xfrm>
                <a:off x="7868722" y="1136480"/>
                <a:ext cx="93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년 여성</a:t>
                </a:r>
              </a:p>
            </p:txBody>
          </p:sp>
          <p:grpSp>
            <p:nvGrpSpPr>
              <p:cNvPr id="11" name="그룹 10">
                <a:extLst>
                  <a:ext uri="{FF2B5EF4-FFF2-40B4-BE49-F238E27FC236}">
                    <a16:creationId xmlns:a16="http://schemas.microsoft.com/office/drawing/2014/main" id="{86AA4EF4-6474-46A9-F295-554AF01701C0}"/>
                  </a:ext>
                </a:extLst>
              </p:cNvPr>
              <p:cNvGrpSpPr/>
              <p:nvPr/>
            </p:nvGrpSpPr>
            <p:grpSpPr>
              <a:xfrm>
                <a:off x="7455527" y="916759"/>
                <a:ext cx="413999" cy="162615"/>
                <a:chOff x="7455527" y="916759"/>
                <a:chExt cx="413999" cy="162615"/>
              </a:xfrm>
            </p:grpSpPr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BF1FD873-08F7-0F29-A29C-BAC94DB044E2}"/>
                    </a:ext>
                  </a:extLst>
                </p:cNvPr>
                <p:cNvSpPr/>
                <p:nvPr/>
              </p:nvSpPr>
              <p:spPr>
                <a:xfrm>
                  <a:off x="7455527" y="998066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4154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타원 17">
                  <a:extLst>
                    <a:ext uri="{FF2B5EF4-FFF2-40B4-BE49-F238E27FC236}">
                      <a16:creationId xmlns:a16="http://schemas.microsoft.com/office/drawing/2014/main" id="{590B7152-C0C3-0714-B48B-7CA101A2CB87}"/>
                    </a:ext>
                  </a:extLst>
                </p:cNvPr>
                <p:cNvSpPr/>
                <p:nvPr/>
              </p:nvSpPr>
              <p:spPr>
                <a:xfrm>
                  <a:off x="7581219" y="916759"/>
                  <a:ext cx="162615" cy="162615"/>
                </a:xfrm>
                <a:prstGeom prst="ellipse">
                  <a:avLst/>
                </a:prstGeom>
                <a:solidFill>
                  <a:srgbClr val="41546E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640DFA-078E-54DD-7C8E-B69D83EE5888}"/>
                  </a:ext>
                </a:extLst>
              </p:cNvPr>
              <p:cNvSpPr txBox="1"/>
              <p:nvPr/>
            </p:nvSpPr>
            <p:spPr>
              <a:xfrm>
                <a:off x="7868722" y="844178"/>
                <a:ext cx="93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2009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년 여성</a:t>
                </a:r>
              </a:p>
            </p:txBody>
          </p:sp>
          <p:grpSp>
            <p:nvGrpSpPr>
              <p:cNvPr id="13" name="그룹 12">
                <a:extLst>
                  <a:ext uri="{FF2B5EF4-FFF2-40B4-BE49-F238E27FC236}">
                    <a16:creationId xmlns:a16="http://schemas.microsoft.com/office/drawing/2014/main" id="{EEE04261-C3EB-476C-D270-635E67798E46}"/>
                  </a:ext>
                </a:extLst>
              </p:cNvPr>
              <p:cNvGrpSpPr/>
              <p:nvPr/>
            </p:nvGrpSpPr>
            <p:grpSpPr>
              <a:xfrm>
                <a:off x="7455527" y="1485973"/>
                <a:ext cx="413999" cy="162615"/>
                <a:chOff x="7503956" y="1485973"/>
                <a:chExt cx="413999" cy="162615"/>
              </a:xfrm>
            </p:grpSpPr>
            <p:sp>
              <p:nvSpPr>
                <p:cNvPr id="15" name="자유형: 도형 14">
                  <a:extLst>
                    <a:ext uri="{FF2B5EF4-FFF2-40B4-BE49-F238E27FC236}">
                      <a16:creationId xmlns:a16="http://schemas.microsoft.com/office/drawing/2014/main" id="{B7ABB167-9FD7-DE0E-5B05-D7211AA918C2}"/>
                    </a:ext>
                  </a:extLst>
                </p:cNvPr>
                <p:cNvSpPr/>
                <p:nvPr/>
              </p:nvSpPr>
              <p:spPr>
                <a:xfrm>
                  <a:off x="7503956" y="1567280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타원 15">
                  <a:extLst>
                    <a:ext uri="{FF2B5EF4-FFF2-40B4-BE49-F238E27FC236}">
                      <a16:creationId xmlns:a16="http://schemas.microsoft.com/office/drawing/2014/main" id="{DE302BE3-1A39-9FC6-AC78-B2F256980A15}"/>
                    </a:ext>
                  </a:extLst>
                </p:cNvPr>
                <p:cNvSpPr/>
                <p:nvPr/>
              </p:nvSpPr>
              <p:spPr>
                <a:xfrm>
                  <a:off x="7629648" y="1485973"/>
                  <a:ext cx="162615" cy="162615"/>
                </a:xfrm>
                <a:prstGeom prst="ellipse">
                  <a:avLst/>
                </a:prstGeom>
                <a:solidFill>
                  <a:srgbClr val="BFBFBF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A2816C-3A1F-E11A-298D-2ACADB6FC6EB}"/>
                  </a:ext>
                </a:extLst>
              </p:cNvPr>
              <p:cNvSpPr txBox="1"/>
              <p:nvPr/>
            </p:nvSpPr>
            <p:spPr>
              <a:xfrm>
                <a:off x="7868722" y="1428781"/>
                <a:ext cx="93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2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년 남성</a:t>
                </a:r>
              </a:p>
            </p:txBody>
          </p:sp>
        </p:grpSp>
      </p:grp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502D5834-896A-111D-CD69-01E43344749D}"/>
              </a:ext>
            </a:extLst>
          </p:cNvPr>
          <p:cNvSpPr/>
          <p:nvPr/>
        </p:nvSpPr>
        <p:spPr>
          <a:xfrm>
            <a:off x="2571607" y="138250"/>
            <a:ext cx="748758" cy="3232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26" name="차트 25">
            <a:extLst>
              <a:ext uri="{FF2B5EF4-FFF2-40B4-BE49-F238E27FC236}">
                <a16:creationId xmlns:a16="http://schemas.microsoft.com/office/drawing/2014/main" id="{1DDA53D4-BD15-E842-B702-4D9D3749CD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6178065"/>
              </p:ext>
            </p:extLst>
          </p:nvPr>
        </p:nvGraphicFramePr>
        <p:xfrm>
          <a:off x="695325" y="0"/>
          <a:ext cx="10801350" cy="6248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ECB80ABE-91B5-0CF6-643E-017CDC1DFCBA}"/>
              </a:ext>
            </a:extLst>
          </p:cNvPr>
          <p:cNvSpPr txBox="1"/>
          <p:nvPr/>
        </p:nvSpPr>
        <p:spPr>
          <a:xfrm>
            <a:off x="8109504" y="1665273"/>
            <a:ext cx="2924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On/Offline</a:t>
            </a:r>
            <a:r>
              <a:rPr lang="ko-KR" altLang="en-US" sz="16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몰 평균 </a:t>
            </a:r>
            <a:r>
              <a:rPr lang="en-US" altLang="ko-KR" sz="16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5,748 </a:t>
            </a:r>
            <a:r>
              <a:rPr lang="ko-KR" altLang="en-US" sz="16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억 원</a:t>
            </a:r>
          </a:p>
        </p:txBody>
      </p:sp>
    </p:spTree>
    <p:extLst>
      <p:ext uri="{BB962C8B-B14F-4D97-AF65-F5344CB8AC3E}">
        <p14:creationId xmlns:p14="http://schemas.microsoft.com/office/powerpoint/2010/main" val="307077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 hidden="1">
            <a:extLst>
              <a:ext uri="{FF2B5EF4-FFF2-40B4-BE49-F238E27FC236}">
                <a16:creationId xmlns:a16="http://schemas.microsoft.com/office/drawing/2014/main" id="{58C25EA6-A322-CE81-5E41-889D896C4F43}"/>
              </a:ext>
            </a:extLst>
          </p:cNvPr>
          <p:cNvGrpSpPr/>
          <p:nvPr/>
        </p:nvGrpSpPr>
        <p:grpSpPr>
          <a:xfrm>
            <a:off x="7121094" y="1030445"/>
            <a:ext cx="2082283" cy="861602"/>
            <a:chOff x="7082994" y="1030445"/>
            <a:chExt cx="2082283" cy="86160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8F9720-3E3D-936A-4C46-96D344369861}"/>
                </a:ext>
              </a:extLst>
            </p:cNvPr>
            <p:cNvSpPr txBox="1"/>
            <p:nvPr/>
          </p:nvSpPr>
          <p:spPr>
            <a:xfrm>
              <a:off x="8400324" y="1573725"/>
              <a:ext cx="76495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>
                <a:defRPr lang="en-US" altLang="ko-KR" sz="1400" b="0" i="0" u="none" strike="noStrike" kern="1200" spc="-100" baseline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C72154"/>
                  </a:solidFill>
                  <a:latin typeface="에스코어 드림 6 Bold" panose="020B0703030302020204" pitchFamily="34" charset="-127"/>
                  <a:ea typeface="에스코어 드림 6 Bold" panose="020B0703030302020204" pitchFamily="34" charset="-127"/>
                  <a:cs typeface="+mn-cs"/>
                </a:defRPr>
              </a:pPr>
              <a:r>
                <a:rPr lang="ko-KR" altLang="en-US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단위  </a:t>
              </a:r>
              <a:r>
                <a:rPr lang="en-US" altLang="ko-KR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 %</a:t>
              </a:r>
              <a:endPara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080BF4AD-01D7-86C5-A4AD-2FD92713AFEE}"/>
                </a:ext>
              </a:extLst>
            </p:cNvPr>
            <p:cNvGrpSpPr/>
            <p:nvPr/>
          </p:nvGrpSpPr>
          <p:grpSpPr>
            <a:xfrm>
              <a:off x="7082994" y="1030445"/>
              <a:ext cx="1351272" cy="861602"/>
              <a:chOff x="7455527" y="844178"/>
              <a:chExt cx="1351272" cy="861602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9D68C06C-9430-A85D-CC8E-2FFF8DCBAFEF}"/>
                  </a:ext>
                </a:extLst>
              </p:cNvPr>
              <p:cNvGrpSpPr/>
              <p:nvPr/>
            </p:nvGrpSpPr>
            <p:grpSpPr>
              <a:xfrm>
                <a:off x="7455527" y="1193672"/>
                <a:ext cx="413999" cy="162615"/>
                <a:chOff x="7484925" y="1193672"/>
                <a:chExt cx="413999" cy="162615"/>
              </a:xfrm>
            </p:grpSpPr>
            <p:sp>
              <p:nvSpPr>
                <p:cNvPr id="19" name="자유형: 도형 18">
                  <a:extLst>
                    <a:ext uri="{FF2B5EF4-FFF2-40B4-BE49-F238E27FC236}">
                      <a16:creationId xmlns:a16="http://schemas.microsoft.com/office/drawing/2014/main" id="{92E4FCEF-8E3A-DF12-B4B8-BB020D4385B8}"/>
                    </a:ext>
                  </a:extLst>
                </p:cNvPr>
                <p:cNvSpPr/>
                <p:nvPr/>
              </p:nvSpPr>
              <p:spPr>
                <a:xfrm>
                  <a:off x="7484925" y="1274979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C7215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>
                  <a:extLst>
                    <a:ext uri="{FF2B5EF4-FFF2-40B4-BE49-F238E27FC236}">
                      <a16:creationId xmlns:a16="http://schemas.microsoft.com/office/drawing/2014/main" id="{FC69EA24-A63B-620B-EAA2-5CD7119421B1}"/>
                    </a:ext>
                  </a:extLst>
                </p:cNvPr>
                <p:cNvSpPr/>
                <p:nvPr/>
              </p:nvSpPr>
              <p:spPr>
                <a:xfrm>
                  <a:off x="7610617" y="1193672"/>
                  <a:ext cx="162615" cy="162615"/>
                </a:xfrm>
                <a:prstGeom prst="ellipse">
                  <a:avLst/>
                </a:prstGeom>
                <a:solidFill>
                  <a:srgbClr val="C72154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25636-7BC7-99C5-5B95-3044A55FB3C1}"/>
                  </a:ext>
                </a:extLst>
              </p:cNvPr>
              <p:cNvSpPr txBox="1"/>
              <p:nvPr/>
            </p:nvSpPr>
            <p:spPr>
              <a:xfrm>
                <a:off x="7868722" y="1136480"/>
                <a:ext cx="93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년 여성</a:t>
                </a:r>
              </a:p>
            </p:txBody>
          </p:sp>
          <p:grpSp>
            <p:nvGrpSpPr>
              <p:cNvPr id="11" name="그룹 10">
                <a:extLst>
                  <a:ext uri="{FF2B5EF4-FFF2-40B4-BE49-F238E27FC236}">
                    <a16:creationId xmlns:a16="http://schemas.microsoft.com/office/drawing/2014/main" id="{86AA4EF4-6474-46A9-F295-554AF01701C0}"/>
                  </a:ext>
                </a:extLst>
              </p:cNvPr>
              <p:cNvGrpSpPr/>
              <p:nvPr/>
            </p:nvGrpSpPr>
            <p:grpSpPr>
              <a:xfrm>
                <a:off x="7455527" y="916759"/>
                <a:ext cx="413999" cy="162615"/>
                <a:chOff x="7455527" y="916759"/>
                <a:chExt cx="413999" cy="162615"/>
              </a:xfrm>
            </p:grpSpPr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BF1FD873-08F7-0F29-A29C-BAC94DB044E2}"/>
                    </a:ext>
                  </a:extLst>
                </p:cNvPr>
                <p:cNvSpPr/>
                <p:nvPr/>
              </p:nvSpPr>
              <p:spPr>
                <a:xfrm>
                  <a:off x="7455527" y="998066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4154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타원 17">
                  <a:extLst>
                    <a:ext uri="{FF2B5EF4-FFF2-40B4-BE49-F238E27FC236}">
                      <a16:creationId xmlns:a16="http://schemas.microsoft.com/office/drawing/2014/main" id="{590B7152-C0C3-0714-B48B-7CA101A2CB87}"/>
                    </a:ext>
                  </a:extLst>
                </p:cNvPr>
                <p:cNvSpPr/>
                <p:nvPr/>
              </p:nvSpPr>
              <p:spPr>
                <a:xfrm>
                  <a:off x="7581219" y="916759"/>
                  <a:ext cx="162615" cy="162615"/>
                </a:xfrm>
                <a:prstGeom prst="ellipse">
                  <a:avLst/>
                </a:prstGeom>
                <a:solidFill>
                  <a:srgbClr val="41546E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640DFA-078E-54DD-7C8E-B69D83EE5888}"/>
                  </a:ext>
                </a:extLst>
              </p:cNvPr>
              <p:cNvSpPr txBox="1"/>
              <p:nvPr/>
            </p:nvSpPr>
            <p:spPr>
              <a:xfrm>
                <a:off x="7868722" y="844178"/>
                <a:ext cx="93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2009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년 여성</a:t>
                </a:r>
              </a:p>
            </p:txBody>
          </p:sp>
          <p:grpSp>
            <p:nvGrpSpPr>
              <p:cNvPr id="13" name="그룹 12">
                <a:extLst>
                  <a:ext uri="{FF2B5EF4-FFF2-40B4-BE49-F238E27FC236}">
                    <a16:creationId xmlns:a16="http://schemas.microsoft.com/office/drawing/2014/main" id="{EEE04261-C3EB-476C-D270-635E67798E46}"/>
                  </a:ext>
                </a:extLst>
              </p:cNvPr>
              <p:cNvGrpSpPr/>
              <p:nvPr/>
            </p:nvGrpSpPr>
            <p:grpSpPr>
              <a:xfrm>
                <a:off x="7455527" y="1485973"/>
                <a:ext cx="413999" cy="162615"/>
                <a:chOff x="7503956" y="1485973"/>
                <a:chExt cx="413999" cy="162615"/>
              </a:xfrm>
            </p:grpSpPr>
            <p:sp>
              <p:nvSpPr>
                <p:cNvPr id="15" name="자유형: 도형 14">
                  <a:extLst>
                    <a:ext uri="{FF2B5EF4-FFF2-40B4-BE49-F238E27FC236}">
                      <a16:creationId xmlns:a16="http://schemas.microsoft.com/office/drawing/2014/main" id="{B7ABB167-9FD7-DE0E-5B05-D7211AA918C2}"/>
                    </a:ext>
                  </a:extLst>
                </p:cNvPr>
                <p:cNvSpPr/>
                <p:nvPr/>
              </p:nvSpPr>
              <p:spPr>
                <a:xfrm>
                  <a:off x="7503956" y="1567280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타원 15">
                  <a:extLst>
                    <a:ext uri="{FF2B5EF4-FFF2-40B4-BE49-F238E27FC236}">
                      <a16:creationId xmlns:a16="http://schemas.microsoft.com/office/drawing/2014/main" id="{DE302BE3-1A39-9FC6-AC78-B2F256980A15}"/>
                    </a:ext>
                  </a:extLst>
                </p:cNvPr>
                <p:cNvSpPr/>
                <p:nvPr/>
              </p:nvSpPr>
              <p:spPr>
                <a:xfrm>
                  <a:off x="7629648" y="1485973"/>
                  <a:ext cx="162615" cy="162615"/>
                </a:xfrm>
                <a:prstGeom prst="ellipse">
                  <a:avLst/>
                </a:prstGeom>
                <a:solidFill>
                  <a:srgbClr val="BFBFBF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A2816C-3A1F-E11A-298D-2ACADB6FC6EB}"/>
                  </a:ext>
                </a:extLst>
              </p:cNvPr>
              <p:cNvSpPr txBox="1"/>
              <p:nvPr/>
            </p:nvSpPr>
            <p:spPr>
              <a:xfrm>
                <a:off x="7868722" y="1428781"/>
                <a:ext cx="93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2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년 남성</a:t>
                </a:r>
              </a:p>
            </p:txBody>
          </p:sp>
        </p:grpSp>
      </p:grpSp>
      <p:sp>
        <p:nvSpPr>
          <p:cNvPr id="5" name="직사각형 4">
            <a:extLst>
              <a:ext uri="{FF2B5EF4-FFF2-40B4-BE49-F238E27FC236}">
                <a16:creationId xmlns:a16="http://schemas.microsoft.com/office/drawing/2014/main" id="{1C298415-5E81-5B26-CB8E-A9D9004F8237}"/>
              </a:ext>
            </a:extLst>
          </p:cNvPr>
          <p:cNvSpPr/>
          <p:nvPr/>
        </p:nvSpPr>
        <p:spPr>
          <a:xfrm>
            <a:off x="2610485" y="494090"/>
            <a:ext cx="963930" cy="36062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28" name="차트 27">
            <a:extLst>
              <a:ext uri="{FF2B5EF4-FFF2-40B4-BE49-F238E27FC236}">
                <a16:creationId xmlns:a16="http://schemas.microsoft.com/office/drawing/2014/main" id="{E8F6830F-DA33-38E4-F2D3-6588BF89AC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5232993"/>
              </p:ext>
            </p:extLst>
          </p:nvPr>
        </p:nvGraphicFramePr>
        <p:xfrm>
          <a:off x="695325" y="383606"/>
          <a:ext cx="10801350" cy="6248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0C93157C-3874-F118-5880-53D77F47E639}"/>
              </a:ext>
            </a:extLst>
          </p:cNvPr>
          <p:cNvSpPr txBox="1"/>
          <p:nvPr/>
        </p:nvSpPr>
        <p:spPr>
          <a:xfrm>
            <a:off x="8090454" y="2093845"/>
            <a:ext cx="2924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29AF7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On/Offline</a:t>
            </a:r>
            <a:r>
              <a:rPr lang="ko-KR" altLang="en-US" sz="16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29AF7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몰 평균 </a:t>
            </a:r>
            <a:r>
              <a:rPr lang="en-US" altLang="ko-KR" sz="16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29AF7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5,748 </a:t>
            </a:r>
            <a:r>
              <a:rPr lang="ko-KR" altLang="en-US" sz="16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29AF7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억 원</a:t>
            </a:r>
          </a:p>
        </p:txBody>
      </p:sp>
    </p:spTree>
    <p:extLst>
      <p:ext uri="{BB962C8B-B14F-4D97-AF65-F5344CB8AC3E}">
        <p14:creationId xmlns:p14="http://schemas.microsoft.com/office/powerpoint/2010/main" val="149881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19796</TotalTime>
  <Words>130</Words>
  <Application>Microsoft Office PowerPoint</Application>
  <PresentationFormat>와이드스크린</PresentationFormat>
  <Paragraphs>27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SSEN</dc:creator>
  <cp:lastModifiedBy>SSEN Kim</cp:lastModifiedBy>
  <cp:revision>157</cp:revision>
  <dcterms:created xsi:type="dcterms:W3CDTF">2021-12-14T10:38:30Z</dcterms:created>
  <dcterms:modified xsi:type="dcterms:W3CDTF">2024-02-13T10:06:29Z</dcterms:modified>
</cp:coreProperties>
</file>